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9.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9"/>
  </p:notesMasterIdLst>
  <p:handoutMasterIdLst>
    <p:handoutMasterId r:id="rId90"/>
  </p:handoutMasterIdLst>
  <p:sldIdLst>
    <p:sldId id="2146847749" r:id="rId2"/>
    <p:sldId id="2146847732" r:id="rId3"/>
    <p:sldId id="2146847741" r:id="rId4"/>
    <p:sldId id="2146847752" r:id="rId5"/>
    <p:sldId id="2146847743" r:id="rId6"/>
    <p:sldId id="2146847744" r:id="rId7"/>
    <p:sldId id="2146847745" r:id="rId8"/>
    <p:sldId id="2147483258" r:id="rId9"/>
    <p:sldId id="2147482517" r:id="rId10"/>
    <p:sldId id="258" r:id="rId11"/>
    <p:sldId id="2147482525" r:id="rId12"/>
    <p:sldId id="2147482524" r:id="rId13"/>
    <p:sldId id="2147482503" r:id="rId14"/>
    <p:sldId id="2147482526" r:id="rId15"/>
    <p:sldId id="2147482530" r:id="rId16"/>
    <p:sldId id="260" r:id="rId17"/>
    <p:sldId id="2147482495" r:id="rId18"/>
    <p:sldId id="2147482527" r:id="rId19"/>
    <p:sldId id="2147482496" r:id="rId20"/>
    <p:sldId id="2147482497" r:id="rId21"/>
    <p:sldId id="2145705905" r:id="rId22"/>
    <p:sldId id="2147483257" r:id="rId23"/>
    <p:sldId id="2147482508" r:id="rId24"/>
    <p:sldId id="257" r:id="rId25"/>
    <p:sldId id="2147483235" r:id="rId26"/>
    <p:sldId id="1438" r:id="rId27"/>
    <p:sldId id="290" r:id="rId28"/>
    <p:sldId id="2147483256" r:id="rId29"/>
    <p:sldId id="2147483246" r:id="rId30"/>
    <p:sldId id="2147483232" r:id="rId31"/>
    <p:sldId id="2147483233" r:id="rId32"/>
    <p:sldId id="2147483230" r:id="rId33"/>
    <p:sldId id="2147483231" r:id="rId34"/>
    <p:sldId id="288" r:id="rId35"/>
    <p:sldId id="2147483216" r:id="rId36"/>
    <p:sldId id="293" r:id="rId37"/>
    <p:sldId id="2147483224" r:id="rId38"/>
    <p:sldId id="2147483226" r:id="rId39"/>
    <p:sldId id="2147483228" r:id="rId40"/>
    <p:sldId id="272" r:id="rId41"/>
    <p:sldId id="305" r:id="rId42"/>
    <p:sldId id="282" r:id="rId43"/>
    <p:sldId id="2147483219" r:id="rId44"/>
    <p:sldId id="281" r:id="rId45"/>
    <p:sldId id="2147483252" r:id="rId46"/>
    <p:sldId id="2147483259" r:id="rId47"/>
    <p:sldId id="319" r:id="rId48"/>
    <p:sldId id="320" r:id="rId49"/>
    <p:sldId id="315" r:id="rId50"/>
    <p:sldId id="2147483220" r:id="rId51"/>
    <p:sldId id="2147483221" r:id="rId52"/>
    <p:sldId id="316" r:id="rId53"/>
    <p:sldId id="256" r:id="rId54"/>
    <p:sldId id="2147483222" r:id="rId55"/>
    <p:sldId id="349" r:id="rId56"/>
    <p:sldId id="2147483249" r:id="rId57"/>
    <p:sldId id="2147483247" r:id="rId58"/>
    <p:sldId id="2147483242" r:id="rId59"/>
    <p:sldId id="2147483243" r:id="rId60"/>
    <p:sldId id="2147483239" r:id="rId61"/>
    <p:sldId id="1993219324" r:id="rId62"/>
    <p:sldId id="2147483237" r:id="rId63"/>
    <p:sldId id="2147483238" r:id="rId64"/>
    <p:sldId id="280" r:id="rId65"/>
    <p:sldId id="2147483253" r:id="rId66"/>
    <p:sldId id="2147483254" r:id="rId67"/>
    <p:sldId id="2145705882" r:id="rId68"/>
    <p:sldId id="2147483241" r:id="rId69"/>
    <p:sldId id="2147483217" r:id="rId70"/>
    <p:sldId id="2147483218" r:id="rId71"/>
    <p:sldId id="2147474390" r:id="rId72"/>
    <p:sldId id="2145706894" r:id="rId73"/>
    <p:sldId id="291" r:id="rId74"/>
    <p:sldId id="297" r:id="rId75"/>
    <p:sldId id="2147483250" r:id="rId76"/>
    <p:sldId id="443" r:id="rId77"/>
    <p:sldId id="2147474387" r:id="rId78"/>
    <p:sldId id="2147483245" r:id="rId79"/>
    <p:sldId id="2147483248" r:id="rId80"/>
    <p:sldId id="267" r:id="rId81"/>
    <p:sldId id="271" r:id="rId82"/>
    <p:sldId id="2147474407" r:id="rId83"/>
    <p:sldId id="438" r:id="rId84"/>
    <p:sldId id="2147483229" r:id="rId85"/>
    <p:sldId id="2147483251" r:id="rId86"/>
    <p:sldId id="2146847753" r:id="rId87"/>
    <p:sldId id="2146847751" r:id="rId8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ois.raffi@wanadoo.fr" initials="f" lastIdx="1" clrIdx="0">
    <p:extLst>
      <p:ext uri="{19B8F6BF-5375-455C-9EA6-DF929625EA0E}">
        <p15:presenceInfo xmlns:p15="http://schemas.microsoft.com/office/powerpoint/2012/main" userId="fef510a6f748a8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DAD"/>
    <a:srgbClr val="A3DAFE"/>
    <a:srgbClr val="96FECA"/>
    <a:srgbClr val="FF6600"/>
    <a:srgbClr val="FEC9A5"/>
    <a:srgbClr val="0033FE"/>
    <a:srgbClr val="94A9FE"/>
    <a:srgbClr val="616161"/>
    <a:srgbClr val="FEFEFE"/>
    <a:srgbClr val="1DB5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81" autoAdjust="0"/>
    <p:restoredTop sz="96405"/>
  </p:normalViewPr>
  <p:slideViewPr>
    <p:cSldViewPr snapToGrid="0" snapToObjects="1">
      <p:cViewPr varScale="1">
        <p:scale>
          <a:sx n="94" d="100"/>
          <a:sy n="94" d="100"/>
        </p:scale>
        <p:origin x="1230"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0" d="100"/>
          <a:sy n="70" d="100"/>
        </p:scale>
        <p:origin x="2971"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People living with HIV who know their status</c:v>
                </c:pt>
              </c:strCache>
            </c:strRef>
          </c:tx>
          <c:spPr>
            <a:solidFill>
              <a:srgbClr val="00B0F0"/>
            </a:solidFill>
            <a:ln>
              <a:noFill/>
            </a:ln>
            <a:effectLst/>
          </c:spPr>
          <c:invertIfNegative val="0"/>
          <c:cat>
            <c:strRef>
              <c:f>Feuil1!$A$2:$A$4</c:f>
              <c:strCache>
                <c:ptCount val="3"/>
                <c:pt idx="0">
                  <c:v>Children (aged 0-14 years) living with HIV</c:v>
                </c:pt>
                <c:pt idx="1">
                  <c:v>Women (aged 15+ years) living with HIV</c:v>
                </c:pt>
                <c:pt idx="2">
                  <c:v>Men (aged 15+ years) living with HIV</c:v>
                </c:pt>
              </c:strCache>
            </c:strRef>
          </c:cat>
          <c:val>
            <c:numRef>
              <c:f>Feuil1!$B$2:$B$4</c:f>
              <c:numCache>
                <c:formatCode>General</c:formatCode>
                <c:ptCount val="3"/>
                <c:pt idx="0">
                  <c:v>63</c:v>
                </c:pt>
                <c:pt idx="1">
                  <c:v>92</c:v>
                </c:pt>
                <c:pt idx="2">
                  <c:v>84</c:v>
                </c:pt>
              </c:numCache>
            </c:numRef>
          </c:val>
          <c:extLst>
            <c:ext xmlns:c16="http://schemas.microsoft.com/office/drawing/2014/chart" uri="{C3380CC4-5D6E-409C-BE32-E72D297353CC}">
              <c16:uniqueId val="{00000000-208F-48E3-B920-53F0404B4D20}"/>
            </c:ext>
          </c:extLst>
        </c:ser>
        <c:ser>
          <c:idx val="1"/>
          <c:order val="1"/>
          <c:tx>
            <c:strRef>
              <c:f>Feuil1!$C$1</c:f>
              <c:strCache>
                <c:ptCount val="1"/>
                <c:pt idx="0">
                  <c:v>People living with HIV who are on treatment</c:v>
                </c:pt>
              </c:strCache>
            </c:strRef>
          </c:tx>
          <c:spPr>
            <a:solidFill>
              <a:srgbClr val="FF6600"/>
            </a:solidFill>
            <a:ln>
              <a:noFill/>
            </a:ln>
            <a:effectLst/>
          </c:spPr>
          <c:invertIfNegative val="0"/>
          <c:cat>
            <c:strRef>
              <c:f>Feuil1!$A$2:$A$4</c:f>
              <c:strCache>
                <c:ptCount val="3"/>
                <c:pt idx="0">
                  <c:v>Children (aged 0-14 years) living with HIV</c:v>
                </c:pt>
                <c:pt idx="1">
                  <c:v>Women (aged 15+ years) living with HIV</c:v>
                </c:pt>
                <c:pt idx="2">
                  <c:v>Men (aged 15+ years) living with HIV</c:v>
                </c:pt>
              </c:strCache>
            </c:strRef>
          </c:cat>
          <c:val>
            <c:numRef>
              <c:f>Feuil1!$C$2:$C$4</c:f>
              <c:numCache>
                <c:formatCode>General</c:formatCode>
                <c:ptCount val="3"/>
                <c:pt idx="0">
                  <c:v>55</c:v>
                </c:pt>
                <c:pt idx="1">
                  <c:v>83</c:v>
                </c:pt>
                <c:pt idx="2">
                  <c:v>73</c:v>
                </c:pt>
              </c:numCache>
            </c:numRef>
          </c:val>
          <c:extLst>
            <c:ext xmlns:c16="http://schemas.microsoft.com/office/drawing/2014/chart" uri="{C3380CC4-5D6E-409C-BE32-E72D297353CC}">
              <c16:uniqueId val="{00000001-208F-48E3-B920-53F0404B4D20}"/>
            </c:ext>
          </c:extLst>
        </c:ser>
        <c:ser>
          <c:idx val="2"/>
          <c:order val="2"/>
          <c:tx>
            <c:strRef>
              <c:f>Feuil1!$D$1</c:f>
              <c:strCache>
                <c:ptCount val="1"/>
                <c:pt idx="0">
                  <c:v>People living with HIV who have a suppressed viral load</c:v>
                </c:pt>
              </c:strCache>
            </c:strRef>
          </c:tx>
          <c:spPr>
            <a:solidFill>
              <a:srgbClr val="00CC66"/>
            </a:solidFill>
            <a:ln>
              <a:noFill/>
            </a:ln>
            <a:effectLst/>
          </c:spPr>
          <c:invertIfNegative val="0"/>
          <c:cat>
            <c:strRef>
              <c:f>Feuil1!$A$2:$A$4</c:f>
              <c:strCache>
                <c:ptCount val="3"/>
                <c:pt idx="0">
                  <c:v>Children (aged 0-14 years) living with HIV</c:v>
                </c:pt>
                <c:pt idx="1">
                  <c:v>Women (aged 15+ years) living with HIV</c:v>
                </c:pt>
                <c:pt idx="2">
                  <c:v>Men (aged 15+ years) living with HIV</c:v>
                </c:pt>
              </c:strCache>
            </c:strRef>
          </c:cat>
          <c:val>
            <c:numRef>
              <c:f>Feuil1!$D$2:$D$4</c:f>
              <c:numCache>
                <c:formatCode>General</c:formatCode>
                <c:ptCount val="3"/>
                <c:pt idx="0">
                  <c:v>47</c:v>
                </c:pt>
                <c:pt idx="1">
                  <c:v>79</c:v>
                </c:pt>
                <c:pt idx="2">
                  <c:v>69</c:v>
                </c:pt>
              </c:numCache>
            </c:numRef>
          </c:val>
          <c:extLst>
            <c:ext xmlns:c16="http://schemas.microsoft.com/office/drawing/2014/chart" uri="{C3380CC4-5D6E-409C-BE32-E72D297353CC}">
              <c16:uniqueId val="{00000002-208F-48E3-B920-53F0404B4D20}"/>
            </c:ext>
          </c:extLst>
        </c:ser>
        <c:dLbls>
          <c:showLegendKey val="0"/>
          <c:showVal val="0"/>
          <c:showCatName val="0"/>
          <c:showSerName val="0"/>
          <c:showPercent val="0"/>
          <c:showBubbleSize val="0"/>
        </c:dLbls>
        <c:gapWidth val="219"/>
        <c:overlap val="-27"/>
        <c:axId val="2089977456"/>
        <c:axId val="2089979856"/>
      </c:barChart>
      <c:catAx>
        <c:axId val="2089977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crossAx val="2089979856"/>
        <c:crosses val="autoZero"/>
        <c:auto val="1"/>
        <c:lblAlgn val="ctr"/>
        <c:lblOffset val="100"/>
        <c:noMultiLvlLbl val="0"/>
      </c:catAx>
      <c:valAx>
        <c:axId val="208997985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089977456"/>
        <c:crosses val="autoZero"/>
        <c:crossBetween val="between"/>
        <c:majorUnit val="20"/>
      </c:valAx>
      <c:spPr>
        <a:noFill/>
        <a:ln>
          <a:noFill/>
        </a:ln>
        <a:effectLst/>
      </c:spPr>
    </c:plotArea>
    <c:legend>
      <c:legendPos val="b"/>
      <c:layout>
        <c:manualLayout>
          <c:xMode val="edge"/>
          <c:yMode val="edge"/>
          <c:x val="2.9460614400860854E-2"/>
          <c:y val="0.82544498467552352"/>
          <c:w val="0.84778047947685908"/>
          <c:h val="0.1515002254044421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50688796503112E-2"/>
          <c:y val="2.4787589906913616E-2"/>
          <c:w val="0.92217057314527828"/>
          <c:h val="0.80661114202834183"/>
        </c:manualLayout>
      </c:layout>
      <c:barChart>
        <c:barDir val="col"/>
        <c:grouping val="clustered"/>
        <c:varyColors val="0"/>
        <c:ser>
          <c:idx val="0"/>
          <c:order val="0"/>
          <c:tx>
            <c:strRef>
              <c:f>Feuil1!$B$1</c:f>
              <c:strCache>
                <c:ptCount val="1"/>
                <c:pt idx="0">
                  <c:v>MSM</c:v>
                </c:pt>
              </c:strCache>
            </c:strRef>
          </c:tx>
          <c:spPr>
            <a:solidFill>
              <a:srgbClr val="92D050"/>
            </a:solidFill>
            <a:ln>
              <a:noFill/>
            </a:ln>
            <a:effectLst/>
          </c:spPr>
          <c:invertIfNegative val="0"/>
          <c:dLbls>
            <c:dLbl>
              <c:idx val="0"/>
              <c:tx>
                <c:rich>
                  <a:bodyPr/>
                  <a:lstStyle/>
                  <a:p>
                    <a:r>
                      <a:rPr lang="en-US"/>
                      <a:t>42.1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C1D-BB4A-95E0-90A2D5F578C9}"/>
                </c:ext>
              </c:extLst>
            </c:dLbl>
            <c:dLbl>
              <c:idx val="1"/>
              <c:tx>
                <c:rich>
                  <a:bodyPr/>
                  <a:lstStyle/>
                  <a:p>
                    <a:r>
                      <a:rPr lang="en-US"/>
                      <a:t>13.2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C1D-BB4A-95E0-90A2D5F578C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On oral PrEP</c:v>
                </c:pt>
                <c:pt idx="1">
                  <c:v>PrEP discontinuation</c:v>
                </c:pt>
              </c:strCache>
            </c:strRef>
          </c:cat>
          <c:val>
            <c:numRef>
              <c:f>Feuil1!$B$2:$B$3</c:f>
              <c:numCache>
                <c:formatCode>General</c:formatCode>
                <c:ptCount val="2"/>
                <c:pt idx="0">
                  <c:v>42.1</c:v>
                </c:pt>
                <c:pt idx="1">
                  <c:v>13.2</c:v>
                </c:pt>
              </c:numCache>
            </c:numRef>
          </c:val>
          <c:extLst>
            <c:ext xmlns:c16="http://schemas.microsoft.com/office/drawing/2014/chart" uri="{C3380CC4-5D6E-409C-BE32-E72D297353CC}">
              <c16:uniqueId val="{00000000-F654-EB45-A10F-9B6CE4BF0CFE}"/>
            </c:ext>
          </c:extLst>
        </c:ser>
        <c:ser>
          <c:idx val="1"/>
          <c:order val="1"/>
          <c:tx>
            <c:strRef>
              <c:f>Feuil1!$C$1</c:f>
              <c:strCache>
                <c:ptCount val="1"/>
                <c:pt idx="0">
                  <c:v>Trans</c:v>
                </c:pt>
              </c:strCache>
            </c:strRef>
          </c:tx>
          <c:spPr>
            <a:solidFill>
              <a:schemeClr val="accent2">
                <a:lumMod val="75000"/>
              </a:schemeClr>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2-F654-EB45-A10F-9B6CE4BF0CFE}"/>
              </c:ext>
            </c:extLst>
          </c:dPt>
          <c:dLbls>
            <c:dLbl>
              <c:idx val="0"/>
              <c:tx>
                <c:rich>
                  <a:bodyPr/>
                  <a:lstStyle/>
                  <a:p>
                    <a:r>
                      <a:rPr lang="en-US"/>
                      <a:t>25.5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654-EB45-A10F-9B6CE4BF0CFE}"/>
                </c:ext>
              </c:extLst>
            </c:dLbl>
            <c:dLbl>
              <c:idx val="1"/>
              <c:tx>
                <c:rich>
                  <a:bodyPr/>
                  <a:lstStyle/>
                  <a:p>
                    <a:r>
                      <a:rPr lang="en-US"/>
                      <a:t>22.5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C1D-BB4A-95E0-90A2D5F578C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On oral PrEP</c:v>
                </c:pt>
                <c:pt idx="1">
                  <c:v>PrEP discontinuation</c:v>
                </c:pt>
              </c:strCache>
            </c:strRef>
          </c:cat>
          <c:val>
            <c:numRef>
              <c:f>Feuil1!$C$2:$C$3</c:f>
              <c:numCache>
                <c:formatCode>General</c:formatCode>
                <c:ptCount val="2"/>
                <c:pt idx="0">
                  <c:v>25.5</c:v>
                </c:pt>
                <c:pt idx="1">
                  <c:v>22.5</c:v>
                </c:pt>
              </c:numCache>
            </c:numRef>
          </c:val>
          <c:extLst>
            <c:ext xmlns:c16="http://schemas.microsoft.com/office/drawing/2014/chart" uri="{C3380CC4-5D6E-409C-BE32-E72D297353CC}">
              <c16:uniqueId val="{00000003-F654-EB45-A10F-9B6CE4BF0CFE}"/>
            </c:ext>
          </c:extLst>
        </c:ser>
        <c:dLbls>
          <c:showLegendKey val="0"/>
          <c:showVal val="0"/>
          <c:showCatName val="0"/>
          <c:showSerName val="0"/>
          <c:showPercent val="0"/>
          <c:showBubbleSize val="0"/>
        </c:dLbls>
        <c:gapWidth val="219"/>
        <c:overlap val="-27"/>
        <c:axId val="55589279"/>
        <c:axId val="55589759"/>
      </c:barChart>
      <c:catAx>
        <c:axId val="5558927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crossAx val="55589759"/>
        <c:crosses val="autoZero"/>
        <c:auto val="1"/>
        <c:lblAlgn val="ctr"/>
        <c:lblOffset val="100"/>
        <c:noMultiLvlLbl val="0"/>
      </c:catAx>
      <c:valAx>
        <c:axId val="55589759"/>
        <c:scaling>
          <c:orientation val="minMax"/>
          <c:max val="6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55589279"/>
        <c:crosses val="autoZero"/>
        <c:crossBetween val="between"/>
        <c:majorUnit val="10"/>
      </c:valAx>
      <c:spPr>
        <a:noFill/>
        <a:ln>
          <a:noFill/>
        </a:ln>
        <a:effectLst/>
      </c:spPr>
    </c:plotArea>
    <c:legend>
      <c:legendPos val="b"/>
      <c:layout>
        <c:manualLayout>
          <c:xMode val="edge"/>
          <c:yMode val="edge"/>
          <c:x val="0.3409957713915221"/>
          <c:y val="5.5111201359424586E-2"/>
          <c:w val="0.42432910472485547"/>
          <c:h val="6.943859611623508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829426854721662E-2"/>
          <c:y val="2.0936607039289255E-2"/>
          <c:w val="0.92217057314527828"/>
          <c:h val="0.80661114202834183"/>
        </c:manualLayout>
      </c:layout>
      <c:barChart>
        <c:barDir val="col"/>
        <c:grouping val="clustered"/>
        <c:varyColors val="0"/>
        <c:ser>
          <c:idx val="0"/>
          <c:order val="0"/>
          <c:tx>
            <c:strRef>
              <c:f>Feuil1!$B$1</c:f>
              <c:strCache>
                <c:ptCount val="1"/>
                <c:pt idx="0">
                  <c:v>Trans men</c:v>
                </c:pt>
              </c:strCache>
            </c:strRef>
          </c:tx>
          <c:spPr>
            <a:solidFill>
              <a:srgbClr val="C00000"/>
            </a:solidFill>
            <a:ln>
              <a:noFill/>
            </a:ln>
            <a:effectLst/>
          </c:spPr>
          <c:invertIfNegative val="0"/>
          <c:dLbls>
            <c:dLbl>
              <c:idx val="0"/>
              <c:tx>
                <c:rich>
                  <a:bodyPr/>
                  <a:lstStyle/>
                  <a:p>
                    <a:r>
                      <a:rPr lang="en-US"/>
                      <a:t>16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D5A-D04C-A131-16B0694B73DF}"/>
                </c:ext>
              </c:extLst>
            </c:dLbl>
            <c:dLbl>
              <c:idx val="1"/>
              <c:tx>
                <c:rich>
                  <a:bodyPr/>
                  <a:lstStyle/>
                  <a:p>
                    <a:r>
                      <a:rPr lang="en-US"/>
                      <a:t>60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D5A-D04C-A131-16B0694B73DF}"/>
                </c:ext>
              </c:extLst>
            </c:dLbl>
            <c:dLbl>
              <c:idx val="2"/>
              <c:tx>
                <c:rich>
                  <a:bodyPr/>
                  <a:lstStyle/>
                  <a:p>
                    <a:r>
                      <a:rPr lang="en-US"/>
                      <a:t>52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D5A-D04C-A131-16B0694B73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PrEP awareness</c:v>
                </c:pt>
                <c:pt idx="1">
                  <c:v>LA PrEP interest</c:v>
                </c:pt>
                <c:pt idx="2">
                  <c:v>LA PrEP intention</c:v>
                </c:pt>
              </c:strCache>
            </c:strRef>
          </c:cat>
          <c:val>
            <c:numRef>
              <c:f>Feuil1!$B$2:$B$4</c:f>
              <c:numCache>
                <c:formatCode>General</c:formatCode>
                <c:ptCount val="3"/>
                <c:pt idx="0">
                  <c:v>15.9</c:v>
                </c:pt>
                <c:pt idx="1">
                  <c:v>60.2</c:v>
                </c:pt>
                <c:pt idx="2">
                  <c:v>52.2</c:v>
                </c:pt>
              </c:numCache>
            </c:numRef>
          </c:val>
          <c:extLst>
            <c:ext xmlns:c16="http://schemas.microsoft.com/office/drawing/2014/chart" uri="{C3380CC4-5D6E-409C-BE32-E72D297353CC}">
              <c16:uniqueId val="{00000000-0D5A-D04C-A131-16B0694B73DF}"/>
            </c:ext>
          </c:extLst>
        </c:ser>
        <c:ser>
          <c:idx val="1"/>
          <c:order val="1"/>
          <c:tx>
            <c:strRef>
              <c:f>Feuil1!$C$1</c:f>
              <c:strCache>
                <c:ptCount val="1"/>
                <c:pt idx="0">
                  <c:v>Trans women</c:v>
                </c:pt>
              </c:strCache>
            </c:strRef>
          </c:tx>
          <c:spPr>
            <a:solidFill>
              <a:srgbClr val="629DD1"/>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2-0D5A-D04C-A131-16B0694B73DF}"/>
              </c:ext>
            </c:extLst>
          </c:dPt>
          <c:dLbls>
            <c:dLbl>
              <c:idx val="0"/>
              <c:tx>
                <c:rich>
                  <a:bodyPr/>
                  <a:lstStyle/>
                  <a:p>
                    <a:r>
                      <a:rPr lang="en-US"/>
                      <a:t>28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D5A-D04C-A131-16B0694B73DF}"/>
                </c:ext>
              </c:extLst>
            </c:dLbl>
            <c:dLbl>
              <c:idx val="1"/>
              <c:tx>
                <c:rich>
                  <a:bodyPr/>
                  <a:lstStyle/>
                  <a:p>
                    <a:r>
                      <a:rPr lang="en-US"/>
                      <a:t>72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D5A-D04C-A131-16B0694B73DF}"/>
                </c:ext>
              </c:extLst>
            </c:dLbl>
            <c:dLbl>
              <c:idx val="2"/>
              <c:tx>
                <c:rich>
                  <a:bodyPr/>
                  <a:lstStyle/>
                  <a:p>
                    <a:r>
                      <a:rPr lang="en-US"/>
                      <a:t>67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D5A-D04C-A131-16B0694B73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PrEP awareness</c:v>
                </c:pt>
                <c:pt idx="1">
                  <c:v>LA PrEP interest</c:v>
                </c:pt>
                <c:pt idx="2">
                  <c:v>LA PrEP intention</c:v>
                </c:pt>
              </c:strCache>
            </c:strRef>
          </c:cat>
          <c:val>
            <c:numRef>
              <c:f>Feuil1!$C$2:$C$4</c:f>
              <c:numCache>
                <c:formatCode>General</c:formatCode>
                <c:ptCount val="3"/>
                <c:pt idx="0">
                  <c:v>28.3</c:v>
                </c:pt>
                <c:pt idx="1">
                  <c:v>71.7</c:v>
                </c:pt>
                <c:pt idx="2">
                  <c:v>66.7</c:v>
                </c:pt>
              </c:numCache>
            </c:numRef>
          </c:val>
          <c:extLst>
            <c:ext xmlns:c16="http://schemas.microsoft.com/office/drawing/2014/chart" uri="{C3380CC4-5D6E-409C-BE32-E72D297353CC}">
              <c16:uniqueId val="{00000003-0D5A-D04C-A131-16B0694B73DF}"/>
            </c:ext>
          </c:extLst>
        </c:ser>
        <c:ser>
          <c:idx val="2"/>
          <c:order val="2"/>
          <c:tx>
            <c:strRef>
              <c:f>Feuil1!$D$1</c:f>
              <c:strCache>
                <c:ptCount val="1"/>
                <c:pt idx="0">
                  <c:v>Non binary</c:v>
                </c:pt>
              </c:strCache>
            </c:strRef>
          </c:tx>
          <c:spPr>
            <a:solidFill>
              <a:srgbClr val="FF6600"/>
            </a:solidFill>
            <a:ln>
              <a:noFill/>
            </a:ln>
            <a:effectLst/>
          </c:spPr>
          <c:invertIfNegative val="0"/>
          <c:dLbls>
            <c:dLbl>
              <c:idx val="0"/>
              <c:tx>
                <c:rich>
                  <a:bodyPr/>
                  <a:lstStyle/>
                  <a:p>
                    <a:r>
                      <a:rPr lang="en-US"/>
                      <a:t>26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D5A-D04C-A131-16B0694B73DF}"/>
                </c:ext>
              </c:extLst>
            </c:dLbl>
            <c:dLbl>
              <c:idx val="1"/>
              <c:tx>
                <c:rich>
                  <a:bodyPr/>
                  <a:lstStyle/>
                  <a:p>
                    <a:r>
                      <a:rPr lang="en-US"/>
                      <a:t>65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D5A-D04C-A131-16B0694B73DF}"/>
                </c:ext>
              </c:extLst>
            </c:dLbl>
            <c:dLbl>
              <c:idx val="2"/>
              <c:tx>
                <c:rich>
                  <a:bodyPr/>
                  <a:lstStyle/>
                  <a:p>
                    <a:r>
                      <a:rPr lang="en-US"/>
                      <a:t>61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D5A-D04C-A131-16B0694B73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PrEP awareness</c:v>
                </c:pt>
                <c:pt idx="1">
                  <c:v>LA PrEP interest</c:v>
                </c:pt>
                <c:pt idx="2">
                  <c:v>LA PrEP intention</c:v>
                </c:pt>
              </c:strCache>
            </c:strRef>
          </c:cat>
          <c:val>
            <c:numRef>
              <c:f>Feuil1!$D$2:$D$4</c:f>
              <c:numCache>
                <c:formatCode>General</c:formatCode>
                <c:ptCount val="3"/>
                <c:pt idx="0">
                  <c:v>26.3</c:v>
                </c:pt>
                <c:pt idx="1">
                  <c:v>65.3</c:v>
                </c:pt>
                <c:pt idx="2">
                  <c:v>60.6</c:v>
                </c:pt>
              </c:numCache>
            </c:numRef>
          </c:val>
          <c:extLst>
            <c:ext xmlns:c16="http://schemas.microsoft.com/office/drawing/2014/chart" uri="{C3380CC4-5D6E-409C-BE32-E72D297353CC}">
              <c16:uniqueId val="{00000004-0D5A-D04C-A131-16B0694B73DF}"/>
            </c:ext>
          </c:extLst>
        </c:ser>
        <c:ser>
          <c:idx val="3"/>
          <c:order val="3"/>
          <c:tx>
            <c:strRef>
              <c:f>Feuil1!$E$1</c:f>
              <c:strCache>
                <c:ptCount val="1"/>
                <c:pt idx="0">
                  <c:v>Total</c:v>
                </c:pt>
              </c:strCache>
            </c:strRef>
          </c:tx>
          <c:spPr>
            <a:solidFill>
              <a:srgbClr val="00B050"/>
            </a:solidFill>
            <a:ln>
              <a:noFill/>
            </a:ln>
            <a:effectLst/>
          </c:spPr>
          <c:invertIfNegative val="0"/>
          <c:dLbls>
            <c:dLbl>
              <c:idx val="0"/>
              <c:tx>
                <c:rich>
                  <a:bodyPr/>
                  <a:lstStyle/>
                  <a:p>
                    <a:r>
                      <a:rPr lang="en-US"/>
                      <a:t>24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D5A-D04C-A131-16B0694B73DF}"/>
                </c:ext>
              </c:extLst>
            </c:dLbl>
            <c:dLbl>
              <c:idx val="1"/>
              <c:tx>
                <c:rich>
                  <a:bodyPr/>
                  <a:lstStyle/>
                  <a:p>
                    <a:r>
                      <a:rPr lang="en-US"/>
                      <a:t>65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D5A-D04C-A131-16B0694B73DF}"/>
                </c:ext>
              </c:extLst>
            </c:dLbl>
            <c:dLbl>
              <c:idx val="2"/>
              <c:tx>
                <c:rich>
                  <a:bodyPr/>
                  <a:lstStyle/>
                  <a:p>
                    <a:r>
                      <a:rPr lang="en-US"/>
                      <a:t>59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D5A-D04C-A131-16B0694B73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PrEP awareness</c:v>
                </c:pt>
                <c:pt idx="1">
                  <c:v>LA PrEP interest</c:v>
                </c:pt>
                <c:pt idx="2">
                  <c:v>LA PrEP intention</c:v>
                </c:pt>
              </c:strCache>
            </c:strRef>
          </c:cat>
          <c:val>
            <c:numRef>
              <c:f>Feuil1!$E$2:$E$4</c:f>
              <c:numCache>
                <c:formatCode>General</c:formatCode>
                <c:ptCount val="3"/>
                <c:pt idx="0">
                  <c:v>23.8</c:v>
                </c:pt>
                <c:pt idx="1">
                  <c:v>64.8</c:v>
                </c:pt>
                <c:pt idx="2">
                  <c:v>59.3</c:v>
                </c:pt>
              </c:numCache>
            </c:numRef>
          </c:val>
          <c:extLst>
            <c:ext xmlns:c16="http://schemas.microsoft.com/office/drawing/2014/chart" uri="{C3380CC4-5D6E-409C-BE32-E72D297353CC}">
              <c16:uniqueId val="{00000005-0D5A-D04C-A131-16B0694B73DF}"/>
            </c:ext>
          </c:extLst>
        </c:ser>
        <c:dLbls>
          <c:showLegendKey val="0"/>
          <c:showVal val="0"/>
          <c:showCatName val="0"/>
          <c:showSerName val="0"/>
          <c:showPercent val="0"/>
          <c:showBubbleSize val="0"/>
        </c:dLbls>
        <c:gapWidth val="219"/>
        <c:overlap val="-27"/>
        <c:axId val="55589279"/>
        <c:axId val="55589759"/>
      </c:barChart>
      <c:catAx>
        <c:axId val="5558927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55589759"/>
        <c:crosses val="autoZero"/>
        <c:auto val="1"/>
        <c:lblAlgn val="ctr"/>
        <c:lblOffset val="100"/>
        <c:noMultiLvlLbl val="0"/>
      </c:catAx>
      <c:valAx>
        <c:axId val="55589759"/>
        <c:scaling>
          <c:orientation val="minMax"/>
          <c:max val="8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55589279"/>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1879622631642"/>
          <c:y val="4.2328215467281383E-2"/>
          <c:w val="0.55372059017070918"/>
          <c:h val="0.78272566438179136"/>
        </c:manualLayout>
      </c:layout>
      <c:pieChart>
        <c:varyColors val="1"/>
        <c:ser>
          <c:idx val="0"/>
          <c:order val="0"/>
          <c:tx>
            <c:strRef>
              <c:f>Feuil1!$B$1</c:f>
              <c:strCache>
                <c:ptCount val="1"/>
                <c:pt idx="0">
                  <c:v>Colonne1</c:v>
                </c:pt>
              </c:strCache>
            </c:strRef>
          </c:tx>
          <c:dPt>
            <c:idx val="0"/>
            <c:bubble3D val="0"/>
            <c:spPr>
              <a:solidFill>
                <a:srgbClr val="FF6600"/>
              </a:solidFill>
              <a:ln w="19050">
                <a:solidFill>
                  <a:schemeClr val="lt1"/>
                </a:solidFill>
              </a:ln>
              <a:effectLst/>
            </c:spPr>
            <c:extLst>
              <c:ext xmlns:c16="http://schemas.microsoft.com/office/drawing/2014/chart" uri="{C3380CC4-5D6E-409C-BE32-E72D297353CC}">
                <c16:uniqueId val="{00000001-A14B-FC4A-B41D-1F33F2CC12D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14B-FC4A-B41D-1F33F2CC12DE}"/>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A14B-FC4A-B41D-1F33F2CC12DE}"/>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A14B-FC4A-B41D-1F33F2CC12DE}"/>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A14B-FC4A-B41D-1F33F2CC12DE}"/>
              </c:ext>
            </c:extLst>
          </c:dPt>
          <c:dPt>
            <c:idx val="5"/>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B-A14B-FC4A-B41D-1F33F2CC12DE}"/>
              </c:ext>
            </c:extLst>
          </c:dPt>
          <c:cat>
            <c:strRef>
              <c:f>Feuil1!$A$2:$A$7</c:f>
              <c:strCache>
                <c:ptCount val="6"/>
                <c:pt idx="0">
                  <c:v>Women cis</c:v>
                </c:pt>
                <c:pt idx="1">
                  <c:v>Women trans</c:v>
                </c:pt>
                <c:pt idx="2">
                  <c:v>Non binary</c:v>
                </c:pt>
                <c:pt idx="3">
                  <c:v>Men cis</c:v>
                </c:pt>
                <c:pt idx="4">
                  <c:v>Men trans</c:v>
                </c:pt>
                <c:pt idx="5">
                  <c:v>Other</c:v>
                </c:pt>
              </c:strCache>
            </c:strRef>
          </c:cat>
          <c:val>
            <c:numRef>
              <c:f>Feuil1!$B$2:$B$7</c:f>
              <c:numCache>
                <c:formatCode>General</c:formatCode>
                <c:ptCount val="6"/>
                <c:pt idx="0">
                  <c:v>7</c:v>
                </c:pt>
                <c:pt idx="1">
                  <c:v>10</c:v>
                </c:pt>
                <c:pt idx="2">
                  <c:v>6</c:v>
                </c:pt>
                <c:pt idx="3">
                  <c:v>72</c:v>
                </c:pt>
                <c:pt idx="4">
                  <c:v>5</c:v>
                </c:pt>
                <c:pt idx="5">
                  <c:v>1</c:v>
                </c:pt>
              </c:numCache>
            </c:numRef>
          </c:val>
          <c:extLst>
            <c:ext xmlns:c16="http://schemas.microsoft.com/office/drawing/2014/chart" uri="{C3380CC4-5D6E-409C-BE32-E72D297353CC}">
              <c16:uniqueId val="{0000000C-A14B-FC4A-B41D-1F33F2CC12D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7061141236199884"/>
          <c:y val="0.15165045196050536"/>
          <c:w val="0.32571341730823883"/>
          <c:h val="0.55974807894439427"/>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1879622631642"/>
          <c:y val="4.2328215467281383E-2"/>
          <c:w val="0.55372059017070918"/>
          <c:h val="0.78272566438179136"/>
        </c:manualLayout>
      </c:layout>
      <c:pieChart>
        <c:varyColors val="1"/>
        <c:ser>
          <c:idx val="0"/>
          <c:order val="0"/>
          <c:tx>
            <c:strRef>
              <c:f>Feuil1!$B$1</c:f>
              <c:strCache>
                <c:ptCount val="1"/>
                <c:pt idx="0">
                  <c:v>Ventes</c:v>
                </c:pt>
              </c:strCache>
            </c:strRef>
          </c:tx>
          <c:dPt>
            <c:idx val="0"/>
            <c:bubble3D val="0"/>
            <c:spPr>
              <a:solidFill>
                <a:srgbClr val="7030A0"/>
              </a:solidFill>
              <a:ln w="19050">
                <a:solidFill>
                  <a:schemeClr val="lt1"/>
                </a:solidFill>
              </a:ln>
              <a:effectLst/>
            </c:spPr>
            <c:extLst>
              <c:ext xmlns:c16="http://schemas.microsoft.com/office/drawing/2014/chart" uri="{C3380CC4-5D6E-409C-BE32-E72D297353CC}">
                <c16:uniqueId val="{00000001-2A07-C54E-A4D2-D827B6808B57}"/>
              </c:ext>
            </c:extLst>
          </c:dPt>
          <c:dPt>
            <c:idx val="1"/>
            <c:bubble3D val="0"/>
            <c:spPr>
              <a:solidFill>
                <a:srgbClr val="000066"/>
              </a:solidFill>
              <a:ln w="19050">
                <a:solidFill>
                  <a:schemeClr val="lt1"/>
                </a:solidFill>
              </a:ln>
              <a:effectLst/>
            </c:spPr>
            <c:extLst>
              <c:ext xmlns:c16="http://schemas.microsoft.com/office/drawing/2014/chart" uri="{C3380CC4-5D6E-409C-BE32-E72D297353CC}">
                <c16:uniqueId val="{00000003-2A07-C54E-A4D2-D827B6808B57}"/>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2A07-C54E-A4D2-D827B6808B5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2A07-C54E-A4D2-D827B6808B57}"/>
              </c:ext>
            </c:extLst>
          </c:dPt>
          <c:dPt>
            <c:idx val="4"/>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9-2A07-C54E-A4D2-D827B6808B57}"/>
              </c:ext>
            </c:extLst>
          </c:dPt>
          <c:cat>
            <c:strRef>
              <c:f>Feuil1!$A$2:$A$6</c:f>
              <c:strCache>
                <c:ptCount val="5"/>
                <c:pt idx="0">
                  <c:v>Asian</c:v>
                </c:pt>
                <c:pt idx="1">
                  <c:v>Black</c:v>
                </c:pt>
                <c:pt idx="2">
                  <c:v>White</c:v>
                </c:pt>
                <c:pt idx="3">
                  <c:v>No information</c:v>
                </c:pt>
                <c:pt idx="4">
                  <c:v>Autre</c:v>
                </c:pt>
              </c:strCache>
            </c:strRef>
          </c:cat>
          <c:val>
            <c:numRef>
              <c:f>Feuil1!$B$2:$B$6</c:f>
              <c:numCache>
                <c:formatCode>General</c:formatCode>
                <c:ptCount val="5"/>
                <c:pt idx="0">
                  <c:v>7</c:v>
                </c:pt>
                <c:pt idx="1">
                  <c:v>10</c:v>
                </c:pt>
                <c:pt idx="2">
                  <c:v>65</c:v>
                </c:pt>
                <c:pt idx="3">
                  <c:v>6</c:v>
                </c:pt>
                <c:pt idx="4">
                  <c:v>12</c:v>
                </c:pt>
              </c:numCache>
            </c:numRef>
          </c:val>
          <c:extLst>
            <c:ext xmlns:c16="http://schemas.microsoft.com/office/drawing/2014/chart" uri="{C3380CC4-5D6E-409C-BE32-E72D297353CC}">
              <c16:uniqueId val="{0000000A-2A07-C54E-A4D2-D827B6808B5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7061141236199884"/>
          <c:y val="0.15165045196050536"/>
          <c:w val="0.32571341730823883"/>
          <c:h val="0.55974807894439427"/>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35162401574805E-2"/>
          <c:y val="4.216461613967417E-2"/>
          <c:w val="0.92687733759842517"/>
          <c:h val="0.79231267552963425"/>
        </c:manualLayout>
      </c:layout>
      <c:barChart>
        <c:barDir val="col"/>
        <c:grouping val="clustered"/>
        <c:varyColors val="0"/>
        <c:ser>
          <c:idx val="0"/>
          <c:order val="0"/>
          <c:tx>
            <c:strRef>
              <c:f>Feuil1!$B$1</c:f>
              <c:strCache>
                <c:ptCount val="1"/>
                <c:pt idx="0">
                  <c:v>Série 1</c:v>
                </c:pt>
              </c:strCache>
            </c:strRef>
          </c:tx>
          <c:spPr>
            <a:solidFill>
              <a:srgbClr val="00CC66"/>
            </a:solidFill>
            <a:ln>
              <a:noFill/>
            </a:ln>
            <a:effectLst/>
          </c:spPr>
          <c:invertIfNegative val="0"/>
          <c:dPt>
            <c:idx val="6"/>
            <c:invertIfNegative val="0"/>
            <c:bubble3D val="0"/>
            <c:spPr>
              <a:solidFill>
                <a:srgbClr val="CC0000"/>
              </a:solidFill>
              <a:ln>
                <a:noFill/>
              </a:ln>
              <a:effectLst/>
            </c:spPr>
            <c:extLst>
              <c:ext xmlns:c16="http://schemas.microsoft.com/office/drawing/2014/chart" uri="{C3380CC4-5D6E-409C-BE32-E72D297353CC}">
                <c16:uniqueId val="{00000003-2A83-4DB3-B3CC-0E7EEC9AB9A1}"/>
              </c:ext>
            </c:extLst>
          </c:dPt>
          <c:dPt>
            <c:idx val="7"/>
            <c:invertIfNegative val="0"/>
            <c:bubble3D val="0"/>
            <c:spPr>
              <a:solidFill>
                <a:srgbClr val="CC0000"/>
              </a:solidFill>
              <a:ln>
                <a:noFill/>
              </a:ln>
              <a:effectLst/>
            </c:spPr>
            <c:extLst>
              <c:ext xmlns:c16="http://schemas.microsoft.com/office/drawing/2014/chart" uri="{C3380CC4-5D6E-409C-BE32-E72D297353CC}">
                <c16:uniqueId val="{00000004-2A83-4DB3-B3CC-0E7EEC9AB9A1}"/>
              </c:ext>
            </c:extLst>
          </c:dPt>
          <c:dPt>
            <c:idx val="8"/>
            <c:invertIfNegative val="0"/>
            <c:bubble3D val="0"/>
            <c:spPr>
              <a:solidFill>
                <a:srgbClr val="CC0000"/>
              </a:solidFill>
              <a:ln>
                <a:noFill/>
              </a:ln>
              <a:effectLst/>
            </c:spPr>
            <c:extLst>
              <c:ext xmlns:c16="http://schemas.microsoft.com/office/drawing/2014/chart" uri="{C3380CC4-5D6E-409C-BE32-E72D297353CC}">
                <c16:uniqueId val="{00000005-2A83-4DB3-B3CC-0E7EEC9AB9A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numCache>
            </c:numRef>
          </c:cat>
          <c:val>
            <c:numRef>
              <c:f>Feuil1!$B$2:$B$10</c:f>
              <c:numCache>
                <c:formatCode>General</c:formatCode>
                <c:ptCount val="9"/>
                <c:pt idx="0">
                  <c:v>-40</c:v>
                </c:pt>
                <c:pt idx="1">
                  <c:v>-56</c:v>
                </c:pt>
                <c:pt idx="2">
                  <c:v>-55</c:v>
                </c:pt>
                <c:pt idx="3">
                  <c:v>-21</c:v>
                </c:pt>
                <c:pt idx="4">
                  <c:v>-17</c:v>
                </c:pt>
                <c:pt idx="5">
                  <c:v>-14</c:v>
                </c:pt>
                <c:pt idx="6">
                  <c:v>7</c:v>
                </c:pt>
                <c:pt idx="7">
                  <c:v>13</c:v>
                </c:pt>
                <c:pt idx="8">
                  <c:v>94</c:v>
                </c:pt>
              </c:numCache>
            </c:numRef>
          </c:val>
          <c:extLst>
            <c:ext xmlns:c16="http://schemas.microsoft.com/office/drawing/2014/chart" uri="{C3380CC4-5D6E-409C-BE32-E72D297353CC}">
              <c16:uniqueId val="{00000000-2A83-4DB3-B3CC-0E7EEC9AB9A1}"/>
            </c:ext>
          </c:extLst>
        </c:ser>
        <c:dLbls>
          <c:showLegendKey val="0"/>
          <c:showVal val="0"/>
          <c:showCatName val="0"/>
          <c:showSerName val="0"/>
          <c:showPercent val="0"/>
          <c:showBubbleSize val="0"/>
        </c:dLbls>
        <c:gapWidth val="219"/>
        <c:overlap val="-27"/>
        <c:axId val="1875532752"/>
        <c:axId val="1875535152"/>
      </c:barChart>
      <c:catAx>
        <c:axId val="187553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875535152"/>
        <c:crosses val="autoZero"/>
        <c:auto val="1"/>
        <c:lblAlgn val="ctr"/>
        <c:lblOffset val="100"/>
        <c:noMultiLvlLbl val="0"/>
      </c:catAx>
      <c:valAx>
        <c:axId val="1875535152"/>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1875532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52846533827912"/>
          <c:y val="6.0730077386651898E-2"/>
          <c:w val="0.87274835803253881"/>
          <c:h val="0.78835486931391552"/>
        </c:manualLayout>
      </c:layout>
      <c:barChart>
        <c:barDir val="col"/>
        <c:grouping val="clustered"/>
        <c:varyColors val="0"/>
        <c:ser>
          <c:idx val="0"/>
          <c:order val="0"/>
          <c:tx>
            <c:strRef>
              <c:f>Sheet1!$B$1</c:f>
              <c:strCache>
                <c:ptCount val="1"/>
                <c:pt idx="0">
                  <c:v>Series 1</c:v>
                </c:pt>
              </c:strCache>
            </c:strRef>
          </c:tx>
          <c:spPr>
            <a:solidFill>
              <a:srgbClr val="002060"/>
            </a:solidFill>
            <a:ln>
              <a:noFill/>
            </a:ln>
            <a:effectLst/>
          </c:spPr>
          <c:invertIfNegative val="0"/>
          <c:dPt>
            <c:idx val="0"/>
            <c:invertIfNegative val="0"/>
            <c:bubble3D val="0"/>
            <c:extLst>
              <c:ext xmlns:c16="http://schemas.microsoft.com/office/drawing/2014/chart" uri="{C3380CC4-5D6E-409C-BE32-E72D297353CC}">
                <c16:uniqueId val="{00000001-9E2D-4EF1-A589-5A86B18846F6}"/>
              </c:ext>
            </c:extLst>
          </c:dPt>
          <c:dPt>
            <c:idx val="1"/>
            <c:invertIfNegative val="0"/>
            <c:bubble3D val="0"/>
            <c:extLst>
              <c:ext xmlns:c16="http://schemas.microsoft.com/office/drawing/2014/chart" uri="{C3380CC4-5D6E-409C-BE32-E72D297353CC}">
                <c16:uniqueId val="{00000003-9E2D-4EF1-A589-5A86B18846F6}"/>
              </c:ext>
            </c:extLst>
          </c:dPt>
          <c:dPt>
            <c:idx val="2"/>
            <c:invertIfNegative val="0"/>
            <c:bubble3D val="0"/>
            <c:extLst>
              <c:ext xmlns:c16="http://schemas.microsoft.com/office/drawing/2014/chart" uri="{C3380CC4-5D6E-409C-BE32-E72D297353CC}">
                <c16:uniqueId val="{00000005-9E2D-4EF1-A589-5A86B18846F6}"/>
              </c:ext>
            </c:extLst>
          </c:dPt>
          <c:dPt>
            <c:idx val="3"/>
            <c:invertIfNegative val="0"/>
            <c:bubble3D val="0"/>
            <c:extLst>
              <c:ext xmlns:c16="http://schemas.microsoft.com/office/drawing/2014/chart" uri="{C3380CC4-5D6E-409C-BE32-E72D297353CC}">
                <c16:uniqueId val="{00000007-9E2D-4EF1-A589-5A86B18846F6}"/>
              </c:ext>
            </c:extLst>
          </c:dPt>
          <c:dPt>
            <c:idx val="4"/>
            <c:invertIfNegative val="0"/>
            <c:bubble3D val="0"/>
            <c:extLst>
              <c:ext xmlns:c16="http://schemas.microsoft.com/office/drawing/2014/chart" uri="{C3380CC4-5D6E-409C-BE32-E72D297353CC}">
                <c16:uniqueId val="{00000009-9E2D-4EF1-A589-5A86B18846F6}"/>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Africa</c:v>
                </c:pt>
                <c:pt idx="1">
                  <c:v>North America</c:v>
                </c:pt>
                <c:pt idx="2">
                  <c:v>Asia/Pacific</c:v>
                </c:pt>
                <c:pt idx="3">
                  <c:v>Europe</c:v>
                </c:pt>
                <c:pt idx="4">
                  <c:v>Latin America</c:v>
                </c:pt>
              </c:strCache>
            </c:strRef>
          </c:cat>
          <c:val>
            <c:numRef>
              <c:f>Sheet1!$B$2:$B$6</c:f>
              <c:numCache>
                <c:formatCode>0%</c:formatCode>
                <c:ptCount val="5"/>
                <c:pt idx="0">
                  <c:v>0.36000000000000015</c:v>
                </c:pt>
                <c:pt idx="1">
                  <c:v>0.15000000000000008</c:v>
                </c:pt>
                <c:pt idx="2">
                  <c:v>0.15000000000000008</c:v>
                </c:pt>
                <c:pt idx="3">
                  <c:v>0.2</c:v>
                </c:pt>
                <c:pt idx="4">
                  <c:v>0.11</c:v>
                </c:pt>
              </c:numCache>
            </c:numRef>
          </c:val>
          <c:extLst>
            <c:ext xmlns:c16="http://schemas.microsoft.com/office/drawing/2014/chart" uri="{C3380CC4-5D6E-409C-BE32-E72D297353CC}">
              <c16:uniqueId val="{0000000A-9E2D-4EF1-A589-5A86B18846F6}"/>
            </c:ext>
          </c:extLst>
        </c:ser>
        <c:dLbls>
          <c:showLegendKey val="0"/>
          <c:showVal val="1"/>
          <c:showCatName val="0"/>
          <c:showSerName val="0"/>
          <c:showPercent val="0"/>
          <c:showBubbleSize val="0"/>
        </c:dLbls>
        <c:gapWidth val="62"/>
        <c:overlap val="-27"/>
        <c:axId val="471414272"/>
        <c:axId val="471435520"/>
      </c:barChart>
      <c:catAx>
        <c:axId val="471414272"/>
        <c:scaling>
          <c:orientation val="minMax"/>
        </c:scaling>
        <c:delete val="0"/>
        <c:axPos val="b"/>
        <c:numFmt formatCode="General" sourceLinked="1"/>
        <c:majorTickMark val="none"/>
        <c:minorTickMark val="none"/>
        <c:tickLblPos val="nextTo"/>
        <c:spPr>
          <a:noFill/>
          <a:ln w="12700" cap="flat" cmpd="sng" algn="ctr">
            <a:solidFill>
              <a:srgbClr val="C6CAC6">
                <a:lumMod val="75000"/>
              </a:srgb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fr-FR"/>
          </a:p>
        </c:txPr>
        <c:crossAx val="471435520"/>
        <c:crosses val="autoZero"/>
        <c:auto val="1"/>
        <c:lblAlgn val="ctr"/>
        <c:lblOffset val="100"/>
        <c:noMultiLvlLbl val="0"/>
      </c:catAx>
      <c:valAx>
        <c:axId val="471435520"/>
        <c:scaling>
          <c:orientation val="minMax"/>
          <c:max val="1"/>
        </c:scaling>
        <c:delete val="0"/>
        <c:axPos val="l"/>
        <c:numFmt formatCode="0%" sourceLinked="1"/>
        <c:majorTickMark val="out"/>
        <c:minorTickMark val="none"/>
        <c:tickLblPos val="nextTo"/>
        <c:spPr>
          <a:noFill/>
          <a:ln w="12700">
            <a:solidFill>
              <a:srgbClr val="C6CAC6">
                <a:lumMod val="75000"/>
              </a:srgb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471414272"/>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mn-lt"/>
        </a:defRPr>
      </a:pPr>
      <a:endParaRPr lang="fr-F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DT</c:v>
                </c:pt>
              </c:strCache>
            </c:strRef>
          </c:tx>
          <c:spPr>
            <a:solidFill>
              <a:srgbClr val="002060"/>
            </a:solidFill>
            <a:ln>
              <a:noFill/>
            </a:ln>
            <a:effectLst/>
          </c:spPr>
          <c:invertIfNegative val="0"/>
          <c:cat>
            <c:numRef>
              <c:f>Feuil1!$A$2:$A$4</c:f>
              <c:numCache>
                <c:formatCode>General</c:formatCode>
                <c:ptCount val="3"/>
              </c:numCache>
            </c:numRef>
          </c:cat>
          <c:val>
            <c:numRef>
              <c:f>Feuil1!$B$2:$B$4</c:f>
              <c:numCache>
                <c:formatCode>General</c:formatCode>
                <c:ptCount val="3"/>
                <c:pt idx="0">
                  <c:v>82</c:v>
                </c:pt>
                <c:pt idx="1">
                  <c:v>92</c:v>
                </c:pt>
                <c:pt idx="2">
                  <c:v>81</c:v>
                </c:pt>
              </c:numCache>
            </c:numRef>
          </c:val>
          <c:extLst>
            <c:ext xmlns:c16="http://schemas.microsoft.com/office/drawing/2014/chart" uri="{C3380CC4-5D6E-409C-BE32-E72D297353CC}">
              <c16:uniqueId val="{00000000-A83F-49CE-AA01-EDE758750DDC}"/>
            </c:ext>
          </c:extLst>
        </c:ser>
        <c:ser>
          <c:idx val="1"/>
          <c:order val="1"/>
          <c:tx>
            <c:strRef>
              <c:f>Feuil1!$C$1</c:f>
              <c:strCache>
                <c:ptCount val="1"/>
                <c:pt idx="0">
                  <c:v>TT</c:v>
                </c:pt>
              </c:strCache>
            </c:strRef>
          </c:tx>
          <c:spPr>
            <a:solidFill>
              <a:srgbClr val="C00000"/>
            </a:solidFill>
            <a:ln>
              <a:noFill/>
            </a:ln>
            <a:effectLst/>
          </c:spPr>
          <c:invertIfNegative val="0"/>
          <c:cat>
            <c:numRef>
              <c:f>Feuil1!$A$2:$A$4</c:f>
              <c:numCache>
                <c:formatCode>General</c:formatCode>
                <c:ptCount val="3"/>
              </c:numCache>
            </c:numRef>
          </c:cat>
          <c:val>
            <c:numRef>
              <c:f>Feuil1!$C$2:$C$4</c:f>
              <c:numCache>
                <c:formatCode>General</c:formatCode>
                <c:ptCount val="3"/>
                <c:pt idx="0">
                  <c:v>81</c:v>
                </c:pt>
                <c:pt idx="1">
                  <c:v>91</c:v>
                </c:pt>
                <c:pt idx="2">
                  <c:v>77</c:v>
                </c:pt>
              </c:numCache>
            </c:numRef>
          </c:val>
          <c:extLst>
            <c:ext xmlns:c16="http://schemas.microsoft.com/office/drawing/2014/chart" uri="{C3380CC4-5D6E-409C-BE32-E72D297353CC}">
              <c16:uniqueId val="{00000001-A83F-49CE-AA01-EDE758750DDC}"/>
            </c:ext>
          </c:extLst>
        </c:ser>
        <c:dLbls>
          <c:showLegendKey val="0"/>
          <c:showVal val="0"/>
          <c:showCatName val="0"/>
          <c:showSerName val="0"/>
          <c:showPercent val="0"/>
          <c:showBubbleSize val="0"/>
        </c:dLbls>
        <c:gapWidth val="219"/>
        <c:overlap val="-27"/>
        <c:axId val="652165184"/>
        <c:axId val="652162784"/>
      </c:barChart>
      <c:catAx>
        <c:axId val="652165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52162784"/>
        <c:crosses val="autoZero"/>
        <c:auto val="1"/>
        <c:lblAlgn val="ctr"/>
        <c:lblOffset val="100"/>
        <c:noMultiLvlLbl val="0"/>
      </c:catAx>
      <c:valAx>
        <c:axId val="652162784"/>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65216518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Feuil1!$A$2:$A$3</c:f>
              <c:strCache>
                <c:ptCount val="2"/>
                <c:pt idx="0">
                  <c:v> </c:v>
                </c:pt>
                <c:pt idx="1">
                  <c:v> </c:v>
                </c:pt>
              </c:strCache>
            </c:strRef>
          </c:cat>
          <c:val>
            <c:numRef>
              <c:f>Feuil1!$B$2:$B$3</c:f>
              <c:numCache>
                <c:formatCode>General</c:formatCode>
                <c:ptCount val="2"/>
                <c:pt idx="0">
                  <c:v>82</c:v>
                </c:pt>
                <c:pt idx="1">
                  <c:v>88</c:v>
                </c:pt>
              </c:numCache>
            </c:numRef>
          </c:val>
          <c:extLst>
            <c:ext xmlns:c16="http://schemas.microsoft.com/office/drawing/2014/chart" uri="{C3380CC4-5D6E-409C-BE32-E72D297353CC}">
              <c16:uniqueId val="{00000000-B7D3-48C1-AF52-31341149FC0C}"/>
            </c:ext>
          </c:extLst>
        </c:ser>
        <c:dLbls>
          <c:showLegendKey val="0"/>
          <c:showVal val="0"/>
          <c:showCatName val="0"/>
          <c:showSerName val="0"/>
          <c:showPercent val="0"/>
          <c:showBubbleSize val="0"/>
        </c:dLbls>
        <c:gapWidth val="208"/>
        <c:overlap val="-27"/>
        <c:axId val="1003653072"/>
        <c:axId val="1003650672"/>
      </c:barChart>
      <c:catAx>
        <c:axId val="1003653072"/>
        <c:scaling>
          <c:orientation val="minMax"/>
        </c:scaling>
        <c:delete val="0"/>
        <c:axPos val="b"/>
        <c:numFmt formatCode="General" sourceLinked="1"/>
        <c:majorTickMark val="out"/>
        <c:minorTickMark val="none"/>
        <c:tickLblPos val="nextTo"/>
        <c:spPr>
          <a:noFill/>
          <a:ln w="9525" cap="flat" cmpd="sng" algn="ctr">
            <a:solidFill>
              <a:srgbClr val="00006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03650672"/>
        <c:crosses val="autoZero"/>
        <c:auto val="1"/>
        <c:lblAlgn val="ctr"/>
        <c:lblOffset val="100"/>
        <c:noMultiLvlLbl val="0"/>
      </c:catAx>
      <c:valAx>
        <c:axId val="1003650672"/>
        <c:scaling>
          <c:orientation val="minMax"/>
          <c:max val="100"/>
        </c:scaling>
        <c:delete val="0"/>
        <c:axPos val="l"/>
        <c:numFmt formatCode="General" sourceLinked="1"/>
        <c:majorTickMark val="out"/>
        <c:minorTickMark val="none"/>
        <c:tickLblPos val="nextTo"/>
        <c:spPr>
          <a:noFill/>
          <a:ln>
            <a:solidFill>
              <a:srgbClr val="000066"/>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003653072"/>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c:f>
              <c:strCache>
                <c:ptCount val="1"/>
                <c:pt idx="0">
                  <c:v> </c:v>
                </c:pt>
              </c:strCache>
            </c:strRef>
          </c:cat>
          <c:val>
            <c:numRef>
              <c:f>Feuil1!$B$2</c:f>
              <c:numCache>
                <c:formatCode>General</c:formatCode>
                <c:ptCount val="1"/>
                <c:pt idx="0">
                  <c:v>1</c:v>
                </c:pt>
              </c:numCache>
            </c:numRef>
          </c:val>
          <c:extLst>
            <c:ext xmlns:c16="http://schemas.microsoft.com/office/drawing/2014/chart" uri="{C3380CC4-5D6E-409C-BE32-E72D297353CC}">
              <c16:uniqueId val="{00000000-F093-43EB-A232-6115A506B9F0}"/>
            </c:ext>
          </c:extLst>
        </c:ser>
        <c:dLbls>
          <c:showLegendKey val="0"/>
          <c:showVal val="0"/>
          <c:showCatName val="0"/>
          <c:showSerName val="0"/>
          <c:showPercent val="0"/>
          <c:showBubbleSize val="0"/>
        </c:dLbls>
        <c:gapWidth val="208"/>
        <c:overlap val="-27"/>
        <c:axId val="1003653072"/>
        <c:axId val="1003650672"/>
      </c:barChart>
      <c:catAx>
        <c:axId val="1003653072"/>
        <c:scaling>
          <c:orientation val="minMax"/>
        </c:scaling>
        <c:delete val="0"/>
        <c:axPos val="b"/>
        <c:numFmt formatCode="General" sourceLinked="1"/>
        <c:majorTickMark val="out"/>
        <c:minorTickMark val="none"/>
        <c:tickLblPos val="nextTo"/>
        <c:spPr>
          <a:noFill/>
          <a:ln w="9525" cap="flat" cmpd="sng" algn="ctr">
            <a:solidFill>
              <a:srgbClr val="00006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03650672"/>
        <c:crosses val="autoZero"/>
        <c:auto val="1"/>
        <c:lblAlgn val="ctr"/>
        <c:lblOffset val="100"/>
        <c:noMultiLvlLbl val="0"/>
      </c:catAx>
      <c:valAx>
        <c:axId val="1003650672"/>
        <c:scaling>
          <c:orientation val="minMax"/>
          <c:max val="100"/>
        </c:scaling>
        <c:delete val="0"/>
        <c:axPos val="l"/>
        <c:numFmt formatCode="General" sourceLinked="1"/>
        <c:majorTickMark val="out"/>
        <c:minorTickMark val="none"/>
        <c:tickLblPos val="nextTo"/>
        <c:spPr>
          <a:noFill/>
          <a:ln>
            <a:solidFill>
              <a:srgbClr val="000066"/>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003653072"/>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c:f>
              <c:strCache>
                <c:ptCount val="1"/>
                <c:pt idx="0">
                  <c:v> </c:v>
                </c:pt>
              </c:strCache>
            </c:strRef>
          </c:cat>
          <c:val>
            <c:numRef>
              <c:f>Feuil1!$B$2</c:f>
              <c:numCache>
                <c:formatCode>General</c:formatCode>
                <c:ptCount val="1"/>
                <c:pt idx="0">
                  <c:v>85</c:v>
                </c:pt>
              </c:numCache>
            </c:numRef>
          </c:val>
          <c:extLst>
            <c:ext xmlns:c16="http://schemas.microsoft.com/office/drawing/2014/chart" uri="{C3380CC4-5D6E-409C-BE32-E72D297353CC}">
              <c16:uniqueId val="{00000000-5386-4A5C-BACF-086D58B4FE47}"/>
            </c:ext>
          </c:extLst>
        </c:ser>
        <c:dLbls>
          <c:showLegendKey val="0"/>
          <c:showVal val="0"/>
          <c:showCatName val="0"/>
          <c:showSerName val="0"/>
          <c:showPercent val="0"/>
          <c:showBubbleSize val="0"/>
        </c:dLbls>
        <c:gapWidth val="208"/>
        <c:overlap val="-27"/>
        <c:axId val="1003653072"/>
        <c:axId val="1003650672"/>
      </c:barChart>
      <c:catAx>
        <c:axId val="1003653072"/>
        <c:scaling>
          <c:orientation val="minMax"/>
        </c:scaling>
        <c:delete val="0"/>
        <c:axPos val="b"/>
        <c:numFmt formatCode="General" sourceLinked="1"/>
        <c:majorTickMark val="out"/>
        <c:minorTickMark val="none"/>
        <c:tickLblPos val="nextTo"/>
        <c:spPr>
          <a:noFill/>
          <a:ln w="9525" cap="flat" cmpd="sng" algn="ctr">
            <a:solidFill>
              <a:srgbClr val="00006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03650672"/>
        <c:crosses val="autoZero"/>
        <c:auto val="1"/>
        <c:lblAlgn val="ctr"/>
        <c:lblOffset val="100"/>
        <c:noMultiLvlLbl val="0"/>
      </c:catAx>
      <c:valAx>
        <c:axId val="1003650672"/>
        <c:scaling>
          <c:orientation val="minMax"/>
          <c:max val="100"/>
          <c:min val="0"/>
        </c:scaling>
        <c:delete val="0"/>
        <c:axPos val="l"/>
        <c:numFmt formatCode="General" sourceLinked="1"/>
        <c:majorTickMark val="out"/>
        <c:minorTickMark val="none"/>
        <c:tickLblPos val="nextTo"/>
        <c:spPr>
          <a:noFill/>
          <a:ln>
            <a:solidFill>
              <a:srgbClr val="000066"/>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003653072"/>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86982442822969E-2"/>
          <c:y val="3.1133724496885978E-2"/>
          <c:w val="0.92217057314527828"/>
          <c:h val="0.80661114202834183"/>
        </c:manualLayout>
      </c:layout>
      <c:barChart>
        <c:barDir val="col"/>
        <c:grouping val="clustered"/>
        <c:varyColors val="0"/>
        <c:ser>
          <c:idx val="0"/>
          <c:order val="0"/>
          <c:tx>
            <c:strRef>
              <c:f>Feuil1!$B$1</c:f>
              <c:strCache>
                <c:ptCount val="1"/>
                <c:pt idx="0">
                  <c:v>Female sex workers</c:v>
                </c:pt>
              </c:strCache>
            </c:strRef>
          </c:tx>
          <c:spPr>
            <a:solidFill>
              <a:srgbClr val="7030A0"/>
            </a:solidFill>
            <a:ln>
              <a:noFill/>
            </a:ln>
            <a:effectLst/>
          </c:spPr>
          <c:invertIfNegative val="0"/>
          <c:dLbls>
            <c:dLbl>
              <c:idx val="2"/>
              <c:tx>
                <c:rich>
                  <a:bodyPr/>
                  <a:lstStyle/>
                  <a:p>
                    <a:r>
                      <a:rPr lang="en-US"/>
                      <a:t>18.9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F96-D343-B1F2-D9EBD8F33A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PrEP awareness</c:v>
                </c:pt>
                <c:pt idx="1">
                  <c:v>PrEP intention</c:v>
                </c:pt>
                <c:pt idx="2">
                  <c:v>PrEP uptake</c:v>
                </c:pt>
                <c:pt idx="3">
                  <c:v>PrEP discontinuation</c:v>
                </c:pt>
              </c:strCache>
            </c:strRef>
          </c:cat>
          <c:val>
            <c:numRef>
              <c:f>Feuil1!$B$2:$B$5</c:f>
              <c:numCache>
                <c:formatCode>General</c:formatCode>
                <c:ptCount val="4"/>
                <c:pt idx="0">
                  <c:v>60</c:v>
                </c:pt>
                <c:pt idx="1">
                  <c:v>30</c:v>
                </c:pt>
                <c:pt idx="2">
                  <c:v>18.899999999999999</c:v>
                </c:pt>
                <c:pt idx="3">
                  <c:v>29.2</c:v>
                </c:pt>
              </c:numCache>
            </c:numRef>
          </c:val>
          <c:extLst>
            <c:ext xmlns:c16="http://schemas.microsoft.com/office/drawing/2014/chart" uri="{C3380CC4-5D6E-409C-BE32-E72D297353CC}">
              <c16:uniqueId val="{00000000-816C-8C49-8B23-A644AEE3D8FC}"/>
            </c:ext>
          </c:extLst>
        </c:ser>
        <c:ser>
          <c:idx val="1"/>
          <c:order val="1"/>
          <c:tx>
            <c:strRef>
              <c:f>Feuil1!$C$1</c:f>
              <c:strCache>
                <c:ptCount val="1"/>
                <c:pt idx="0">
                  <c:v>Non-sex workers</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2-816C-8C49-8B23-A644AEE3D8FC}"/>
              </c:ext>
            </c:extLst>
          </c:dPt>
          <c:dLbls>
            <c:dLbl>
              <c:idx val="1"/>
              <c:tx>
                <c:rich>
                  <a:bodyPr/>
                  <a:lstStyle/>
                  <a:p>
                    <a:r>
                      <a:rPr lang="en-US"/>
                      <a:t>23.4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F96-D343-B1F2-D9EBD8F33ABE}"/>
                </c:ext>
              </c:extLst>
            </c:dLbl>
            <c:dLbl>
              <c:idx val="2"/>
              <c:tx>
                <c:rich>
                  <a:bodyPr/>
                  <a:lstStyle/>
                  <a:p>
                    <a:r>
                      <a:rPr lang="en-US"/>
                      <a:t>8.2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F96-D343-B1F2-D9EBD8F33A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PrEP awareness</c:v>
                </c:pt>
                <c:pt idx="1">
                  <c:v>PrEP intention</c:v>
                </c:pt>
                <c:pt idx="2">
                  <c:v>PrEP uptake</c:v>
                </c:pt>
                <c:pt idx="3">
                  <c:v>PrEP discontinuation</c:v>
                </c:pt>
              </c:strCache>
            </c:strRef>
          </c:cat>
          <c:val>
            <c:numRef>
              <c:f>Feuil1!$C$2:$C$5</c:f>
              <c:numCache>
                <c:formatCode>General</c:formatCode>
                <c:ptCount val="4"/>
                <c:pt idx="0">
                  <c:v>36</c:v>
                </c:pt>
                <c:pt idx="1">
                  <c:v>23.4</c:v>
                </c:pt>
                <c:pt idx="2">
                  <c:v>8.1999999999999993</c:v>
                </c:pt>
                <c:pt idx="3">
                  <c:v>44</c:v>
                </c:pt>
              </c:numCache>
            </c:numRef>
          </c:val>
          <c:extLst>
            <c:ext xmlns:c16="http://schemas.microsoft.com/office/drawing/2014/chart" uri="{C3380CC4-5D6E-409C-BE32-E72D297353CC}">
              <c16:uniqueId val="{00000003-816C-8C49-8B23-A644AEE3D8FC}"/>
            </c:ext>
          </c:extLst>
        </c:ser>
        <c:ser>
          <c:idx val="2"/>
          <c:order val="2"/>
          <c:tx>
            <c:strRef>
              <c:f>Feuil1!$D$1</c:f>
              <c:strCache>
                <c:ptCount val="1"/>
                <c:pt idx="0">
                  <c:v>Total sample</c:v>
                </c:pt>
              </c:strCache>
            </c:strRef>
          </c:tx>
          <c:spPr>
            <a:solidFill>
              <a:srgbClr val="FFC000"/>
            </a:solidFill>
            <a:ln>
              <a:noFill/>
            </a:ln>
            <a:effectLst/>
          </c:spPr>
          <c:invertIfNegative val="0"/>
          <c:dLbls>
            <c:dLbl>
              <c:idx val="0"/>
              <c:tx>
                <c:rich>
                  <a:bodyPr/>
                  <a:lstStyle/>
                  <a:p>
                    <a:r>
                      <a:rPr lang="en-US"/>
                      <a:t>40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F96-D343-B1F2-D9EBD8F33ABE}"/>
                </c:ext>
              </c:extLst>
            </c:dLbl>
            <c:dLbl>
              <c:idx val="1"/>
              <c:tx>
                <c:rich>
                  <a:bodyPr/>
                  <a:lstStyle/>
                  <a:p>
                    <a:r>
                      <a:rPr lang="en-US"/>
                      <a:t>25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F96-D343-B1F2-D9EBD8F33ABE}"/>
                </c:ext>
              </c:extLst>
            </c:dLbl>
            <c:dLbl>
              <c:idx val="2"/>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094E-1646-8A87-183E46E57FF5}"/>
                </c:ext>
              </c:extLst>
            </c:dLbl>
            <c:dLbl>
              <c:idx val="3"/>
              <c:tx>
                <c:rich>
                  <a:bodyPr/>
                  <a:lstStyle/>
                  <a:p>
                    <a:r>
                      <a:rPr lang="en-US"/>
                      <a:t>37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E40-ED40-867E-6DFA49DC10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PrEP awareness</c:v>
                </c:pt>
                <c:pt idx="1">
                  <c:v>PrEP intention</c:v>
                </c:pt>
                <c:pt idx="2">
                  <c:v>PrEP uptake</c:v>
                </c:pt>
                <c:pt idx="3">
                  <c:v>PrEP discontinuation</c:v>
                </c:pt>
              </c:strCache>
            </c:strRef>
          </c:cat>
          <c:val>
            <c:numRef>
              <c:f>Feuil1!$D$2:$D$5</c:f>
              <c:numCache>
                <c:formatCode>General</c:formatCode>
                <c:ptCount val="4"/>
                <c:pt idx="0">
                  <c:v>40.1</c:v>
                </c:pt>
                <c:pt idx="1">
                  <c:v>24.6</c:v>
                </c:pt>
                <c:pt idx="2">
                  <c:v>6</c:v>
                </c:pt>
                <c:pt idx="3">
                  <c:v>36.700000000000003</c:v>
                </c:pt>
              </c:numCache>
            </c:numRef>
          </c:val>
          <c:extLst>
            <c:ext xmlns:c16="http://schemas.microsoft.com/office/drawing/2014/chart" uri="{C3380CC4-5D6E-409C-BE32-E72D297353CC}">
              <c16:uniqueId val="{00000004-816C-8C49-8B23-A644AEE3D8FC}"/>
            </c:ext>
          </c:extLst>
        </c:ser>
        <c:dLbls>
          <c:showLegendKey val="0"/>
          <c:showVal val="0"/>
          <c:showCatName val="0"/>
          <c:showSerName val="0"/>
          <c:showPercent val="0"/>
          <c:showBubbleSize val="0"/>
        </c:dLbls>
        <c:gapWidth val="219"/>
        <c:overlap val="-27"/>
        <c:axId val="55589279"/>
        <c:axId val="55589759"/>
      </c:barChart>
      <c:catAx>
        <c:axId val="55589279"/>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rgbClr val="000066"/>
                </a:solidFill>
                <a:latin typeface="+mn-lt"/>
                <a:ea typeface="+mn-ea"/>
                <a:cs typeface="+mn-cs"/>
              </a:defRPr>
            </a:pPr>
            <a:endParaRPr lang="fr-FR"/>
          </a:p>
        </c:txPr>
        <c:crossAx val="55589759"/>
        <c:crosses val="autoZero"/>
        <c:auto val="1"/>
        <c:lblAlgn val="ctr"/>
        <c:lblOffset val="100"/>
        <c:noMultiLvlLbl val="0"/>
      </c:catAx>
      <c:valAx>
        <c:axId val="55589759"/>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55589279"/>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58228384003738E-2"/>
          <c:y val="3.5266856322438284E-2"/>
          <c:w val="0.92217057314527828"/>
          <c:h val="0.80661114202834183"/>
        </c:manualLayout>
      </c:layout>
      <c:barChart>
        <c:barDir val="col"/>
        <c:grouping val="clustered"/>
        <c:varyColors val="0"/>
        <c:ser>
          <c:idx val="0"/>
          <c:order val="0"/>
          <c:tx>
            <c:strRef>
              <c:f>Feuil1!$B$1</c:f>
              <c:strCache>
                <c:ptCount val="1"/>
                <c:pt idx="0">
                  <c:v>Undocumented migrant</c:v>
                </c:pt>
              </c:strCache>
            </c:strRef>
          </c:tx>
          <c:spPr>
            <a:solidFill>
              <a:srgbClr val="C00000"/>
            </a:solidFill>
            <a:ln>
              <a:noFill/>
            </a:ln>
            <a:effectLst/>
          </c:spPr>
          <c:invertIfNegative val="0"/>
          <c:dLbls>
            <c:dLbl>
              <c:idx val="0"/>
              <c:tx>
                <c:rich>
                  <a:bodyPr/>
                  <a:lstStyle/>
                  <a:p>
                    <a:r>
                      <a:rPr lang="en-US"/>
                      <a:t>64.7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70A-F145-A6FA-57727DBE4C17}"/>
                </c:ext>
              </c:extLst>
            </c:dLbl>
            <c:dLbl>
              <c:idx val="1"/>
              <c:tx>
                <c:rich>
                  <a:bodyPr/>
                  <a:lstStyle/>
                  <a:p>
                    <a:r>
                      <a:rPr lang="en-US"/>
                      <a:t>39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70A-F145-A6FA-57727DBE4C17}"/>
                </c:ext>
              </c:extLst>
            </c:dLbl>
            <c:dLbl>
              <c:idx val="2"/>
              <c:tx>
                <c:rich>
                  <a:bodyPr/>
                  <a:lstStyle/>
                  <a:p>
                    <a:r>
                      <a:rPr lang="en-US"/>
                      <a:t>23.5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70A-F145-A6FA-57727DBE4C17}"/>
                </c:ext>
              </c:extLst>
            </c:dLbl>
            <c:dLbl>
              <c:idx val="3"/>
              <c:tx>
                <c:rich>
                  <a:bodyPr/>
                  <a:lstStyle/>
                  <a:p>
                    <a:r>
                      <a:rPr lang="en-US"/>
                      <a:t>14.3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870A-F145-A6FA-57727DBE4C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Feuil1!$B$2:$B$5</c:f>
              <c:numCache>
                <c:formatCode>General</c:formatCode>
                <c:ptCount val="4"/>
                <c:pt idx="0">
                  <c:v>64.7</c:v>
                </c:pt>
                <c:pt idx="1">
                  <c:v>39.200000000000003</c:v>
                </c:pt>
                <c:pt idx="2">
                  <c:v>23.5</c:v>
                </c:pt>
                <c:pt idx="3">
                  <c:v>14.3</c:v>
                </c:pt>
              </c:numCache>
            </c:numRef>
          </c:val>
          <c:extLst>
            <c:ext xmlns:c16="http://schemas.microsoft.com/office/drawing/2014/chart" uri="{C3380CC4-5D6E-409C-BE32-E72D297353CC}">
              <c16:uniqueId val="{00000000-9EC4-5A42-A019-540C828A9CE5}"/>
            </c:ext>
          </c:extLst>
        </c:ser>
        <c:ser>
          <c:idx val="1"/>
          <c:order val="1"/>
          <c:tx>
            <c:strRef>
              <c:f>Feuil1!$C$1</c:f>
              <c:strCache>
                <c:ptCount val="1"/>
                <c:pt idx="0">
                  <c:v>Asylum seeker</c:v>
                </c:pt>
              </c:strCache>
            </c:strRef>
          </c:tx>
          <c:spPr>
            <a:solidFill>
              <a:srgbClr val="0000FF"/>
            </a:solidFill>
            <a:ln>
              <a:noFill/>
            </a:ln>
            <a:effectLst/>
          </c:spPr>
          <c:invertIfNegative val="0"/>
          <c:dPt>
            <c:idx val="0"/>
            <c:invertIfNegative val="0"/>
            <c:bubble3D val="0"/>
            <c:spPr>
              <a:solidFill>
                <a:srgbClr val="0000FF"/>
              </a:solidFill>
              <a:ln>
                <a:noFill/>
              </a:ln>
              <a:effectLst/>
            </c:spPr>
            <c:extLst>
              <c:ext xmlns:c16="http://schemas.microsoft.com/office/drawing/2014/chart" uri="{C3380CC4-5D6E-409C-BE32-E72D297353CC}">
                <c16:uniqueId val="{00000002-9EC4-5A42-A019-540C828A9CE5}"/>
              </c:ext>
            </c:extLst>
          </c:dPt>
          <c:dLbls>
            <c:dLbl>
              <c:idx val="0"/>
              <c:tx>
                <c:rich>
                  <a:bodyPr/>
                  <a:lstStyle/>
                  <a:p>
                    <a:r>
                      <a:rPr lang="en-US"/>
                      <a:t>48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EC4-5A42-A019-540C828A9CE5}"/>
                </c:ext>
              </c:extLst>
            </c:dLbl>
            <c:dLbl>
              <c:idx val="1"/>
              <c:tx>
                <c:rich>
                  <a:bodyPr/>
                  <a:lstStyle/>
                  <a:p>
                    <a:r>
                      <a:rPr lang="en-US"/>
                      <a:t>32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70A-F145-A6FA-57727DBE4C17}"/>
                </c:ext>
              </c:extLst>
            </c:dLbl>
            <c:dLbl>
              <c:idx val="2"/>
              <c:tx>
                <c:rich>
                  <a:bodyPr/>
                  <a:lstStyle/>
                  <a:p>
                    <a:r>
                      <a:rPr lang="en-US"/>
                      <a:t>2.5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70A-F145-A6FA-57727DBE4C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Feuil1!$C$2:$C$5</c:f>
              <c:numCache>
                <c:formatCode>General</c:formatCode>
                <c:ptCount val="4"/>
                <c:pt idx="0">
                  <c:v>47.9</c:v>
                </c:pt>
                <c:pt idx="1">
                  <c:v>31.9</c:v>
                </c:pt>
                <c:pt idx="2">
                  <c:v>2.5</c:v>
                </c:pt>
                <c:pt idx="3">
                  <c:v>40</c:v>
                </c:pt>
              </c:numCache>
            </c:numRef>
          </c:val>
          <c:extLst>
            <c:ext xmlns:c16="http://schemas.microsoft.com/office/drawing/2014/chart" uri="{C3380CC4-5D6E-409C-BE32-E72D297353CC}">
              <c16:uniqueId val="{00000003-9EC4-5A42-A019-540C828A9CE5}"/>
            </c:ext>
          </c:extLst>
        </c:ser>
        <c:ser>
          <c:idx val="2"/>
          <c:order val="2"/>
          <c:tx>
            <c:strRef>
              <c:f>Feuil1!$D$1</c:f>
              <c:strCache>
                <c:ptCount val="1"/>
                <c:pt idx="0">
                  <c:v>Refugee</c:v>
                </c:pt>
              </c:strCache>
            </c:strRef>
          </c:tx>
          <c:spPr>
            <a:solidFill>
              <a:srgbClr val="FF6600"/>
            </a:solidFill>
            <a:ln>
              <a:noFill/>
            </a:ln>
            <a:effectLst/>
          </c:spPr>
          <c:invertIfNegative val="0"/>
          <c:dLbls>
            <c:dLbl>
              <c:idx val="0"/>
              <c:tx>
                <c:rich>
                  <a:bodyPr/>
                  <a:lstStyle/>
                  <a:p>
                    <a:r>
                      <a:rPr lang="en-US"/>
                      <a:t>35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70A-F145-A6FA-57727DBE4C17}"/>
                </c:ext>
              </c:extLst>
            </c:dLbl>
            <c:dLbl>
              <c:idx val="2"/>
              <c:tx>
                <c:rich>
                  <a:bodyPr/>
                  <a:lstStyle/>
                  <a:p>
                    <a:r>
                      <a:rPr lang="en-US"/>
                      <a:t>2.4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870A-F145-A6FA-57727DBE4C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Feuil1!$D$2:$D$5</c:f>
              <c:numCache>
                <c:formatCode>General</c:formatCode>
                <c:ptCount val="4"/>
                <c:pt idx="0">
                  <c:v>34.799999999999997</c:v>
                </c:pt>
                <c:pt idx="1">
                  <c:v>18</c:v>
                </c:pt>
                <c:pt idx="2">
                  <c:v>2.4</c:v>
                </c:pt>
                <c:pt idx="3">
                  <c:v>75</c:v>
                </c:pt>
              </c:numCache>
            </c:numRef>
          </c:val>
          <c:extLst>
            <c:ext xmlns:c16="http://schemas.microsoft.com/office/drawing/2014/chart" uri="{C3380CC4-5D6E-409C-BE32-E72D297353CC}">
              <c16:uniqueId val="{00000004-9EC4-5A42-A019-540C828A9CE5}"/>
            </c:ext>
          </c:extLst>
        </c:ser>
        <c:ser>
          <c:idx val="3"/>
          <c:order val="3"/>
          <c:tx>
            <c:strRef>
              <c:f>Feuil1!$E$1</c:f>
              <c:strCache>
                <c:ptCount val="1"/>
                <c:pt idx="0">
                  <c:v>Naturalised citizen/documented resident</c:v>
                </c:pt>
              </c:strCache>
            </c:strRef>
          </c:tx>
          <c:spPr>
            <a:solidFill>
              <a:srgbClr val="00B050"/>
            </a:solidFill>
            <a:ln>
              <a:noFill/>
            </a:ln>
            <a:effectLst/>
          </c:spPr>
          <c:invertIfNegative val="0"/>
          <c:dLbls>
            <c:dLbl>
              <c:idx val="0"/>
              <c:tx>
                <c:rich>
                  <a:bodyPr/>
                  <a:lstStyle/>
                  <a:p>
                    <a:r>
                      <a:rPr lang="en-US"/>
                      <a:t>34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870A-F145-A6FA-57727DBE4C17}"/>
                </c:ext>
              </c:extLst>
            </c:dLbl>
            <c:dLbl>
              <c:idx val="1"/>
              <c:tx>
                <c:rich>
                  <a:bodyPr/>
                  <a:lstStyle/>
                  <a:p>
                    <a:r>
                      <a:rPr lang="en-US"/>
                      <a:t>21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70A-F145-A6FA-57727DBE4C17}"/>
                </c:ext>
              </c:extLst>
            </c:dLbl>
            <c:dLbl>
              <c:idx val="2"/>
              <c:tx>
                <c:rich>
                  <a:bodyPr/>
                  <a:lstStyle/>
                  <a:p>
                    <a:r>
                      <a:rPr lang="en-US"/>
                      <a:t>6.3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870A-F145-A6FA-57727DBE4C17}"/>
                </c:ext>
              </c:extLst>
            </c:dLbl>
            <c:dLbl>
              <c:idx val="3"/>
              <c:tx>
                <c:rich>
                  <a:bodyPr/>
                  <a:lstStyle/>
                  <a:p>
                    <a:r>
                      <a:rPr lang="en-US"/>
                      <a:t>36.4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70A-F145-A6FA-57727DBE4C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Feuil1!$E$2:$E$5</c:f>
              <c:numCache>
                <c:formatCode>General</c:formatCode>
                <c:ptCount val="4"/>
                <c:pt idx="0">
                  <c:v>33.6</c:v>
                </c:pt>
                <c:pt idx="1">
                  <c:v>20.6</c:v>
                </c:pt>
                <c:pt idx="2">
                  <c:v>6.3</c:v>
                </c:pt>
                <c:pt idx="3">
                  <c:v>36.4</c:v>
                </c:pt>
              </c:numCache>
            </c:numRef>
          </c:val>
          <c:extLst>
            <c:ext xmlns:c16="http://schemas.microsoft.com/office/drawing/2014/chart" uri="{C3380CC4-5D6E-409C-BE32-E72D297353CC}">
              <c16:uniqueId val="{00000005-9EC4-5A42-A019-540C828A9CE5}"/>
            </c:ext>
          </c:extLst>
        </c:ser>
        <c:ser>
          <c:idx val="4"/>
          <c:order val="4"/>
          <c:tx>
            <c:strRef>
              <c:f>Feuil1!$F$1</c:f>
              <c:strCache>
                <c:ptCount val="1"/>
                <c:pt idx="0">
                  <c:v>Female sex workers</c:v>
                </c:pt>
              </c:strCache>
            </c:strRef>
          </c:tx>
          <c:spPr>
            <a:solidFill>
              <a:srgbClr val="FFC000"/>
            </a:solidFill>
            <a:ln>
              <a:noFill/>
            </a:ln>
            <a:effectLst/>
          </c:spPr>
          <c:invertIfNegative val="0"/>
          <c:dLbls>
            <c:dLbl>
              <c:idx val="0"/>
              <c:tx>
                <c:rich>
                  <a:bodyPr/>
                  <a:lstStyle/>
                  <a:p>
                    <a:r>
                      <a:rPr lang="en-US"/>
                      <a:t>40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870A-F145-A6FA-57727DBE4C17}"/>
                </c:ext>
              </c:extLst>
            </c:dLbl>
            <c:dLbl>
              <c:idx val="1"/>
              <c:tx>
                <c:rich>
                  <a:bodyPr/>
                  <a:lstStyle/>
                  <a:p>
                    <a:r>
                      <a:rPr lang="en-US"/>
                      <a:t>25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70A-F145-A6FA-57727DBE4C17}"/>
                </c:ext>
              </c:extLst>
            </c:dLbl>
            <c:dLbl>
              <c:idx val="3"/>
              <c:tx>
                <c:rich>
                  <a:bodyPr/>
                  <a:lstStyle/>
                  <a:p>
                    <a:r>
                      <a:rPr lang="en-US"/>
                      <a:t>37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870A-F145-A6FA-57727DBE4C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Feuil1!$F$2:$F$5</c:f>
              <c:numCache>
                <c:formatCode>General</c:formatCode>
                <c:ptCount val="4"/>
                <c:pt idx="0">
                  <c:v>40.1</c:v>
                </c:pt>
                <c:pt idx="1">
                  <c:v>24.6</c:v>
                </c:pt>
                <c:pt idx="2">
                  <c:v>6</c:v>
                </c:pt>
                <c:pt idx="3">
                  <c:v>36.700000000000003</c:v>
                </c:pt>
              </c:numCache>
            </c:numRef>
          </c:val>
          <c:extLst>
            <c:ext xmlns:c16="http://schemas.microsoft.com/office/drawing/2014/chart" uri="{C3380CC4-5D6E-409C-BE32-E72D297353CC}">
              <c16:uniqueId val="{00000006-9EC4-5A42-A019-540C828A9CE5}"/>
            </c:ext>
          </c:extLst>
        </c:ser>
        <c:ser>
          <c:idx val="5"/>
          <c:order val="5"/>
          <c:tx>
            <c:strRef>
              <c:f>Feuil1!$G$1</c:f>
              <c:strCache>
                <c:ptCount val="1"/>
                <c:pt idx="0">
                  <c:v>Non-sex workers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66"/>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Feuil1!$G$2:$G$5</c:f>
              <c:numCache>
                <c:formatCode>General</c:formatCode>
                <c:ptCount val="4"/>
              </c:numCache>
            </c:numRef>
          </c:val>
          <c:extLst>
            <c:ext xmlns:c16="http://schemas.microsoft.com/office/drawing/2014/chart" uri="{C3380CC4-5D6E-409C-BE32-E72D297353CC}">
              <c16:uniqueId val="{00000007-9EC4-5A42-A019-540C828A9CE5}"/>
            </c:ext>
          </c:extLst>
        </c:ser>
        <c:ser>
          <c:idx val="6"/>
          <c:order val="6"/>
          <c:tx>
            <c:strRef>
              <c:f>Feuil1!$H$1</c:f>
              <c:strCache>
                <c:ptCount val="1"/>
                <c:pt idx="0">
                  <c:v>Total sample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66"/>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Feuil1!$A$2:$A$5</c:f>
              <c:numCache>
                <c:formatCode>General</c:formatCode>
                <c:ptCount val="4"/>
              </c:numCache>
            </c:numRef>
          </c:cat>
          <c:val>
            <c:numRef>
              <c:f>Feuil1!$H$2:$H$5</c:f>
              <c:numCache>
                <c:formatCode>General</c:formatCode>
                <c:ptCount val="4"/>
              </c:numCache>
            </c:numRef>
          </c:val>
          <c:extLst>
            <c:ext xmlns:c16="http://schemas.microsoft.com/office/drawing/2014/chart" uri="{C3380CC4-5D6E-409C-BE32-E72D297353CC}">
              <c16:uniqueId val="{00000008-9EC4-5A42-A019-540C828A9CE5}"/>
            </c:ext>
          </c:extLst>
        </c:ser>
        <c:dLbls>
          <c:showLegendKey val="0"/>
          <c:showVal val="0"/>
          <c:showCatName val="0"/>
          <c:showSerName val="0"/>
          <c:showPercent val="0"/>
          <c:showBubbleSize val="0"/>
        </c:dLbls>
        <c:gapWidth val="219"/>
        <c:overlap val="-27"/>
        <c:axId val="55589279"/>
        <c:axId val="55589759"/>
      </c:barChart>
      <c:catAx>
        <c:axId val="55589279"/>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rgbClr val="000066"/>
                </a:solidFill>
                <a:latin typeface="+mn-lt"/>
                <a:ea typeface="+mn-ea"/>
                <a:cs typeface="+mn-cs"/>
              </a:defRPr>
            </a:pPr>
            <a:endParaRPr lang="fr-FR"/>
          </a:p>
        </c:txPr>
        <c:crossAx val="55589759"/>
        <c:crosses val="autoZero"/>
        <c:auto val="1"/>
        <c:lblAlgn val="ctr"/>
        <c:lblOffset val="100"/>
        <c:noMultiLvlLbl val="0"/>
      </c:catAx>
      <c:valAx>
        <c:axId val="55589759"/>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55589279"/>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8CA35A-70B7-40C3-BEB8-23E1A36E371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081FAB9-CC2E-4450-A7C9-855D48EDED10}">
      <dgm:prSet custT="1"/>
      <dgm:spPr/>
      <dgm:t>
        <a:bodyPr/>
        <a:lstStyle/>
        <a:p>
          <a:r>
            <a:rPr lang="en-US" sz="2400" dirty="0"/>
            <a:t>HIV continues to be a generalized epidemic </a:t>
          </a:r>
          <a:br>
            <a:rPr lang="en-US" sz="2400" dirty="0"/>
          </a:br>
          <a:r>
            <a:rPr lang="en-US" sz="2400" dirty="0"/>
            <a:t>in US prisons</a:t>
          </a:r>
        </a:p>
      </dgm:t>
    </dgm:pt>
    <dgm:pt modelId="{B85C60AA-3A38-423A-AF1D-4023D29F2A0A}" type="parTrans" cxnId="{FC4BCDF0-F9E5-4495-9B44-31FA1DBEC5EC}">
      <dgm:prSet/>
      <dgm:spPr/>
      <dgm:t>
        <a:bodyPr/>
        <a:lstStyle/>
        <a:p>
          <a:endParaRPr lang="en-US" sz="1600"/>
        </a:p>
      </dgm:t>
    </dgm:pt>
    <dgm:pt modelId="{45AF147F-62F8-4DD6-A9BE-23214126A2F7}" type="sibTrans" cxnId="{FC4BCDF0-F9E5-4495-9B44-31FA1DBEC5EC}">
      <dgm:prSet/>
      <dgm:spPr/>
      <dgm:t>
        <a:bodyPr/>
        <a:lstStyle/>
        <a:p>
          <a:endParaRPr lang="en-US" sz="1600"/>
        </a:p>
      </dgm:t>
    </dgm:pt>
    <dgm:pt modelId="{A0FF801D-8407-49EB-ACC3-54BB3782F59E}">
      <dgm:prSet custT="1"/>
      <dgm:spPr/>
      <dgm:t>
        <a:bodyPr/>
        <a:lstStyle/>
        <a:p>
          <a:r>
            <a:rPr lang="en-US" sz="2400"/>
            <a:t>Rates of infection overall are 1.5%, roughly three times that of the US population</a:t>
          </a:r>
        </a:p>
      </dgm:t>
    </dgm:pt>
    <dgm:pt modelId="{5D1E7241-C8CB-4A27-9E4B-8D7FC2C1E3C2}" type="parTrans" cxnId="{E180514A-EEDC-4F38-8A1A-90788DE3B2B5}">
      <dgm:prSet/>
      <dgm:spPr/>
      <dgm:t>
        <a:bodyPr/>
        <a:lstStyle/>
        <a:p>
          <a:endParaRPr lang="en-US" sz="1600"/>
        </a:p>
      </dgm:t>
    </dgm:pt>
    <dgm:pt modelId="{A198536F-4E5E-425E-9A61-A69951C68B91}" type="sibTrans" cxnId="{E180514A-EEDC-4F38-8A1A-90788DE3B2B5}">
      <dgm:prSet/>
      <dgm:spPr/>
      <dgm:t>
        <a:bodyPr/>
        <a:lstStyle/>
        <a:p>
          <a:endParaRPr lang="en-US" sz="1600"/>
        </a:p>
      </dgm:t>
    </dgm:pt>
    <dgm:pt modelId="{B48B2A90-9787-4B4F-82F7-0CD4E2A6E2EB}">
      <dgm:prSet custT="1"/>
      <dgm:spPr/>
      <dgm:t>
        <a:bodyPr/>
        <a:lstStyle/>
        <a:p>
          <a:r>
            <a:rPr lang="en-US" sz="2400" dirty="0"/>
            <a:t>Incarcerated populations are a stigmatized population whose health care needs are frequently ignored</a:t>
          </a:r>
        </a:p>
      </dgm:t>
    </dgm:pt>
    <dgm:pt modelId="{2397F301-1A11-4E86-B7F5-2E7E2FD468F7}" type="parTrans" cxnId="{8B7C7F29-8D46-4C52-BD45-9808F70A75AA}">
      <dgm:prSet/>
      <dgm:spPr/>
      <dgm:t>
        <a:bodyPr/>
        <a:lstStyle/>
        <a:p>
          <a:endParaRPr lang="en-US" sz="1600"/>
        </a:p>
      </dgm:t>
    </dgm:pt>
    <dgm:pt modelId="{8BF4F060-07AE-4A50-8D4D-E47D8290C568}" type="sibTrans" cxnId="{8B7C7F29-8D46-4C52-BD45-9808F70A75AA}">
      <dgm:prSet/>
      <dgm:spPr/>
      <dgm:t>
        <a:bodyPr/>
        <a:lstStyle/>
        <a:p>
          <a:endParaRPr lang="en-US" sz="1600"/>
        </a:p>
      </dgm:t>
    </dgm:pt>
    <dgm:pt modelId="{D3D25A5A-1ED7-7F43-8C29-F393A429E098}" type="pres">
      <dgm:prSet presAssocID="{B48CA35A-70B7-40C3-BEB8-23E1A36E3710}" presName="vert0" presStyleCnt="0">
        <dgm:presLayoutVars>
          <dgm:dir/>
          <dgm:animOne val="branch"/>
          <dgm:animLvl val="lvl"/>
        </dgm:presLayoutVars>
      </dgm:prSet>
      <dgm:spPr/>
    </dgm:pt>
    <dgm:pt modelId="{13C4B678-18B6-7742-B035-8F4FCC57C080}" type="pres">
      <dgm:prSet presAssocID="{7081FAB9-CC2E-4450-A7C9-855D48EDED10}" presName="thickLine" presStyleLbl="alignNode1" presStyleIdx="0" presStyleCnt="3"/>
      <dgm:spPr/>
    </dgm:pt>
    <dgm:pt modelId="{560C60E9-45D3-5F40-A20E-8B59B11DBA3B}" type="pres">
      <dgm:prSet presAssocID="{7081FAB9-CC2E-4450-A7C9-855D48EDED10}" presName="horz1" presStyleCnt="0"/>
      <dgm:spPr/>
    </dgm:pt>
    <dgm:pt modelId="{F99130CA-5EAE-2E46-94F7-46BB7B37BBE5}" type="pres">
      <dgm:prSet presAssocID="{7081FAB9-CC2E-4450-A7C9-855D48EDED10}" presName="tx1" presStyleLbl="revTx" presStyleIdx="0" presStyleCnt="3"/>
      <dgm:spPr/>
    </dgm:pt>
    <dgm:pt modelId="{8BAD53FF-E986-DB47-9C43-1F75F819D2EB}" type="pres">
      <dgm:prSet presAssocID="{7081FAB9-CC2E-4450-A7C9-855D48EDED10}" presName="vert1" presStyleCnt="0"/>
      <dgm:spPr/>
    </dgm:pt>
    <dgm:pt modelId="{939008D9-89E9-3E40-8ADB-6B25D69852C8}" type="pres">
      <dgm:prSet presAssocID="{A0FF801D-8407-49EB-ACC3-54BB3782F59E}" presName="thickLine" presStyleLbl="alignNode1" presStyleIdx="1" presStyleCnt="3"/>
      <dgm:spPr/>
    </dgm:pt>
    <dgm:pt modelId="{30E9F4FB-BDD8-9540-993F-8422F96F0DE3}" type="pres">
      <dgm:prSet presAssocID="{A0FF801D-8407-49EB-ACC3-54BB3782F59E}" presName="horz1" presStyleCnt="0"/>
      <dgm:spPr/>
    </dgm:pt>
    <dgm:pt modelId="{645044F7-1EA1-B547-BD85-C0588B667323}" type="pres">
      <dgm:prSet presAssocID="{A0FF801D-8407-49EB-ACC3-54BB3782F59E}" presName="tx1" presStyleLbl="revTx" presStyleIdx="1" presStyleCnt="3"/>
      <dgm:spPr/>
    </dgm:pt>
    <dgm:pt modelId="{BF6FDDE7-8C81-6842-AC70-14D81DFF6876}" type="pres">
      <dgm:prSet presAssocID="{A0FF801D-8407-49EB-ACC3-54BB3782F59E}" presName="vert1" presStyleCnt="0"/>
      <dgm:spPr/>
    </dgm:pt>
    <dgm:pt modelId="{54EB1B0A-25FF-6B40-8A2F-D3E981D18EA0}" type="pres">
      <dgm:prSet presAssocID="{B48B2A90-9787-4B4F-82F7-0CD4E2A6E2EB}" presName="thickLine" presStyleLbl="alignNode1" presStyleIdx="2" presStyleCnt="3"/>
      <dgm:spPr/>
    </dgm:pt>
    <dgm:pt modelId="{83A2D7A7-EB92-5242-9F6A-D91E6A2D6158}" type="pres">
      <dgm:prSet presAssocID="{B48B2A90-9787-4B4F-82F7-0CD4E2A6E2EB}" presName="horz1" presStyleCnt="0"/>
      <dgm:spPr/>
    </dgm:pt>
    <dgm:pt modelId="{B68A9B90-7DC0-B143-B389-C8D8171075FB}" type="pres">
      <dgm:prSet presAssocID="{B48B2A90-9787-4B4F-82F7-0CD4E2A6E2EB}" presName="tx1" presStyleLbl="revTx" presStyleIdx="2" presStyleCnt="3"/>
      <dgm:spPr/>
    </dgm:pt>
    <dgm:pt modelId="{7FEFA9A4-AA08-A84C-8EE0-1FB09BAB735F}" type="pres">
      <dgm:prSet presAssocID="{B48B2A90-9787-4B4F-82F7-0CD4E2A6E2EB}" presName="vert1" presStyleCnt="0"/>
      <dgm:spPr/>
    </dgm:pt>
  </dgm:ptLst>
  <dgm:cxnLst>
    <dgm:cxn modelId="{8B7C7F29-8D46-4C52-BD45-9808F70A75AA}" srcId="{B48CA35A-70B7-40C3-BEB8-23E1A36E3710}" destId="{B48B2A90-9787-4B4F-82F7-0CD4E2A6E2EB}" srcOrd="2" destOrd="0" parTransId="{2397F301-1A11-4E86-B7F5-2E7E2FD468F7}" sibTransId="{8BF4F060-07AE-4A50-8D4D-E47D8290C568}"/>
    <dgm:cxn modelId="{E180514A-EEDC-4F38-8A1A-90788DE3B2B5}" srcId="{B48CA35A-70B7-40C3-BEB8-23E1A36E3710}" destId="{A0FF801D-8407-49EB-ACC3-54BB3782F59E}" srcOrd="1" destOrd="0" parTransId="{5D1E7241-C8CB-4A27-9E4B-8D7FC2C1E3C2}" sibTransId="{A198536F-4E5E-425E-9A61-A69951C68B91}"/>
    <dgm:cxn modelId="{3BECAF50-CA21-C047-8F87-25F4B7FB878E}" type="presOf" srcId="{A0FF801D-8407-49EB-ACC3-54BB3782F59E}" destId="{645044F7-1EA1-B547-BD85-C0588B667323}" srcOrd="0" destOrd="0" presId="urn:microsoft.com/office/officeart/2008/layout/LinedList"/>
    <dgm:cxn modelId="{21737E55-2B83-EB42-817C-0B564FD456F0}" type="presOf" srcId="{B48B2A90-9787-4B4F-82F7-0CD4E2A6E2EB}" destId="{B68A9B90-7DC0-B143-B389-C8D8171075FB}" srcOrd="0" destOrd="0" presId="urn:microsoft.com/office/officeart/2008/layout/LinedList"/>
    <dgm:cxn modelId="{5E0E9DE2-0B8D-354A-BB94-43DAE73CB7A1}" type="presOf" srcId="{B48CA35A-70B7-40C3-BEB8-23E1A36E3710}" destId="{D3D25A5A-1ED7-7F43-8C29-F393A429E098}" srcOrd="0" destOrd="0" presId="urn:microsoft.com/office/officeart/2008/layout/LinedList"/>
    <dgm:cxn modelId="{FC4BCDF0-F9E5-4495-9B44-31FA1DBEC5EC}" srcId="{B48CA35A-70B7-40C3-BEB8-23E1A36E3710}" destId="{7081FAB9-CC2E-4450-A7C9-855D48EDED10}" srcOrd="0" destOrd="0" parTransId="{B85C60AA-3A38-423A-AF1D-4023D29F2A0A}" sibTransId="{45AF147F-62F8-4DD6-A9BE-23214126A2F7}"/>
    <dgm:cxn modelId="{739582F2-EF01-E04C-A30F-B79F9B284822}" type="presOf" srcId="{7081FAB9-CC2E-4450-A7C9-855D48EDED10}" destId="{F99130CA-5EAE-2E46-94F7-46BB7B37BBE5}" srcOrd="0" destOrd="0" presId="urn:microsoft.com/office/officeart/2008/layout/LinedList"/>
    <dgm:cxn modelId="{C95EE0A0-1881-BD40-8F61-919BC221B7E7}" type="presParOf" srcId="{D3D25A5A-1ED7-7F43-8C29-F393A429E098}" destId="{13C4B678-18B6-7742-B035-8F4FCC57C080}" srcOrd="0" destOrd="0" presId="urn:microsoft.com/office/officeart/2008/layout/LinedList"/>
    <dgm:cxn modelId="{380098AB-0989-ED41-B345-CDECDEB1C925}" type="presParOf" srcId="{D3D25A5A-1ED7-7F43-8C29-F393A429E098}" destId="{560C60E9-45D3-5F40-A20E-8B59B11DBA3B}" srcOrd="1" destOrd="0" presId="urn:microsoft.com/office/officeart/2008/layout/LinedList"/>
    <dgm:cxn modelId="{ECE59936-FBEB-1F43-B50E-6DAD15480A17}" type="presParOf" srcId="{560C60E9-45D3-5F40-A20E-8B59B11DBA3B}" destId="{F99130CA-5EAE-2E46-94F7-46BB7B37BBE5}" srcOrd="0" destOrd="0" presId="urn:microsoft.com/office/officeart/2008/layout/LinedList"/>
    <dgm:cxn modelId="{2BCDD22B-F6B1-7D40-BDDE-1E0541A0394B}" type="presParOf" srcId="{560C60E9-45D3-5F40-A20E-8B59B11DBA3B}" destId="{8BAD53FF-E986-DB47-9C43-1F75F819D2EB}" srcOrd="1" destOrd="0" presId="urn:microsoft.com/office/officeart/2008/layout/LinedList"/>
    <dgm:cxn modelId="{E7453BC9-B242-6540-9086-893246503A32}" type="presParOf" srcId="{D3D25A5A-1ED7-7F43-8C29-F393A429E098}" destId="{939008D9-89E9-3E40-8ADB-6B25D69852C8}" srcOrd="2" destOrd="0" presId="urn:microsoft.com/office/officeart/2008/layout/LinedList"/>
    <dgm:cxn modelId="{83F4E58E-B574-9841-92EF-260A6FD6110F}" type="presParOf" srcId="{D3D25A5A-1ED7-7F43-8C29-F393A429E098}" destId="{30E9F4FB-BDD8-9540-993F-8422F96F0DE3}" srcOrd="3" destOrd="0" presId="urn:microsoft.com/office/officeart/2008/layout/LinedList"/>
    <dgm:cxn modelId="{31E01E60-085A-FE4E-BB70-2132F50E3E8D}" type="presParOf" srcId="{30E9F4FB-BDD8-9540-993F-8422F96F0DE3}" destId="{645044F7-1EA1-B547-BD85-C0588B667323}" srcOrd="0" destOrd="0" presId="urn:microsoft.com/office/officeart/2008/layout/LinedList"/>
    <dgm:cxn modelId="{09E682BB-1997-5B40-B3CE-63977B2A0ED5}" type="presParOf" srcId="{30E9F4FB-BDD8-9540-993F-8422F96F0DE3}" destId="{BF6FDDE7-8C81-6842-AC70-14D81DFF6876}" srcOrd="1" destOrd="0" presId="urn:microsoft.com/office/officeart/2008/layout/LinedList"/>
    <dgm:cxn modelId="{0287E3B6-2236-9040-AD94-528D15631D7C}" type="presParOf" srcId="{D3D25A5A-1ED7-7F43-8C29-F393A429E098}" destId="{54EB1B0A-25FF-6B40-8A2F-D3E981D18EA0}" srcOrd="4" destOrd="0" presId="urn:microsoft.com/office/officeart/2008/layout/LinedList"/>
    <dgm:cxn modelId="{09F93B50-3D7F-1B44-A625-C65D4DC758AB}" type="presParOf" srcId="{D3D25A5A-1ED7-7F43-8C29-F393A429E098}" destId="{83A2D7A7-EB92-5242-9F6A-D91E6A2D6158}" srcOrd="5" destOrd="0" presId="urn:microsoft.com/office/officeart/2008/layout/LinedList"/>
    <dgm:cxn modelId="{60594564-27C6-784F-8835-9BFC73270A92}" type="presParOf" srcId="{83A2D7A7-EB92-5242-9F6A-D91E6A2D6158}" destId="{B68A9B90-7DC0-B143-B389-C8D8171075FB}" srcOrd="0" destOrd="0" presId="urn:microsoft.com/office/officeart/2008/layout/LinedList"/>
    <dgm:cxn modelId="{11EA4C73-D9CD-1041-9E88-C11CA14253FE}" type="presParOf" srcId="{83A2D7A7-EB92-5242-9F6A-D91E6A2D6158}" destId="{7FEFA9A4-AA08-A84C-8EE0-1FB09BAB735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4B678-18B6-7742-B035-8F4FCC57C080}">
      <dsp:nvSpPr>
        <dsp:cNvPr id="0" name=""/>
        <dsp:cNvSpPr/>
      </dsp:nvSpPr>
      <dsp:spPr>
        <a:xfrm>
          <a:off x="0" y="2044"/>
          <a:ext cx="657377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130CA-5EAE-2E46-94F7-46BB7B37BBE5}">
      <dsp:nvSpPr>
        <dsp:cNvPr id="0" name=""/>
        <dsp:cNvSpPr/>
      </dsp:nvSpPr>
      <dsp:spPr>
        <a:xfrm>
          <a:off x="0" y="2044"/>
          <a:ext cx="6573778" cy="139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HIV continues to be a generalized epidemic </a:t>
          </a:r>
          <a:br>
            <a:rPr lang="en-US" sz="2400" kern="1200" dirty="0"/>
          </a:br>
          <a:r>
            <a:rPr lang="en-US" sz="2400" kern="1200" dirty="0"/>
            <a:t>in US prisons</a:t>
          </a:r>
        </a:p>
      </dsp:txBody>
      <dsp:txXfrm>
        <a:off x="0" y="2044"/>
        <a:ext cx="6573778" cy="1394019"/>
      </dsp:txXfrm>
    </dsp:sp>
    <dsp:sp modelId="{939008D9-89E9-3E40-8ADB-6B25D69852C8}">
      <dsp:nvSpPr>
        <dsp:cNvPr id="0" name=""/>
        <dsp:cNvSpPr/>
      </dsp:nvSpPr>
      <dsp:spPr>
        <a:xfrm>
          <a:off x="0" y="1396063"/>
          <a:ext cx="6573778" cy="0"/>
        </a:xfrm>
        <a:prstGeom prst="line">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044F7-1EA1-B547-BD85-C0588B667323}">
      <dsp:nvSpPr>
        <dsp:cNvPr id="0" name=""/>
        <dsp:cNvSpPr/>
      </dsp:nvSpPr>
      <dsp:spPr>
        <a:xfrm>
          <a:off x="0" y="1396063"/>
          <a:ext cx="6573778" cy="139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Rates of infection overall are 1.5%, roughly three times that of the US population</a:t>
          </a:r>
        </a:p>
      </dsp:txBody>
      <dsp:txXfrm>
        <a:off x="0" y="1396063"/>
        <a:ext cx="6573778" cy="1394019"/>
      </dsp:txXfrm>
    </dsp:sp>
    <dsp:sp modelId="{54EB1B0A-25FF-6B40-8A2F-D3E981D18EA0}">
      <dsp:nvSpPr>
        <dsp:cNvPr id="0" name=""/>
        <dsp:cNvSpPr/>
      </dsp:nvSpPr>
      <dsp:spPr>
        <a:xfrm>
          <a:off x="0" y="2790083"/>
          <a:ext cx="6573778"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A9B90-7DC0-B143-B389-C8D8171075FB}">
      <dsp:nvSpPr>
        <dsp:cNvPr id="0" name=""/>
        <dsp:cNvSpPr/>
      </dsp:nvSpPr>
      <dsp:spPr>
        <a:xfrm>
          <a:off x="0" y="2790083"/>
          <a:ext cx="6573778" cy="139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Incarcerated populations are a stigmatized population whose health care needs are frequently ignored</a:t>
          </a:r>
        </a:p>
      </dsp:txBody>
      <dsp:txXfrm>
        <a:off x="0" y="2790083"/>
        <a:ext cx="6573778" cy="139401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0.3455</cdr:x>
      <cdr:y>0.61918</cdr:y>
    </cdr:from>
    <cdr:to>
      <cdr:x>0.46101</cdr:x>
      <cdr:y>0.71243</cdr:y>
    </cdr:to>
    <cdr:sp macro="" textlink="">
      <cdr:nvSpPr>
        <cdr:cNvPr id="2" name="ZoneTexte 1">
          <a:extLst xmlns:a="http://schemas.openxmlformats.org/drawingml/2006/main">
            <a:ext uri="{FF2B5EF4-FFF2-40B4-BE49-F238E27FC236}">
              <a16:creationId xmlns:a16="http://schemas.microsoft.com/office/drawing/2014/main" id="{4DB388B6-E642-DF35-56B6-22B21EEFCE29}"/>
            </a:ext>
          </a:extLst>
        </cdr:cNvPr>
        <cdr:cNvSpPr txBox="1"/>
      </cdr:nvSpPr>
      <cdr:spPr>
        <a:xfrm xmlns:a="http://schemas.openxmlformats.org/drawingml/2006/main">
          <a:off x="1611871" y="2043526"/>
          <a:ext cx="538930" cy="307777"/>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65 %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0.55701</cdr:x>
      <cdr:y>0.27603</cdr:y>
    </cdr:from>
    <cdr:to>
      <cdr:x>0.65295</cdr:x>
      <cdr:y>0.36929</cdr:y>
    </cdr:to>
    <cdr:sp macro="" textlink="">
      <cdr:nvSpPr>
        <cdr:cNvPr id="3"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2598630" y="911020"/>
          <a:ext cx="447595" cy="30779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6 %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0.30213</cdr:x>
      <cdr:y>0.05622</cdr:y>
    </cdr:from>
    <cdr:to>
      <cdr:x>0.39807</cdr:x>
      <cdr:y>0.14948</cdr:y>
    </cdr:to>
    <cdr:sp macro="" textlink="">
      <cdr:nvSpPr>
        <cdr:cNvPr id="4"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1409569" y="185553"/>
          <a:ext cx="44755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5 %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0.40407</cdr:x>
      <cdr:y>0.08376</cdr:y>
    </cdr:from>
    <cdr:to>
      <cdr:x>0.5</cdr:x>
      <cdr:y>0.17702</cdr:y>
    </cdr:to>
    <cdr:sp macro="" textlink="">
      <cdr:nvSpPr>
        <cdr:cNvPr id="5"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1885123" y="276456"/>
          <a:ext cx="44755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7 %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0.49888</cdr:x>
      <cdr:y>0.15759</cdr:y>
    </cdr:from>
    <cdr:to>
      <cdr:x>0.6144</cdr:x>
      <cdr:y>0.25085</cdr:y>
    </cdr:to>
    <cdr:sp macro="" textlink="">
      <cdr:nvSpPr>
        <cdr:cNvPr id="6"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2327477" y="520116"/>
          <a:ext cx="538930"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10 %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0.3455</cdr:x>
      <cdr:y>0.61918</cdr:y>
    </cdr:from>
    <cdr:to>
      <cdr:x>0.46101</cdr:x>
      <cdr:y>0.71243</cdr:y>
    </cdr:to>
    <cdr:sp macro="" textlink="">
      <cdr:nvSpPr>
        <cdr:cNvPr id="2" name="ZoneTexte 1">
          <a:extLst xmlns:a="http://schemas.openxmlformats.org/drawingml/2006/main">
            <a:ext uri="{FF2B5EF4-FFF2-40B4-BE49-F238E27FC236}">
              <a16:creationId xmlns:a16="http://schemas.microsoft.com/office/drawing/2014/main" id="{4DB388B6-E642-DF35-56B6-22B21EEFCE29}"/>
            </a:ext>
          </a:extLst>
        </cdr:cNvPr>
        <cdr:cNvSpPr txBox="1"/>
      </cdr:nvSpPr>
      <cdr:spPr>
        <a:xfrm xmlns:a="http://schemas.openxmlformats.org/drawingml/2006/main">
          <a:off x="1611871" y="2043526"/>
          <a:ext cx="538930" cy="307777"/>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65 %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0.16918</cdr:x>
      <cdr:y>0.2184</cdr:y>
    </cdr:from>
    <cdr:to>
      <cdr:x>0.26512</cdr:x>
      <cdr:y>0.31166</cdr:y>
    </cdr:to>
    <cdr:sp macro="" textlink="">
      <cdr:nvSpPr>
        <cdr:cNvPr id="3"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789304" y="720817"/>
          <a:ext cx="44755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6 %</a:t>
          </a:r>
          <a:endParaRPr lang="es-419" sz="1400" b="1" kern="1200" dirty="0" err="1">
            <a:solidFill>
              <a:schemeClr val="tx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0.27219</cdr:x>
      <cdr:y>0.08718</cdr:y>
    </cdr:from>
    <cdr:to>
      <cdr:x>0.38771</cdr:x>
      <cdr:y>0.18043</cdr:y>
    </cdr:to>
    <cdr:sp macro="" textlink="">
      <cdr:nvSpPr>
        <cdr:cNvPr id="4"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1269865" y="287724"/>
          <a:ext cx="538930"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12 %</a:t>
          </a:r>
          <a:endParaRPr lang="es-419" sz="1400" b="1" kern="1200" dirty="0" err="1">
            <a:solidFill>
              <a:schemeClr val="tx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0.40407</cdr:x>
      <cdr:y>0.08376</cdr:y>
    </cdr:from>
    <cdr:to>
      <cdr:x>0.5</cdr:x>
      <cdr:y>0.17702</cdr:y>
    </cdr:to>
    <cdr:sp macro="" textlink="">
      <cdr:nvSpPr>
        <cdr:cNvPr id="5"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1885123" y="276456"/>
          <a:ext cx="44755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7 %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0.49888</cdr:x>
      <cdr:y>0.15759</cdr:y>
    </cdr:from>
    <cdr:to>
      <cdr:x>0.62299</cdr:x>
      <cdr:y>0.25084</cdr:y>
    </cdr:to>
    <cdr:sp macro="" textlink="">
      <cdr:nvSpPr>
        <cdr:cNvPr id="6" name="ZoneTexte 1">
          <a:extLst xmlns:a="http://schemas.openxmlformats.org/drawingml/2006/main">
            <a:ext uri="{FF2B5EF4-FFF2-40B4-BE49-F238E27FC236}">
              <a16:creationId xmlns:a16="http://schemas.microsoft.com/office/drawing/2014/main" id="{2CF21E73-6C72-783B-9591-AFB78AF830BA}"/>
            </a:ext>
          </a:extLst>
        </cdr:cNvPr>
        <cdr:cNvSpPr txBox="1"/>
      </cdr:nvSpPr>
      <cdr:spPr>
        <a:xfrm xmlns:a="http://schemas.openxmlformats.org/drawingml/2006/main">
          <a:off x="2327456" y="520110"/>
          <a:ext cx="579005"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r-FR" sz="1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10  %</a:t>
          </a:r>
          <a:endParaRPr lang="es-419" sz="1400" b="1" kern="120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FC3904E-F28A-CC87-111F-C6D5604B79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Espace réservé de la date 2">
            <a:extLst>
              <a:ext uri="{FF2B5EF4-FFF2-40B4-BE49-F238E27FC236}">
                <a16:creationId xmlns:a16="http://schemas.microsoft.com/office/drawing/2014/main" id="{AF3AAAFF-779E-1CC4-B2E3-50DC14579F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274363-4FAA-4961-8F76-9E16BA169479}" type="datetimeFigureOut">
              <a:rPr lang="es-419" smtClean="0"/>
              <a:t>19/12/2025</a:t>
            </a:fld>
            <a:endParaRPr lang="es-419"/>
          </a:p>
        </p:txBody>
      </p:sp>
      <p:sp>
        <p:nvSpPr>
          <p:cNvPr id="4" name="Espace réservé du pied de page 3">
            <a:extLst>
              <a:ext uri="{FF2B5EF4-FFF2-40B4-BE49-F238E27FC236}">
                <a16:creationId xmlns:a16="http://schemas.microsoft.com/office/drawing/2014/main" id="{6206CDC5-6804-E433-B55D-AF9230D7E0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5" name="Espace réservé du numéro de diapositive 4">
            <a:extLst>
              <a:ext uri="{FF2B5EF4-FFF2-40B4-BE49-F238E27FC236}">
                <a16:creationId xmlns:a16="http://schemas.microsoft.com/office/drawing/2014/main" id="{9E5BB1E7-DF11-CAD1-BEA7-AE92F570B8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B5E78C-2FB2-4CC4-B882-D0274CB5E663}" type="slidenum">
              <a:rPr lang="es-419" smtClean="0"/>
              <a:t>‹N°›</a:t>
            </a:fld>
            <a:endParaRPr lang="es-419"/>
          </a:p>
        </p:txBody>
      </p:sp>
    </p:spTree>
    <p:extLst>
      <p:ext uri="{BB962C8B-B14F-4D97-AF65-F5344CB8AC3E}">
        <p14:creationId xmlns:p14="http://schemas.microsoft.com/office/powerpoint/2010/main" val="2753410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74A68-D0CE-8849-B662-EC29CA9E5388}" type="datetimeFigureOut">
              <a:rPr lang="en-GB" smtClean="0"/>
              <a:t>19/12/2025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29C95-2E27-FA46-B570-B7029E4C6F9A}" type="slidenum">
              <a:rPr lang="en-GB" smtClean="0"/>
              <a:t>‹N°›</a:t>
            </a:fld>
            <a:endParaRPr lang="en-GB"/>
          </a:p>
        </p:txBody>
      </p:sp>
    </p:spTree>
    <p:extLst>
      <p:ext uri="{BB962C8B-B14F-4D97-AF65-F5344CB8AC3E}">
        <p14:creationId xmlns:p14="http://schemas.microsoft.com/office/powerpoint/2010/main" val="306658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E8D1C53B-898F-BB77-8C2F-AFA4024C428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702533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10</a:t>
            </a:fld>
            <a:endParaRPr lang="en-GB"/>
          </a:p>
        </p:txBody>
      </p:sp>
      <p:sp>
        <p:nvSpPr>
          <p:cNvPr id="5" name="Espace réservé de l'en-tête 1">
            <a:extLst>
              <a:ext uri="{FF2B5EF4-FFF2-40B4-BE49-F238E27FC236}">
                <a16:creationId xmlns:a16="http://schemas.microsoft.com/office/drawing/2014/main" id="{BEFBBE34-1E6E-665D-63ED-A59E9B99D11A}"/>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8493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11</a:t>
            </a:fld>
            <a:endParaRPr lang="en-GB"/>
          </a:p>
        </p:txBody>
      </p:sp>
      <p:sp>
        <p:nvSpPr>
          <p:cNvPr id="5" name="Espace réservé de l'en-tête 1">
            <a:extLst>
              <a:ext uri="{FF2B5EF4-FFF2-40B4-BE49-F238E27FC236}">
                <a16:creationId xmlns:a16="http://schemas.microsoft.com/office/drawing/2014/main" id="{430294C9-5775-AA24-A13B-683422FD6CBF}"/>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400920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12</a:t>
            </a:fld>
            <a:endParaRPr lang="en-GB"/>
          </a:p>
        </p:txBody>
      </p:sp>
      <p:sp>
        <p:nvSpPr>
          <p:cNvPr id="5" name="Espace réservé de l'en-tête 1">
            <a:extLst>
              <a:ext uri="{FF2B5EF4-FFF2-40B4-BE49-F238E27FC236}">
                <a16:creationId xmlns:a16="http://schemas.microsoft.com/office/drawing/2014/main" id="{CB44F6F6-3FE4-CCE0-7882-6F285554F80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91238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13</a:t>
            </a:fld>
            <a:endParaRPr lang="en-GB"/>
          </a:p>
        </p:txBody>
      </p:sp>
      <p:sp>
        <p:nvSpPr>
          <p:cNvPr id="5" name="Espace réservé de l'en-tête 1">
            <a:extLst>
              <a:ext uri="{FF2B5EF4-FFF2-40B4-BE49-F238E27FC236}">
                <a16:creationId xmlns:a16="http://schemas.microsoft.com/office/drawing/2014/main" id="{FAB0F4D2-E092-6E13-26B3-3E8711CED055}"/>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62068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14</a:t>
            </a:fld>
            <a:endParaRPr lang="en-GB"/>
          </a:p>
        </p:txBody>
      </p:sp>
      <p:sp>
        <p:nvSpPr>
          <p:cNvPr id="5" name="Espace réservé de l'en-tête 1">
            <a:extLst>
              <a:ext uri="{FF2B5EF4-FFF2-40B4-BE49-F238E27FC236}">
                <a16:creationId xmlns:a16="http://schemas.microsoft.com/office/drawing/2014/main" id="{3B0D205B-41EB-42B3-15FF-13CDFF4C07AC}"/>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4321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15</a:t>
            </a:fld>
            <a:endParaRPr lang="en-GB"/>
          </a:p>
        </p:txBody>
      </p:sp>
      <p:sp>
        <p:nvSpPr>
          <p:cNvPr id="5" name="Espace réservé de l'en-tête 1">
            <a:extLst>
              <a:ext uri="{FF2B5EF4-FFF2-40B4-BE49-F238E27FC236}">
                <a16:creationId xmlns:a16="http://schemas.microsoft.com/office/drawing/2014/main" id="{7B3CD58A-40D7-7EEB-9094-BFBFEACF818A}"/>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371319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16</a:t>
            </a:fld>
            <a:endParaRPr lang="en-GB"/>
          </a:p>
        </p:txBody>
      </p:sp>
      <p:sp>
        <p:nvSpPr>
          <p:cNvPr id="5" name="Espace réservé de l'en-tête 1">
            <a:extLst>
              <a:ext uri="{FF2B5EF4-FFF2-40B4-BE49-F238E27FC236}">
                <a16:creationId xmlns:a16="http://schemas.microsoft.com/office/drawing/2014/main" id="{71D23408-D689-52E4-D5B3-1EC9C998C1AE}"/>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02323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17</a:t>
            </a:fld>
            <a:endParaRPr lang="en-GB"/>
          </a:p>
        </p:txBody>
      </p:sp>
      <p:sp>
        <p:nvSpPr>
          <p:cNvPr id="5" name="Espace réservé de l'en-tête 1">
            <a:extLst>
              <a:ext uri="{FF2B5EF4-FFF2-40B4-BE49-F238E27FC236}">
                <a16:creationId xmlns:a16="http://schemas.microsoft.com/office/drawing/2014/main" id="{E03D014B-B5A6-17C5-6A17-52A70A53977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33116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18</a:t>
            </a:fld>
            <a:endParaRPr lang="en-GB"/>
          </a:p>
        </p:txBody>
      </p:sp>
      <p:sp>
        <p:nvSpPr>
          <p:cNvPr id="5" name="Espace réservé de l'en-tête 1">
            <a:extLst>
              <a:ext uri="{FF2B5EF4-FFF2-40B4-BE49-F238E27FC236}">
                <a16:creationId xmlns:a16="http://schemas.microsoft.com/office/drawing/2014/main" id="{2269A84B-35F6-4B3A-2837-0EA4DC87600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272991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19</a:t>
            </a:fld>
            <a:endParaRPr lang="en-GB"/>
          </a:p>
        </p:txBody>
      </p:sp>
      <p:sp>
        <p:nvSpPr>
          <p:cNvPr id="5" name="Espace réservé de l'en-tête 1">
            <a:extLst>
              <a:ext uri="{FF2B5EF4-FFF2-40B4-BE49-F238E27FC236}">
                <a16:creationId xmlns:a16="http://schemas.microsoft.com/office/drawing/2014/main" id="{7C72E40B-0EAF-D1BF-5478-77F9FD33C9CE}"/>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8691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7CDFD33B-3475-CECB-C677-E7B77E9AF2FD}"/>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300008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20</a:t>
            </a:fld>
            <a:endParaRPr lang="en-GB"/>
          </a:p>
        </p:txBody>
      </p:sp>
      <p:sp>
        <p:nvSpPr>
          <p:cNvPr id="6" name="Espace réservé de l'en-tête 1">
            <a:extLst>
              <a:ext uri="{FF2B5EF4-FFF2-40B4-BE49-F238E27FC236}">
                <a16:creationId xmlns:a16="http://schemas.microsoft.com/office/drawing/2014/main" id="{CF840B6C-24D2-DB3A-13BA-4F9905D3E0A8}"/>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11748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5E084-A81E-4CBE-898E-1F4DD74BD0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1">
            <a:extLst>
              <a:ext uri="{FF2B5EF4-FFF2-40B4-BE49-F238E27FC236}">
                <a16:creationId xmlns:a16="http://schemas.microsoft.com/office/drawing/2014/main" id="{39B558A7-754D-4A54-6229-D53027CEC0AA}"/>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390466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22</a:t>
            </a:fld>
            <a:endParaRPr lang="en-GB"/>
          </a:p>
        </p:txBody>
      </p:sp>
      <p:sp>
        <p:nvSpPr>
          <p:cNvPr id="5" name="Espace réservé de l'en-tête 1">
            <a:extLst>
              <a:ext uri="{FF2B5EF4-FFF2-40B4-BE49-F238E27FC236}">
                <a16:creationId xmlns:a16="http://schemas.microsoft.com/office/drawing/2014/main" id="{93584E6C-A529-9957-4C9D-D621913A95FE}"/>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77981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23</a:t>
            </a:fld>
            <a:endParaRPr lang="en-GB"/>
          </a:p>
        </p:txBody>
      </p:sp>
      <p:sp>
        <p:nvSpPr>
          <p:cNvPr id="5" name="Espace réservé de l'en-tête 1">
            <a:extLst>
              <a:ext uri="{FF2B5EF4-FFF2-40B4-BE49-F238E27FC236}">
                <a16:creationId xmlns:a16="http://schemas.microsoft.com/office/drawing/2014/main" id="{B3225496-FCDF-AF4B-83D8-3926BFEC460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938721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24</a:t>
            </a:fld>
            <a:endParaRPr lang="en-GB"/>
          </a:p>
        </p:txBody>
      </p:sp>
      <p:sp>
        <p:nvSpPr>
          <p:cNvPr id="5" name="Espace réservé de l'en-tête 1">
            <a:extLst>
              <a:ext uri="{FF2B5EF4-FFF2-40B4-BE49-F238E27FC236}">
                <a16:creationId xmlns:a16="http://schemas.microsoft.com/office/drawing/2014/main" id="{A358CAED-A079-3145-6D00-42C9ED1AF98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601948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25</a:t>
            </a:fld>
            <a:endParaRPr lang="en-GB"/>
          </a:p>
        </p:txBody>
      </p:sp>
      <p:sp>
        <p:nvSpPr>
          <p:cNvPr id="5" name="Espace réservé de l'en-tête 1">
            <a:extLst>
              <a:ext uri="{FF2B5EF4-FFF2-40B4-BE49-F238E27FC236}">
                <a16:creationId xmlns:a16="http://schemas.microsoft.com/office/drawing/2014/main" id="{47468F38-C02D-C04D-1FE0-77CC21AC1257}"/>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947022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26</a:t>
            </a:fld>
            <a:endParaRPr lang="en-GB"/>
          </a:p>
        </p:txBody>
      </p:sp>
      <p:sp>
        <p:nvSpPr>
          <p:cNvPr id="5" name="Espace réservé de l'en-tête 1">
            <a:extLst>
              <a:ext uri="{FF2B5EF4-FFF2-40B4-BE49-F238E27FC236}">
                <a16:creationId xmlns:a16="http://schemas.microsoft.com/office/drawing/2014/main" id="{1FA230DC-DE33-C79B-7044-04E9EFC3B23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810206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image des diapositives 3">
            <a:extLst>
              <a:ext uri="{FF2B5EF4-FFF2-40B4-BE49-F238E27FC236}">
                <a16:creationId xmlns:a16="http://schemas.microsoft.com/office/drawing/2014/main" id="{3CAE154E-B2C2-1FD2-C86F-0CA431C1941A}"/>
              </a:ext>
            </a:extLst>
          </p:cNvPr>
          <p:cNvSpPr>
            <a:spLocks noGrp="1" noRot="1" noChangeAspect="1"/>
          </p:cNvSpPr>
          <p:nvPr>
            <p:ph type="sldImg"/>
          </p:nvPr>
        </p:nvSpPr>
        <p:spPr/>
      </p:sp>
      <p:sp>
        <p:nvSpPr>
          <p:cNvPr id="5" name="Espace réservé des notes 4">
            <a:extLst>
              <a:ext uri="{FF2B5EF4-FFF2-40B4-BE49-F238E27FC236}">
                <a16:creationId xmlns:a16="http://schemas.microsoft.com/office/drawing/2014/main" id="{F03BD298-197B-62A6-74A3-A894F345771B}"/>
              </a:ext>
            </a:extLst>
          </p:cNvPr>
          <p:cNvSpPr>
            <a:spLocks noGrp="1"/>
          </p:cNvSpPr>
          <p:nvPr>
            <p:ph type="body" idx="1"/>
          </p:nvPr>
        </p:nvSpPr>
        <p:spPr/>
        <p:txBody>
          <a:bodyPr/>
          <a:lstStyle/>
          <a:p>
            <a:endParaRPr lang="es-419"/>
          </a:p>
        </p:txBody>
      </p:sp>
      <p:sp>
        <p:nvSpPr>
          <p:cNvPr id="6" name="Espace réservé du numéro de diapositive 3">
            <a:extLst>
              <a:ext uri="{FF2B5EF4-FFF2-40B4-BE49-F238E27FC236}">
                <a16:creationId xmlns:a16="http://schemas.microsoft.com/office/drawing/2014/main" id="{4788CC2E-DC26-A441-05DA-F8406F31C5E2}"/>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Espace réservé de l'en-tête 1">
            <a:extLst>
              <a:ext uri="{FF2B5EF4-FFF2-40B4-BE49-F238E27FC236}">
                <a16:creationId xmlns:a16="http://schemas.microsoft.com/office/drawing/2014/main" id="{8B9D08F8-48AF-769B-1FBB-44016051C63C}"/>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29</a:t>
            </a:fld>
            <a:endParaRPr lang="en-GB"/>
          </a:p>
        </p:txBody>
      </p:sp>
      <p:sp>
        <p:nvSpPr>
          <p:cNvPr id="5" name="Espace réservé de l'en-tête 1">
            <a:extLst>
              <a:ext uri="{FF2B5EF4-FFF2-40B4-BE49-F238E27FC236}">
                <a16:creationId xmlns:a16="http://schemas.microsoft.com/office/drawing/2014/main" id="{FB1406D1-F2EA-208E-1B34-DB8C59BFB14A}"/>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29163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Espace réservé du numéro de diapositive 3">
            <a:extLst>
              <a:ext uri="{FF2B5EF4-FFF2-40B4-BE49-F238E27FC236}">
                <a16:creationId xmlns:a16="http://schemas.microsoft.com/office/drawing/2014/main" id="{A557F0D0-BF54-057D-86E3-35A9EE0FBA82}"/>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Espace réservé des notes 6">
            <a:extLst>
              <a:ext uri="{FF2B5EF4-FFF2-40B4-BE49-F238E27FC236}">
                <a16:creationId xmlns:a16="http://schemas.microsoft.com/office/drawing/2014/main" id="{940B1181-E23B-1481-4BB0-C671C8352501}"/>
              </a:ext>
            </a:extLst>
          </p:cNvPr>
          <p:cNvSpPr>
            <a:spLocks noGrp="1"/>
          </p:cNvSpPr>
          <p:nvPr>
            <p:ph type="body" sz="quarter" idx="3"/>
          </p:nvPr>
        </p:nvSpPr>
        <p:spPr/>
        <p:txBody>
          <a:bodyPr/>
          <a:lstStyle/>
          <a:p>
            <a:endParaRPr lang="es-419"/>
          </a:p>
        </p:txBody>
      </p:sp>
      <p:sp>
        <p:nvSpPr>
          <p:cNvPr id="8" name="Espace réservé de l'en-tête 1">
            <a:extLst>
              <a:ext uri="{FF2B5EF4-FFF2-40B4-BE49-F238E27FC236}">
                <a16:creationId xmlns:a16="http://schemas.microsoft.com/office/drawing/2014/main" id="{C9CBDBF7-E2C8-15C8-1E40-470603AEAF8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66038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E49DDDB4-CBE9-4D2C-FB7B-22796532599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706730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AE592435-9F67-4F27-B539-B7CBD4287512}"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45711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 name="Espace réservé des notes 5">
            <a:extLst>
              <a:ext uri="{FF2B5EF4-FFF2-40B4-BE49-F238E27FC236}">
                <a16:creationId xmlns:a16="http://schemas.microsoft.com/office/drawing/2014/main" id="{A9787643-BE7F-10C9-E139-785EDEFC2A6B}"/>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9582A43E-3E40-F15D-A710-C266B93707E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810975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32</a:t>
            </a:fld>
            <a:endParaRPr lang="en-GB"/>
          </a:p>
        </p:txBody>
      </p:sp>
      <p:sp>
        <p:nvSpPr>
          <p:cNvPr id="5" name="Espace réservé de l'en-tête 1">
            <a:extLst>
              <a:ext uri="{FF2B5EF4-FFF2-40B4-BE49-F238E27FC236}">
                <a16:creationId xmlns:a16="http://schemas.microsoft.com/office/drawing/2014/main" id="{F25FC76A-ABC6-55A9-A65D-0CD4C5C0390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165297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BE05441-AB89-684C-9CF3-AD7EB8A5D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FBD6C849-7C85-4CBC-393D-B6B49971E723}"/>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5E084-A81E-4CBE-898E-1F4DD74BD0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1">
            <a:extLst>
              <a:ext uri="{FF2B5EF4-FFF2-40B4-BE49-F238E27FC236}">
                <a16:creationId xmlns:a16="http://schemas.microsoft.com/office/drawing/2014/main" id="{AB7D1D63-6FBE-4AC3-FC71-F9DF75E6291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83667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F1AD572-E072-FE4E-BB7C-44C7C884653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endParaRPr>
          </a:p>
        </p:txBody>
      </p:sp>
      <p:sp>
        <p:nvSpPr>
          <p:cNvPr id="6" name="Espace réservé des notes 5">
            <a:extLst>
              <a:ext uri="{FF2B5EF4-FFF2-40B4-BE49-F238E27FC236}">
                <a16:creationId xmlns:a16="http://schemas.microsoft.com/office/drawing/2014/main" id="{FD5694B7-2606-A854-A28A-493D9EA40A54}"/>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D4A6749B-9A4D-DC91-7593-9E014E68A8A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055104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Espace réservé des notes 5">
            <a:extLst>
              <a:ext uri="{FF2B5EF4-FFF2-40B4-BE49-F238E27FC236}">
                <a16:creationId xmlns:a16="http://schemas.microsoft.com/office/drawing/2014/main" id="{117132A4-6CBE-2AA1-9998-6D34E2AB02A9}"/>
              </a:ext>
            </a:extLst>
          </p:cNvPr>
          <p:cNvSpPr>
            <a:spLocks noGrp="1"/>
          </p:cNvSpPr>
          <p:nvPr>
            <p:ph type="body" sz="quarter" idx="3"/>
          </p:nvPr>
        </p:nvSpPr>
        <p:spPr/>
        <p:txBody>
          <a:bodyPr/>
          <a:lstStyle/>
          <a:p>
            <a:endParaRPr lang="es-419"/>
          </a:p>
        </p:txBody>
      </p:sp>
      <p:sp>
        <p:nvSpPr>
          <p:cNvPr id="7" name="Espace réservé du numéro de diapositive 3">
            <a:extLst>
              <a:ext uri="{FF2B5EF4-FFF2-40B4-BE49-F238E27FC236}">
                <a16:creationId xmlns:a16="http://schemas.microsoft.com/office/drawing/2014/main" id="{18C3E5A4-AA39-0F24-BF74-D86CE425A055}"/>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Espace réservé de l'en-tête 1">
            <a:extLst>
              <a:ext uri="{FF2B5EF4-FFF2-40B4-BE49-F238E27FC236}">
                <a16:creationId xmlns:a16="http://schemas.microsoft.com/office/drawing/2014/main" id="{B4C60F74-22FD-B2D4-98F8-092CEE7A5D1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456438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F1AD572-E072-FE4E-BB7C-44C7C884653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endParaRPr>
          </a:p>
        </p:txBody>
      </p:sp>
      <p:sp>
        <p:nvSpPr>
          <p:cNvPr id="6" name="Espace réservé des notes 5">
            <a:extLst>
              <a:ext uri="{FF2B5EF4-FFF2-40B4-BE49-F238E27FC236}">
                <a16:creationId xmlns:a16="http://schemas.microsoft.com/office/drawing/2014/main" id="{39EE9278-2CE7-58D0-82AC-197AFCBB2EB6}"/>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CEEC2158-74D6-4AA6-80AB-C9B12FFA7C08}"/>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02745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F1AD572-E072-FE4E-BB7C-44C7C884653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ysClr val="windowText" lastClr="000000"/>
              </a:solidFill>
              <a:effectLst/>
              <a:uLnTx/>
              <a:uFillTx/>
            </a:endParaRPr>
          </a:p>
        </p:txBody>
      </p:sp>
      <p:sp>
        <p:nvSpPr>
          <p:cNvPr id="6" name="Espace réservé des notes 5">
            <a:extLst>
              <a:ext uri="{FF2B5EF4-FFF2-40B4-BE49-F238E27FC236}">
                <a16:creationId xmlns:a16="http://schemas.microsoft.com/office/drawing/2014/main" id="{2F91188D-38F4-9A57-717D-ECA022084038}"/>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1674FB88-9495-5591-CC4F-5366ADC99BC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4052044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F1AD572-E072-FE4E-BB7C-44C7C884653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ysClr val="windowText" lastClr="000000"/>
              </a:solidFill>
              <a:effectLst/>
              <a:uLnTx/>
              <a:uFillTx/>
            </a:endParaRPr>
          </a:p>
        </p:txBody>
      </p:sp>
      <p:sp>
        <p:nvSpPr>
          <p:cNvPr id="6" name="Espace réservé des notes 5">
            <a:extLst>
              <a:ext uri="{FF2B5EF4-FFF2-40B4-BE49-F238E27FC236}">
                <a16:creationId xmlns:a16="http://schemas.microsoft.com/office/drawing/2014/main" id="{AD28B6BC-36FC-D5DE-F86F-0C9A9AF426EA}"/>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A6AED083-E4BB-3A5D-8B1C-8AC41F6E6259}"/>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605276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40</a:t>
            </a:fld>
            <a:endParaRPr lang="en-GB"/>
          </a:p>
        </p:txBody>
      </p:sp>
      <p:sp>
        <p:nvSpPr>
          <p:cNvPr id="5" name="Espace réservé de l'en-tête 1">
            <a:extLst>
              <a:ext uri="{FF2B5EF4-FFF2-40B4-BE49-F238E27FC236}">
                <a16:creationId xmlns:a16="http://schemas.microsoft.com/office/drawing/2014/main" id="{D6187668-378E-1001-BFBC-75D808997E85}"/>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87421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2947CFD6-65C7-4FEC-3586-2AEF260E52EC}"/>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418487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41</a:t>
            </a:fld>
            <a:endParaRPr lang="en-GB"/>
          </a:p>
        </p:txBody>
      </p:sp>
      <p:sp>
        <p:nvSpPr>
          <p:cNvPr id="5" name="Espace réservé de l'en-tête 1">
            <a:extLst>
              <a:ext uri="{FF2B5EF4-FFF2-40B4-BE49-F238E27FC236}">
                <a16:creationId xmlns:a16="http://schemas.microsoft.com/office/drawing/2014/main" id="{57554E3D-1F5A-FB36-93E7-71971FCF173D}"/>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227964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42</a:t>
            </a:fld>
            <a:endParaRPr lang="en-GB"/>
          </a:p>
        </p:txBody>
      </p:sp>
      <p:sp>
        <p:nvSpPr>
          <p:cNvPr id="5" name="Espace réservé de l'en-tête 1">
            <a:extLst>
              <a:ext uri="{FF2B5EF4-FFF2-40B4-BE49-F238E27FC236}">
                <a16:creationId xmlns:a16="http://schemas.microsoft.com/office/drawing/2014/main" id="{E32C13A3-95C6-7DF9-5AB1-E09A39BFB9A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637916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43</a:t>
            </a:fld>
            <a:endParaRPr lang="en-GB"/>
          </a:p>
        </p:txBody>
      </p:sp>
      <p:sp>
        <p:nvSpPr>
          <p:cNvPr id="5" name="Espace réservé de l'en-tête 1">
            <a:extLst>
              <a:ext uri="{FF2B5EF4-FFF2-40B4-BE49-F238E27FC236}">
                <a16:creationId xmlns:a16="http://schemas.microsoft.com/office/drawing/2014/main" id="{D47FAB25-28E9-6565-B1A7-389C3A6563EF}"/>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286462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44</a:t>
            </a:fld>
            <a:endParaRPr lang="en-GB"/>
          </a:p>
        </p:txBody>
      </p:sp>
      <p:sp>
        <p:nvSpPr>
          <p:cNvPr id="5" name="Espace réservé de l'en-tête 1">
            <a:extLst>
              <a:ext uri="{FF2B5EF4-FFF2-40B4-BE49-F238E27FC236}">
                <a16:creationId xmlns:a16="http://schemas.microsoft.com/office/drawing/2014/main" id="{4FF1F96E-25AD-F0DB-A65E-5ECA4D103BF7}"/>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547380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45</a:t>
            </a:fld>
            <a:endParaRPr lang="en-GB"/>
          </a:p>
        </p:txBody>
      </p:sp>
      <p:sp>
        <p:nvSpPr>
          <p:cNvPr id="5" name="Espace réservé de l'en-tête 1">
            <a:extLst>
              <a:ext uri="{FF2B5EF4-FFF2-40B4-BE49-F238E27FC236}">
                <a16:creationId xmlns:a16="http://schemas.microsoft.com/office/drawing/2014/main" id="{131F1E8E-0C42-1AF4-B98F-4EBE43F09918}"/>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686533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47</a:t>
            </a:fld>
            <a:endParaRPr lang="en-GB"/>
          </a:p>
        </p:txBody>
      </p:sp>
      <p:sp>
        <p:nvSpPr>
          <p:cNvPr id="5" name="Espace réservé de l'en-tête 1">
            <a:extLst>
              <a:ext uri="{FF2B5EF4-FFF2-40B4-BE49-F238E27FC236}">
                <a16:creationId xmlns:a16="http://schemas.microsoft.com/office/drawing/2014/main" id="{0152E726-F7A6-D38B-C1AD-018AB9C9907C}"/>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821376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48</a:t>
            </a:fld>
            <a:endParaRPr lang="en-GB"/>
          </a:p>
        </p:txBody>
      </p:sp>
      <p:sp>
        <p:nvSpPr>
          <p:cNvPr id="5" name="Espace réservé de l'en-tête 1">
            <a:extLst>
              <a:ext uri="{FF2B5EF4-FFF2-40B4-BE49-F238E27FC236}">
                <a16:creationId xmlns:a16="http://schemas.microsoft.com/office/drawing/2014/main" id="{819209C4-17B0-39B9-6E21-6CAC1D91D677}"/>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860798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image des diapositives 3">
            <a:extLst>
              <a:ext uri="{FF2B5EF4-FFF2-40B4-BE49-F238E27FC236}">
                <a16:creationId xmlns:a16="http://schemas.microsoft.com/office/drawing/2014/main" id="{6AC23FB5-596E-49C4-96F3-401546D99C3A}"/>
              </a:ext>
            </a:extLst>
          </p:cNvPr>
          <p:cNvSpPr>
            <a:spLocks noGrp="1" noRot="1" noChangeAspect="1"/>
          </p:cNvSpPr>
          <p:nvPr>
            <p:ph type="sldImg"/>
          </p:nvPr>
        </p:nvSpPr>
        <p:spPr/>
      </p:sp>
      <p:sp>
        <p:nvSpPr>
          <p:cNvPr id="5" name="Espace réservé des notes 4">
            <a:extLst>
              <a:ext uri="{FF2B5EF4-FFF2-40B4-BE49-F238E27FC236}">
                <a16:creationId xmlns:a16="http://schemas.microsoft.com/office/drawing/2014/main" id="{0CA5D4F3-50EB-4DA0-A293-0879F7B35C16}"/>
              </a:ext>
            </a:extLst>
          </p:cNvPr>
          <p:cNvSpPr>
            <a:spLocks noGrp="1"/>
          </p:cNvSpPr>
          <p:nvPr>
            <p:ph type="body" idx="1"/>
          </p:nvPr>
        </p:nvSpPr>
        <p:spPr/>
        <p:txBody>
          <a:bodyPr/>
          <a:lstStyle/>
          <a:p>
            <a:endParaRPr lang="fr-FR"/>
          </a:p>
        </p:txBody>
      </p:sp>
      <p:sp>
        <p:nvSpPr>
          <p:cNvPr id="2" name="Espace réservé du numéro de diapositive 3">
            <a:extLst>
              <a:ext uri="{FF2B5EF4-FFF2-40B4-BE49-F238E27FC236}">
                <a16:creationId xmlns:a16="http://schemas.microsoft.com/office/drawing/2014/main" id="{9A731E32-7908-449C-9729-1263037A0AEE}"/>
              </a:ext>
            </a:extLst>
          </p:cNvPr>
          <p:cNvSpPr>
            <a:spLocks noGrp="1"/>
          </p:cNvSpPr>
          <p:nvPr>
            <p:ph type="sldNum" sz="quarter" idx="5"/>
          </p:nvPr>
        </p:nvSpPr>
        <p:spPr>
          <a:xfrm>
            <a:off x="3884613" y="8685213"/>
            <a:ext cx="2971800" cy="458787"/>
          </a:xfrm>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D0029C95-2E27-FA46-B570-B7029E4C6F9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 l'en-tête 1">
            <a:extLst>
              <a:ext uri="{FF2B5EF4-FFF2-40B4-BE49-F238E27FC236}">
                <a16:creationId xmlns:a16="http://schemas.microsoft.com/office/drawing/2014/main" id="{52A67B6D-BC8C-6FE9-4926-A7114083387F}"/>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423837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50</a:t>
            </a:fld>
            <a:endParaRPr lang="en-GB"/>
          </a:p>
        </p:txBody>
      </p:sp>
      <p:sp>
        <p:nvSpPr>
          <p:cNvPr id="5" name="Espace réservé de l'en-tête 1">
            <a:extLst>
              <a:ext uri="{FF2B5EF4-FFF2-40B4-BE49-F238E27FC236}">
                <a16:creationId xmlns:a16="http://schemas.microsoft.com/office/drawing/2014/main" id="{CBCD9C86-FDA7-A79E-12F0-F281D7B4A0D7}"/>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087545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51</a:t>
            </a:fld>
            <a:endParaRPr lang="en-GB"/>
          </a:p>
        </p:txBody>
      </p:sp>
      <p:sp>
        <p:nvSpPr>
          <p:cNvPr id="5" name="Espace réservé de l'en-tête 1">
            <a:extLst>
              <a:ext uri="{FF2B5EF4-FFF2-40B4-BE49-F238E27FC236}">
                <a16:creationId xmlns:a16="http://schemas.microsoft.com/office/drawing/2014/main" id="{FC4C4741-495A-3937-699F-93A21E767471}"/>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38212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9890A27D-7449-D94F-98A1-EFDA98003643}" type="slidenum">
              <a:rPr lang="fr-FR" smtClean="0"/>
              <a:t>5</a:t>
            </a:fld>
            <a:endParaRPr lang="fr-FR"/>
          </a:p>
        </p:txBody>
      </p:sp>
      <p:sp>
        <p:nvSpPr>
          <p:cNvPr id="5" name="Espace réservé de l'en-tête 1">
            <a:extLst>
              <a:ext uri="{FF2B5EF4-FFF2-40B4-BE49-F238E27FC236}">
                <a16:creationId xmlns:a16="http://schemas.microsoft.com/office/drawing/2014/main" id="{D3F467EF-DA9C-66EA-55FE-3DF47E5E9AC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922526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D0029C95-2E27-FA46-B570-B7029E4C6F9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8CD4747F-DD2D-9E0D-AAEF-656232575F3D}"/>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369959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53</a:t>
            </a:fld>
            <a:endParaRPr lang="en-GB"/>
          </a:p>
        </p:txBody>
      </p:sp>
      <p:sp>
        <p:nvSpPr>
          <p:cNvPr id="5" name="Espace réservé de l'en-tête 1">
            <a:extLst>
              <a:ext uri="{FF2B5EF4-FFF2-40B4-BE49-F238E27FC236}">
                <a16:creationId xmlns:a16="http://schemas.microsoft.com/office/drawing/2014/main" id="{A759E7C3-AD4D-55B8-1BC1-2801DC7939D0}"/>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206221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54</a:t>
            </a:fld>
            <a:endParaRPr lang="en-GB"/>
          </a:p>
        </p:txBody>
      </p:sp>
      <p:sp>
        <p:nvSpPr>
          <p:cNvPr id="5" name="Espace réservé de l'en-tête 1">
            <a:extLst>
              <a:ext uri="{FF2B5EF4-FFF2-40B4-BE49-F238E27FC236}">
                <a16:creationId xmlns:a16="http://schemas.microsoft.com/office/drawing/2014/main" id="{7AEC6C6A-6C80-3B0B-BF08-3DCE4C4CE33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46420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55</a:t>
            </a:fld>
            <a:endParaRPr lang="en-GB"/>
          </a:p>
        </p:txBody>
      </p:sp>
      <p:sp>
        <p:nvSpPr>
          <p:cNvPr id="5" name="Espace réservé de l'en-tête 1">
            <a:extLst>
              <a:ext uri="{FF2B5EF4-FFF2-40B4-BE49-F238E27FC236}">
                <a16:creationId xmlns:a16="http://schemas.microsoft.com/office/drawing/2014/main" id="{6BFFCBC4-A956-4787-FD3D-D82134BA9F37}"/>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602843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3BD11C69-EEE9-D20B-767A-6DC19FC78C4F}"/>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705E9B2C-FCE3-8C6E-8D29-20AC90E8D715}"/>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314202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57</a:t>
            </a:fld>
            <a:endParaRPr lang="en-GB"/>
          </a:p>
        </p:txBody>
      </p:sp>
      <p:sp>
        <p:nvSpPr>
          <p:cNvPr id="5" name="Espace réservé de l'en-tête 1">
            <a:extLst>
              <a:ext uri="{FF2B5EF4-FFF2-40B4-BE49-F238E27FC236}">
                <a16:creationId xmlns:a16="http://schemas.microsoft.com/office/drawing/2014/main" id="{7F4E4F56-245A-7499-899D-E6C538EFC65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077553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47542-1C21-E540-97BA-F3D737899E3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Espace réservé de l'en-tête 1">
            <a:extLst>
              <a:ext uri="{FF2B5EF4-FFF2-40B4-BE49-F238E27FC236}">
                <a16:creationId xmlns:a16="http://schemas.microsoft.com/office/drawing/2014/main" id="{4033EE22-ED8B-E642-14CB-4BE7CA88DCD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892807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59</a:t>
            </a:fld>
            <a:endParaRPr lang="en-GB"/>
          </a:p>
        </p:txBody>
      </p:sp>
      <p:sp>
        <p:nvSpPr>
          <p:cNvPr id="5" name="Espace réservé de l'en-tête 1">
            <a:extLst>
              <a:ext uri="{FF2B5EF4-FFF2-40B4-BE49-F238E27FC236}">
                <a16:creationId xmlns:a16="http://schemas.microsoft.com/office/drawing/2014/main" id="{5AA07B2D-3264-2F92-7EA7-807CC7353C0A}"/>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763097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29C95-2E27-FA46-B570-B7029E4C6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1">
            <a:extLst>
              <a:ext uri="{FF2B5EF4-FFF2-40B4-BE49-F238E27FC236}">
                <a16:creationId xmlns:a16="http://schemas.microsoft.com/office/drawing/2014/main" id="{C1ACD404-4928-AB3C-3799-5004A7F68B51}"/>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608841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29C95-2E27-FA46-B570-B7029E4C6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1">
            <a:extLst>
              <a:ext uri="{FF2B5EF4-FFF2-40B4-BE49-F238E27FC236}">
                <a16:creationId xmlns:a16="http://schemas.microsoft.com/office/drawing/2014/main" id="{C5020CE2-F2E6-C353-527A-959D36EF4247}"/>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13540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9890A27D-7449-D94F-98A1-EFDA98003643}" type="slidenum">
              <a:rPr lang="fr-FR" smtClean="0"/>
              <a:t>6</a:t>
            </a:fld>
            <a:endParaRPr lang="fr-FR"/>
          </a:p>
        </p:txBody>
      </p:sp>
      <p:sp>
        <p:nvSpPr>
          <p:cNvPr id="5" name="Espace réservé de l'en-tête 1">
            <a:extLst>
              <a:ext uri="{FF2B5EF4-FFF2-40B4-BE49-F238E27FC236}">
                <a16:creationId xmlns:a16="http://schemas.microsoft.com/office/drawing/2014/main" id="{8095B541-B8C1-5EBF-0324-CA7A77219F19}"/>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381940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29C95-2E27-FA46-B570-B7029E4C6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1">
            <a:extLst>
              <a:ext uri="{FF2B5EF4-FFF2-40B4-BE49-F238E27FC236}">
                <a16:creationId xmlns:a16="http://schemas.microsoft.com/office/drawing/2014/main" id="{386C8C07-C852-A45B-5DB5-B0F41E255DC1}"/>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616818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29C95-2E27-FA46-B570-B7029E4C6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1">
            <a:extLst>
              <a:ext uri="{FF2B5EF4-FFF2-40B4-BE49-F238E27FC236}">
                <a16:creationId xmlns:a16="http://schemas.microsoft.com/office/drawing/2014/main" id="{A04050B5-B4A4-D55B-98C7-D627CAEB3791}"/>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183004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64</a:t>
            </a:fld>
            <a:endParaRPr lang="en-GB"/>
          </a:p>
        </p:txBody>
      </p:sp>
      <p:sp>
        <p:nvSpPr>
          <p:cNvPr id="5" name="Espace réservé de l'en-tête 1">
            <a:extLst>
              <a:ext uri="{FF2B5EF4-FFF2-40B4-BE49-F238E27FC236}">
                <a16:creationId xmlns:a16="http://schemas.microsoft.com/office/drawing/2014/main" id="{49EB2BB6-17D4-76F4-91EF-1A0DDDF7F955}"/>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9270219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65</a:t>
            </a:fld>
            <a:endParaRPr lang="en-GB"/>
          </a:p>
        </p:txBody>
      </p:sp>
      <p:sp>
        <p:nvSpPr>
          <p:cNvPr id="5" name="Espace réservé de l'en-tête 1">
            <a:extLst>
              <a:ext uri="{FF2B5EF4-FFF2-40B4-BE49-F238E27FC236}">
                <a16:creationId xmlns:a16="http://schemas.microsoft.com/office/drawing/2014/main" id="{AAFF7ADA-65CA-D62D-5FA6-24853BC8DE8A}"/>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3119747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66</a:t>
            </a:fld>
            <a:endParaRPr lang="en-GB"/>
          </a:p>
        </p:txBody>
      </p:sp>
      <p:sp>
        <p:nvSpPr>
          <p:cNvPr id="5" name="Espace réservé de l'en-tête 1">
            <a:extLst>
              <a:ext uri="{FF2B5EF4-FFF2-40B4-BE49-F238E27FC236}">
                <a16:creationId xmlns:a16="http://schemas.microsoft.com/office/drawing/2014/main" id="{2C004F5B-993F-DB49-BF60-8ACFC89ED6E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81370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image des diapositives 3">
            <a:extLst>
              <a:ext uri="{FF2B5EF4-FFF2-40B4-BE49-F238E27FC236}">
                <a16:creationId xmlns:a16="http://schemas.microsoft.com/office/drawing/2014/main" id="{88C93A50-4B4D-73D6-04BB-30EED1DEA76D}"/>
              </a:ext>
            </a:extLst>
          </p:cNvPr>
          <p:cNvSpPr>
            <a:spLocks noGrp="1" noRot="1" noChangeAspect="1"/>
          </p:cNvSpPr>
          <p:nvPr>
            <p:ph type="sldImg"/>
          </p:nvPr>
        </p:nvSpPr>
        <p:spPr/>
      </p:sp>
      <p:sp>
        <p:nvSpPr>
          <p:cNvPr id="5" name="Espace réservé des notes 4">
            <a:extLst>
              <a:ext uri="{FF2B5EF4-FFF2-40B4-BE49-F238E27FC236}">
                <a16:creationId xmlns:a16="http://schemas.microsoft.com/office/drawing/2014/main" id="{32048442-9C50-44B0-15B4-6F43E451C343}"/>
              </a:ext>
            </a:extLst>
          </p:cNvPr>
          <p:cNvSpPr>
            <a:spLocks noGrp="1"/>
          </p:cNvSpPr>
          <p:nvPr>
            <p:ph type="body" idx="1"/>
          </p:nvPr>
        </p:nvSpPr>
        <p:spPr/>
        <p:txBody>
          <a:bodyPr/>
          <a:lstStyle/>
          <a:p>
            <a:endParaRPr lang="es-419"/>
          </a:p>
        </p:txBody>
      </p:sp>
      <p:sp>
        <p:nvSpPr>
          <p:cNvPr id="6" name="Espace réservé du numéro de diapositive 3">
            <a:extLst>
              <a:ext uri="{FF2B5EF4-FFF2-40B4-BE49-F238E27FC236}">
                <a16:creationId xmlns:a16="http://schemas.microsoft.com/office/drawing/2014/main" id="{95A76DFD-BE4F-8D2E-87D2-3FB48E048F34}"/>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Espace réservé de l'en-tête 1">
            <a:extLst>
              <a:ext uri="{FF2B5EF4-FFF2-40B4-BE49-F238E27FC236}">
                <a16:creationId xmlns:a16="http://schemas.microsoft.com/office/drawing/2014/main" id="{D6783466-5D81-48C3-D8E1-254B308E061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68</a:t>
            </a:fld>
            <a:endParaRPr lang="en-GB"/>
          </a:p>
        </p:txBody>
      </p:sp>
      <p:sp>
        <p:nvSpPr>
          <p:cNvPr id="5" name="Espace réservé de l'en-tête 1">
            <a:extLst>
              <a:ext uri="{FF2B5EF4-FFF2-40B4-BE49-F238E27FC236}">
                <a16:creationId xmlns:a16="http://schemas.microsoft.com/office/drawing/2014/main" id="{3C98B5E5-B9BF-D0AC-3C03-2C3C0CED92B0}"/>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34324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69</a:t>
            </a:fld>
            <a:endParaRPr lang="en-GB"/>
          </a:p>
        </p:txBody>
      </p:sp>
      <p:sp>
        <p:nvSpPr>
          <p:cNvPr id="5" name="Espace réservé de l'en-tête 1">
            <a:extLst>
              <a:ext uri="{FF2B5EF4-FFF2-40B4-BE49-F238E27FC236}">
                <a16:creationId xmlns:a16="http://schemas.microsoft.com/office/drawing/2014/main" id="{2AB99269-BC70-2E36-0B8E-E729921587C3}"/>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414115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70</a:t>
            </a:fld>
            <a:endParaRPr lang="en-GB"/>
          </a:p>
        </p:txBody>
      </p:sp>
      <p:sp>
        <p:nvSpPr>
          <p:cNvPr id="5" name="Espace réservé de l'en-tête 1">
            <a:extLst>
              <a:ext uri="{FF2B5EF4-FFF2-40B4-BE49-F238E27FC236}">
                <a16:creationId xmlns:a16="http://schemas.microsoft.com/office/drawing/2014/main" id="{4FCA1E68-25C5-EF96-A4BA-6CD5D5360B13}"/>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5161746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71</a:t>
            </a:fld>
            <a:endParaRPr lang="en-GB"/>
          </a:p>
        </p:txBody>
      </p:sp>
      <p:sp>
        <p:nvSpPr>
          <p:cNvPr id="5" name="Espace réservé de l'en-tête 1">
            <a:extLst>
              <a:ext uri="{FF2B5EF4-FFF2-40B4-BE49-F238E27FC236}">
                <a16:creationId xmlns:a16="http://schemas.microsoft.com/office/drawing/2014/main" id="{D7BA4A3C-0409-1D24-4D1E-2C2493D43778}"/>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95534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9890A27D-7449-D94F-98A1-EFDA98003643}" type="slidenum">
              <a:rPr lang="fr-FR" smtClean="0"/>
              <a:t>7</a:t>
            </a:fld>
            <a:endParaRPr lang="fr-FR"/>
          </a:p>
        </p:txBody>
      </p:sp>
      <p:sp>
        <p:nvSpPr>
          <p:cNvPr id="5" name="Espace réservé de l'en-tête 1">
            <a:extLst>
              <a:ext uri="{FF2B5EF4-FFF2-40B4-BE49-F238E27FC236}">
                <a16:creationId xmlns:a16="http://schemas.microsoft.com/office/drawing/2014/main" id="{CB4FF0F9-0865-5D65-7687-54A5A1F37551}"/>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4483488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C568C-54C9-E366-0CA6-8560B3E5E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3D3EA-CDD5-48D3-BC63-0EADD7A22117}"/>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3A5312ED-1BA3-EA20-A7F3-7EF11D2EDC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6DA40-1AD1-0B48-89AD-C4F0E70871D8}" type="slidenum">
              <a:rPr kumimoji="0" lang="en-K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K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Espace réservé des notes 5">
            <a:extLst>
              <a:ext uri="{FF2B5EF4-FFF2-40B4-BE49-F238E27FC236}">
                <a16:creationId xmlns:a16="http://schemas.microsoft.com/office/drawing/2014/main" id="{0D28F623-482C-B955-4FCF-7EE960BBC8BE}"/>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78A265FB-0CA3-E387-553C-11F4103F00A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9841858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73</a:t>
            </a:fld>
            <a:endParaRPr lang="en-GB"/>
          </a:p>
        </p:txBody>
      </p:sp>
      <p:sp>
        <p:nvSpPr>
          <p:cNvPr id="5" name="Espace réservé de l'en-tête 1">
            <a:extLst>
              <a:ext uri="{FF2B5EF4-FFF2-40B4-BE49-F238E27FC236}">
                <a16:creationId xmlns:a16="http://schemas.microsoft.com/office/drawing/2014/main" id="{A5B8BD76-3838-D8AA-C24D-76B00AF3C6E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428520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a:extLst>
              <a:ext uri="{FF2B5EF4-FFF2-40B4-BE49-F238E27FC236}">
                <a16:creationId xmlns:a16="http://schemas.microsoft.com/office/drawing/2014/main" id="{C377A968-77B9-92F3-CFDE-48B45EB44E87}"/>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9DF349A6-5475-25CF-CEDE-A12B9C1CB4B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482345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75</a:t>
            </a:fld>
            <a:endParaRPr lang="en-GB"/>
          </a:p>
        </p:txBody>
      </p:sp>
      <p:sp>
        <p:nvSpPr>
          <p:cNvPr id="5" name="Espace réservé de l'en-tête 1">
            <a:extLst>
              <a:ext uri="{FF2B5EF4-FFF2-40B4-BE49-F238E27FC236}">
                <a16:creationId xmlns:a16="http://schemas.microsoft.com/office/drawing/2014/main" id="{53B6413B-580F-32B0-4798-C8D0AF776789}"/>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1101479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7E6E960-81E0-A180-CCEC-8300D85A54FD}"/>
            </a:ext>
          </a:extLst>
        </p:cNvPr>
        <p:cNvGrpSpPr/>
        <p:nvPr/>
      </p:nvGrpSpPr>
      <p:grpSpPr>
        <a:xfrm>
          <a:off x="0" y="0"/>
          <a:ext cx="0" cy="0"/>
          <a:chOff x="0" y="0"/>
          <a:chExt cx="0" cy="0"/>
        </a:xfrm>
      </p:grpSpPr>
      <p:sp>
        <p:nvSpPr>
          <p:cNvPr id="51" name="Google Shape;51;p4:notes">
            <a:extLst>
              <a:ext uri="{FF2B5EF4-FFF2-40B4-BE49-F238E27FC236}">
                <a16:creationId xmlns:a16="http://schemas.microsoft.com/office/drawing/2014/main" id="{0F0C2674-4351-9146-267D-328909D94B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Espace réservé des notes 2">
            <a:extLst>
              <a:ext uri="{FF2B5EF4-FFF2-40B4-BE49-F238E27FC236}">
                <a16:creationId xmlns:a16="http://schemas.microsoft.com/office/drawing/2014/main" id="{0EEC6B51-9457-A65F-760F-FBBD9E66668F}"/>
              </a:ext>
            </a:extLst>
          </p:cNvPr>
          <p:cNvSpPr>
            <a:spLocks noGrp="1"/>
          </p:cNvSpPr>
          <p:nvPr>
            <p:ph type="body" sz="quarter" idx="3"/>
          </p:nvPr>
        </p:nvSpPr>
        <p:spPr/>
        <p:txBody>
          <a:bodyPr/>
          <a:lstStyle/>
          <a:p>
            <a:endParaRPr lang="es-419"/>
          </a:p>
        </p:txBody>
      </p:sp>
      <p:sp>
        <p:nvSpPr>
          <p:cNvPr id="4" name="Espace réservé du numéro de diapositive 3">
            <a:extLst>
              <a:ext uri="{FF2B5EF4-FFF2-40B4-BE49-F238E27FC236}">
                <a16:creationId xmlns:a16="http://schemas.microsoft.com/office/drawing/2014/main" id="{64384C46-C0F1-F16D-838E-FDFA47091D04}"/>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31EED1BD-0682-2894-8A81-715D485CD7AD}"/>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360331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77</a:t>
            </a:fld>
            <a:endParaRPr lang="en-GB"/>
          </a:p>
        </p:txBody>
      </p:sp>
      <p:sp>
        <p:nvSpPr>
          <p:cNvPr id="5" name="Espace réservé de l'en-tête 1">
            <a:extLst>
              <a:ext uri="{FF2B5EF4-FFF2-40B4-BE49-F238E27FC236}">
                <a16:creationId xmlns:a16="http://schemas.microsoft.com/office/drawing/2014/main" id="{0E2E916D-80F1-A74E-BC6D-7F5D8255A732}"/>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7598364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095"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095"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4ED09691-721D-D48C-8A13-78F44B51B0CF}"/>
              </a:ext>
            </a:extLst>
          </p:cNvPr>
          <p:cNvSpPr>
            <a:spLocks noGrp="1"/>
          </p:cNvSpPr>
          <p:nvPr>
            <p:ph type="body" sz="quarter" idx="3"/>
          </p:nvPr>
        </p:nvSpPr>
        <p:spPr/>
        <p:txBody>
          <a:bodyPr/>
          <a:lstStyle/>
          <a:p>
            <a:endParaRPr lang="es-419"/>
          </a:p>
        </p:txBody>
      </p:sp>
      <p:sp>
        <p:nvSpPr>
          <p:cNvPr id="7" name="Espace réservé de l'en-tête 1">
            <a:extLst>
              <a:ext uri="{FF2B5EF4-FFF2-40B4-BE49-F238E27FC236}">
                <a16:creationId xmlns:a16="http://schemas.microsoft.com/office/drawing/2014/main" id="{70E05C2A-408C-C7DE-3D00-CE347B452E56}"/>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516268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DA13C-5E4C-B904-5B84-62B8D9329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13DC9-17F7-D05D-858E-8BA66894544A}"/>
              </a:ext>
            </a:extLst>
          </p:cNvPr>
          <p:cNvSpPr>
            <a:spLocks noGrp="1" noRot="1" noChangeAspect="1"/>
          </p:cNvSpPr>
          <p:nvPr>
            <p:ph type="sldImg"/>
          </p:nvPr>
        </p:nvSpPr>
        <p:spPr/>
      </p:sp>
      <p:sp>
        <p:nvSpPr>
          <p:cNvPr id="6" name="Espace réservé des notes 5">
            <a:extLst>
              <a:ext uri="{FF2B5EF4-FFF2-40B4-BE49-F238E27FC236}">
                <a16:creationId xmlns:a16="http://schemas.microsoft.com/office/drawing/2014/main" id="{5705F54C-212C-F2E1-3DEF-4196603A7E9C}"/>
              </a:ext>
            </a:extLst>
          </p:cNvPr>
          <p:cNvSpPr>
            <a:spLocks noGrp="1"/>
          </p:cNvSpPr>
          <p:nvPr>
            <p:ph type="body" sz="quarter" idx="3"/>
          </p:nvPr>
        </p:nvSpPr>
        <p:spPr/>
        <p:txBody>
          <a:bodyPr/>
          <a:lstStyle/>
          <a:p>
            <a:endParaRPr lang="es-419"/>
          </a:p>
        </p:txBody>
      </p:sp>
      <p:sp>
        <p:nvSpPr>
          <p:cNvPr id="7" name="Espace réservé du numéro de diapositive 3">
            <a:extLst>
              <a:ext uri="{FF2B5EF4-FFF2-40B4-BE49-F238E27FC236}">
                <a16:creationId xmlns:a16="http://schemas.microsoft.com/office/drawing/2014/main" id="{11FE9ECD-A67F-9CE5-CD08-E3015B3248D3}"/>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Espace réservé de l'en-tête 1">
            <a:extLst>
              <a:ext uri="{FF2B5EF4-FFF2-40B4-BE49-F238E27FC236}">
                <a16:creationId xmlns:a16="http://schemas.microsoft.com/office/drawing/2014/main" id="{994CDB3F-2BA4-38EA-9840-3AA93A31665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1649167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a:extLst>
              <a:ext uri="{FF2B5EF4-FFF2-40B4-BE49-F238E27FC236}">
                <a16:creationId xmlns:a16="http://schemas.microsoft.com/office/drawing/2014/main" id="{F4ED881C-8FF9-662D-E945-C3483FA6FDC5}"/>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A187AC0E-2EBE-22C4-DAF1-286060E1DFB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42532406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a:extLst>
              <a:ext uri="{FF2B5EF4-FFF2-40B4-BE49-F238E27FC236}">
                <a16:creationId xmlns:a16="http://schemas.microsoft.com/office/drawing/2014/main" id="{D0CC33F6-681A-54A5-7BE0-925C80AADEEB}"/>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5B4ED275-A252-ED58-0D73-22AC8528FE6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54385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44C7-46F4-B39D-BDD3-F7D7CF3029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2E49A5-63C8-4659-EFC7-B3B150C177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EC8665-0824-07E1-FC50-B1293ADE679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C267A6C-4D70-6FD6-09D7-44AAD5E448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63AC136B-9F13-EDD9-D2ED-E996A045CF04}"/>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606892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82</a:t>
            </a:fld>
            <a:endParaRPr lang="en-GB"/>
          </a:p>
        </p:txBody>
      </p:sp>
      <p:sp>
        <p:nvSpPr>
          <p:cNvPr id="5" name="Espace réservé de l'en-tête 1">
            <a:extLst>
              <a:ext uri="{FF2B5EF4-FFF2-40B4-BE49-F238E27FC236}">
                <a16:creationId xmlns:a16="http://schemas.microsoft.com/office/drawing/2014/main" id="{FF10BD13-D2D1-AAB0-64EF-6DCF472F68B3}"/>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6350098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BA2C5494-7FC7-F087-8CBF-40711BBBC3F1}"/>
            </a:ext>
          </a:extLst>
        </p:cNvPr>
        <p:cNvGrpSpPr/>
        <p:nvPr/>
      </p:nvGrpSpPr>
      <p:grpSpPr>
        <a:xfrm>
          <a:off x="0" y="0"/>
          <a:ext cx="0" cy="0"/>
          <a:chOff x="0" y="0"/>
          <a:chExt cx="0" cy="0"/>
        </a:xfrm>
      </p:grpSpPr>
      <p:sp>
        <p:nvSpPr>
          <p:cNvPr id="51" name="Google Shape;51;p4:notes">
            <a:extLst>
              <a:ext uri="{FF2B5EF4-FFF2-40B4-BE49-F238E27FC236}">
                <a16:creationId xmlns:a16="http://schemas.microsoft.com/office/drawing/2014/main" id="{3C5A139A-4154-6B0B-73BA-FCE0093C55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Espace réservé du numéro de diapositive 3">
            <a:extLst>
              <a:ext uri="{FF2B5EF4-FFF2-40B4-BE49-F238E27FC236}">
                <a16:creationId xmlns:a16="http://schemas.microsoft.com/office/drawing/2014/main" id="{CDC0B4A0-06B0-92C3-7AE5-61EEA09983D3}"/>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Espace réservé des notes 3">
            <a:extLst>
              <a:ext uri="{FF2B5EF4-FFF2-40B4-BE49-F238E27FC236}">
                <a16:creationId xmlns:a16="http://schemas.microsoft.com/office/drawing/2014/main" id="{6D7C2260-D6B8-DD8C-93F5-F49D5D24724D}"/>
              </a:ext>
            </a:extLst>
          </p:cNvPr>
          <p:cNvSpPr>
            <a:spLocks noGrp="1"/>
          </p:cNvSpPr>
          <p:nvPr>
            <p:ph type="body" sz="quarter" idx="3"/>
          </p:nvPr>
        </p:nvSpPr>
        <p:spPr/>
        <p:txBody>
          <a:bodyPr/>
          <a:lstStyle/>
          <a:p>
            <a:endParaRPr lang="es-419"/>
          </a:p>
        </p:txBody>
      </p:sp>
      <p:sp>
        <p:nvSpPr>
          <p:cNvPr id="5" name="Espace réservé de l'en-tête 1">
            <a:extLst>
              <a:ext uri="{FF2B5EF4-FFF2-40B4-BE49-F238E27FC236}">
                <a16:creationId xmlns:a16="http://schemas.microsoft.com/office/drawing/2014/main" id="{2C274FB1-BEE3-F3BA-C57B-888F0266505B}"/>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39359758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image des diapositives 3">
            <a:extLst>
              <a:ext uri="{FF2B5EF4-FFF2-40B4-BE49-F238E27FC236}">
                <a16:creationId xmlns:a16="http://schemas.microsoft.com/office/drawing/2014/main" id="{6E20F940-9024-3888-0A02-AF431749905B}"/>
              </a:ext>
            </a:extLst>
          </p:cNvPr>
          <p:cNvSpPr>
            <a:spLocks noGrp="1" noRot="1" noChangeAspect="1"/>
          </p:cNvSpPr>
          <p:nvPr>
            <p:ph type="sldImg"/>
          </p:nvPr>
        </p:nvSpPr>
        <p:spPr/>
      </p:sp>
      <p:sp>
        <p:nvSpPr>
          <p:cNvPr id="5" name="Espace réservé des notes 4">
            <a:extLst>
              <a:ext uri="{FF2B5EF4-FFF2-40B4-BE49-F238E27FC236}">
                <a16:creationId xmlns:a16="http://schemas.microsoft.com/office/drawing/2014/main" id="{1D3F0763-4194-DCED-E3D0-FD1A9AE8CD87}"/>
              </a:ext>
            </a:extLst>
          </p:cNvPr>
          <p:cNvSpPr>
            <a:spLocks noGrp="1"/>
          </p:cNvSpPr>
          <p:nvPr>
            <p:ph type="body" idx="1"/>
          </p:nvPr>
        </p:nvSpPr>
        <p:spPr/>
        <p:txBody>
          <a:bodyPr/>
          <a:lstStyle/>
          <a:p>
            <a:endParaRPr lang="es-419"/>
          </a:p>
        </p:txBody>
      </p:sp>
      <p:sp>
        <p:nvSpPr>
          <p:cNvPr id="2" name="Espace réservé du numéro de diapositive 3">
            <a:extLst>
              <a:ext uri="{FF2B5EF4-FFF2-40B4-BE49-F238E27FC236}">
                <a16:creationId xmlns:a16="http://schemas.microsoft.com/office/drawing/2014/main" id="{0C79CAD2-65DA-7F9C-A113-FD8AAD11C8F1}"/>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 l'en-tête 1">
            <a:extLst>
              <a:ext uri="{FF2B5EF4-FFF2-40B4-BE49-F238E27FC236}">
                <a16:creationId xmlns:a16="http://schemas.microsoft.com/office/drawing/2014/main" id="{95283204-D99E-224D-7A5F-2943A5A71368}"/>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85</a:t>
            </a:fld>
            <a:endParaRPr lang="en-GB"/>
          </a:p>
        </p:txBody>
      </p:sp>
      <p:sp>
        <p:nvSpPr>
          <p:cNvPr id="5" name="Espace réservé de l'en-tête 1">
            <a:extLst>
              <a:ext uri="{FF2B5EF4-FFF2-40B4-BE49-F238E27FC236}">
                <a16:creationId xmlns:a16="http://schemas.microsoft.com/office/drawing/2014/main" id="{7DD04607-AE68-F297-83EC-7BFDDF183E3E}"/>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0890458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e l'image des diapositives 9">
            <a:extLst>
              <a:ext uri="{FF2B5EF4-FFF2-40B4-BE49-F238E27FC236}">
                <a16:creationId xmlns:a16="http://schemas.microsoft.com/office/drawing/2014/main" id="{3AAD1561-FC95-4DD2-8589-0843D160112C}"/>
              </a:ext>
            </a:extLst>
          </p:cNvPr>
          <p:cNvSpPr>
            <a:spLocks noGrp="1" noRot="1" noChangeAspect="1"/>
          </p:cNvSpPr>
          <p:nvPr>
            <p:ph type="sldImg"/>
          </p:nvPr>
        </p:nvSpPr>
        <p:spPr/>
      </p:sp>
      <p:sp>
        <p:nvSpPr>
          <p:cNvPr id="11" name="Espace réservé des notes 10">
            <a:extLst>
              <a:ext uri="{FF2B5EF4-FFF2-40B4-BE49-F238E27FC236}">
                <a16:creationId xmlns:a16="http://schemas.microsoft.com/office/drawing/2014/main" id="{4CBA2EC1-62D4-4910-83D5-E0E07485C13E}"/>
              </a:ext>
            </a:extLst>
          </p:cNvPr>
          <p:cNvSpPr>
            <a:spLocks noGrp="1"/>
          </p:cNvSpPr>
          <p:nvPr>
            <p:ph type="body" idx="1"/>
          </p:nvPr>
        </p:nvSpPr>
        <p:spPr/>
        <p:txBody>
          <a:bodyPr/>
          <a:lstStyle/>
          <a:p>
            <a:endParaRPr lang="es-419"/>
          </a:p>
        </p:txBody>
      </p:sp>
      <p:sp>
        <p:nvSpPr>
          <p:cNvPr id="2" name="Espace réservé du numéro de diapositive 3">
            <a:extLst>
              <a:ext uri="{FF2B5EF4-FFF2-40B4-BE49-F238E27FC236}">
                <a16:creationId xmlns:a16="http://schemas.microsoft.com/office/drawing/2014/main" id="{575697EB-2676-6F44-20DD-D4EE19BB9501}"/>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 l'en-tête 1">
            <a:extLst>
              <a:ext uri="{FF2B5EF4-FFF2-40B4-BE49-F238E27FC236}">
                <a16:creationId xmlns:a16="http://schemas.microsoft.com/office/drawing/2014/main" id="{6A93C552-987D-3027-F408-E4F4075DAE6C}"/>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9043963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4767-D6AA-2948-BFDC-38865C694D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3B3D38-D9F8-3F8B-4615-8B9089EAB7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87A752-DFCC-4C1E-B503-93EA85F9548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91D2C3A-7570-90FC-554F-D7B052CE0082}"/>
              </a:ext>
            </a:extLst>
          </p:cNvPr>
          <p:cNvSpPr>
            <a:spLocks noGrp="1"/>
          </p:cNvSpPr>
          <p:nvPr>
            <p:ph type="sldNum" sz="quarter" idx="5"/>
          </p:nvPr>
        </p:nvSpPr>
        <p:spPr>
          <a:xfrm>
            <a:off x="3884613" y="8685213"/>
            <a:ext cx="2971800" cy="45878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0A27D-7449-D94F-98A1-EFDA980036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1">
            <a:extLst>
              <a:ext uri="{FF2B5EF4-FFF2-40B4-BE49-F238E27FC236}">
                <a16:creationId xmlns:a16="http://schemas.microsoft.com/office/drawing/2014/main" id="{EBFAD60B-DCB4-5208-7B06-B927C86363E0}"/>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149161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419"/>
          </a:p>
        </p:txBody>
      </p:sp>
      <p:sp>
        <p:nvSpPr>
          <p:cNvPr id="4" name="Espace réservé du numéro de diapositive 3"/>
          <p:cNvSpPr>
            <a:spLocks noGrp="1"/>
          </p:cNvSpPr>
          <p:nvPr>
            <p:ph type="sldNum" sz="quarter" idx="5"/>
          </p:nvPr>
        </p:nvSpPr>
        <p:spPr/>
        <p:txBody>
          <a:bodyPr/>
          <a:lstStyle/>
          <a:p>
            <a:fld id="{D0029C95-2E27-FA46-B570-B7029E4C6F9A}" type="slidenum">
              <a:rPr lang="en-GB" smtClean="0"/>
              <a:t>9</a:t>
            </a:fld>
            <a:endParaRPr lang="en-GB"/>
          </a:p>
        </p:txBody>
      </p:sp>
      <p:sp>
        <p:nvSpPr>
          <p:cNvPr id="5" name="Espace réservé de l'en-tête 1">
            <a:extLst>
              <a:ext uri="{FF2B5EF4-FFF2-40B4-BE49-F238E27FC236}">
                <a16:creationId xmlns:a16="http://schemas.microsoft.com/office/drawing/2014/main" id="{5EBBAD3D-41BD-1400-19F6-1C208A4DC4D1}"/>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www.arv-trials.com</a:t>
            </a:r>
          </a:p>
        </p:txBody>
      </p:sp>
    </p:spTree>
    <p:extLst>
      <p:ext uri="{BB962C8B-B14F-4D97-AF65-F5344CB8AC3E}">
        <p14:creationId xmlns:p14="http://schemas.microsoft.com/office/powerpoint/2010/main" val="20151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8466034" cy="1491539"/>
          </a:xfrm>
        </p:spPr>
        <p:txBody>
          <a:bodyPr/>
          <a:lstStyle>
            <a:lvl1pPr algn="l">
              <a:defRPr/>
            </a:lvl1p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7247511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7" name="Espace réservé du contenu 6"/>
          <p:cNvSpPr>
            <a:spLocks noGrp="1"/>
          </p:cNvSpPr>
          <p:nvPr>
            <p:ph sz="quarter" idx="13"/>
          </p:nvPr>
        </p:nvSpPr>
        <p:spPr>
          <a:xfrm>
            <a:off x="609600" y="1619250"/>
            <a:ext cx="109728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2913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1963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19200" y="2865442"/>
            <a:ext cx="10363200" cy="1470025"/>
          </a:xfrm>
        </p:spPr>
        <p:txBody>
          <a:bodyPr/>
          <a:lstStyle/>
          <a:p>
            <a:r>
              <a:rPr lang="fr-FR"/>
              <a:t>Cliquez et modifiez le titre</a:t>
            </a:r>
          </a:p>
        </p:txBody>
      </p:sp>
      <p:sp>
        <p:nvSpPr>
          <p:cNvPr id="3" name="Sous-titre 2"/>
          <p:cNvSpPr>
            <a:spLocks noGrp="1"/>
          </p:cNvSpPr>
          <p:nvPr>
            <p:ph type="subTitle" idx="1"/>
          </p:nvPr>
        </p:nvSpPr>
        <p:spPr>
          <a:xfrm>
            <a:off x="3048000" y="4456651"/>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p>
        </p:txBody>
      </p:sp>
    </p:spTree>
    <p:extLst>
      <p:ext uri="{BB962C8B-B14F-4D97-AF65-F5344CB8AC3E}">
        <p14:creationId xmlns:p14="http://schemas.microsoft.com/office/powerpoint/2010/main" val="14182318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0471"/>
            <a:ext cx="8470698" cy="1481068"/>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609600" y="1790700"/>
            <a:ext cx="10972800" cy="433546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883559283"/>
      </p:ext>
    </p:extLst>
  </p:cSld>
  <p:clrMap bg1="lt1" tx1="dk1" bg2="lt2" tx2="dk2" accent1="accent1" accent2="accent2" accent3="accent3" accent4="accent4" accent5="accent5" accent6="accent6" hlink="hlink" folHlink="folHlink"/>
  <p:sldLayoutIdLst>
    <p:sldLayoutId id="2147483696" r:id="rId1"/>
    <p:sldLayoutId id="2147483662" r:id="rId2"/>
    <p:sldLayoutId id="2147483663" r:id="rId3"/>
    <p:sldLayoutId id="2147483712" r:id="rId4"/>
  </p:sldLayoutIdLst>
  <p:txStyles>
    <p:titleStyle>
      <a:lvl1pPr algn="l" defTabSz="342900" rtl="0" eaLnBrk="1" latinLnBrk="0" hangingPunct="1">
        <a:spcBef>
          <a:spcPct val="0"/>
        </a:spcBef>
        <a:buNone/>
        <a:defRPr sz="3300" b="1" kern="1200">
          <a:solidFill>
            <a:srgbClr val="FF6600"/>
          </a:solidFill>
          <a:latin typeface="+mj-lt"/>
          <a:ea typeface="+mj-ea"/>
          <a:cs typeface="+mj-cs"/>
        </a:defRPr>
      </a:lvl1pPr>
    </p:titleStyle>
    <p:bodyStyle>
      <a:lvl1pPr marL="257175" indent="-257175" algn="l" defTabSz="342900" rtl="0" eaLnBrk="1" latinLnBrk="0" hangingPunct="1">
        <a:spcBef>
          <a:spcPct val="20000"/>
        </a:spcBef>
        <a:buClr>
          <a:srgbClr val="3C549F"/>
        </a:buClr>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chart" Target="../charts/chart3.xml"/><Relationship Id="rId7" Type="http://schemas.openxmlformats.org/officeDocument/2006/relationships/image" Target="../media/image20.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pn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tif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8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3010B18-AD51-4B41-B191-76745DB0400A}"/>
              </a:ext>
            </a:extLst>
          </p:cNvPr>
          <p:cNvSpPr txBox="1"/>
          <p:nvPr/>
        </p:nvSpPr>
        <p:spPr>
          <a:xfrm>
            <a:off x="10392685" y="5072948"/>
            <a:ext cx="132440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With the institutional </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support of :</a:t>
            </a:r>
            <a:endParaRPr kumimoji="0" lang="fr-FR"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a:extLst>
              <a:ext uri="{FF2B5EF4-FFF2-40B4-BE49-F238E27FC236}">
                <a16:creationId xmlns:a16="http://schemas.microsoft.com/office/drawing/2014/main" id="{EAB9786F-BB85-4581-8014-12215CEFE2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76212" y="5626946"/>
            <a:ext cx="853401" cy="801700"/>
          </a:xfrm>
          <a:prstGeom prst="rect">
            <a:avLst/>
          </a:prstGeom>
        </p:spPr>
      </p:pic>
      <p:sp>
        <p:nvSpPr>
          <p:cNvPr id="10" name="Titre 1">
            <a:extLst>
              <a:ext uri="{FF2B5EF4-FFF2-40B4-BE49-F238E27FC236}">
                <a16:creationId xmlns:a16="http://schemas.microsoft.com/office/drawing/2014/main" id="{D979B62A-0DBD-4B35-BA82-E20CAF20B353}"/>
              </a:ext>
            </a:extLst>
          </p:cNvPr>
          <p:cNvSpPr>
            <a:spLocks noGrp="1"/>
          </p:cNvSpPr>
          <p:nvPr>
            <p:ph type="ctrTitle"/>
          </p:nvPr>
        </p:nvSpPr>
        <p:spPr>
          <a:xfrm>
            <a:off x="1982046" y="1707772"/>
            <a:ext cx="8549640" cy="1470025"/>
          </a:xfrm>
        </p:spPr>
        <p:txBody>
          <a:bodyPr>
            <a:noAutofit/>
          </a:bodyPr>
          <a:lstStyle/>
          <a:p>
            <a:pPr algn="ctr"/>
            <a:r>
              <a:rPr kumimoji="0" lang="en-US" sz="3200" b="1" i="0" u="none" strike="noStrike" kern="1200" cap="none" spc="0" normalizeH="0" baseline="0" noProof="0" dirty="0">
                <a:ln>
                  <a:noFill/>
                </a:ln>
                <a:solidFill>
                  <a:srgbClr val="1E3C91"/>
                </a:solidFill>
                <a:effectLst/>
                <a:uLnTx/>
                <a:uFillTx/>
                <a:latin typeface="Calibri"/>
                <a:ea typeface="+mj-ea"/>
                <a:cs typeface="+mj-cs"/>
              </a:rPr>
              <a:t>HIV Prevention and Treatment in vulnerable populations: No one left behind</a:t>
            </a:r>
            <a:endParaRPr lang="fr-FR" sz="4400" dirty="0">
              <a:solidFill>
                <a:srgbClr val="1E3C91"/>
              </a:solidFill>
            </a:endParaRPr>
          </a:p>
        </p:txBody>
      </p:sp>
      <p:sp>
        <p:nvSpPr>
          <p:cNvPr id="11" name="Espace réservé du contenu 2">
            <a:extLst>
              <a:ext uri="{FF2B5EF4-FFF2-40B4-BE49-F238E27FC236}">
                <a16:creationId xmlns:a16="http://schemas.microsoft.com/office/drawing/2014/main" id="{859700EE-9D57-4BA6-B4A4-0FC26F3806AC}"/>
              </a:ext>
            </a:extLst>
          </p:cNvPr>
          <p:cNvSpPr>
            <a:spLocks noGrp="1"/>
          </p:cNvSpPr>
          <p:nvPr>
            <p:ph type="subTitle" idx="1"/>
          </p:nvPr>
        </p:nvSpPr>
        <p:spPr>
          <a:xfrm>
            <a:off x="2223516" y="3172543"/>
            <a:ext cx="7744968" cy="512914"/>
          </a:xfrm>
        </p:spPr>
        <p:txBody>
          <a:bodyPr>
            <a:noAutofit/>
          </a:bodyPr>
          <a:lstStyle/>
          <a:p>
            <a:r>
              <a:rPr lang="en-US" b="1" dirty="0">
                <a:solidFill>
                  <a:srgbClr val="FF6600"/>
                </a:solidFill>
              </a:rPr>
              <a:t>Wednesday, December 17</a:t>
            </a:r>
            <a:r>
              <a:rPr lang="en-US" b="1" baseline="30000" dirty="0">
                <a:solidFill>
                  <a:srgbClr val="FF6600"/>
                </a:solidFill>
              </a:rPr>
              <a:t>th</a:t>
            </a:r>
            <a:r>
              <a:rPr lang="en-US" b="1" dirty="0">
                <a:solidFill>
                  <a:srgbClr val="FF6600"/>
                </a:solidFill>
              </a:rPr>
              <a:t> </a:t>
            </a:r>
            <a:br>
              <a:rPr lang="en-US" b="1" dirty="0">
                <a:solidFill>
                  <a:srgbClr val="FF6600"/>
                </a:solidFill>
              </a:rPr>
            </a:br>
            <a:r>
              <a:rPr lang="en-US" b="1" dirty="0">
                <a:solidFill>
                  <a:srgbClr val="FF6600"/>
                </a:solidFill>
              </a:rPr>
              <a:t>&amp; Thursday, December 18</a:t>
            </a:r>
            <a:r>
              <a:rPr lang="en-US" b="1" baseline="30000" dirty="0">
                <a:solidFill>
                  <a:srgbClr val="FF6600"/>
                </a:solidFill>
              </a:rPr>
              <a:t>th</a:t>
            </a:r>
            <a:r>
              <a:rPr lang="en-US" b="1" dirty="0">
                <a:solidFill>
                  <a:srgbClr val="FF6600"/>
                </a:solidFill>
              </a:rPr>
              <a:t> 2025</a:t>
            </a:r>
            <a:endParaRPr lang="fr-FR" b="1" dirty="0">
              <a:solidFill>
                <a:schemeClr val="tx1"/>
              </a:solidFill>
            </a:endParaRPr>
          </a:p>
        </p:txBody>
      </p:sp>
      <p:pic>
        <p:nvPicPr>
          <p:cNvPr id="3" name="Image 2">
            <a:extLst>
              <a:ext uri="{FF2B5EF4-FFF2-40B4-BE49-F238E27FC236}">
                <a16:creationId xmlns:a16="http://schemas.microsoft.com/office/drawing/2014/main" id="{78FA2340-AD81-DB18-6880-0F0BDD9DC7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8735" y="4085220"/>
            <a:ext cx="1513114" cy="1513114"/>
          </a:xfrm>
          <a:prstGeom prst="rect">
            <a:avLst/>
          </a:prstGeom>
        </p:spPr>
      </p:pic>
      <p:pic>
        <p:nvPicPr>
          <p:cNvPr id="5" name="Image 4">
            <a:extLst>
              <a:ext uri="{FF2B5EF4-FFF2-40B4-BE49-F238E27FC236}">
                <a16:creationId xmlns:a16="http://schemas.microsoft.com/office/drawing/2014/main" id="{19CDD6E6-5503-898E-3B68-6EA3DF6260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17856" y="4085220"/>
            <a:ext cx="1513114" cy="1513114"/>
          </a:xfrm>
          <a:prstGeom prst="rect">
            <a:avLst/>
          </a:prstGeom>
        </p:spPr>
      </p:pic>
      <p:pic>
        <p:nvPicPr>
          <p:cNvPr id="7" name="Image 6">
            <a:extLst>
              <a:ext uri="{FF2B5EF4-FFF2-40B4-BE49-F238E27FC236}">
                <a16:creationId xmlns:a16="http://schemas.microsoft.com/office/drawing/2014/main" id="{FBDBD668-2BD0-7837-D590-30EF8E208E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9614" y="4085220"/>
            <a:ext cx="1513114" cy="1513114"/>
          </a:xfrm>
          <a:prstGeom prst="rect">
            <a:avLst/>
          </a:prstGeom>
        </p:spPr>
      </p:pic>
      <p:sp>
        <p:nvSpPr>
          <p:cNvPr id="16" name="ZoneTexte 15">
            <a:extLst>
              <a:ext uri="{FF2B5EF4-FFF2-40B4-BE49-F238E27FC236}">
                <a16:creationId xmlns:a16="http://schemas.microsoft.com/office/drawing/2014/main" id="{83A07886-C13A-DB9F-AAC7-47F1F367D948}"/>
              </a:ext>
            </a:extLst>
          </p:cNvPr>
          <p:cNvSpPr txBox="1"/>
          <p:nvPr/>
        </p:nvSpPr>
        <p:spPr>
          <a:xfrm>
            <a:off x="2807865" y="5636639"/>
            <a:ext cx="2136611" cy="646331"/>
          </a:xfrm>
          <a:prstGeom prst="rect">
            <a:avLst/>
          </a:prstGeom>
          <a:noFill/>
        </p:spPr>
        <p:txBody>
          <a:bodyPr wrap="square">
            <a:spAutoFit/>
          </a:bodyPr>
          <a:lstStyle/>
          <a:p>
            <a:pPr marL="0" marR="0" lvl="1" indent="0" algn="ctr" defTabSz="342900" rtl="0" eaLnBrk="1" fontAlgn="auto" latinLnBrk="0" hangingPunct="1">
              <a:lnSpc>
                <a:spcPct val="100000"/>
              </a:lnSpc>
              <a:spcBef>
                <a:spcPct val="20000"/>
              </a:spcBef>
              <a:spcAft>
                <a:spcPts val="0"/>
              </a:spcAft>
              <a:buClr>
                <a:srgbClr val="3C549F"/>
              </a:buClr>
              <a:buSzTx/>
              <a:buFont typeface="Arial"/>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Pedro Cahn</a:t>
            </a:r>
            <a:br>
              <a:rPr kumimoji="0" lang="fr-FR" sz="1800" b="1" i="0" u="none" strike="noStrike" kern="1200" cap="none" spc="0" normalizeH="0" baseline="0" noProof="0" dirty="0">
                <a:ln>
                  <a:noFill/>
                </a:ln>
                <a:solidFill>
                  <a:prstClr val="black"/>
                </a:solidFill>
                <a:effectLst/>
                <a:uLnTx/>
                <a:uFillTx/>
                <a:latin typeface="Calibri"/>
                <a:ea typeface="+mn-ea"/>
                <a:cs typeface="+mn-cs"/>
              </a:rPr>
            </a:br>
            <a:r>
              <a:rPr kumimoji="0" lang="fr-FR" sz="1800" b="0" i="1" u="none" strike="noStrike" kern="1200" cap="none" spc="0" normalizeH="0" baseline="0" noProof="0" dirty="0">
                <a:ln>
                  <a:noFill/>
                </a:ln>
                <a:solidFill>
                  <a:prstClr val="black"/>
                </a:solidFill>
                <a:effectLst/>
                <a:uLnTx/>
                <a:uFillTx/>
                <a:latin typeface="Calibri"/>
                <a:ea typeface="+mn-ea"/>
                <a:cs typeface="+mn-cs"/>
              </a:rPr>
              <a:t>(Argentina)</a:t>
            </a:r>
          </a:p>
        </p:txBody>
      </p:sp>
      <p:sp>
        <p:nvSpPr>
          <p:cNvPr id="17" name="ZoneTexte 16">
            <a:extLst>
              <a:ext uri="{FF2B5EF4-FFF2-40B4-BE49-F238E27FC236}">
                <a16:creationId xmlns:a16="http://schemas.microsoft.com/office/drawing/2014/main" id="{334659F3-DB67-350F-063C-CCA340915766}"/>
              </a:ext>
            </a:extLst>
          </p:cNvPr>
          <p:cNvSpPr txBox="1"/>
          <p:nvPr/>
        </p:nvSpPr>
        <p:spPr>
          <a:xfrm>
            <a:off x="5159531" y="5636639"/>
            <a:ext cx="2136611" cy="646331"/>
          </a:xfrm>
          <a:prstGeom prst="rect">
            <a:avLst/>
          </a:prstGeom>
          <a:noFill/>
        </p:spPr>
        <p:txBody>
          <a:bodyPr wrap="square">
            <a:spAutoFit/>
          </a:bodyPr>
          <a:lstStyle/>
          <a:p>
            <a:pPr marL="0" marR="0" lvl="1" indent="0" algn="ctr" defTabSz="342900" rtl="0" eaLnBrk="1" fontAlgn="auto" latinLnBrk="0" hangingPunct="1">
              <a:lnSpc>
                <a:spcPct val="100000"/>
              </a:lnSpc>
              <a:spcBef>
                <a:spcPct val="20000"/>
              </a:spcBef>
              <a:spcAft>
                <a:spcPts val="0"/>
              </a:spcAft>
              <a:buClr>
                <a:srgbClr val="3C549F"/>
              </a:buClr>
              <a:buSzTx/>
              <a:buFont typeface="Arial"/>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Anton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Pozniak</a:t>
            </a:r>
            <a:br>
              <a:rPr kumimoji="0" lang="fr-FR" sz="1800" b="1" i="0" u="none" strike="noStrike" kern="1200" cap="none" spc="0" normalizeH="0" baseline="0" noProof="0" dirty="0">
                <a:ln>
                  <a:noFill/>
                </a:ln>
                <a:solidFill>
                  <a:prstClr val="black"/>
                </a:solidFill>
                <a:effectLst/>
                <a:uLnTx/>
                <a:uFillTx/>
                <a:latin typeface="Calibri"/>
                <a:ea typeface="+mn-ea"/>
                <a:cs typeface="+mn-cs"/>
              </a:rPr>
            </a:br>
            <a:r>
              <a:rPr kumimoji="0" lang="fr-FR" sz="1800" b="0" i="1" u="none" strike="noStrike" kern="1200" cap="none" spc="0" normalizeH="0" baseline="0" noProof="0" dirty="0">
                <a:ln>
                  <a:noFill/>
                </a:ln>
                <a:solidFill>
                  <a:prstClr val="black"/>
                </a:solidFill>
                <a:effectLst/>
                <a:uLnTx/>
                <a:uFillTx/>
                <a:latin typeface="Calibri"/>
                <a:ea typeface="+mn-ea"/>
                <a:cs typeface="+mn-cs"/>
              </a:rPr>
              <a:t>(UK)</a:t>
            </a:r>
          </a:p>
        </p:txBody>
      </p:sp>
      <p:sp>
        <p:nvSpPr>
          <p:cNvPr id="18" name="ZoneTexte 17">
            <a:extLst>
              <a:ext uri="{FF2B5EF4-FFF2-40B4-BE49-F238E27FC236}">
                <a16:creationId xmlns:a16="http://schemas.microsoft.com/office/drawing/2014/main" id="{45A28A6A-06C1-8611-8F8E-43117BD7A973}"/>
              </a:ext>
            </a:extLst>
          </p:cNvPr>
          <p:cNvSpPr txBox="1"/>
          <p:nvPr/>
        </p:nvSpPr>
        <p:spPr>
          <a:xfrm>
            <a:off x="7506107" y="5636639"/>
            <a:ext cx="2136611" cy="646331"/>
          </a:xfrm>
          <a:prstGeom prst="rect">
            <a:avLst/>
          </a:prstGeom>
          <a:noFill/>
        </p:spPr>
        <p:txBody>
          <a:bodyPr wrap="square">
            <a:spAutoFit/>
          </a:bodyPr>
          <a:lstStyle/>
          <a:p>
            <a:pPr marL="0" marR="0" lvl="1" indent="0" algn="ctr" defTabSz="342900" rtl="0" eaLnBrk="1" fontAlgn="auto" latinLnBrk="0" hangingPunct="1">
              <a:lnSpc>
                <a:spcPct val="100000"/>
              </a:lnSpc>
              <a:spcBef>
                <a:spcPct val="20000"/>
              </a:spcBef>
              <a:spcAft>
                <a:spcPts val="0"/>
              </a:spcAft>
              <a:buClr>
                <a:srgbClr val="3C549F"/>
              </a:buClr>
              <a:buSzTx/>
              <a:buFont typeface="Arial"/>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François Raffi</a:t>
            </a:r>
            <a:br>
              <a:rPr kumimoji="0" lang="fr-FR" sz="1800" b="1" i="0" u="none" strike="noStrike" kern="1200" cap="none" spc="0" normalizeH="0" baseline="0" noProof="0" dirty="0">
                <a:ln>
                  <a:noFill/>
                </a:ln>
                <a:solidFill>
                  <a:prstClr val="black"/>
                </a:solidFill>
                <a:effectLst/>
                <a:uLnTx/>
                <a:uFillTx/>
                <a:latin typeface="Calibri"/>
                <a:ea typeface="+mn-ea"/>
                <a:cs typeface="+mn-cs"/>
              </a:rPr>
            </a:br>
            <a:r>
              <a:rPr kumimoji="0" lang="fr-FR" sz="1800" b="0" i="1" u="none" strike="noStrike" kern="1200" cap="none" spc="0" normalizeH="0" baseline="0" noProof="0" dirty="0">
                <a:ln>
                  <a:noFill/>
                </a:ln>
                <a:solidFill>
                  <a:prstClr val="black"/>
                </a:solidFill>
                <a:effectLst/>
                <a:uLnTx/>
                <a:uFillTx/>
                <a:latin typeface="Calibri"/>
                <a:ea typeface="+mn-ea"/>
                <a:cs typeface="+mn-cs"/>
              </a:rPr>
              <a:t>(France)</a:t>
            </a:r>
          </a:p>
        </p:txBody>
      </p:sp>
      <p:pic>
        <p:nvPicPr>
          <p:cNvPr id="2" name="Picture 2">
            <a:extLst>
              <a:ext uri="{FF2B5EF4-FFF2-40B4-BE49-F238E27FC236}">
                <a16:creationId xmlns:a16="http://schemas.microsoft.com/office/drawing/2014/main" id="{AA074854-68D7-D5EC-5276-BB544566DA5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0" y="0"/>
            <a:ext cx="3714161" cy="140459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4E73538-EEEB-8246-FED6-BD9EF25FB2B5}"/>
              </a:ext>
            </a:extLst>
          </p:cNvPr>
          <p:cNvSpPr txBox="1"/>
          <p:nvPr/>
        </p:nvSpPr>
        <p:spPr>
          <a:xfrm>
            <a:off x="4952503" y="82764"/>
            <a:ext cx="2683027" cy="565146"/>
          </a:xfrm>
          <a:prstGeom prst="rect">
            <a:avLst/>
          </a:prstGeom>
          <a:solidFill>
            <a:schemeClr val="bg1"/>
          </a:solidFill>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dirty="0">
                <a:ln>
                  <a:noFill/>
                </a:ln>
                <a:solidFill>
                  <a:srgbClr val="1E3C91"/>
                </a:solidFill>
                <a:effectLst/>
                <a:uLnTx/>
                <a:uFillTx/>
                <a:latin typeface="Calibri"/>
                <a:ea typeface="+mn-ea"/>
                <a:cs typeface="+mn-cs"/>
              </a:rPr>
              <a:t>LIVE SESSION</a:t>
            </a:r>
          </a:p>
        </p:txBody>
      </p:sp>
    </p:spTree>
    <p:extLst>
      <p:ext uri="{BB962C8B-B14F-4D97-AF65-F5344CB8AC3E}">
        <p14:creationId xmlns:p14="http://schemas.microsoft.com/office/powerpoint/2010/main" val="227546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lstStyle/>
          <a:p>
            <a:r>
              <a:rPr lang="fr-FR" dirty="0"/>
              <a:t>Vulnerable Populations</a:t>
            </a:r>
          </a:p>
        </p:txBody>
      </p:sp>
      <p:sp>
        <p:nvSpPr>
          <p:cNvPr id="4" name="Espace réservé du contenu 3">
            <a:extLst>
              <a:ext uri="{FF2B5EF4-FFF2-40B4-BE49-F238E27FC236}">
                <a16:creationId xmlns:a16="http://schemas.microsoft.com/office/drawing/2014/main" id="{F8103B33-1D1A-F1D7-29F8-B466E0ACE34C}"/>
              </a:ext>
            </a:extLst>
          </p:cNvPr>
          <p:cNvSpPr>
            <a:spLocks noGrp="1"/>
          </p:cNvSpPr>
          <p:nvPr>
            <p:ph idx="1"/>
          </p:nvPr>
        </p:nvSpPr>
        <p:spPr>
          <a:xfrm>
            <a:off x="609600" y="1790700"/>
            <a:ext cx="10972800" cy="4335466"/>
          </a:xfrm>
        </p:spPr>
        <p:txBody>
          <a:bodyPr/>
          <a:lstStyle/>
          <a:p>
            <a:r>
              <a:rPr lang="en-US" noProof="0" dirty="0"/>
              <a:t>LGBTQ + communities</a:t>
            </a:r>
          </a:p>
          <a:p>
            <a:r>
              <a:rPr lang="en-US" noProof="0" dirty="0"/>
              <a:t>Sex workers</a:t>
            </a:r>
          </a:p>
          <a:p>
            <a:r>
              <a:rPr lang="en-US" noProof="0" dirty="0"/>
              <a:t>People who inject drugs (PWID)</a:t>
            </a:r>
          </a:p>
          <a:p>
            <a:r>
              <a:rPr lang="en-US" noProof="0" dirty="0"/>
              <a:t>Homeless populations</a:t>
            </a:r>
          </a:p>
          <a:p>
            <a:r>
              <a:rPr lang="en-US" noProof="0" dirty="0"/>
              <a:t>Adolescents &amp; young adults</a:t>
            </a:r>
          </a:p>
          <a:p>
            <a:r>
              <a:rPr lang="en-US" noProof="0" dirty="0"/>
              <a:t>Migrants &amp; refugees</a:t>
            </a:r>
          </a:p>
          <a:p>
            <a:r>
              <a:rPr lang="en-US" noProof="0" dirty="0"/>
              <a:t>Incarcerated individuals</a:t>
            </a:r>
          </a:p>
          <a:p>
            <a:r>
              <a:rPr lang="en-US" noProof="0" dirty="0"/>
              <a:t>Major Mental Illness</a:t>
            </a:r>
          </a:p>
          <a:p>
            <a:r>
              <a:rPr lang="en-US" noProof="0" dirty="0"/>
              <a:t>Low socioeconomic status</a:t>
            </a:r>
          </a:p>
          <a:p>
            <a:endParaRPr lang="en-US" noProof="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299DD-E6C3-078C-7ADE-F661077FC11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2FA86BF-6C4F-3062-39F6-62CF0CC53DAD}"/>
              </a:ext>
            </a:extLst>
          </p:cNvPr>
          <p:cNvSpPr>
            <a:spLocks noGrp="1"/>
          </p:cNvSpPr>
          <p:nvPr>
            <p:ph type="title"/>
          </p:nvPr>
        </p:nvSpPr>
        <p:spPr>
          <a:xfrm>
            <a:off x="609600" y="0"/>
            <a:ext cx="8466034" cy="1491539"/>
          </a:xfrm>
        </p:spPr>
        <p:txBody>
          <a:bodyPr>
            <a:normAutofit/>
          </a:bodyPr>
          <a:lstStyle/>
          <a:p>
            <a:r>
              <a:rPr lang="en-US" dirty="0"/>
              <a:t>Key populations continue to be more affected by HIV globally</a:t>
            </a:r>
            <a:endParaRPr lang="fr-FR" dirty="0"/>
          </a:p>
        </p:txBody>
      </p:sp>
      <p:sp>
        <p:nvSpPr>
          <p:cNvPr id="7" name="TextBox 6">
            <a:extLst>
              <a:ext uri="{FF2B5EF4-FFF2-40B4-BE49-F238E27FC236}">
                <a16:creationId xmlns:a16="http://schemas.microsoft.com/office/drawing/2014/main" id="{1EF676B4-B08E-35DE-5D99-7A17AB3A54F0}"/>
              </a:ext>
            </a:extLst>
          </p:cNvPr>
          <p:cNvSpPr txBox="1"/>
          <p:nvPr/>
        </p:nvSpPr>
        <p:spPr>
          <a:xfrm>
            <a:off x="2548113" y="6495926"/>
            <a:ext cx="96502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venir Regular"/>
                <a:ea typeface="+mn-lt"/>
                <a:cs typeface="+mn-lt"/>
              </a:rPr>
              <a:t>Source: Global AIDS Monitoring 2021–2025 (https://aidsinfo.unaids.org/); UNAIDS epidemiological estimates 2025 (https://aidsinfo.unaids.org/).</a:t>
            </a:r>
            <a:endParaRPr kumimoji="0" lang="en-US" sz="1000" b="0" i="1" u="none" strike="noStrike" kern="1200" cap="none" spc="0" normalizeH="0" baseline="0" noProof="0" dirty="0">
              <a:ln>
                <a:noFill/>
              </a:ln>
              <a:solidFill>
                <a:srgbClr val="000000"/>
              </a:solidFill>
              <a:effectLst/>
              <a:uLnTx/>
              <a:uFillTx/>
              <a:latin typeface="Avenir Regular"/>
              <a:ea typeface="+mn-ea"/>
              <a:cs typeface="+mn-cs"/>
            </a:endParaRPr>
          </a:p>
        </p:txBody>
      </p:sp>
      <p:sp>
        <p:nvSpPr>
          <p:cNvPr id="35" name="Rectangle 25">
            <a:extLst>
              <a:ext uri="{FF2B5EF4-FFF2-40B4-BE49-F238E27FC236}">
                <a16:creationId xmlns:a16="http://schemas.microsoft.com/office/drawing/2014/main" id="{A57DFFC9-9189-8E63-2C02-964E44CA8681}"/>
              </a:ext>
            </a:extLst>
          </p:cNvPr>
          <p:cNvSpPr>
            <a:spLocks noChangeArrowheads="1"/>
          </p:cNvSpPr>
          <p:nvPr/>
        </p:nvSpPr>
        <p:spPr bwMode="auto">
          <a:xfrm>
            <a:off x="7570927" y="2276075"/>
            <a:ext cx="147637" cy="147638"/>
          </a:xfrm>
          <a:prstGeom prst="rect">
            <a:avLst/>
          </a:prstGeom>
          <a:solidFill>
            <a:srgbClr val="94A9FE"/>
          </a:solidFill>
          <a:ln>
            <a:solidFill>
              <a:srgbClr val="0033FE"/>
            </a:solidFill>
          </a:ln>
        </p:spPr>
        <p:txBody>
          <a:bodyPr vert="horz" wrap="square" lIns="91440" tIns="45720" rIns="91440" bIns="45720" numCol="1" anchor="t" anchorCtr="0" compatLnSpc="1">
            <a:prstTxWarp prst="textNoShape">
              <a:avLst/>
            </a:prstTxWarp>
          </a:bodyPr>
          <a:lstStyle/>
          <a:p>
            <a:endParaRPr lang="fr-FR" sz="1400"/>
          </a:p>
        </p:txBody>
      </p:sp>
      <p:sp>
        <p:nvSpPr>
          <p:cNvPr id="36" name="Rectangle 26">
            <a:extLst>
              <a:ext uri="{FF2B5EF4-FFF2-40B4-BE49-F238E27FC236}">
                <a16:creationId xmlns:a16="http://schemas.microsoft.com/office/drawing/2014/main" id="{F13BBD3D-5F02-9767-10EE-9603E9727D43}"/>
              </a:ext>
            </a:extLst>
          </p:cNvPr>
          <p:cNvSpPr>
            <a:spLocks noChangeArrowheads="1"/>
          </p:cNvSpPr>
          <p:nvPr/>
        </p:nvSpPr>
        <p:spPr bwMode="auto">
          <a:xfrm>
            <a:off x="7570927" y="2677713"/>
            <a:ext cx="147637" cy="147638"/>
          </a:xfrm>
          <a:prstGeom prst="rect">
            <a:avLst/>
          </a:prstGeom>
          <a:solidFill>
            <a:srgbClr val="FEC9A5"/>
          </a:solidFill>
          <a:ln>
            <a:solidFill>
              <a:srgbClr val="FF6600"/>
            </a:solidFill>
          </a:ln>
        </p:spPr>
        <p:txBody>
          <a:bodyPr vert="horz" wrap="square" lIns="91440" tIns="45720" rIns="91440" bIns="45720" numCol="1" anchor="t" anchorCtr="0" compatLnSpc="1">
            <a:prstTxWarp prst="textNoShape">
              <a:avLst/>
            </a:prstTxWarp>
          </a:bodyPr>
          <a:lstStyle/>
          <a:p>
            <a:endParaRPr lang="fr-FR" sz="1400"/>
          </a:p>
        </p:txBody>
      </p:sp>
      <p:sp>
        <p:nvSpPr>
          <p:cNvPr id="37" name="Rectangle 27">
            <a:extLst>
              <a:ext uri="{FF2B5EF4-FFF2-40B4-BE49-F238E27FC236}">
                <a16:creationId xmlns:a16="http://schemas.microsoft.com/office/drawing/2014/main" id="{32805C92-B0CD-E767-21AD-04D28CBAE329}"/>
              </a:ext>
            </a:extLst>
          </p:cNvPr>
          <p:cNvSpPr>
            <a:spLocks noChangeArrowheads="1"/>
          </p:cNvSpPr>
          <p:nvPr/>
        </p:nvSpPr>
        <p:spPr bwMode="auto">
          <a:xfrm>
            <a:off x="7570927" y="3079350"/>
            <a:ext cx="147637" cy="149225"/>
          </a:xfrm>
          <a:prstGeom prst="rect">
            <a:avLst/>
          </a:prstGeom>
          <a:solidFill>
            <a:srgbClr val="96FECA"/>
          </a:solidFill>
          <a:ln>
            <a:solidFill>
              <a:srgbClr val="00B050"/>
            </a:solidFill>
          </a:ln>
        </p:spPr>
        <p:txBody>
          <a:bodyPr vert="horz" wrap="square" lIns="91440" tIns="45720" rIns="91440" bIns="45720" numCol="1" anchor="t" anchorCtr="0" compatLnSpc="1">
            <a:prstTxWarp prst="textNoShape">
              <a:avLst/>
            </a:prstTxWarp>
          </a:bodyPr>
          <a:lstStyle/>
          <a:p>
            <a:endParaRPr lang="fr-FR" sz="1400"/>
          </a:p>
        </p:txBody>
      </p:sp>
      <p:sp>
        <p:nvSpPr>
          <p:cNvPr id="38" name="Rectangle 28">
            <a:extLst>
              <a:ext uri="{FF2B5EF4-FFF2-40B4-BE49-F238E27FC236}">
                <a16:creationId xmlns:a16="http://schemas.microsoft.com/office/drawing/2014/main" id="{893F577B-DDA3-B7B5-4B52-345BB3B0A3A4}"/>
              </a:ext>
            </a:extLst>
          </p:cNvPr>
          <p:cNvSpPr>
            <a:spLocks noChangeArrowheads="1"/>
          </p:cNvSpPr>
          <p:nvPr/>
        </p:nvSpPr>
        <p:spPr bwMode="auto">
          <a:xfrm>
            <a:off x="7570927" y="3482575"/>
            <a:ext cx="147637" cy="147638"/>
          </a:xfrm>
          <a:prstGeom prst="rect">
            <a:avLst/>
          </a:prstGeom>
          <a:solidFill>
            <a:srgbClr val="A3DAFE"/>
          </a:solidFill>
          <a:ln>
            <a:solidFill>
              <a:srgbClr val="0070C0"/>
            </a:solidFill>
          </a:ln>
        </p:spPr>
        <p:txBody>
          <a:bodyPr vert="horz" wrap="square" lIns="91440" tIns="45720" rIns="91440" bIns="45720" numCol="1" anchor="t" anchorCtr="0" compatLnSpc="1">
            <a:prstTxWarp prst="textNoShape">
              <a:avLst/>
            </a:prstTxWarp>
          </a:bodyPr>
          <a:lstStyle/>
          <a:p>
            <a:endParaRPr lang="fr-FR" sz="1400"/>
          </a:p>
        </p:txBody>
      </p:sp>
      <p:sp>
        <p:nvSpPr>
          <p:cNvPr id="39" name="Rectangle 29">
            <a:extLst>
              <a:ext uri="{FF2B5EF4-FFF2-40B4-BE49-F238E27FC236}">
                <a16:creationId xmlns:a16="http://schemas.microsoft.com/office/drawing/2014/main" id="{1AE54BB0-FB81-6305-97AE-5A40203D04B7}"/>
              </a:ext>
            </a:extLst>
          </p:cNvPr>
          <p:cNvSpPr>
            <a:spLocks noChangeArrowheads="1"/>
          </p:cNvSpPr>
          <p:nvPr/>
        </p:nvSpPr>
        <p:spPr bwMode="auto">
          <a:xfrm>
            <a:off x="7570927" y="3884213"/>
            <a:ext cx="147637" cy="147638"/>
          </a:xfrm>
          <a:prstGeom prst="rect">
            <a:avLst/>
          </a:prstGeom>
          <a:solidFill>
            <a:srgbClr val="FEADAD"/>
          </a:solidFill>
          <a:ln>
            <a:solidFill>
              <a:srgbClr val="C00000"/>
            </a:solidFill>
          </a:ln>
        </p:spPr>
        <p:txBody>
          <a:bodyPr vert="horz" wrap="square" lIns="91440" tIns="45720" rIns="91440" bIns="45720" numCol="1" anchor="t" anchorCtr="0" compatLnSpc="1">
            <a:prstTxWarp prst="textNoShape">
              <a:avLst/>
            </a:prstTxWarp>
          </a:bodyPr>
          <a:lstStyle/>
          <a:p>
            <a:endParaRPr lang="fr-FR" sz="1400"/>
          </a:p>
        </p:txBody>
      </p:sp>
      <p:sp>
        <p:nvSpPr>
          <p:cNvPr id="40" name="Rectangle 30">
            <a:extLst>
              <a:ext uri="{FF2B5EF4-FFF2-40B4-BE49-F238E27FC236}">
                <a16:creationId xmlns:a16="http://schemas.microsoft.com/office/drawing/2014/main" id="{2C2CA4C0-F842-063B-651C-CA560C906337}"/>
              </a:ext>
            </a:extLst>
          </p:cNvPr>
          <p:cNvSpPr>
            <a:spLocks noChangeArrowheads="1"/>
          </p:cNvSpPr>
          <p:nvPr/>
        </p:nvSpPr>
        <p:spPr bwMode="auto">
          <a:xfrm>
            <a:off x="7570927" y="4287438"/>
            <a:ext cx="147637" cy="149225"/>
          </a:xfrm>
          <a:prstGeom prst="rect">
            <a:avLst/>
          </a:prstGeom>
          <a:solidFill>
            <a:schemeClr val="accent3">
              <a:lumMod val="60000"/>
              <a:lumOff val="40000"/>
            </a:schemeClr>
          </a:solidFill>
          <a:ln>
            <a:solidFill>
              <a:srgbClr val="00B050"/>
            </a:solidFill>
          </a:ln>
        </p:spPr>
        <p:txBody>
          <a:bodyPr vert="horz" wrap="square" lIns="91440" tIns="45720" rIns="91440" bIns="45720" numCol="1" anchor="t" anchorCtr="0" compatLnSpc="1">
            <a:prstTxWarp prst="textNoShape">
              <a:avLst/>
            </a:prstTxWarp>
          </a:bodyPr>
          <a:lstStyle/>
          <a:p>
            <a:endParaRPr lang="fr-FR" sz="1400"/>
          </a:p>
        </p:txBody>
      </p:sp>
      <p:grpSp>
        <p:nvGrpSpPr>
          <p:cNvPr id="1107" name="Groupe 1106">
            <a:extLst>
              <a:ext uri="{FF2B5EF4-FFF2-40B4-BE49-F238E27FC236}">
                <a16:creationId xmlns:a16="http://schemas.microsoft.com/office/drawing/2014/main" id="{9ADF6FEE-3188-D534-E07C-ABAED042C4CE}"/>
              </a:ext>
            </a:extLst>
          </p:cNvPr>
          <p:cNvGrpSpPr/>
          <p:nvPr/>
        </p:nvGrpSpPr>
        <p:grpSpPr>
          <a:xfrm>
            <a:off x="1878085" y="1874920"/>
            <a:ext cx="6399151" cy="3853041"/>
            <a:chOff x="1693863" y="1655763"/>
            <a:chExt cx="6746875" cy="4062412"/>
          </a:xfrm>
        </p:grpSpPr>
        <p:sp>
          <p:nvSpPr>
            <p:cNvPr id="16" name="Freeform 6">
              <a:extLst>
                <a:ext uri="{FF2B5EF4-FFF2-40B4-BE49-F238E27FC236}">
                  <a16:creationId xmlns:a16="http://schemas.microsoft.com/office/drawing/2014/main" id="{A4F448A9-4CED-5074-C35C-9CCB6E0FD1CF}"/>
                </a:ext>
              </a:extLst>
            </p:cNvPr>
            <p:cNvSpPr>
              <a:spLocks/>
            </p:cNvSpPr>
            <p:nvPr/>
          </p:nvSpPr>
          <p:spPr bwMode="auto">
            <a:xfrm>
              <a:off x="1782763" y="1655763"/>
              <a:ext cx="6657975" cy="4060825"/>
            </a:xfrm>
            <a:custGeom>
              <a:avLst/>
              <a:gdLst>
                <a:gd name="T0" fmla="*/ 16776 w 16776"/>
                <a:gd name="T1" fmla="*/ 10231 h 10231"/>
                <a:gd name="T2" fmla="*/ 0 w 16776"/>
                <a:gd name="T3" fmla="*/ 10231 h 10231"/>
                <a:gd name="T4" fmla="*/ 0 w 16776"/>
                <a:gd name="T5" fmla="*/ 0 h 10231"/>
              </a:gdLst>
              <a:ahLst/>
              <a:cxnLst>
                <a:cxn ang="0">
                  <a:pos x="T0" y="T1"/>
                </a:cxn>
                <a:cxn ang="0">
                  <a:pos x="T2" y="T3"/>
                </a:cxn>
                <a:cxn ang="0">
                  <a:pos x="T4" y="T5"/>
                </a:cxn>
              </a:cxnLst>
              <a:rect l="0" t="0" r="r" b="b"/>
              <a:pathLst>
                <a:path w="16776" h="10231">
                  <a:moveTo>
                    <a:pt x="16776" y="10231"/>
                  </a:moveTo>
                  <a:lnTo>
                    <a:pt x="0" y="1023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Line 7">
              <a:extLst>
                <a:ext uri="{FF2B5EF4-FFF2-40B4-BE49-F238E27FC236}">
                  <a16:creationId xmlns:a16="http://schemas.microsoft.com/office/drawing/2014/main" id="{EFBEE93C-9848-4AB1-D430-5288A365CBA2}"/>
                </a:ext>
              </a:extLst>
            </p:cNvPr>
            <p:cNvSpPr>
              <a:spLocks noChangeShapeType="1"/>
            </p:cNvSpPr>
            <p:nvPr/>
          </p:nvSpPr>
          <p:spPr bwMode="auto">
            <a:xfrm>
              <a:off x="1693863" y="2314575"/>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Line 8">
              <a:extLst>
                <a:ext uri="{FF2B5EF4-FFF2-40B4-BE49-F238E27FC236}">
                  <a16:creationId xmlns:a16="http://schemas.microsoft.com/office/drawing/2014/main" id="{94DB3381-FE97-5A5D-1CA1-0ADB814563C4}"/>
                </a:ext>
              </a:extLst>
            </p:cNvPr>
            <p:cNvSpPr>
              <a:spLocks noChangeShapeType="1"/>
            </p:cNvSpPr>
            <p:nvPr/>
          </p:nvSpPr>
          <p:spPr bwMode="auto">
            <a:xfrm>
              <a:off x="1693863" y="2881313"/>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Line 9">
              <a:extLst>
                <a:ext uri="{FF2B5EF4-FFF2-40B4-BE49-F238E27FC236}">
                  <a16:creationId xmlns:a16="http://schemas.microsoft.com/office/drawing/2014/main" id="{3230129D-D14D-59E6-D144-1C49E5DD5B8B}"/>
                </a:ext>
              </a:extLst>
            </p:cNvPr>
            <p:cNvSpPr>
              <a:spLocks noChangeShapeType="1"/>
            </p:cNvSpPr>
            <p:nvPr/>
          </p:nvSpPr>
          <p:spPr bwMode="auto">
            <a:xfrm>
              <a:off x="1693863" y="3448050"/>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Line 10">
              <a:extLst>
                <a:ext uri="{FF2B5EF4-FFF2-40B4-BE49-F238E27FC236}">
                  <a16:creationId xmlns:a16="http://schemas.microsoft.com/office/drawing/2014/main" id="{425F125B-47C2-05E9-567A-8AB0B93A300D}"/>
                </a:ext>
              </a:extLst>
            </p:cNvPr>
            <p:cNvSpPr>
              <a:spLocks noChangeShapeType="1"/>
            </p:cNvSpPr>
            <p:nvPr/>
          </p:nvSpPr>
          <p:spPr bwMode="auto">
            <a:xfrm>
              <a:off x="1693863" y="4016375"/>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Line 11">
              <a:extLst>
                <a:ext uri="{FF2B5EF4-FFF2-40B4-BE49-F238E27FC236}">
                  <a16:creationId xmlns:a16="http://schemas.microsoft.com/office/drawing/2014/main" id="{49ABE972-680D-55B2-BA19-AEE6D4932F38}"/>
                </a:ext>
              </a:extLst>
            </p:cNvPr>
            <p:cNvSpPr>
              <a:spLocks noChangeShapeType="1"/>
            </p:cNvSpPr>
            <p:nvPr/>
          </p:nvSpPr>
          <p:spPr bwMode="auto">
            <a:xfrm>
              <a:off x="1693863" y="4583113"/>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Line 12">
              <a:extLst>
                <a:ext uri="{FF2B5EF4-FFF2-40B4-BE49-F238E27FC236}">
                  <a16:creationId xmlns:a16="http://schemas.microsoft.com/office/drawing/2014/main" id="{9F712048-4591-88D3-901C-FD605E5A7F53}"/>
                </a:ext>
              </a:extLst>
            </p:cNvPr>
            <p:cNvSpPr>
              <a:spLocks noChangeShapeType="1"/>
            </p:cNvSpPr>
            <p:nvPr/>
          </p:nvSpPr>
          <p:spPr bwMode="auto">
            <a:xfrm>
              <a:off x="1693863" y="5149850"/>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Line 13">
              <a:extLst>
                <a:ext uri="{FF2B5EF4-FFF2-40B4-BE49-F238E27FC236}">
                  <a16:creationId xmlns:a16="http://schemas.microsoft.com/office/drawing/2014/main" id="{4F4CBD88-8BDE-FF79-CF53-0BBC0CE6A059}"/>
                </a:ext>
              </a:extLst>
            </p:cNvPr>
            <p:cNvSpPr>
              <a:spLocks noChangeShapeType="1"/>
            </p:cNvSpPr>
            <p:nvPr/>
          </p:nvSpPr>
          <p:spPr bwMode="auto">
            <a:xfrm>
              <a:off x="1693863" y="5716588"/>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Line 14">
              <a:extLst>
                <a:ext uri="{FF2B5EF4-FFF2-40B4-BE49-F238E27FC236}">
                  <a16:creationId xmlns:a16="http://schemas.microsoft.com/office/drawing/2014/main" id="{F8F575D7-A021-CB6F-E144-ED36C1B43163}"/>
                </a:ext>
              </a:extLst>
            </p:cNvPr>
            <p:cNvSpPr>
              <a:spLocks noChangeShapeType="1"/>
            </p:cNvSpPr>
            <p:nvPr/>
          </p:nvSpPr>
          <p:spPr bwMode="auto">
            <a:xfrm>
              <a:off x="1693863" y="1747838"/>
              <a:ext cx="889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Freeform 15">
              <a:extLst>
                <a:ext uri="{FF2B5EF4-FFF2-40B4-BE49-F238E27FC236}">
                  <a16:creationId xmlns:a16="http://schemas.microsoft.com/office/drawing/2014/main" id="{695C1C8A-CF52-B061-D9A8-E94FC1A53C33}"/>
                </a:ext>
              </a:extLst>
            </p:cNvPr>
            <p:cNvSpPr>
              <a:spLocks/>
            </p:cNvSpPr>
            <p:nvPr/>
          </p:nvSpPr>
          <p:spPr bwMode="auto">
            <a:xfrm>
              <a:off x="6635750" y="5634038"/>
              <a:ext cx="563562" cy="46038"/>
            </a:xfrm>
            <a:custGeom>
              <a:avLst/>
              <a:gdLst>
                <a:gd name="T0" fmla="*/ 0 w 1419"/>
                <a:gd name="T1" fmla="*/ 0 h 114"/>
                <a:gd name="T2" fmla="*/ 0 w 1419"/>
                <a:gd name="T3" fmla="*/ 114 h 114"/>
                <a:gd name="T4" fmla="*/ 709 w 1419"/>
                <a:gd name="T5" fmla="*/ 114 h 114"/>
                <a:gd name="T6" fmla="*/ 1419 w 1419"/>
                <a:gd name="T7" fmla="*/ 114 h 114"/>
                <a:gd name="T8" fmla="*/ 1419 w 1419"/>
                <a:gd name="T9" fmla="*/ 0 h 114"/>
                <a:gd name="T10" fmla="*/ 0 w 1419"/>
                <a:gd name="T11" fmla="*/ 0 h 114"/>
              </a:gdLst>
              <a:ahLst/>
              <a:cxnLst>
                <a:cxn ang="0">
                  <a:pos x="T0" y="T1"/>
                </a:cxn>
                <a:cxn ang="0">
                  <a:pos x="T2" y="T3"/>
                </a:cxn>
                <a:cxn ang="0">
                  <a:pos x="T4" y="T5"/>
                </a:cxn>
                <a:cxn ang="0">
                  <a:pos x="T6" y="T7"/>
                </a:cxn>
                <a:cxn ang="0">
                  <a:pos x="T8" y="T9"/>
                </a:cxn>
                <a:cxn ang="0">
                  <a:pos x="T10" y="T11"/>
                </a:cxn>
              </a:cxnLst>
              <a:rect l="0" t="0" r="r" b="b"/>
              <a:pathLst>
                <a:path w="1419" h="114">
                  <a:moveTo>
                    <a:pt x="0" y="0"/>
                  </a:moveTo>
                  <a:lnTo>
                    <a:pt x="0" y="114"/>
                  </a:lnTo>
                  <a:lnTo>
                    <a:pt x="709" y="114"/>
                  </a:lnTo>
                  <a:lnTo>
                    <a:pt x="1419" y="114"/>
                  </a:lnTo>
                  <a:lnTo>
                    <a:pt x="1419" y="0"/>
                  </a:lnTo>
                  <a:lnTo>
                    <a:pt x="0" y="0"/>
                  </a:lnTo>
                  <a:close/>
                </a:path>
              </a:pathLst>
            </a:custGeom>
            <a:solidFill>
              <a:srgbClr val="FF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16">
              <a:extLst>
                <a:ext uri="{FF2B5EF4-FFF2-40B4-BE49-F238E27FC236}">
                  <a16:creationId xmlns:a16="http://schemas.microsoft.com/office/drawing/2014/main" id="{91E90E03-E016-D86A-2547-8577EBDF08C1}"/>
                </a:ext>
              </a:extLst>
            </p:cNvPr>
            <p:cNvSpPr>
              <a:spLocks/>
            </p:cNvSpPr>
            <p:nvPr/>
          </p:nvSpPr>
          <p:spPr bwMode="auto">
            <a:xfrm>
              <a:off x="6635750" y="5543550"/>
              <a:ext cx="563562" cy="90488"/>
            </a:xfrm>
            <a:custGeom>
              <a:avLst/>
              <a:gdLst>
                <a:gd name="T0" fmla="*/ 0 w 1419"/>
                <a:gd name="T1" fmla="*/ 0 h 227"/>
                <a:gd name="T2" fmla="*/ 0 w 1419"/>
                <a:gd name="T3" fmla="*/ 227 h 227"/>
                <a:gd name="T4" fmla="*/ 1419 w 1419"/>
                <a:gd name="T5" fmla="*/ 227 h 227"/>
                <a:gd name="T6" fmla="*/ 1419 w 1419"/>
                <a:gd name="T7" fmla="*/ 0 h 227"/>
                <a:gd name="T8" fmla="*/ 709 w 1419"/>
                <a:gd name="T9" fmla="*/ 0 h 227"/>
                <a:gd name="T10" fmla="*/ 0 w 1419"/>
                <a:gd name="T11" fmla="*/ 0 h 227"/>
              </a:gdLst>
              <a:ahLst/>
              <a:cxnLst>
                <a:cxn ang="0">
                  <a:pos x="T0" y="T1"/>
                </a:cxn>
                <a:cxn ang="0">
                  <a:pos x="T2" y="T3"/>
                </a:cxn>
                <a:cxn ang="0">
                  <a:pos x="T4" y="T5"/>
                </a:cxn>
                <a:cxn ang="0">
                  <a:pos x="T6" y="T7"/>
                </a:cxn>
                <a:cxn ang="0">
                  <a:pos x="T8" y="T9"/>
                </a:cxn>
                <a:cxn ang="0">
                  <a:pos x="T10" y="T11"/>
                </a:cxn>
              </a:cxnLst>
              <a:rect l="0" t="0" r="r" b="b"/>
              <a:pathLst>
                <a:path w="1419" h="227">
                  <a:moveTo>
                    <a:pt x="0" y="0"/>
                  </a:moveTo>
                  <a:lnTo>
                    <a:pt x="0" y="227"/>
                  </a:lnTo>
                  <a:lnTo>
                    <a:pt x="1419" y="227"/>
                  </a:lnTo>
                  <a:lnTo>
                    <a:pt x="1419" y="0"/>
                  </a:lnTo>
                  <a:lnTo>
                    <a:pt x="709" y="0"/>
                  </a:lnTo>
                  <a:lnTo>
                    <a:pt x="0" y="0"/>
                  </a:lnTo>
                  <a:close/>
                </a:path>
              </a:pathLst>
            </a:custGeom>
            <a:solidFill>
              <a:srgbClr val="FF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17">
              <a:extLst>
                <a:ext uri="{FF2B5EF4-FFF2-40B4-BE49-F238E27FC236}">
                  <a16:creationId xmlns:a16="http://schemas.microsoft.com/office/drawing/2014/main" id="{3BDFFD5F-4F24-FECF-A46D-8445BBC1F72D}"/>
                </a:ext>
              </a:extLst>
            </p:cNvPr>
            <p:cNvSpPr>
              <a:spLocks/>
            </p:cNvSpPr>
            <p:nvPr/>
          </p:nvSpPr>
          <p:spPr bwMode="auto">
            <a:xfrm>
              <a:off x="5518150" y="4106863"/>
              <a:ext cx="558800" cy="1128713"/>
            </a:xfrm>
            <a:custGeom>
              <a:avLst/>
              <a:gdLst>
                <a:gd name="T0" fmla="*/ 705 w 1409"/>
                <a:gd name="T1" fmla="*/ 0 h 2846"/>
                <a:gd name="T2" fmla="*/ 0 w 1409"/>
                <a:gd name="T3" fmla="*/ 0 h 2846"/>
                <a:gd name="T4" fmla="*/ 0 w 1409"/>
                <a:gd name="T5" fmla="*/ 2846 h 2846"/>
                <a:gd name="T6" fmla="*/ 1409 w 1409"/>
                <a:gd name="T7" fmla="*/ 2846 h 2846"/>
                <a:gd name="T8" fmla="*/ 1409 w 1409"/>
                <a:gd name="T9" fmla="*/ 0 h 2846"/>
                <a:gd name="T10" fmla="*/ 705 w 1409"/>
                <a:gd name="T11" fmla="*/ 0 h 2846"/>
              </a:gdLst>
              <a:ahLst/>
              <a:cxnLst>
                <a:cxn ang="0">
                  <a:pos x="T0" y="T1"/>
                </a:cxn>
                <a:cxn ang="0">
                  <a:pos x="T2" y="T3"/>
                </a:cxn>
                <a:cxn ang="0">
                  <a:pos x="T4" y="T5"/>
                </a:cxn>
                <a:cxn ang="0">
                  <a:pos x="T6" y="T7"/>
                </a:cxn>
                <a:cxn ang="0">
                  <a:pos x="T8" y="T9"/>
                </a:cxn>
                <a:cxn ang="0">
                  <a:pos x="T10" y="T11"/>
                </a:cxn>
              </a:cxnLst>
              <a:rect l="0" t="0" r="r" b="b"/>
              <a:pathLst>
                <a:path w="1409" h="2846">
                  <a:moveTo>
                    <a:pt x="705" y="0"/>
                  </a:moveTo>
                  <a:lnTo>
                    <a:pt x="0" y="0"/>
                  </a:lnTo>
                  <a:lnTo>
                    <a:pt x="0" y="2846"/>
                  </a:lnTo>
                  <a:lnTo>
                    <a:pt x="1409" y="2846"/>
                  </a:lnTo>
                  <a:lnTo>
                    <a:pt x="1409" y="0"/>
                  </a:lnTo>
                  <a:lnTo>
                    <a:pt x="705" y="0"/>
                  </a:lnTo>
                  <a:close/>
                </a:path>
              </a:pathLst>
            </a:custGeom>
            <a:solidFill>
              <a:srgbClr val="A4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18">
              <a:extLst>
                <a:ext uri="{FF2B5EF4-FFF2-40B4-BE49-F238E27FC236}">
                  <a16:creationId xmlns:a16="http://schemas.microsoft.com/office/drawing/2014/main" id="{FC0834AC-C338-C572-E06A-2683F7024A35}"/>
                </a:ext>
              </a:extLst>
            </p:cNvPr>
            <p:cNvSpPr>
              <a:spLocks/>
            </p:cNvSpPr>
            <p:nvPr/>
          </p:nvSpPr>
          <p:spPr bwMode="auto">
            <a:xfrm>
              <a:off x="5518150" y="5235575"/>
              <a:ext cx="558800" cy="331788"/>
            </a:xfrm>
            <a:custGeom>
              <a:avLst/>
              <a:gdLst>
                <a:gd name="T0" fmla="*/ 0 w 1409"/>
                <a:gd name="T1" fmla="*/ 832 h 832"/>
                <a:gd name="T2" fmla="*/ 705 w 1409"/>
                <a:gd name="T3" fmla="*/ 832 h 832"/>
                <a:gd name="T4" fmla="*/ 1409 w 1409"/>
                <a:gd name="T5" fmla="*/ 832 h 832"/>
                <a:gd name="T6" fmla="*/ 1409 w 1409"/>
                <a:gd name="T7" fmla="*/ 0 h 832"/>
                <a:gd name="T8" fmla="*/ 0 w 1409"/>
                <a:gd name="T9" fmla="*/ 0 h 832"/>
                <a:gd name="T10" fmla="*/ 0 w 1409"/>
                <a:gd name="T11" fmla="*/ 832 h 832"/>
              </a:gdLst>
              <a:ahLst/>
              <a:cxnLst>
                <a:cxn ang="0">
                  <a:pos x="T0" y="T1"/>
                </a:cxn>
                <a:cxn ang="0">
                  <a:pos x="T2" y="T3"/>
                </a:cxn>
                <a:cxn ang="0">
                  <a:pos x="T4" y="T5"/>
                </a:cxn>
                <a:cxn ang="0">
                  <a:pos x="T6" y="T7"/>
                </a:cxn>
                <a:cxn ang="0">
                  <a:pos x="T8" y="T9"/>
                </a:cxn>
                <a:cxn ang="0">
                  <a:pos x="T10" y="T11"/>
                </a:cxn>
              </a:cxnLst>
              <a:rect l="0" t="0" r="r" b="b"/>
              <a:pathLst>
                <a:path w="1409" h="832">
                  <a:moveTo>
                    <a:pt x="0" y="832"/>
                  </a:moveTo>
                  <a:lnTo>
                    <a:pt x="705" y="832"/>
                  </a:lnTo>
                  <a:lnTo>
                    <a:pt x="1409" y="832"/>
                  </a:lnTo>
                  <a:lnTo>
                    <a:pt x="1409" y="0"/>
                  </a:lnTo>
                  <a:lnTo>
                    <a:pt x="0" y="0"/>
                  </a:lnTo>
                  <a:lnTo>
                    <a:pt x="0" y="832"/>
                  </a:lnTo>
                  <a:close/>
                </a:path>
              </a:pathLst>
            </a:custGeom>
            <a:solidFill>
              <a:srgbClr val="A4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19">
              <a:extLst>
                <a:ext uri="{FF2B5EF4-FFF2-40B4-BE49-F238E27FC236}">
                  <a16:creationId xmlns:a16="http://schemas.microsoft.com/office/drawing/2014/main" id="{92A23692-1473-58D7-EAE1-4BDC08619CD9}"/>
                </a:ext>
              </a:extLst>
            </p:cNvPr>
            <p:cNvSpPr>
              <a:spLocks/>
            </p:cNvSpPr>
            <p:nvPr/>
          </p:nvSpPr>
          <p:spPr bwMode="auto">
            <a:xfrm>
              <a:off x="4391025" y="5064125"/>
              <a:ext cx="563562" cy="258763"/>
            </a:xfrm>
            <a:custGeom>
              <a:avLst/>
              <a:gdLst>
                <a:gd name="T0" fmla="*/ 1418 w 1418"/>
                <a:gd name="T1" fmla="*/ 652 h 652"/>
                <a:gd name="T2" fmla="*/ 1418 w 1418"/>
                <a:gd name="T3" fmla="*/ 0 h 652"/>
                <a:gd name="T4" fmla="*/ 709 w 1418"/>
                <a:gd name="T5" fmla="*/ 0 h 652"/>
                <a:gd name="T6" fmla="*/ 0 w 1418"/>
                <a:gd name="T7" fmla="*/ 0 h 652"/>
                <a:gd name="T8" fmla="*/ 0 w 1418"/>
                <a:gd name="T9" fmla="*/ 652 h 652"/>
                <a:gd name="T10" fmla="*/ 1418 w 1418"/>
                <a:gd name="T11" fmla="*/ 652 h 652"/>
              </a:gdLst>
              <a:ahLst/>
              <a:cxnLst>
                <a:cxn ang="0">
                  <a:pos x="T0" y="T1"/>
                </a:cxn>
                <a:cxn ang="0">
                  <a:pos x="T2" y="T3"/>
                </a:cxn>
                <a:cxn ang="0">
                  <a:pos x="T4" y="T5"/>
                </a:cxn>
                <a:cxn ang="0">
                  <a:pos x="T6" y="T7"/>
                </a:cxn>
                <a:cxn ang="0">
                  <a:pos x="T8" y="T9"/>
                </a:cxn>
                <a:cxn ang="0">
                  <a:pos x="T10" y="T11"/>
                </a:cxn>
              </a:cxnLst>
              <a:rect l="0" t="0" r="r" b="b"/>
              <a:pathLst>
                <a:path w="1418" h="652">
                  <a:moveTo>
                    <a:pt x="1418" y="652"/>
                  </a:moveTo>
                  <a:lnTo>
                    <a:pt x="1418" y="0"/>
                  </a:lnTo>
                  <a:lnTo>
                    <a:pt x="709" y="0"/>
                  </a:lnTo>
                  <a:lnTo>
                    <a:pt x="0" y="0"/>
                  </a:lnTo>
                  <a:lnTo>
                    <a:pt x="0" y="652"/>
                  </a:lnTo>
                  <a:lnTo>
                    <a:pt x="1418" y="652"/>
                  </a:lnTo>
                  <a:close/>
                </a:path>
              </a:pathLst>
            </a:custGeom>
            <a:solidFill>
              <a:srgbClr val="97FF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20">
              <a:extLst>
                <a:ext uri="{FF2B5EF4-FFF2-40B4-BE49-F238E27FC236}">
                  <a16:creationId xmlns:a16="http://schemas.microsoft.com/office/drawing/2014/main" id="{1510B378-D631-12BB-EC8A-FFE7A40D5AA0}"/>
                </a:ext>
              </a:extLst>
            </p:cNvPr>
            <p:cNvSpPr>
              <a:spLocks/>
            </p:cNvSpPr>
            <p:nvPr/>
          </p:nvSpPr>
          <p:spPr bwMode="auto">
            <a:xfrm>
              <a:off x="4391025" y="5322888"/>
              <a:ext cx="563562" cy="258763"/>
            </a:xfrm>
            <a:custGeom>
              <a:avLst/>
              <a:gdLst>
                <a:gd name="T0" fmla="*/ 0 w 1418"/>
                <a:gd name="T1" fmla="*/ 653 h 653"/>
                <a:gd name="T2" fmla="*/ 711 w 1418"/>
                <a:gd name="T3" fmla="*/ 653 h 653"/>
                <a:gd name="T4" fmla="*/ 1418 w 1418"/>
                <a:gd name="T5" fmla="*/ 653 h 653"/>
                <a:gd name="T6" fmla="*/ 1418 w 1418"/>
                <a:gd name="T7" fmla="*/ 0 h 653"/>
                <a:gd name="T8" fmla="*/ 0 w 1418"/>
                <a:gd name="T9" fmla="*/ 0 h 653"/>
                <a:gd name="T10" fmla="*/ 0 w 1418"/>
                <a:gd name="T11" fmla="*/ 653 h 653"/>
              </a:gdLst>
              <a:ahLst/>
              <a:cxnLst>
                <a:cxn ang="0">
                  <a:pos x="T0" y="T1"/>
                </a:cxn>
                <a:cxn ang="0">
                  <a:pos x="T2" y="T3"/>
                </a:cxn>
                <a:cxn ang="0">
                  <a:pos x="T4" y="T5"/>
                </a:cxn>
                <a:cxn ang="0">
                  <a:pos x="T6" y="T7"/>
                </a:cxn>
                <a:cxn ang="0">
                  <a:pos x="T8" y="T9"/>
                </a:cxn>
                <a:cxn ang="0">
                  <a:pos x="T10" y="T11"/>
                </a:cxn>
              </a:cxnLst>
              <a:rect l="0" t="0" r="r" b="b"/>
              <a:pathLst>
                <a:path w="1418" h="653">
                  <a:moveTo>
                    <a:pt x="0" y="653"/>
                  </a:moveTo>
                  <a:lnTo>
                    <a:pt x="711" y="653"/>
                  </a:lnTo>
                  <a:lnTo>
                    <a:pt x="1418" y="653"/>
                  </a:lnTo>
                  <a:lnTo>
                    <a:pt x="1418" y="0"/>
                  </a:lnTo>
                  <a:lnTo>
                    <a:pt x="0" y="0"/>
                  </a:lnTo>
                  <a:lnTo>
                    <a:pt x="0" y="653"/>
                  </a:lnTo>
                  <a:close/>
                </a:path>
              </a:pathLst>
            </a:custGeom>
            <a:solidFill>
              <a:srgbClr val="97FF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1">
              <a:extLst>
                <a:ext uri="{FF2B5EF4-FFF2-40B4-BE49-F238E27FC236}">
                  <a16:creationId xmlns:a16="http://schemas.microsoft.com/office/drawing/2014/main" id="{FE998F8F-21EA-BB23-6232-E6A8E7F9E5CB}"/>
                </a:ext>
              </a:extLst>
            </p:cNvPr>
            <p:cNvSpPr>
              <a:spLocks/>
            </p:cNvSpPr>
            <p:nvPr/>
          </p:nvSpPr>
          <p:spPr bwMode="auto">
            <a:xfrm>
              <a:off x="3265488" y="4951413"/>
              <a:ext cx="566737" cy="338138"/>
            </a:xfrm>
            <a:custGeom>
              <a:avLst/>
              <a:gdLst>
                <a:gd name="T0" fmla="*/ 0 w 1428"/>
                <a:gd name="T1" fmla="*/ 0 h 850"/>
                <a:gd name="T2" fmla="*/ 0 w 1428"/>
                <a:gd name="T3" fmla="*/ 850 h 850"/>
                <a:gd name="T4" fmla="*/ 1428 w 1428"/>
                <a:gd name="T5" fmla="*/ 850 h 850"/>
                <a:gd name="T6" fmla="*/ 1428 w 1428"/>
                <a:gd name="T7" fmla="*/ 0 h 850"/>
                <a:gd name="T8" fmla="*/ 713 w 1428"/>
                <a:gd name="T9" fmla="*/ 0 h 850"/>
                <a:gd name="T10" fmla="*/ 0 w 1428"/>
                <a:gd name="T11" fmla="*/ 0 h 850"/>
              </a:gdLst>
              <a:ahLst/>
              <a:cxnLst>
                <a:cxn ang="0">
                  <a:pos x="T0" y="T1"/>
                </a:cxn>
                <a:cxn ang="0">
                  <a:pos x="T2" y="T3"/>
                </a:cxn>
                <a:cxn ang="0">
                  <a:pos x="T4" y="T5"/>
                </a:cxn>
                <a:cxn ang="0">
                  <a:pos x="T6" y="T7"/>
                </a:cxn>
                <a:cxn ang="0">
                  <a:pos x="T8" y="T9"/>
                </a:cxn>
                <a:cxn ang="0">
                  <a:pos x="T10" y="T11"/>
                </a:cxn>
              </a:cxnLst>
              <a:rect l="0" t="0" r="r" b="b"/>
              <a:pathLst>
                <a:path w="1428" h="850">
                  <a:moveTo>
                    <a:pt x="0" y="0"/>
                  </a:moveTo>
                  <a:lnTo>
                    <a:pt x="0" y="850"/>
                  </a:lnTo>
                  <a:lnTo>
                    <a:pt x="1428" y="850"/>
                  </a:lnTo>
                  <a:lnTo>
                    <a:pt x="1428" y="0"/>
                  </a:lnTo>
                  <a:lnTo>
                    <a:pt x="713" y="0"/>
                  </a:lnTo>
                  <a:lnTo>
                    <a:pt x="0" y="0"/>
                  </a:lnTo>
                  <a:close/>
                </a:path>
              </a:pathLst>
            </a:custGeom>
            <a:solidFill>
              <a:srgbClr val="FF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22">
              <a:extLst>
                <a:ext uri="{FF2B5EF4-FFF2-40B4-BE49-F238E27FC236}">
                  <a16:creationId xmlns:a16="http://schemas.microsoft.com/office/drawing/2014/main" id="{73C9134D-E8CB-FC16-E199-9C891595AAF4}"/>
                </a:ext>
              </a:extLst>
            </p:cNvPr>
            <p:cNvSpPr>
              <a:spLocks/>
            </p:cNvSpPr>
            <p:nvPr/>
          </p:nvSpPr>
          <p:spPr bwMode="auto">
            <a:xfrm>
              <a:off x="3265488" y="5289550"/>
              <a:ext cx="566737" cy="255588"/>
            </a:xfrm>
            <a:custGeom>
              <a:avLst/>
              <a:gdLst>
                <a:gd name="T0" fmla="*/ 0 w 1428"/>
                <a:gd name="T1" fmla="*/ 0 h 645"/>
                <a:gd name="T2" fmla="*/ 0 w 1428"/>
                <a:gd name="T3" fmla="*/ 645 h 645"/>
                <a:gd name="T4" fmla="*/ 713 w 1428"/>
                <a:gd name="T5" fmla="*/ 645 h 645"/>
                <a:gd name="T6" fmla="*/ 1428 w 1428"/>
                <a:gd name="T7" fmla="*/ 645 h 645"/>
                <a:gd name="T8" fmla="*/ 1428 w 1428"/>
                <a:gd name="T9" fmla="*/ 0 h 645"/>
                <a:gd name="T10" fmla="*/ 0 w 1428"/>
                <a:gd name="T11" fmla="*/ 0 h 645"/>
              </a:gdLst>
              <a:ahLst/>
              <a:cxnLst>
                <a:cxn ang="0">
                  <a:pos x="T0" y="T1"/>
                </a:cxn>
                <a:cxn ang="0">
                  <a:pos x="T2" y="T3"/>
                </a:cxn>
                <a:cxn ang="0">
                  <a:pos x="T4" y="T5"/>
                </a:cxn>
                <a:cxn ang="0">
                  <a:pos x="T6" y="T7"/>
                </a:cxn>
                <a:cxn ang="0">
                  <a:pos x="T8" y="T9"/>
                </a:cxn>
                <a:cxn ang="0">
                  <a:pos x="T10" y="T11"/>
                </a:cxn>
              </a:cxnLst>
              <a:rect l="0" t="0" r="r" b="b"/>
              <a:pathLst>
                <a:path w="1428" h="645">
                  <a:moveTo>
                    <a:pt x="0" y="0"/>
                  </a:moveTo>
                  <a:lnTo>
                    <a:pt x="0" y="645"/>
                  </a:lnTo>
                  <a:lnTo>
                    <a:pt x="713" y="645"/>
                  </a:lnTo>
                  <a:lnTo>
                    <a:pt x="1428" y="645"/>
                  </a:lnTo>
                  <a:lnTo>
                    <a:pt x="1428" y="0"/>
                  </a:lnTo>
                  <a:lnTo>
                    <a:pt x="0" y="0"/>
                  </a:lnTo>
                  <a:close/>
                </a:path>
              </a:pathLst>
            </a:custGeom>
            <a:solidFill>
              <a:srgbClr val="FF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23">
              <a:extLst>
                <a:ext uri="{FF2B5EF4-FFF2-40B4-BE49-F238E27FC236}">
                  <a16:creationId xmlns:a16="http://schemas.microsoft.com/office/drawing/2014/main" id="{D0FF04A2-FC7C-5F31-CC4B-4138313F0EB7}"/>
                </a:ext>
              </a:extLst>
            </p:cNvPr>
            <p:cNvSpPr>
              <a:spLocks/>
            </p:cNvSpPr>
            <p:nvPr/>
          </p:nvSpPr>
          <p:spPr bwMode="auto">
            <a:xfrm>
              <a:off x="2151063" y="5562600"/>
              <a:ext cx="550862" cy="93663"/>
            </a:xfrm>
            <a:custGeom>
              <a:avLst/>
              <a:gdLst>
                <a:gd name="T0" fmla="*/ 1391 w 1391"/>
                <a:gd name="T1" fmla="*/ 238 h 238"/>
                <a:gd name="T2" fmla="*/ 1391 w 1391"/>
                <a:gd name="T3" fmla="*/ 0 h 238"/>
                <a:gd name="T4" fmla="*/ 0 w 1391"/>
                <a:gd name="T5" fmla="*/ 0 h 238"/>
                <a:gd name="T6" fmla="*/ 0 w 1391"/>
                <a:gd name="T7" fmla="*/ 238 h 238"/>
                <a:gd name="T8" fmla="*/ 695 w 1391"/>
                <a:gd name="T9" fmla="*/ 238 h 238"/>
                <a:gd name="T10" fmla="*/ 1391 w 1391"/>
                <a:gd name="T11" fmla="*/ 238 h 238"/>
              </a:gdLst>
              <a:ahLst/>
              <a:cxnLst>
                <a:cxn ang="0">
                  <a:pos x="T0" y="T1"/>
                </a:cxn>
                <a:cxn ang="0">
                  <a:pos x="T2" y="T3"/>
                </a:cxn>
                <a:cxn ang="0">
                  <a:pos x="T4" y="T5"/>
                </a:cxn>
                <a:cxn ang="0">
                  <a:pos x="T6" y="T7"/>
                </a:cxn>
                <a:cxn ang="0">
                  <a:pos x="T8" y="T9"/>
                </a:cxn>
                <a:cxn ang="0">
                  <a:pos x="T10" y="T11"/>
                </a:cxn>
              </a:cxnLst>
              <a:rect l="0" t="0" r="r" b="b"/>
              <a:pathLst>
                <a:path w="1391" h="238">
                  <a:moveTo>
                    <a:pt x="1391" y="238"/>
                  </a:moveTo>
                  <a:lnTo>
                    <a:pt x="1391" y="0"/>
                  </a:lnTo>
                  <a:lnTo>
                    <a:pt x="0" y="0"/>
                  </a:lnTo>
                  <a:lnTo>
                    <a:pt x="0" y="238"/>
                  </a:lnTo>
                  <a:lnTo>
                    <a:pt x="695" y="238"/>
                  </a:lnTo>
                  <a:lnTo>
                    <a:pt x="1391" y="238"/>
                  </a:lnTo>
                  <a:close/>
                </a:path>
              </a:pathLst>
            </a:custGeom>
            <a:solidFill>
              <a:srgbClr val="95A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24">
              <a:extLst>
                <a:ext uri="{FF2B5EF4-FFF2-40B4-BE49-F238E27FC236}">
                  <a16:creationId xmlns:a16="http://schemas.microsoft.com/office/drawing/2014/main" id="{CE0636BC-2B31-DC4E-E498-79D49056448C}"/>
                </a:ext>
              </a:extLst>
            </p:cNvPr>
            <p:cNvSpPr>
              <a:spLocks/>
            </p:cNvSpPr>
            <p:nvPr/>
          </p:nvSpPr>
          <p:spPr bwMode="auto">
            <a:xfrm>
              <a:off x="2151063" y="5127625"/>
              <a:ext cx="550862" cy="434975"/>
            </a:xfrm>
            <a:custGeom>
              <a:avLst/>
              <a:gdLst>
                <a:gd name="T0" fmla="*/ 1391 w 1391"/>
                <a:gd name="T1" fmla="*/ 1095 h 1095"/>
                <a:gd name="T2" fmla="*/ 1391 w 1391"/>
                <a:gd name="T3" fmla="*/ 0 h 1095"/>
                <a:gd name="T4" fmla="*/ 695 w 1391"/>
                <a:gd name="T5" fmla="*/ 0 h 1095"/>
                <a:gd name="T6" fmla="*/ 0 w 1391"/>
                <a:gd name="T7" fmla="*/ 0 h 1095"/>
                <a:gd name="T8" fmla="*/ 0 w 1391"/>
                <a:gd name="T9" fmla="*/ 1095 h 1095"/>
                <a:gd name="T10" fmla="*/ 1391 w 1391"/>
                <a:gd name="T11" fmla="*/ 1095 h 1095"/>
              </a:gdLst>
              <a:ahLst/>
              <a:cxnLst>
                <a:cxn ang="0">
                  <a:pos x="T0" y="T1"/>
                </a:cxn>
                <a:cxn ang="0">
                  <a:pos x="T2" y="T3"/>
                </a:cxn>
                <a:cxn ang="0">
                  <a:pos x="T4" y="T5"/>
                </a:cxn>
                <a:cxn ang="0">
                  <a:pos x="T6" y="T7"/>
                </a:cxn>
                <a:cxn ang="0">
                  <a:pos x="T8" y="T9"/>
                </a:cxn>
                <a:cxn ang="0">
                  <a:pos x="T10" y="T11"/>
                </a:cxn>
              </a:cxnLst>
              <a:rect l="0" t="0" r="r" b="b"/>
              <a:pathLst>
                <a:path w="1391" h="1095">
                  <a:moveTo>
                    <a:pt x="1391" y="1095"/>
                  </a:moveTo>
                  <a:lnTo>
                    <a:pt x="1391" y="0"/>
                  </a:lnTo>
                  <a:lnTo>
                    <a:pt x="695" y="0"/>
                  </a:lnTo>
                  <a:lnTo>
                    <a:pt x="0" y="0"/>
                  </a:lnTo>
                  <a:lnTo>
                    <a:pt x="0" y="1095"/>
                  </a:lnTo>
                  <a:lnTo>
                    <a:pt x="1391" y="1095"/>
                  </a:lnTo>
                  <a:close/>
                </a:path>
              </a:pathLst>
            </a:custGeom>
            <a:solidFill>
              <a:srgbClr val="95A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Line 31">
              <a:extLst>
                <a:ext uri="{FF2B5EF4-FFF2-40B4-BE49-F238E27FC236}">
                  <a16:creationId xmlns:a16="http://schemas.microsoft.com/office/drawing/2014/main" id="{D75CD58D-22EF-88F9-161D-99136296A0AD}"/>
                </a:ext>
              </a:extLst>
            </p:cNvPr>
            <p:cNvSpPr>
              <a:spLocks noChangeShapeType="1"/>
            </p:cNvSpPr>
            <p:nvPr/>
          </p:nvSpPr>
          <p:spPr bwMode="auto">
            <a:xfrm flipH="1">
              <a:off x="2427288" y="5702300"/>
              <a:ext cx="85725" cy="0"/>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Line 32">
              <a:extLst>
                <a:ext uri="{FF2B5EF4-FFF2-40B4-BE49-F238E27FC236}">
                  <a16:creationId xmlns:a16="http://schemas.microsoft.com/office/drawing/2014/main" id="{A035590E-1321-C516-F5BF-FAD364612E8E}"/>
                </a:ext>
              </a:extLst>
            </p:cNvPr>
            <p:cNvSpPr>
              <a:spLocks noChangeShapeType="1"/>
            </p:cNvSpPr>
            <p:nvPr/>
          </p:nvSpPr>
          <p:spPr bwMode="auto">
            <a:xfrm flipH="1">
              <a:off x="2339975" y="4497388"/>
              <a:ext cx="87312" cy="0"/>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3" name="Line 33">
              <a:extLst>
                <a:ext uri="{FF2B5EF4-FFF2-40B4-BE49-F238E27FC236}">
                  <a16:creationId xmlns:a16="http://schemas.microsoft.com/office/drawing/2014/main" id="{29087E10-2219-D90E-40D4-1E20D5A66F49}"/>
                </a:ext>
              </a:extLst>
            </p:cNvPr>
            <p:cNvSpPr>
              <a:spLocks noChangeShapeType="1"/>
            </p:cNvSpPr>
            <p:nvPr/>
          </p:nvSpPr>
          <p:spPr bwMode="auto">
            <a:xfrm flipV="1">
              <a:off x="2427288" y="5656263"/>
              <a:ext cx="0" cy="46038"/>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Line 34">
              <a:extLst>
                <a:ext uri="{FF2B5EF4-FFF2-40B4-BE49-F238E27FC236}">
                  <a16:creationId xmlns:a16="http://schemas.microsoft.com/office/drawing/2014/main" id="{931F3E8F-C526-2C6D-A1AB-BA1DA6909F77}"/>
                </a:ext>
              </a:extLst>
            </p:cNvPr>
            <p:cNvSpPr>
              <a:spLocks noChangeShapeType="1"/>
            </p:cNvSpPr>
            <p:nvPr/>
          </p:nvSpPr>
          <p:spPr bwMode="auto">
            <a:xfrm flipH="1">
              <a:off x="2339975" y="5702300"/>
              <a:ext cx="87312" cy="0"/>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Line 35">
              <a:extLst>
                <a:ext uri="{FF2B5EF4-FFF2-40B4-BE49-F238E27FC236}">
                  <a16:creationId xmlns:a16="http://schemas.microsoft.com/office/drawing/2014/main" id="{0F3FDE20-B4D6-FF20-7991-471B640D9B0E}"/>
                </a:ext>
              </a:extLst>
            </p:cNvPr>
            <p:cNvSpPr>
              <a:spLocks noChangeShapeType="1"/>
            </p:cNvSpPr>
            <p:nvPr/>
          </p:nvSpPr>
          <p:spPr bwMode="auto">
            <a:xfrm flipH="1">
              <a:off x="2151063" y="5562600"/>
              <a:ext cx="550862" cy="0"/>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Freeform 36">
              <a:extLst>
                <a:ext uri="{FF2B5EF4-FFF2-40B4-BE49-F238E27FC236}">
                  <a16:creationId xmlns:a16="http://schemas.microsoft.com/office/drawing/2014/main" id="{168FB8A5-1263-47E3-0345-164D85E5418F}"/>
                </a:ext>
              </a:extLst>
            </p:cNvPr>
            <p:cNvSpPr>
              <a:spLocks/>
            </p:cNvSpPr>
            <p:nvPr/>
          </p:nvSpPr>
          <p:spPr bwMode="auto">
            <a:xfrm>
              <a:off x="2151063" y="5127625"/>
              <a:ext cx="276225" cy="434975"/>
            </a:xfrm>
            <a:custGeom>
              <a:avLst/>
              <a:gdLst>
                <a:gd name="T0" fmla="*/ 695 w 695"/>
                <a:gd name="T1" fmla="*/ 0 h 1095"/>
                <a:gd name="T2" fmla="*/ 0 w 695"/>
                <a:gd name="T3" fmla="*/ 0 h 1095"/>
                <a:gd name="T4" fmla="*/ 0 w 695"/>
                <a:gd name="T5" fmla="*/ 1095 h 1095"/>
              </a:gdLst>
              <a:ahLst/>
              <a:cxnLst>
                <a:cxn ang="0">
                  <a:pos x="T0" y="T1"/>
                </a:cxn>
                <a:cxn ang="0">
                  <a:pos x="T2" y="T3"/>
                </a:cxn>
                <a:cxn ang="0">
                  <a:pos x="T4" y="T5"/>
                </a:cxn>
              </a:cxnLst>
              <a:rect l="0" t="0" r="r" b="b"/>
              <a:pathLst>
                <a:path w="695" h="1095">
                  <a:moveTo>
                    <a:pt x="695" y="0"/>
                  </a:moveTo>
                  <a:lnTo>
                    <a:pt x="0" y="0"/>
                  </a:lnTo>
                  <a:lnTo>
                    <a:pt x="0" y="1095"/>
                  </a:lnTo>
                </a:path>
              </a:pathLst>
            </a:custGeom>
            <a:noFill/>
            <a:ln w="9525">
              <a:solidFill>
                <a:srgbClr val="003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 name="Freeform 37">
              <a:extLst>
                <a:ext uri="{FF2B5EF4-FFF2-40B4-BE49-F238E27FC236}">
                  <a16:creationId xmlns:a16="http://schemas.microsoft.com/office/drawing/2014/main" id="{7304A5AC-7D59-F3AD-84C2-EC7BFA158182}"/>
                </a:ext>
              </a:extLst>
            </p:cNvPr>
            <p:cNvSpPr>
              <a:spLocks/>
            </p:cNvSpPr>
            <p:nvPr/>
          </p:nvSpPr>
          <p:spPr bwMode="auto">
            <a:xfrm>
              <a:off x="2151063" y="5562600"/>
              <a:ext cx="276225" cy="93663"/>
            </a:xfrm>
            <a:custGeom>
              <a:avLst/>
              <a:gdLst>
                <a:gd name="T0" fmla="*/ 0 w 695"/>
                <a:gd name="T1" fmla="*/ 0 h 238"/>
                <a:gd name="T2" fmla="*/ 0 w 695"/>
                <a:gd name="T3" fmla="*/ 238 h 238"/>
                <a:gd name="T4" fmla="*/ 695 w 695"/>
                <a:gd name="T5" fmla="*/ 238 h 238"/>
              </a:gdLst>
              <a:ahLst/>
              <a:cxnLst>
                <a:cxn ang="0">
                  <a:pos x="T0" y="T1"/>
                </a:cxn>
                <a:cxn ang="0">
                  <a:pos x="T2" y="T3"/>
                </a:cxn>
                <a:cxn ang="0">
                  <a:pos x="T4" y="T5"/>
                </a:cxn>
              </a:cxnLst>
              <a:rect l="0" t="0" r="r" b="b"/>
              <a:pathLst>
                <a:path w="695" h="238">
                  <a:moveTo>
                    <a:pt x="0" y="0"/>
                  </a:moveTo>
                  <a:lnTo>
                    <a:pt x="0" y="238"/>
                  </a:lnTo>
                  <a:lnTo>
                    <a:pt x="695" y="238"/>
                  </a:lnTo>
                </a:path>
              </a:pathLst>
            </a:custGeom>
            <a:noFill/>
            <a:ln w="9525">
              <a:solidFill>
                <a:srgbClr val="003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Line 38">
              <a:extLst>
                <a:ext uri="{FF2B5EF4-FFF2-40B4-BE49-F238E27FC236}">
                  <a16:creationId xmlns:a16="http://schemas.microsoft.com/office/drawing/2014/main" id="{CEDBDDEE-9EE6-B01C-3685-0423F24BAD58}"/>
                </a:ext>
              </a:extLst>
            </p:cNvPr>
            <p:cNvSpPr>
              <a:spLocks noChangeShapeType="1"/>
            </p:cNvSpPr>
            <p:nvPr/>
          </p:nvSpPr>
          <p:spPr bwMode="auto">
            <a:xfrm>
              <a:off x="2427288" y="4497388"/>
              <a:ext cx="0" cy="630238"/>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 name="Freeform 39">
              <a:extLst>
                <a:ext uri="{FF2B5EF4-FFF2-40B4-BE49-F238E27FC236}">
                  <a16:creationId xmlns:a16="http://schemas.microsoft.com/office/drawing/2014/main" id="{66E85FD4-3716-92A2-1D95-3CE9FE5EE77F}"/>
                </a:ext>
              </a:extLst>
            </p:cNvPr>
            <p:cNvSpPr>
              <a:spLocks/>
            </p:cNvSpPr>
            <p:nvPr/>
          </p:nvSpPr>
          <p:spPr bwMode="auto">
            <a:xfrm>
              <a:off x="2427288" y="5127625"/>
              <a:ext cx="274637" cy="434975"/>
            </a:xfrm>
            <a:custGeom>
              <a:avLst/>
              <a:gdLst>
                <a:gd name="T0" fmla="*/ 696 w 696"/>
                <a:gd name="T1" fmla="*/ 1095 h 1095"/>
                <a:gd name="T2" fmla="*/ 696 w 696"/>
                <a:gd name="T3" fmla="*/ 0 h 1095"/>
                <a:gd name="T4" fmla="*/ 0 w 696"/>
                <a:gd name="T5" fmla="*/ 0 h 1095"/>
              </a:gdLst>
              <a:ahLst/>
              <a:cxnLst>
                <a:cxn ang="0">
                  <a:pos x="T0" y="T1"/>
                </a:cxn>
                <a:cxn ang="0">
                  <a:pos x="T2" y="T3"/>
                </a:cxn>
                <a:cxn ang="0">
                  <a:pos x="T4" y="T5"/>
                </a:cxn>
              </a:cxnLst>
              <a:rect l="0" t="0" r="r" b="b"/>
              <a:pathLst>
                <a:path w="696" h="1095">
                  <a:moveTo>
                    <a:pt x="696" y="1095"/>
                  </a:moveTo>
                  <a:lnTo>
                    <a:pt x="696" y="0"/>
                  </a:lnTo>
                  <a:lnTo>
                    <a:pt x="0" y="0"/>
                  </a:lnTo>
                </a:path>
              </a:pathLst>
            </a:custGeom>
            <a:noFill/>
            <a:ln w="9525">
              <a:solidFill>
                <a:srgbClr val="003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 name="Freeform 40">
              <a:extLst>
                <a:ext uri="{FF2B5EF4-FFF2-40B4-BE49-F238E27FC236}">
                  <a16:creationId xmlns:a16="http://schemas.microsoft.com/office/drawing/2014/main" id="{2286DBF6-EA63-9FDF-261F-FADF32930AA3}"/>
                </a:ext>
              </a:extLst>
            </p:cNvPr>
            <p:cNvSpPr>
              <a:spLocks/>
            </p:cNvSpPr>
            <p:nvPr/>
          </p:nvSpPr>
          <p:spPr bwMode="auto">
            <a:xfrm>
              <a:off x="2427288" y="5562600"/>
              <a:ext cx="274637" cy="93663"/>
            </a:xfrm>
            <a:custGeom>
              <a:avLst/>
              <a:gdLst>
                <a:gd name="T0" fmla="*/ 0 w 696"/>
                <a:gd name="T1" fmla="*/ 238 h 238"/>
                <a:gd name="T2" fmla="*/ 696 w 696"/>
                <a:gd name="T3" fmla="*/ 238 h 238"/>
                <a:gd name="T4" fmla="*/ 696 w 696"/>
                <a:gd name="T5" fmla="*/ 0 h 238"/>
              </a:gdLst>
              <a:ahLst/>
              <a:cxnLst>
                <a:cxn ang="0">
                  <a:pos x="T0" y="T1"/>
                </a:cxn>
                <a:cxn ang="0">
                  <a:pos x="T2" y="T3"/>
                </a:cxn>
                <a:cxn ang="0">
                  <a:pos x="T4" y="T5"/>
                </a:cxn>
              </a:cxnLst>
              <a:rect l="0" t="0" r="r" b="b"/>
              <a:pathLst>
                <a:path w="696" h="238">
                  <a:moveTo>
                    <a:pt x="0" y="238"/>
                  </a:moveTo>
                  <a:lnTo>
                    <a:pt x="696" y="238"/>
                  </a:lnTo>
                  <a:lnTo>
                    <a:pt x="696" y="0"/>
                  </a:lnTo>
                </a:path>
              </a:pathLst>
            </a:custGeom>
            <a:noFill/>
            <a:ln w="9525">
              <a:solidFill>
                <a:srgbClr val="003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Line 41">
              <a:extLst>
                <a:ext uri="{FF2B5EF4-FFF2-40B4-BE49-F238E27FC236}">
                  <a16:creationId xmlns:a16="http://schemas.microsoft.com/office/drawing/2014/main" id="{3B4F71B8-352C-F4F8-5044-231673F4056C}"/>
                </a:ext>
              </a:extLst>
            </p:cNvPr>
            <p:cNvSpPr>
              <a:spLocks noChangeShapeType="1"/>
            </p:cNvSpPr>
            <p:nvPr/>
          </p:nvSpPr>
          <p:spPr bwMode="auto">
            <a:xfrm flipH="1">
              <a:off x="2427288" y="4497388"/>
              <a:ext cx="85725" cy="0"/>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Line 42">
              <a:extLst>
                <a:ext uri="{FF2B5EF4-FFF2-40B4-BE49-F238E27FC236}">
                  <a16:creationId xmlns:a16="http://schemas.microsoft.com/office/drawing/2014/main" id="{B2243FAA-0C3D-BEAF-3B18-89D4DD8953B9}"/>
                </a:ext>
              </a:extLst>
            </p:cNvPr>
            <p:cNvSpPr>
              <a:spLocks noChangeShapeType="1"/>
            </p:cNvSpPr>
            <p:nvPr/>
          </p:nvSpPr>
          <p:spPr bwMode="auto">
            <a:xfrm flipH="1">
              <a:off x="8048625" y="5643563"/>
              <a:ext cx="87312" cy="0"/>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3" name="Line 43">
              <a:extLst>
                <a:ext uri="{FF2B5EF4-FFF2-40B4-BE49-F238E27FC236}">
                  <a16:creationId xmlns:a16="http://schemas.microsoft.com/office/drawing/2014/main" id="{E656300D-0F47-85FD-DF52-6C109359230D}"/>
                </a:ext>
              </a:extLst>
            </p:cNvPr>
            <p:cNvSpPr>
              <a:spLocks noChangeShapeType="1"/>
            </p:cNvSpPr>
            <p:nvPr/>
          </p:nvSpPr>
          <p:spPr bwMode="auto">
            <a:xfrm flipH="1">
              <a:off x="8048625" y="5689600"/>
              <a:ext cx="87312" cy="0"/>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Line 44">
              <a:extLst>
                <a:ext uri="{FF2B5EF4-FFF2-40B4-BE49-F238E27FC236}">
                  <a16:creationId xmlns:a16="http://schemas.microsoft.com/office/drawing/2014/main" id="{A4C4E07F-5A52-80DA-6FCA-60F138504A1D}"/>
                </a:ext>
              </a:extLst>
            </p:cNvPr>
            <p:cNvSpPr>
              <a:spLocks noChangeShapeType="1"/>
            </p:cNvSpPr>
            <p:nvPr/>
          </p:nvSpPr>
          <p:spPr bwMode="auto">
            <a:xfrm flipV="1">
              <a:off x="8048625" y="5643563"/>
              <a:ext cx="0" cy="46038"/>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5" name="Line 45">
              <a:extLst>
                <a:ext uri="{FF2B5EF4-FFF2-40B4-BE49-F238E27FC236}">
                  <a16:creationId xmlns:a16="http://schemas.microsoft.com/office/drawing/2014/main" id="{507948CB-E99E-F0FB-4244-BFA4C1C310F1}"/>
                </a:ext>
              </a:extLst>
            </p:cNvPr>
            <p:cNvSpPr>
              <a:spLocks noChangeShapeType="1"/>
            </p:cNvSpPr>
            <p:nvPr/>
          </p:nvSpPr>
          <p:spPr bwMode="auto">
            <a:xfrm flipH="1">
              <a:off x="7962900" y="5689600"/>
              <a:ext cx="85725" cy="0"/>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Line 46">
              <a:extLst>
                <a:ext uri="{FF2B5EF4-FFF2-40B4-BE49-F238E27FC236}">
                  <a16:creationId xmlns:a16="http://schemas.microsoft.com/office/drawing/2014/main" id="{B87D3CE5-420F-8F3B-3BB7-129E19688A02}"/>
                </a:ext>
              </a:extLst>
            </p:cNvPr>
            <p:cNvSpPr>
              <a:spLocks noChangeShapeType="1"/>
            </p:cNvSpPr>
            <p:nvPr/>
          </p:nvSpPr>
          <p:spPr bwMode="auto">
            <a:xfrm flipH="1">
              <a:off x="7962900" y="5643563"/>
              <a:ext cx="85725" cy="0"/>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 name="Line 47">
              <a:extLst>
                <a:ext uri="{FF2B5EF4-FFF2-40B4-BE49-F238E27FC236}">
                  <a16:creationId xmlns:a16="http://schemas.microsoft.com/office/drawing/2014/main" id="{12DDECC8-46ED-0283-0004-AC3C17531AAF}"/>
                </a:ext>
              </a:extLst>
            </p:cNvPr>
            <p:cNvSpPr>
              <a:spLocks noChangeShapeType="1"/>
            </p:cNvSpPr>
            <p:nvPr/>
          </p:nvSpPr>
          <p:spPr bwMode="auto">
            <a:xfrm flipV="1">
              <a:off x="5797550" y="5567363"/>
              <a:ext cx="0" cy="147638"/>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 name="Line 48">
              <a:extLst>
                <a:ext uri="{FF2B5EF4-FFF2-40B4-BE49-F238E27FC236}">
                  <a16:creationId xmlns:a16="http://schemas.microsoft.com/office/drawing/2014/main" id="{65399C07-14ED-3DFE-2D80-2D155C2DA92B}"/>
                </a:ext>
              </a:extLst>
            </p:cNvPr>
            <p:cNvSpPr>
              <a:spLocks noChangeShapeType="1"/>
            </p:cNvSpPr>
            <p:nvPr/>
          </p:nvSpPr>
          <p:spPr bwMode="auto">
            <a:xfrm flipH="1">
              <a:off x="5711825" y="5715000"/>
              <a:ext cx="85725"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9" name="Freeform 49">
              <a:extLst>
                <a:ext uri="{FF2B5EF4-FFF2-40B4-BE49-F238E27FC236}">
                  <a16:creationId xmlns:a16="http://schemas.microsoft.com/office/drawing/2014/main" id="{4427B4FF-ADF2-D4F6-C734-2F60F846E139}"/>
                </a:ext>
              </a:extLst>
            </p:cNvPr>
            <p:cNvSpPr>
              <a:spLocks/>
            </p:cNvSpPr>
            <p:nvPr/>
          </p:nvSpPr>
          <p:spPr bwMode="auto">
            <a:xfrm>
              <a:off x="5518150" y="4106863"/>
              <a:ext cx="279400" cy="1128713"/>
            </a:xfrm>
            <a:custGeom>
              <a:avLst/>
              <a:gdLst>
                <a:gd name="T0" fmla="*/ 705 w 705"/>
                <a:gd name="T1" fmla="*/ 0 h 2846"/>
                <a:gd name="T2" fmla="*/ 0 w 705"/>
                <a:gd name="T3" fmla="*/ 0 h 2846"/>
                <a:gd name="T4" fmla="*/ 0 w 705"/>
                <a:gd name="T5" fmla="*/ 2846 h 2846"/>
              </a:gdLst>
              <a:ahLst/>
              <a:cxnLst>
                <a:cxn ang="0">
                  <a:pos x="T0" y="T1"/>
                </a:cxn>
                <a:cxn ang="0">
                  <a:pos x="T2" y="T3"/>
                </a:cxn>
                <a:cxn ang="0">
                  <a:pos x="T4" y="T5"/>
                </a:cxn>
              </a:cxnLst>
              <a:rect l="0" t="0" r="r" b="b"/>
              <a:pathLst>
                <a:path w="705" h="2846">
                  <a:moveTo>
                    <a:pt x="705" y="0"/>
                  </a:moveTo>
                  <a:lnTo>
                    <a:pt x="0" y="0"/>
                  </a:lnTo>
                  <a:lnTo>
                    <a:pt x="0" y="2846"/>
                  </a:lnTo>
                </a:path>
              </a:pathLst>
            </a:custGeom>
            <a:noFill/>
            <a:ln w="9525">
              <a:solidFill>
                <a:srgbClr val="0099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 name="Freeform 50">
              <a:extLst>
                <a:ext uri="{FF2B5EF4-FFF2-40B4-BE49-F238E27FC236}">
                  <a16:creationId xmlns:a16="http://schemas.microsoft.com/office/drawing/2014/main" id="{6EECA1D2-0FEF-BC1E-232F-B646C1819A57}"/>
                </a:ext>
              </a:extLst>
            </p:cNvPr>
            <p:cNvSpPr>
              <a:spLocks/>
            </p:cNvSpPr>
            <p:nvPr/>
          </p:nvSpPr>
          <p:spPr bwMode="auto">
            <a:xfrm>
              <a:off x="5518150" y="5235575"/>
              <a:ext cx="279400" cy="331788"/>
            </a:xfrm>
            <a:custGeom>
              <a:avLst/>
              <a:gdLst>
                <a:gd name="T0" fmla="*/ 0 w 705"/>
                <a:gd name="T1" fmla="*/ 0 h 832"/>
                <a:gd name="T2" fmla="*/ 0 w 705"/>
                <a:gd name="T3" fmla="*/ 832 h 832"/>
                <a:gd name="T4" fmla="*/ 705 w 705"/>
                <a:gd name="T5" fmla="*/ 832 h 832"/>
              </a:gdLst>
              <a:ahLst/>
              <a:cxnLst>
                <a:cxn ang="0">
                  <a:pos x="T0" y="T1"/>
                </a:cxn>
                <a:cxn ang="0">
                  <a:pos x="T2" y="T3"/>
                </a:cxn>
                <a:cxn ang="0">
                  <a:pos x="T4" y="T5"/>
                </a:cxn>
              </a:cxnLst>
              <a:rect l="0" t="0" r="r" b="b"/>
              <a:pathLst>
                <a:path w="705" h="832">
                  <a:moveTo>
                    <a:pt x="0" y="0"/>
                  </a:moveTo>
                  <a:lnTo>
                    <a:pt x="0" y="832"/>
                  </a:lnTo>
                  <a:lnTo>
                    <a:pt x="705" y="832"/>
                  </a:lnTo>
                </a:path>
              </a:pathLst>
            </a:custGeom>
            <a:noFill/>
            <a:ln w="9525">
              <a:solidFill>
                <a:srgbClr val="0099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 name="Freeform 51">
              <a:extLst>
                <a:ext uri="{FF2B5EF4-FFF2-40B4-BE49-F238E27FC236}">
                  <a16:creationId xmlns:a16="http://schemas.microsoft.com/office/drawing/2014/main" id="{6BCECD40-B44D-6FC9-9AE2-38C618546AD8}"/>
                </a:ext>
              </a:extLst>
            </p:cNvPr>
            <p:cNvSpPr>
              <a:spLocks/>
            </p:cNvSpPr>
            <p:nvPr/>
          </p:nvSpPr>
          <p:spPr bwMode="auto">
            <a:xfrm>
              <a:off x="5797550" y="5235575"/>
              <a:ext cx="279400" cy="331788"/>
            </a:xfrm>
            <a:custGeom>
              <a:avLst/>
              <a:gdLst>
                <a:gd name="T0" fmla="*/ 0 w 704"/>
                <a:gd name="T1" fmla="*/ 832 h 832"/>
                <a:gd name="T2" fmla="*/ 704 w 704"/>
                <a:gd name="T3" fmla="*/ 832 h 832"/>
                <a:gd name="T4" fmla="*/ 704 w 704"/>
                <a:gd name="T5" fmla="*/ 0 h 832"/>
              </a:gdLst>
              <a:ahLst/>
              <a:cxnLst>
                <a:cxn ang="0">
                  <a:pos x="T0" y="T1"/>
                </a:cxn>
                <a:cxn ang="0">
                  <a:pos x="T2" y="T3"/>
                </a:cxn>
                <a:cxn ang="0">
                  <a:pos x="T4" y="T5"/>
                </a:cxn>
              </a:cxnLst>
              <a:rect l="0" t="0" r="r" b="b"/>
              <a:pathLst>
                <a:path w="704" h="832">
                  <a:moveTo>
                    <a:pt x="0" y="832"/>
                  </a:moveTo>
                  <a:lnTo>
                    <a:pt x="704" y="832"/>
                  </a:lnTo>
                  <a:lnTo>
                    <a:pt x="704" y="0"/>
                  </a:lnTo>
                </a:path>
              </a:pathLst>
            </a:custGeom>
            <a:noFill/>
            <a:ln w="9525">
              <a:solidFill>
                <a:srgbClr val="0099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 name="Line 52">
              <a:extLst>
                <a:ext uri="{FF2B5EF4-FFF2-40B4-BE49-F238E27FC236}">
                  <a16:creationId xmlns:a16="http://schemas.microsoft.com/office/drawing/2014/main" id="{F5E2C583-51CD-20B1-538B-6DE353EDE8D7}"/>
                </a:ext>
              </a:extLst>
            </p:cNvPr>
            <p:cNvSpPr>
              <a:spLocks noChangeShapeType="1"/>
            </p:cNvSpPr>
            <p:nvPr/>
          </p:nvSpPr>
          <p:spPr bwMode="auto">
            <a:xfrm flipH="1">
              <a:off x="5518150" y="5235575"/>
              <a:ext cx="558800"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3" name="Freeform 53">
              <a:extLst>
                <a:ext uri="{FF2B5EF4-FFF2-40B4-BE49-F238E27FC236}">
                  <a16:creationId xmlns:a16="http://schemas.microsoft.com/office/drawing/2014/main" id="{771DB2B6-7D3D-67E6-681D-C2AB141429C1}"/>
                </a:ext>
              </a:extLst>
            </p:cNvPr>
            <p:cNvSpPr>
              <a:spLocks/>
            </p:cNvSpPr>
            <p:nvPr/>
          </p:nvSpPr>
          <p:spPr bwMode="auto">
            <a:xfrm>
              <a:off x="5797550" y="4106863"/>
              <a:ext cx="279400" cy="1128713"/>
            </a:xfrm>
            <a:custGeom>
              <a:avLst/>
              <a:gdLst>
                <a:gd name="T0" fmla="*/ 704 w 704"/>
                <a:gd name="T1" fmla="*/ 2846 h 2846"/>
                <a:gd name="T2" fmla="*/ 704 w 704"/>
                <a:gd name="T3" fmla="*/ 0 h 2846"/>
                <a:gd name="T4" fmla="*/ 0 w 704"/>
                <a:gd name="T5" fmla="*/ 0 h 2846"/>
              </a:gdLst>
              <a:ahLst/>
              <a:cxnLst>
                <a:cxn ang="0">
                  <a:pos x="T0" y="T1"/>
                </a:cxn>
                <a:cxn ang="0">
                  <a:pos x="T2" y="T3"/>
                </a:cxn>
                <a:cxn ang="0">
                  <a:pos x="T4" y="T5"/>
                </a:cxn>
              </a:cxnLst>
              <a:rect l="0" t="0" r="r" b="b"/>
              <a:pathLst>
                <a:path w="704" h="2846">
                  <a:moveTo>
                    <a:pt x="704" y="2846"/>
                  </a:moveTo>
                  <a:lnTo>
                    <a:pt x="704" y="0"/>
                  </a:lnTo>
                  <a:lnTo>
                    <a:pt x="0" y="0"/>
                  </a:lnTo>
                </a:path>
              </a:pathLst>
            </a:custGeom>
            <a:noFill/>
            <a:ln w="9525">
              <a:solidFill>
                <a:srgbClr val="0099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4" name="Line 54">
              <a:extLst>
                <a:ext uri="{FF2B5EF4-FFF2-40B4-BE49-F238E27FC236}">
                  <a16:creationId xmlns:a16="http://schemas.microsoft.com/office/drawing/2014/main" id="{DE3A2AA7-CCA7-8C76-818E-415087BAC7DD}"/>
                </a:ext>
              </a:extLst>
            </p:cNvPr>
            <p:cNvSpPr>
              <a:spLocks noChangeShapeType="1"/>
            </p:cNvSpPr>
            <p:nvPr/>
          </p:nvSpPr>
          <p:spPr bwMode="auto">
            <a:xfrm flipH="1">
              <a:off x="5797550" y="5715000"/>
              <a:ext cx="85725"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5" name="Line 55">
              <a:extLst>
                <a:ext uri="{FF2B5EF4-FFF2-40B4-BE49-F238E27FC236}">
                  <a16:creationId xmlns:a16="http://schemas.microsoft.com/office/drawing/2014/main" id="{AE0269B5-E6C3-A593-B8F8-59A8A5BEB32E}"/>
                </a:ext>
              </a:extLst>
            </p:cNvPr>
            <p:cNvSpPr>
              <a:spLocks noChangeShapeType="1"/>
            </p:cNvSpPr>
            <p:nvPr/>
          </p:nvSpPr>
          <p:spPr bwMode="auto">
            <a:xfrm>
              <a:off x="5797550" y="2320925"/>
              <a:ext cx="0" cy="1785938"/>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6" name="Line 56">
              <a:extLst>
                <a:ext uri="{FF2B5EF4-FFF2-40B4-BE49-F238E27FC236}">
                  <a16:creationId xmlns:a16="http://schemas.microsoft.com/office/drawing/2014/main" id="{08B94040-929A-0E26-1375-3589E7717D60}"/>
                </a:ext>
              </a:extLst>
            </p:cNvPr>
            <p:cNvSpPr>
              <a:spLocks noChangeShapeType="1"/>
            </p:cNvSpPr>
            <p:nvPr/>
          </p:nvSpPr>
          <p:spPr bwMode="auto">
            <a:xfrm flipH="1">
              <a:off x="5711825" y="2320925"/>
              <a:ext cx="85725"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7" name="Line 57">
              <a:extLst>
                <a:ext uri="{FF2B5EF4-FFF2-40B4-BE49-F238E27FC236}">
                  <a16:creationId xmlns:a16="http://schemas.microsoft.com/office/drawing/2014/main" id="{884EA15C-B87C-BEA6-2B42-3D79751EC11D}"/>
                </a:ext>
              </a:extLst>
            </p:cNvPr>
            <p:cNvSpPr>
              <a:spLocks noChangeShapeType="1"/>
            </p:cNvSpPr>
            <p:nvPr/>
          </p:nvSpPr>
          <p:spPr bwMode="auto">
            <a:xfrm flipH="1">
              <a:off x="5797550" y="2320925"/>
              <a:ext cx="85725"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8" name="Line 58">
              <a:extLst>
                <a:ext uri="{FF2B5EF4-FFF2-40B4-BE49-F238E27FC236}">
                  <a16:creationId xmlns:a16="http://schemas.microsoft.com/office/drawing/2014/main" id="{B7B50D27-344C-49B5-CA09-AAB38E73313B}"/>
                </a:ext>
              </a:extLst>
            </p:cNvPr>
            <p:cNvSpPr>
              <a:spLocks noChangeShapeType="1"/>
            </p:cNvSpPr>
            <p:nvPr/>
          </p:nvSpPr>
          <p:spPr bwMode="auto">
            <a:xfrm flipH="1">
              <a:off x="4673600" y="5718175"/>
              <a:ext cx="85725" cy="0"/>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0" name="Line 59">
              <a:extLst>
                <a:ext uri="{FF2B5EF4-FFF2-40B4-BE49-F238E27FC236}">
                  <a16:creationId xmlns:a16="http://schemas.microsoft.com/office/drawing/2014/main" id="{1750A2C8-491B-590F-A681-97EBA4DC4FCC}"/>
                </a:ext>
              </a:extLst>
            </p:cNvPr>
            <p:cNvSpPr>
              <a:spLocks noChangeShapeType="1"/>
            </p:cNvSpPr>
            <p:nvPr/>
          </p:nvSpPr>
          <p:spPr bwMode="auto">
            <a:xfrm flipH="1">
              <a:off x="4587875" y="5718175"/>
              <a:ext cx="85725" cy="0"/>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1" name="Freeform 60">
              <a:extLst>
                <a:ext uri="{FF2B5EF4-FFF2-40B4-BE49-F238E27FC236}">
                  <a16:creationId xmlns:a16="http://schemas.microsoft.com/office/drawing/2014/main" id="{BD555095-22F4-215D-34CD-BE07E0FC8688}"/>
                </a:ext>
              </a:extLst>
            </p:cNvPr>
            <p:cNvSpPr>
              <a:spLocks/>
            </p:cNvSpPr>
            <p:nvPr/>
          </p:nvSpPr>
          <p:spPr bwMode="auto">
            <a:xfrm>
              <a:off x="4391025" y="5064125"/>
              <a:ext cx="282575" cy="258763"/>
            </a:xfrm>
            <a:custGeom>
              <a:avLst/>
              <a:gdLst>
                <a:gd name="T0" fmla="*/ 709 w 709"/>
                <a:gd name="T1" fmla="*/ 0 h 652"/>
                <a:gd name="T2" fmla="*/ 0 w 709"/>
                <a:gd name="T3" fmla="*/ 0 h 652"/>
                <a:gd name="T4" fmla="*/ 0 w 709"/>
                <a:gd name="T5" fmla="*/ 652 h 652"/>
              </a:gdLst>
              <a:ahLst/>
              <a:cxnLst>
                <a:cxn ang="0">
                  <a:pos x="T0" y="T1"/>
                </a:cxn>
                <a:cxn ang="0">
                  <a:pos x="T2" y="T3"/>
                </a:cxn>
                <a:cxn ang="0">
                  <a:pos x="T4" y="T5"/>
                </a:cxn>
              </a:cxnLst>
              <a:rect l="0" t="0" r="r" b="b"/>
              <a:pathLst>
                <a:path w="709" h="652">
                  <a:moveTo>
                    <a:pt x="709" y="0"/>
                  </a:moveTo>
                  <a:lnTo>
                    <a:pt x="0" y="0"/>
                  </a:lnTo>
                  <a:lnTo>
                    <a:pt x="0" y="652"/>
                  </a:lnTo>
                </a:path>
              </a:pathLst>
            </a:custGeom>
            <a:noFill/>
            <a:ln w="9525">
              <a:solidFill>
                <a:srgbClr val="00CC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2" name="Freeform 61">
              <a:extLst>
                <a:ext uri="{FF2B5EF4-FFF2-40B4-BE49-F238E27FC236}">
                  <a16:creationId xmlns:a16="http://schemas.microsoft.com/office/drawing/2014/main" id="{031E4CA3-971E-2BF9-E64B-41D0148DBE0C}"/>
                </a:ext>
              </a:extLst>
            </p:cNvPr>
            <p:cNvSpPr>
              <a:spLocks/>
            </p:cNvSpPr>
            <p:nvPr/>
          </p:nvSpPr>
          <p:spPr bwMode="auto">
            <a:xfrm>
              <a:off x="4673600" y="5064125"/>
              <a:ext cx="280987" cy="258763"/>
            </a:xfrm>
            <a:custGeom>
              <a:avLst/>
              <a:gdLst>
                <a:gd name="T0" fmla="*/ 709 w 709"/>
                <a:gd name="T1" fmla="*/ 652 h 652"/>
                <a:gd name="T2" fmla="*/ 709 w 709"/>
                <a:gd name="T3" fmla="*/ 0 h 652"/>
                <a:gd name="T4" fmla="*/ 0 w 709"/>
                <a:gd name="T5" fmla="*/ 0 h 652"/>
              </a:gdLst>
              <a:ahLst/>
              <a:cxnLst>
                <a:cxn ang="0">
                  <a:pos x="T0" y="T1"/>
                </a:cxn>
                <a:cxn ang="0">
                  <a:pos x="T2" y="T3"/>
                </a:cxn>
                <a:cxn ang="0">
                  <a:pos x="T4" y="T5"/>
                </a:cxn>
              </a:cxnLst>
              <a:rect l="0" t="0" r="r" b="b"/>
              <a:pathLst>
                <a:path w="709" h="652">
                  <a:moveTo>
                    <a:pt x="709" y="652"/>
                  </a:moveTo>
                  <a:lnTo>
                    <a:pt x="709" y="0"/>
                  </a:lnTo>
                  <a:lnTo>
                    <a:pt x="0" y="0"/>
                  </a:lnTo>
                </a:path>
              </a:pathLst>
            </a:custGeom>
            <a:noFill/>
            <a:ln w="9525">
              <a:solidFill>
                <a:srgbClr val="00CC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3" name="Freeform 62">
              <a:extLst>
                <a:ext uri="{FF2B5EF4-FFF2-40B4-BE49-F238E27FC236}">
                  <a16:creationId xmlns:a16="http://schemas.microsoft.com/office/drawing/2014/main" id="{29644AE0-FB85-3F89-D0C4-7A65888E5325}"/>
                </a:ext>
              </a:extLst>
            </p:cNvPr>
            <p:cNvSpPr>
              <a:spLocks/>
            </p:cNvSpPr>
            <p:nvPr/>
          </p:nvSpPr>
          <p:spPr bwMode="auto">
            <a:xfrm>
              <a:off x="4391025" y="5322888"/>
              <a:ext cx="282575" cy="258763"/>
            </a:xfrm>
            <a:custGeom>
              <a:avLst/>
              <a:gdLst>
                <a:gd name="T0" fmla="*/ 0 w 711"/>
                <a:gd name="T1" fmla="*/ 0 h 653"/>
                <a:gd name="T2" fmla="*/ 0 w 711"/>
                <a:gd name="T3" fmla="*/ 653 h 653"/>
                <a:gd name="T4" fmla="*/ 711 w 711"/>
                <a:gd name="T5" fmla="*/ 653 h 653"/>
              </a:gdLst>
              <a:ahLst/>
              <a:cxnLst>
                <a:cxn ang="0">
                  <a:pos x="T0" y="T1"/>
                </a:cxn>
                <a:cxn ang="0">
                  <a:pos x="T2" y="T3"/>
                </a:cxn>
                <a:cxn ang="0">
                  <a:pos x="T4" y="T5"/>
                </a:cxn>
              </a:cxnLst>
              <a:rect l="0" t="0" r="r" b="b"/>
              <a:pathLst>
                <a:path w="711" h="653">
                  <a:moveTo>
                    <a:pt x="0" y="0"/>
                  </a:moveTo>
                  <a:lnTo>
                    <a:pt x="0" y="653"/>
                  </a:lnTo>
                  <a:lnTo>
                    <a:pt x="711" y="653"/>
                  </a:lnTo>
                </a:path>
              </a:pathLst>
            </a:custGeom>
            <a:noFill/>
            <a:ln w="9525">
              <a:solidFill>
                <a:srgbClr val="00CC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4" name="Line 63">
              <a:extLst>
                <a:ext uri="{FF2B5EF4-FFF2-40B4-BE49-F238E27FC236}">
                  <a16:creationId xmlns:a16="http://schemas.microsoft.com/office/drawing/2014/main" id="{A331A975-ADD6-93D9-FCFA-273A917A71D4}"/>
                </a:ext>
              </a:extLst>
            </p:cNvPr>
            <p:cNvSpPr>
              <a:spLocks noChangeShapeType="1"/>
            </p:cNvSpPr>
            <p:nvPr/>
          </p:nvSpPr>
          <p:spPr bwMode="auto">
            <a:xfrm flipH="1">
              <a:off x="4391025" y="5322888"/>
              <a:ext cx="563562" cy="0"/>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5" name="Line 64">
              <a:extLst>
                <a:ext uri="{FF2B5EF4-FFF2-40B4-BE49-F238E27FC236}">
                  <a16:creationId xmlns:a16="http://schemas.microsoft.com/office/drawing/2014/main" id="{732B3CAF-E29B-FA2B-6DEA-8461453F7B30}"/>
                </a:ext>
              </a:extLst>
            </p:cNvPr>
            <p:cNvSpPr>
              <a:spLocks noChangeShapeType="1"/>
            </p:cNvSpPr>
            <p:nvPr/>
          </p:nvSpPr>
          <p:spPr bwMode="auto">
            <a:xfrm flipH="1">
              <a:off x="4673600" y="4464050"/>
              <a:ext cx="85725" cy="0"/>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6" name="Line 65">
              <a:extLst>
                <a:ext uri="{FF2B5EF4-FFF2-40B4-BE49-F238E27FC236}">
                  <a16:creationId xmlns:a16="http://schemas.microsoft.com/office/drawing/2014/main" id="{43D141BE-44A7-6FBA-C13E-BA7D54349981}"/>
                </a:ext>
              </a:extLst>
            </p:cNvPr>
            <p:cNvSpPr>
              <a:spLocks noChangeShapeType="1"/>
            </p:cNvSpPr>
            <p:nvPr/>
          </p:nvSpPr>
          <p:spPr bwMode="auto">
            <a:xfrm flipH="1">
              <a:off x="4586288" y="4464050"/>
              <a:ext cx="87312" cy="0"/>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7" name="Freeform 66">
              <a:extLst>
                <a:ext uri="{FF2B5EF4-FFF2-40B4-BE49-F238E27FC236}">
                  <a16:creationId xmlns:a16="http://schemas.microsoft.com/office/drawing/2014/main" id="{88979BFE-3F13-F71C-E054-2BB1B8B56A5C}"/>
                </a:ext>
              </a:extLst>
            </p:cNvPr>
            <p:cNvSpPr>
              <a:spLocks/>
            </p:cNvSpPr>
            <p:nvPr/>
          </p:nvSpPr>
          <p:spPr bwMode="auto">
            <a:xfrm>
              <a:off x="4673600" y="5322888"/>
              <a:ext cx="280987" cy="258763"/>
            </a:xfrm>
            <a:custGeom>
              <a:avLst/>
              <a:gdLst>
                <a:gd name="T0" fmla="*/ 0 w 707"/>
                <a:gd name="T1" fmla="*/ 653 h 653"/>
                <a:gd name="T2" fmla="*/ 707 w 707"/>
                <a:gd name="T3" fmla="*/ 653 h 653"/>
                <a:gd name="T4" fmla="*/ 707 w 707"/>
                <a:gd name="T5" fmla="*/ 0 h 653"/>
              </a:gdLst>
              <a:ahLst/>
              <a:cxnLst>
                <a:cxn ang="0">
                  <a:pos x="T0" y="T1"/>
                </a:cxn>
                <a:cxn ang="0">
                  <a:pos x="T2" y="T3"/>
                </a:cxn>
                <a:cxn ang="0">
                  <a:pos x="T4" y="T5"/>
                </a:cxn>
              </a:cxnLst>
              <a:rect l="0" t="0" r="r" b="b"/>
              <a:pathLst>
                <a:path w="707" h="653">
                  <a:moveTo>
                    <a:pt x="0" y="653"/>
                  </a:moveTo>
                  <a:lnTo>
                    <a:pt x="707" y="653"/>
                  </a:lnTo>
                  <a:lnTo>
                    <a:pt x="707" y="0"/>
                  </a:lnTo>
                </a:path>
              </a:pathLst>
            </a:custGeom>
            <a:noFill/>
            <a:ln w="9525">
              <a:solidFill>
                <a:srgbClr val="00CC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8" name="Line 67">
              <a:extLst>
                <a:ext uri="{FF2B5EF4-FFF2-40B4-BE49-F238E27FC236}">
                  <a16:creationId xmlns:a16="http://schemas.microsoft.com/office/drawing/2014/main" id="{54AB123B-EACB-599A-5802-B9B372BB0294}"/>
                </a:ext>
              </a:extLst>
            </p:cNvPr>
            <p:cNvSpPr>
              <a:spLocks noChangeShapeType="1"/>
            </p:cNvSpPr>
            <p:nvPr/>
          </p:nvSpPr>
          <p:spPr bwMode="auto">
            <a:xfrm>
              <a:off x="4673600" y="4464050"/>
              <a:ext cx="0" cy="600075"/>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9" name="Line 68">
              <a:extLst>
                <a:ext uri="{FF2B5EF4-FFF2-40B4-BE49-F238E27FC236}">
                  <a16:creationId xmlns:a16="http://schemas.microsoft.com/office/drawing/2014/main" id="{199F650C-3093-A825-7C6D-9CB20ED525D3}"/>
                </a:ext>
              </a:extLst>
            </p:cNvPr>
            <p:cNvSpPr>
              <a:spLocks noChangeShapeType="1"/>
            </p:cNvSpPr>
            <p:nvPr/>
          </p:nvSpPr>
          <p:spPr bwMode="auto">
            <a:xfrm flipV="1">
              <a:off x="4673600" y="5581650"/>
              <a:ext cx="0" cy="136525"/>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0" name="Freeform 69">
              <a:extLst>
                <a:ext uri="{FF2B5EF4-FFF2-40B4-BE49-F238E27FC236}">
                  <a16:creationId xmlns:a16="http://schemas.microsoft.com/office/drawing/2014/main" id="{C6682EF7-9713-0048-A090-9038F22BFC11}"/>
                </a:ext>
              </a:extLst>
            </p:cNvPr>
            <p:cNvSpPr>
              <a:spLocks/>
            </p:cNvSpPr>
            <p:nvPr/>
          </p:nvSpPr>
          <p:spPr bwMode="auto">
            <a:xfrm>
              <a:off x="6635750" y="5634038"/>
              <a:ext cx="280987" cy="46038"/>
            </a:xfrm>
            <a:custGeom>
              <a:avLst/>
              <a:gdLst>
                <a:gd name="T0" fmla="*/ 0 w 709"/>
                <a:gd name="T1" fmla="*/ 0 h 114"/>
                <a:gd name="T2" fmla="*/ 0 w 709"/>
                <a:gd name="T3" fmla="*/ 114 h 114"/>
                <a:gd name="T4" fmla="*/ 709 w 709"/>
                <a:gd name="T5" fmla="*/ 114 h 114"/>
              </a:gdLst>
              <a:ahLst/>
              <a:cxnLst>
                <a:cxn ang="0">
                  <a:pos x="T0" y="T1"/>
                </a:cxn>
                <a:cxn ang="0">
                  <a:pos x="T2" y="T3"/>
                </a:cxn>
                <a:cxn ang="0">
                  <a:pos x="T4" y="T5"/>
                </a:cxn>
              </a:cxnLst>
              <a:rect l="0" t="0" r="r" b="b"/>
              <a:pathLst>
                <a:path w="709" h="114">
                  <a:moveTo>
                    <a:pt x="0" y="0"/>
                  </a:moveTo>
                  <a:lnTo>
                    <a:pt x="0" y="114"/>
                  </a:lnTo>
                  <a:lnTo>
                    <a:pt x="709" y="114"/>
                  </a:lnTo>
                </a:path>
              </a:pathLst>
            </a:custGeom>
            <a:noFill/>
            <a:ln w="952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1" name="Line 70">
              <a:extLst>
                <a:ext uri="{FF2B5EF4-FFF2-40B4-BE49-F238E27FC236}">
                  <a16:creationId xmlns:a16="http://schemas.microsoft.com/office/drawing/2014/main" id="{13777AAE-D088-A9C6-07D6-41422C65689D}"/>
                </a:ext>
              </a:extLst>
            </p:cNvPr>
            <p:cNvSpPr>
              <a:spLocks noChangeShapeType="1"/>
            </p:cNvSpPr>
            <p:nvPr/>
          </p:nvSpPr>
          <p:spPr bwMode="auto">
            <a:xfrm flipH="1">
              <a:off x="6831013" y="5716588"/>
              <a:ext cx="85725" cy="0"/>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2" name="Line 71">
              <a:extLst>
                <a:ext uri="{FF2B5EF4-FFF2-40B4-BE49-F238E27FC236}">
                  <a16:creationId xmlns:a16="http://schemas.microsoft.com/office/drawing/2014/main" id="{713DE309-4C07-2B4D-0AC1-0EADBF31F23D}"/>
                </a:ext>
              </a:extLst>
            </p:cNvPr>
            <p:cNvSpPr>
              <a:spLocks noChangeShapeType="1"/>
            </p:cNvSpPr>
            <p:nvPr/>
          </p:nvSpPr>
          <p:spPr bwMode="auto">
            <a:xfrm flipV="1">
              <a:off x="6916738" y="5680075"/>
              <a:ext cx="0" cy="36513"/>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3" name="Freeform 72">
              <a:extLst>
                <a:ext uri="{FF2B5EF4-FFF2-40B4-BE49-F238E27FC236}">
                  <a16:creationId xmlns:a16="http://schemas.microsoft.com/office/drawing/2014/main" id="{BD23E874-1E98-5E4C-8021-0BC45ADBAC8F}"/>
                </a:ext>
              </a:extLst>
            </p:cNvPr>
            <p:cNvSpPr>
              <a:spLocks/>
            </p:cNvSpPr>
            <p:nvPr/>
          </p:nvSpPr>
          <p:spPr bwMode="auto">
            <a:xfrm>
              <a:off x="6635750" y="5543550"/>
              <a:ext cx="280987" cy="90488"/>
            </a:xfrm>
            <a:custGeom>
              <a:avLst/>
              <a:gdLst>
                <a:gd name="T0" fmla="*/ 709 w 709"/>
                <a:gd name="T1" fmla="*/ 0 h 227"/>
                <a:gd name="T2" fmla="*/ 0 w 709"/>
                <a:gd name="T3" fmla="*/ 0 h 227"/>
                <a:gd name="T4" fmla="*/ 0 w 709"/>
                <a:gd name="T5" fmla="*/ 227 h 227"/>
              </a:gdLst>
              <a:ahLst/>
              <a:cxnLst>
                <a:cxn ang="0">
                  <a:pos x="T0" y="T1"/>
                </a:cxn>
                <a:cxn ang="0">
                  <a:pos x="T2" y="T3"/>
                </a:cxn>
                <a:cxn ang="0">
                  <a:pos x="T4" y="T5"/>
                </a:cxn>
              </a:cxnLst>
              <a:rect l="0" t="0" r="r" b="b"/>
              <a:pathLst>
                <a:path w="709" h="227">
                  <a:moveTo>
                    <a:pt x="709" y="0"/>
                  </a:moveTo>
                  <a:lnTo>
                    <a:pt x="0" y="0"/>
                  </a:lnTo>
                  <a:lnTo>
                    <a:pt x="0" y="227"/>
                  </a:lnTo>
                </a:path>
              </a:pathLst>
            </a:custGeom>
            <a:noFill/>
            <a:ln w="952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4" name="Freeform 73">
              <a:extLst>
                <a:ext uri="{FF2B5EF4-FFF2-40B4-BE49-F238E27FC236}">
                  <a16:creationId xmlns:a16="http://schemas.microsoft.com/office/drawing/2014/main" id="{FB4E7336-BC71-88C1-1DDB-5F535F1C0D4F}"/>
                </a:ext>
              </a:extLst>
            </p:cNvPr>
            <p:cNvSpPr>
              <a:spLocks/>
            </p:cNvSpPr>
            <p:nvPr/>
          </p:nvSpPr>
          <p:spPr bwMode="auto">
            <a:xfrm>
              <a:off x="6916738" y="5634038"/>
              <a:ext cx="282575" cy="46038"/>
            </a:xfrm>
            <a:custGeom>
              <a:avLst/>
              <a:gdLst>
                <a:gd name="T0" fmla="*/ 0 w 710"/>
                <a:gd name="T1" fmla="*/ 114 h 114"/>
                <a:gd name="T2" fmla="*/ 710 w 710"/>
                <a:gd name="T3" fmla="*/ 114 h 114"/>
                <a:gd name="T4" fmla="*/ 710 w 710"/>
                <a:gd name="T5" fmla="*/ 0 h 114"/>
              </a:gdLst>
              <a:ahLst/>
              <a:cxnLst>
                <a:cxn ang="0">
                  <a:pos x="T0" y="T1"/>
                </a:cxn>
                <a:cxn ang="0">
                  <a:pos x="T2" y="T3"/>
                </a:cxn>
                <a:cxn ang="0">
                  <a:pos x="T4" y="T5"/>
                </a:cxn>
              </a:cxnLst>
              <a:rect l="0" t="0" r="r" b="b"/>
              <a:pathLst>
                <a:path w="710" h="114">
                  <a:moveTo>
                    <a:pt x="0" y="114"/>
                  </a:moveTo>
                  <a:lnTo>
                    <a:pt x="710" y="114"/>
                  </a:lnTo>
                  <a:lnTo>
                    <a:pt x="710" y="0"/>
                  </a:lnTo>
                </a:path>
              </a:pathLst>
            </a:custGeom>
            <a:noFill/>
            <a:ln w="952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5" name="Freeform 74">
              <a:extLst>
                <a:ext uri="{FF2B5EF4-FFF2-40B4-BE49-F238E27FC236}">
                  <a16:creationId xmlns:a16="http://schemas.microsoft.com/office/drawing/2014/main" id="{20FE2849-2666-2576-D07B-CEC039AD96AF}"/>
                </a:ext>
              </a:extLst>
            </p:cNvPr>
            <p:cNvSpPr>
              <a:spLocks/>
            </p:cNvSpPr>
            <p:nvPr/>
          </p:nvSpPr>
          <p:spPr bwMode="auto">
            <a:xfrm>
              <a:off x="6916738" y="5543550"/>
              <a:ext cx="282575" cy="90488"/>
            </a:xfrm>
            <a:custGeom>
              <a:avLst/>
              <a:gdLst>
                <a:gd name="T0" fmla="*/ 710 w 710"/>
                <a:gd name="T1" fmla="*/ 227 h 227"/>
                <a:gd name="T2" fmla="*/ 710 w 710"/>
                <a:gd name="T3" fmla="*/ 0 h 227"/>
                <a:gd name="T4" fmla="*/ 0 w 710"/>
                <a:gd name="T5" fmla="*/ 0 h 227"/>
              </a:gdLst>
              <a:ahLst/>
              <a:cxnLst>
                <a:cxn ang="0">
                  <a:pos x="T0" y="T1"/>
                </a:cxn>
                <a:cxn ang="0">
                  <a:pos x="T2" y="T3"/>
                </a:cxn>
                <a:cxn ang="0">
                  <a:pos x="T4" y="T5"/>
                </a:cxn>
              </a:cxnLst>
              <a:rect l="0" t="0" r="r" b="b"/>
              <a:pathLst>
                <a:path w="710" h="227">
                  <a:moveTo>
                    <a:pt x="710" y="227"/>
                  </a:moveTo>
                  <a:lnTo>
                    <a:pt x="710" y="0"/>
                  </a:lnTo>
                  <a:lnTo>
                    <a:pt x="0" y="0"/>
                  </a:lnTo>
                </a:path>
              </a:pathLst>
            </a:custGeom>
            <a:noFill/>
            <a:ln w="952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6" name="Line 75">
              <a:extLst>
                <a:ext uri="{FF2B5EF4-FFF2-40B4-BE49-F238E27FC236}">
                  <a16:creationId xmlns:a16="http://schemas.microsoft.com/office/drawing/2014/main" id="{6388382D-2058-5488-083F-BA3E2E2ABA37}"/>
                </a:ext>
              </a:extLst>
            </p:cNvPr>
            <p:cNvSpPr>
              <a:spLocks noChangeShapeType="1"/>
            </p:cNvSpPr>
            <p:nvPr/>
          </p:nvSpPr>
          <p:spPr bwMode="auto">
            <a:xfrm flipH="1">
              <a:off x="6635750" y="5634038"/>
              <a:ext cx="563562" cy="0"/>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7" name="Line 76">
              <a:extLst>
                <a:ext uri="{FF2B5EF4-FFF2-40B4-BE49-F238E27FC236}">
                  <a16:creationId xmlns:a16="http://schemas.microsoft.com/office/drawing/2014/main" id="{0A9D95B2-F51F-A28C-4C28-9FF021DC48AE}"/>
                </a:ext>
              </a:extLst>
            </p:cNvPr>
            <p:cNvSpPr>
              <a:spLocks noChangeShapeType="1"/>
            </p:cNvSpPr>
            <p:nvPr/>
          </p:nvSpPr>
          <p:spPr bwMode="auto">
            <a:xfrm flipH="1">
              <a:off x="6916738" y="5716588"/>
              <a:ext cx="87312" cy="0"/>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8" name="Line 77">
              <a:extLst>
                <a:ext uri="{FF2B5EF4-FFF2-40B4-BE49-F238E27FC236}">
                  <a16:creationId xmlns:a16="http://schemas.microsoft.com/office/drawing/2014/main" id="{EE1A5C17-67EE-2AFC-493E-104BEAFB4342}"/>
                </a:ext>
              </a:extLst>
            </p:cNvPr>
            <p:cNvSpPr>
              <a:spLocks noChangeShapeType="1"/>
            </p:cNvSpPr>
            <p:nvPr/>
          </p:nvSpPr>
          <p:spPr bwMode="auto">
            <a:xfrm flipH="1">
              <a:off x="6916738" y="5435600"/>
              <a:ext cx="87312" cy="0"/>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9" name="Line 78">
              <a:extLst>
                <a:ext uri="{FF2B5EF4-FFF2-40B4-BE49-F238E27FC236}">
                  <a16:creationId xmlns:a16="http://schemas.microsoft.com/office/drawing/2014/main" id="{C802AC2B-878A-C87C-495E-12B9E3AC1407}"/>
                </a:ext>
              </a:extLst>
            </p:cNvPr>
            <p:cNvSpPr>
              <a:spLocks noChangeShapeType="1"/>
            </p:cNvSpPr>
            <p:nvPr/>
          </p:nvSpPr>
          <p:spPr bwMode="auto">
            <a:xfrm flipH="1">
              <a:off x="6831013" y="5435600"/>
              <a:ext cx="85725" cy="0"/>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0" name="Line 79">
              <a:extLst>
                <a:ext uri="{FF2B5EF4-FFF2-40B4-BE49-F238E27FC236}">
                  <a16:creationId xmlns:a16="http://schemas.microsoft.com/office/drawing/2014/main" id="{11A82EF9-4586-1361-EE98-38D367D8EE7F}"/>
                </a:ext>
              </a:extLst>
            </p:cNvPr>
            <p:cNvSpPr>
              <a:spLocks noChangeShapeType="1"/>
            </p:cNvSpPr>
            <p:nvPr/>
          </p:nvSpPr>
          <p:spPr bwMode="auto">
            <a:xfrm>
              <a:off x="6916738" y="5435600"/>
              <a:ext cx="0" cy="107950"/>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1" name="Freeform 80">
              <a:extLst>
                <a:ext uri="{FF2B5EF4-FFF2-40B4-BE49-F238E27FC236}">
                  <a16:creationId xmlns:a16="http://schemas.microsoft.com/office/drawing/2014/main" id="{6659AF1F-BAC4-B806-5DEF-9F5EC5F3DB1C}"/>
                </a:ext>
              </a:extLst>
            </p:cNvPr>
            <p:cNvSpPr>
              <a:spLocks/>
            </p:cNvSpPr>
            <p:nvPr/>
          </p:nvSpPr>
          <p:spPr bwMode="auto">
            <a:xfrm>
              <a:off x="3549650" y="5289550"/>
              <a:ext cx="282575" cy="255588"/>
            </a:xfrm>
            <a:custGeom>
              <a:avLst/>
              <a:gdLst>
                <a:gd name="T0" fmla="*/ 0 w 715"/>
                <a:gd name="T1" fmla="*/ 645 h 645"/>
                <a:gd name="T2" fmla="*/ 715 w 715"/>
                <a:gd name="T3" fmla="*/ 645 h 645"/>
                <a:gd name="T4" fmla="*/ 715 w 715"/>
                <a:gd name="T5" fmla="*/ 0 h 645"/>
              </a:gdLst>
              <a:ahLst/>
              <a:cxnLst>
                <a:cxn ang="0">
                  <a:pos x="T0" y="T1"/>
                </a:cxn>
                <a:cxn ang="0">
                  <a:pos x="T2" y="T3"/>
                </a:cxn>
                <a:cxn ang="0">
                  <a:pos x="T4" y="T5"/>
                </a:cxn>
              </a:cxnLst>
              <a:rect l="0" t="0" r="r" b="b"/>
              <a:pathLst>
                <a:path w="715" h="645">
                  <a:moveTo>
                    <a:pt x="0" y="645"/>
                  </a:moveTo>
                  <a:lnTo>
                    <a:pt x="715" y="645"/>
                  </a:lnTo>
                  <a:lnTo>
                    <a:pt x="715" y="0"/>
                  </a:lnTo>
                </a:path>
              </a:pathLst>
            </a:custGeom>
            <a:noFill/>
            <a:ln w="952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2" name="Freeform 81">
              <a:extLst>
                <a:ext uri="{FF2B5EF4-FFF2-40B4-BE49-F238E27FC236}">
                  <a16:creationId xmlns:a16="http://schemas.microsoft.com/office/drawing/2014/main" id="{17E1C1A5-1F39-15BC-234B-C619FD7B5FA0}"/>
                </a:ext>
              </a:extLst>
            </p:cNvPr>
            <p:cNvSpPr>
              <a:spLocks/>
            </p:cNvSpPr>
            <p:nvPr/>
          </p:nvSpPr>
          <p:spPr bwMode="auto">
            <a:xfrm>
              <a:off x="3549650" y="4951413"/>
              <a:ext cx="282575" cy="338138"/>
            </a:xfrm>
            <a:custGeom>
              <a:avLst/>
              <a:gdLst>
                <a:gd name="T0" fmla="*/ 715 w 715"/>
                <a:gd name="T1" fmla="*/ 850 h 850"/>
                <a:gd name="T2" fmla="*/ 715 w 715"/>
                <a:gd name="T3" fmla="*/ 0 h 850"/>
                <a:gd name="T4" fmla="*/ 0 w 715"/>
                <a:gd name="T5" fmla="*/ 0 h 850"/>
              </a:gdLst>
              <a:ahLst/>
              <a:cxnLst>
                <a:cxn ang="0">
                  <a:pos x="T0" y="T1"/>
                </a:cxn>
                <a:cxn ang="0">
                  <a:pos x="T2" y="T3"/>
                </a:cxn>
                <a:cxn ang="0">
                  <a:pos x="T4" y="T5"/>
                </a:cxn>
              </a:cxnLst>
              <a:rect l="0" t="0" r="r" b="b"/>
              <a:pathLst>
                <a:path w="715" h="850">
                  <a:moveTo>
                    <a:pt x="715" y="850"/>
                  </a:moveTo>
                  <a:lnTo>
                    <a:pt x="715" y="0"/>
                  </a:lnTo>
                  <a:lnTo>
                    <a:pt x="0" y="0"/>
                  </a:lnTo>
                </a:path>
              </a:pathLst>
            </a:custGeom>
            <a:noFill/>
            <a:ln w="952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3" name="Line 82">
              <a:extLst>
                <a:ext uri="{FF2B5EF4-FFF2-40B4-BE49-F238E27FC236}">
                  <a16:creationId xmlns:a16="http://schemas.microsoft.com/office/drawing/2014/main" id="{1D6113AE-045E-9390-2242-91E0823EE663}"/>
                </a:ext>
              </a:extLst>
            </p:cNvPr>
            <p:cNvSpPr>
              <a:spLocks noChangeShapeType="1"/>
            </p:cNvSpPr>
            <p:nvPr/>
          </p:nvSpPr>
          <p:spPr bwMode="auto">
            <a:xfrm>
              <a:off x="3549650" y="4178300"/>
              <a:ext cx="0" cy="773113"/>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4" name="Freeform 83">
              <a:extLst>
                <a:ext uri="{FF2B5EF4-FFF2-40B4-BE49-F238E27FC236}">
                  <a16:creationId xmlns:a16="http://schemas.microsoft.com/office/drawing/2014/main" id="{2D516F29-42A0-B788-B1F7-08C921AA7902}"/>
                </a:ext>
              </a:extLst>
            </p:cNvPr>
            <p:cNvSpPr>
              <a:spLocks/>
            </p:cNvSpPr>
            <p:nvPr/>
          </p:nvSpPr>
          <p:spPr bwMode="auto">
            <a:xfrm>
              <a:off x="3265488" y="5289550"/>
              <a:ext cx="284162" cy="255588"/>
            </a:xfrm>
            <a:custGeom>
              <a:avLst/>
              <a:gdLst>
                <a:gd name="T0" fmla="*/ 0 w 713"/>
                <a:gd name="T1" fmla="*/ 0 h 645"/>
                <a:gd name="T2" fmla="*/ 0 w 713"/>
                <a:gd name="T3" fmla="*/ 645 h 645"/>
                <a:gd name="T4" fmla="*/ 713 w 713"/>
                <a:gd name="T5" fmla="*/ 645 h 645"/>
              </a:gdLst>
              <a:ahLst/>
              <a:cxnLst>
                <a:cxn ang="0">
                  <a:pos x="T0" y="T1"/>
                </a:cxn>
                <a:cxn ang="0">
                  <a:pos x="T2" y="T3"/>
                </a:cxn>
                <a:cxn ang="0">
                  <a:pos x="T4" y="T5"/>
                </a:cxn>
              </a:cxnLst>
              <a:rect l="0" t="0" r="r" b="b"/>
              <a:pathLst>
                <a:path w="713" h="645">
                  <a:moveTo>
                    <a:pt x="0" y="0"/>
                  </a:moveTo>
                  <a:lnTo>
                    <a:pt x="0" y="645"/>
                  </a:lnTo>
                  <a:lnTo>
                    <a:pt x="713" y="645"/>
                  </a:lnTo>
                </a:path>
              </a:pathLst>
            </a:custGeom>
            <a:noFill/>
            <a:ln w="952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5" name="Line 84">
              <a:extLst>
                <a:ext uri="{FF2B5EF4-FFF2-40B4-BE49-F238E27FC236}">
                  <a16:creationId xmlns:a16="http://schemas.microsoft.com/office/drawing/2014/main" id="{245FDA9F-4B00-55C8-5DDD-218C100E56A3}"/>
                </a:ext>
              </a:extLst>
            </p:cNvPr>
            <p:cNvSpPr>
              <a:spLocks noChangeShapeType="1"/>
            </p:cNvSpPr>
            <p:nvPr/>
          </p:nvSpPr>
          <p:spPr bwMode="auto">
            <a:xfrm flipH="1">
              <a:off x="3462338" y="5697538"/>
              <a:ext cx="87312" cy="0"/>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6" name="Line 85">
              <a:extLst>
                <a:ext uri="{FF2B5EF4-FFF2-40B4-BE49-F238E27FC236}">
                  <a16:creationId xmlns:a16="http://schemas.microsoft.com/office/drawing/2014/main" id="{7EFDF989-BA59-C692-FFE9-85FBB192A1ED}"/>
                </a:ext>
              </a:extLst>
            </p:cNvPr>
            <p:cNvSpPr>
              <a:spLocks noChangeShapeType="1"/>
            </p:cNvSpPr>
            <p:nvPr/>
          </p:nvSpPr>
          <p:spPr bwMode="auto">
            <a:xfrm flipH="1">
              <a:off x="3265488" y="5289550"/>
              <a:ext cx="566737" cy="0"/>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7" name="Line 86">
              <a:extLst>
                <a:ext uri="{FF2B5EF4-FFF2-40B4-BE49-F238E27FC236}">
                  <a16:creationId xmlns:a16="http://schemas.microsoft.com/office/drawing/2014/main" id="{7CF886E9-EFAC-0922-5E87-8040031DB3EE}"/>
                </a:ext>
              </a:extLst>
            </p:cNvPr>
            <p:cNvSpPr>
              <a:spLocks noChangeShapeType="1"/>
            </p:cNvSpPr>
            <p:nvPr/>
          </p:nvSpPr>
          <p:spPr bwMode="auto">
            <a:xfrm flipH="1">
              <a:off x="3549650" y="5697538"/>
              <a:ext cx="85725" cy="0"/>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8" name="Freeform 87">
              <a:extLst>
                <a:ext uri="{FF2B5EF4-FFF2-40B4-BE49-F238E27FC236}">
                  <a16:creationId xmlns:a16="http://schemas.microsoft.com/office/drawing/2014/main" id="{6401083D-DE07-D39B-A8A6-19C0943CAE06}"/>
                </a:ext>
              </a:extLst>
            </p:cNvPr>
            <p:cNvSpPr>
              <a:spLocks/>
            </p:cNvSpPr>
            <p:nvPr/>
          </p:nvSpPr>
          <p:spPr bwMode="auto">
            <a:xfrm>
              <a:off x="3265488" y="4951413"/>
              <a:ext cx="284162" cy="338138"/>
            </a:xfrm>
            <a:custGeom>
              <a:avLst/>
              <a:gdLst>
                <a:gd name="T0" fmla="*/ 713 w 713"/>
                <a:gd name="T1" fmla="*/ 0 h 850"/>
                <a:gd name="T2" fmla="*/ 0 w 713"/>
                <a:gd name="T3" fmla="*/ 0 h 850"/>
                <a:gd name="T4" fmla="*/ 0 w 713"/>
                <a:gd name="T5" fmla="*/ 850 h 850"/>
              </a:gdLst>
              <a:ahLst/>
              <a:cxnLst>
                <a:cxn ang="0">
                  <a:pos x="T0" y="T1"/>
                </a:cxn>
                <a:cxn ang="0">
                  <a:pos x="T2" y="T3"/>
                </a:cxn>
                <a:cxn ang="0">
                  <a:pos x="T4" y="T5"/>
                </a:cxn>
              </a:cxnLst>
              <a:rect l="0" t="0" r="r" b="b"/>
              <a:pathLst>
                <a:path w="713" h="850">
                  <a:moveTo>
                    <a:pt x="713" y="0"/>
                  </a:moveTo>
                  <a:lnTo>
                    <a:pt x="0" y="0"/>
                  </a:lnTo>
                  <a:lnTo>
                    <a:pt x="0" y="850"/>
                  </a:lnTo>
                </a:path>
              </a:pathLst>
            </a:custGeom>
            <a:noFill/>
            <a:ln w="952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9" name="Line 88">
              <a:extLst>
                <a:ext uri="{FF2B5EF4-FFF2-40B4-BE49-F238E27FC236}">
                  <a16:creationId xmlns:a16="http://schemas.microsoft.com/office/drawing/2014/main" id="{E9EEC423-4032-BDAE-6D24-1EFEA0CE8E3F}"/>
                </a:ext>
              </a:extLst>
            </p:cNvPr>
            <p:cNvSpPr>
              <a:spLocks noChangeShapeType="1"/>
            </p:cNvSpPr>
            <p:nvPr/>
          </p:nvSpPr>
          <p:spPr bwMode="auto">
            <a:xfrm flipH="1">
              <a:off x="3462338" y="4178300"/>
              <a:ext cx="87312" cy="0"/>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0" name="Line 89">
              <a:extLst>
                <a:ext uri="{FF2B5EF4-FFF2-40B4-BE49-F238E27FC236}">
                  <a16:creationId xmlns:a16="http://schemas.microsoft.com/office/drawing/2014/main" id="{2021DFCA-B03F-91CA-76D7-9A11C08B12D0}"/>
                </a:ext>
              </a:extLst>
            </p:cNvPr>
            <p:cNvSpPr>
              <a:spLocks noChangeShapeType="1"/>
            </p:cNvSpPr>
            <p:nvPr/>
          </p:nvSpPr>
          <p:spPr bwMode="auto">
            <a:xfrm flipH="1">
              <a:off x="3549650" y="4178300"/>
              <a:ext cx="85725" cy="0"/>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1" name="Line 90">
              <a:extLst>
                <a:ext uri="{FF2B5EF4-FFF2-40B4-BE49-F238E27FC236}">
                  <a16:creationId xmlns:a16="http://schemas.microsoft.com/office/drawing/2014/main" id="{27C99750-936B-0AAC-4D35-E4DB487CC8C6}"/>
                </a:ext>
              </a:extLst>
            </p:cNvPr>
            <p:cNvSpPr>
              <a:spLocks noChangeShapeType="1"/>
            </p:cNvSpPr>
            <p:nvPr/>
          </p:nvSpPr>
          <p:spPr bwMode="auto">
            <a:xfrm flipV="1">
              <a:off x="3549650" y="5545138"/>
              <a:ext cx="0" cy="152400"/>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2" name="Freeform 91">
              <a:extLst>
                <a:ext uri="{FF2B5EF4-FFF2-40B4-BE49-F238E27FC236}">
                  <a16:creationId xmlns:a16="http://schemas.microsoft.com/office/drawing/2014/main" id="{BA4EAFAD-21C0-36BE-52B5-99A922969F57}"/>
                </a:ext>
              </a:extLst>
            </p:cNvPr>
            <p:cNvSpPr>
              <a:spLocks/>
            </p:cNvSpPr>
            <p:nvPr/>
          </p:nvSpPr>
          <p:spPr bwMode="auto">
            <a:xfrm>
              <a:off x="6902450" y="4860925"/>
              <a:ext cx="39687" cy="41275"/>
            </a:xfrm>
            <a:custGeom>
              <a:avLst/>
              <a:gdLst>
                <a:gd name="T0" fmla="*/ 15 w 102"/>
                <a:gd name="T1" fmla="*/ 87 h 102"/>
                <a:gd name="T2" fmla="*/ 22 w 102"/>
                <a:gd name="T3" fmla="*/ 93 h 102"/>
                <a:gd name="T4" fmla="*/ 31 w 102"/>
                <a:gd name="T5" fmla="*/ 98 h 102"/>
                <a:gd name="T6" fmla="*/ 40 w 102"/>
                <a:gd name="T7" fmla="*/ 101 h 102"/>
                <a:gd name="T8" fmla="*/ 51 w 102"/>
                <a:gd name="T9" fmla="*/ 102 h 102"/>
                <a:gd name="T10" fmla="*/ 60 w 102"/>
                <a:gd name="T11" fmla="*/ 101 h 102"/>
                <a:gd name="T12" fmla="*/ 65 w 102"/>
                <a:gd name="T13" fmla="*/ 99 h 102"/>
                <a:gd name="T14" fmla="*/ 67 w 102"/>
                <a:gd name="T15" fmla="*/ 98 h 102"/>
                <a:gd name="T16" fmla="*/ 70 w 102"/>
                <a:gd name="T17" fmla="*/ 98 h 102"/>
                <a:gd name="T18" fmla="*/ 78 w 102"/>
                <a:gd name="T19" fmla="*/ 93 h 102"/>
                <a:gd name="T20" fmla="*/ 87 w 102"/>
                <a:gd name="T21" fmla="*/ 87 h 102"/>
                <a:gd name="T22" fmla="*/ 93 w 102"/>
                <a:gd name="T23" fmla="*/ 78 h 102"/>
                <a:gd name="T24" fmla="*/ 98 w 102"/>
                <a:gd name="T25" fmla="*/ 70 h 102"/>
                <a:gd name="T26" fmla="*/ 98 w 102"/>
                <a:gd name="T27" fmla="*/ 67 h 102"/>
                <a:gd name="T28" fmla="*/ 99 w 102"/>
                <a:gd name="T29" fmla="*/ 65 h 102"/>
                <a:gd name="T30" fmla="*/ 101 w 102"/>
                <a:gd name="T31" fmla="*/ 60 h 102"/>
                <a:gd name="T32" fmla="*/ 102 w 102"/>
                <a:gd name="T33" fmla="*/ 51 h 102"/>
                <a:gd name="T34" fmla="*/ 101 w 102"/>
                <a:gd name="T35" fmla="*/ 40 h 102"/>
                <a:gd name="T36" fmla="*/ 98 w 102"/>
                <a:gd name="T37" fmla="*/ 31 h 102"/>
                <a:gd name="T38" fmla="*/ 93 w 102"/>
                <a:gd name="T39" fmla="*/ 22 h 102"/>
                <a:gd name="T40" fmla="*/ 87 w 102"/>
                <a:gd name="T41" fmla="*/ 15 h 102"/>
                <a:gd name="T42" fmla="*/ 78 w 102"/>
                <a:gd name="T43" fmla="*/ 7 h 102"/>
                <a:gd name="T44" fmla="*/ 70 w 102"/>
                <a:gd name="T45" fmla="*/ 4 h 102"/>
                <a:gd name="T46" fmla="*/ 60 w 102"/>
                <a:gd name="T47" fmla="*/ 0 h 102"/>
                <a:gd name="T48" fmla="*/ 51 w 102"/>
                <a:gd name="T49" fmla="*/ 0 h 102"/>
                <a:gd name="T50" fmla="*/ 40 w 102"/>
                <a:gd name="T51" fmla="*/ 0 h 102"/>
                <a:gd name="T52" fmla="*/ 31 w 102"/>
                <a:gd name="T53" fmla="*/ 4 h 102"/>
                <a:gd name="T54" fmla="*/ 22 w 102"/>
                <a:gd name="T55" fmla="*/ 7 h 102"/>
                <a:gd name="T56" fmla="*/ 15 w 102"/>
                <a:gd name="T57" fmla="*/ 15 h 102"/>
                <a:gd name="T58" fmla="*/ 7 w 102"/>
                <a:gd name="T59" fmla="*/ 22 h 102"/>
                <a:gd name="T60" fmla="*/ 4 w 102"/>
                <a:gd name="T61" fmla="*/ 31 h 102"/>
                <a:gd name="T62" fmla="*/ 0 w 102"/>
                <a:gd name="T63" fmla="*/ 40 h 102"/>
                <a:gd name="T64" fmla="*/ 0 w 102"/>
                <a:gd name="T65" fmla="*/ 51 h 102"/>
                <a:gd name="T66" fmla="*/ 0 w 102"/>
                <a:gd name="T67" fmla="*/ 60 h 102"/>
                <a:gd name="T68" fmla="*/ 4 w 102"/>
                <a:gd name="T69" fmla="*/ 70 h 102"/>
                <a:gd name="T70" fmla="*/ 7 w 102"/>
                <a:gd name="T71" fmla="*/ 78 h 102"/>
                <a:gd name="T72" fmla="*/ 15 w 102"/>
                <a:gd name="T7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87"/>
                  </a:moveTo>
                  <a:lnTo>
                    <a:pt x="22" y="93"/>
                  </a:lnTo>
                  <a:lnTo>
                    <a:pt x="31" y="98"/>
                  </a:lnTo>
                  <a:lnTo>
                    <a:pt x="40" y="101"/>
                  </a:lnTo>
                  <a:lnTo>
                    <a:pt x="51" y="102"/>
                  </a:lnTo>
                  <a:lnTo>
                    <a:pt x="60" y="101"/>
                  </a:lnTo>
                  <a:lnTo>
                    <a:pt x="65" y="99"/>
                  </a:lnTo>
                  <a:lnTo>
                    <a:pt x="67" y="98"/>
                  </a:lnTo>
                  <a:lnTo>
                    <a:pt x="70" y="98"/>
                  </a:lnTo>
                  <a:lnTo>
                    <a:pt x="78" y="93"/>
                  </a:lnTo>
                  <a:lnTo>
                    <a:pt x="87" y="87"/>
                  </a:lnTo>
                  <a:lnTo>
                    <a:pt x="93" y="78"/>
                  </a:lnTo>
                  <a:lnTo>
                    <a:pt x="98" y="70"/>
                  </a:lnTo>
                  <a:lnTo>
                    <a:pt x="98" y="67"/>
                  </a:lnTo>
                  <a:lnTo>
                    <a:pt x="99" y="65"/>
                  </a:lnTo>
                  <a:lnTo>
                    <a:pt x="101" y="60"/>
                  </a:lnTo>
                  <a:lnTo>
                    <a:pt x="102" y="51"/>
                  </a:lnTo>
                  <a:lnTo>
                    <a:pt x="101" y="40"/>
                  </a:lnTo>
                  <a:lnTo>
                    <a:pt x="98" y="31"/>
                  </a:lnTo>
                  <a:lnTo>
                    <a:pt x="93" y="22"/>
                  </a:lnTo>
                  <a:lnTo>
                    <a:pt x="87" y="15"/>
                  </a:lnTo>
                  <a:lnTo>
                    <a:pt x="78" y="7"/>
                  </a:lnTo>
                  <a:lnTo>
                    <a:pt x="70" y="4"/>
                  </a:lnTo>
                  <a:lnTo>
                    <a:pt x="60" y="0"/>
                  </a:lnTo>
                  <a:lnTo>
                    <a:pt x="51" y="0"/>
                  </a:lnTo>
                  <a:lnTo>
                    <a:pt x="40" y="0"/>
                  </a:lnTo>
                  <a:lnTo>
                    <a:pt x="31" y="4"/>
                  </a:lnTo>
                  <a:lnTo>
                    <a:pt x="22" y="7"/>
                  </a:lnTo>
                  <a:lnTo>
                    <a:pt x="15" y="15"/>
                  </a:lnTo>
                  <a:lnTo>
                    <a:pt x="7" y="22"/>
                  </a:lnTo>
                  <a:lnTo>
                    <a:pt x="4" y="31"/>
                  </a:lnTo>
                  <a:lnTo>
                    <a:pt x="0" y="40"/>
                  </a:lnTo>
                  <a:lnTo>
                    <a:pt x="0" y="51"/>
                  </a:lnTo>
                  <a:lnTo>
                    <a:pt x="0" y="60"/>
                  </a:lnTo>
                  <a:lnTo>
                    <a:pt x="4" y="70"/>
                  </a:lnTo>
                  <a:lnTo>
                    <a:pt x="7" y="78"/>
                  </a:lnTo>
                  <a:lnTo>
                    <a:pt x="15" y="87"/>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63" name="Freeform 92">
              <a:extLst>
                <a:ext uri="{FF2B5EF4-FFF2-40B4-BE49-F238E27FC236}">
                  <a16:creationId xmlns:a16="http://schemas.microsoft.com/office/drawing/2014/main" id="{F31952FC-E2D3-5F1A-69AC-566ADBD5E719}"/>
                </a:ext>
              </a:extLst>
            </p:cNvPr>
            <p:cNvSpPr>
              <a:spLocks/>
            </p:cNvSpPr>
            <p:nvPr/>
          </p:nvSpPr>
          <p:spPr bwMode="auto">
            <a:xfrm>
              <a:off x="6902450" y="4997450"/>
              <a:ext cx="39687" cy="41275"/>
            </a:xfrm>
            <a:custGeom>
              <a:avLst/>
              <a:gdLst>
                <a:gd name="T0" fmla="*/ 15 w 102"/>
                <a:gd name="T1" fmla="*/ 87 h 102"/>
                <a:gd name="T2" fmla="*/ 22 w 102"/>
                <a:gd name="T3" fmla="*/ 92 h 102"/>
                <a:gd name="T4" fmla="*/ 31 w 102"/>
                <a:gd name="T5" fmla="*/ 97 h 102"/>
                <a:gd name="T6" fmla="*/ 40 w 102"/>
                <a:gd name="T7" fmla="*/ 100 h 102"/>
                <a:gd name="T8" fmla="*/ 51 w 102"/>
                <a:gd name="T9" fmla="*/ 102 h 102"/>
                <a:gd name="T10" fmla="*/ 60 w 102"/>
                <a:gd name="T11" fmla="*/ 100 h 102"/>
                <a:gd name="T12" fmla="*/ 65 w 102"/>
                <a:gd name="T13" fmla="*/ 98 h 102"/>
                <a:gd name="T14" fmla="*/ 67 w 102"/>
                <a:gd name="T15" fmla="*/ 97 h 102"/>
                <a:gd name="T16" fmla="*/ 70 w 102"/>
                <a:gd name="T17" fmla="*/ 97 h 102"/>
                <a:gd name="T18" fmla="*/ 78 w 102"/>
                <a:gd name="T19" fmla="*/ 92 h 102"/>
                <a:gd name="T20" fmla="*/ 87 w 102"/>
                <a:gd name="T21" fmla="*/ 87 h 102"/>
                <a:gd name="T22" fmla="*/ 93 w 102"/>
                <a:gd name="T23" fmla="*/ 78 h 102"/>
                <a:gd name="T24" fmla="*/ 98 w 102"/>
                <a:gd name="T25" fmla="*/ 70 h 102"/>
                <a:gd name="T26" fmla="*/ 98 w 102"/>
                <a:gd name="T27" fmla="*/ 66 h 102"/>
                <a:gd name="T28" fmla="*/ 99 w 102"/>
                <a:gd name="T29" fmla="*/ 64 h 102"/>
                <a:gd name="T30" fmla="*/ 101 w 102"/>
                <a:gd name="T31" fmla="*/ 60 h 102"/>
                <a:gd name="T32" fmla="*/ 102 w 102"/>
                <a:gd name="T33" fmla="*/ 51 h 102"/>
                <a:gd name="T34" fmla="*/ 101 w 102"/>
                <a:gd name="T35" fmla="*/ 39 h 102"/>
                <a:gd name="T36" fmla="*/ 98 w 102"/>
                <a:gd name="T37" fmla="*/ 30 h 102"/>
                <a:gd name="T38" fmla="*/ 93 w 102"/>
                <a:gd name="T39" fmla="*/ 21 h 102"/>
                <a:gd name="T40" fmla="*/ 87 w 102"/>
                <a:gd name="T41" fmla="*/ 14 h 102"/>
                <a:gd name="T42" fmla="*/ 78 w 102"/>
                <a:gd name="T43" fmla="*/ 6 h 102"/>
                <a:gd name="T44" fmla="*/ 70 w 102"/>
                <a:gd name="T45" fmla="*/ 3 h 102"/>
                <a:gd name="T46" fmla="*/ 60 w 102"/>
                <a:gd name="T47" fmla="*/ 0 h 102"/>
                <a:gd name="T48" fmla="*/ 51 w 102"/>
                <a:gd name="T49" fmla="*/ 0 h 102"/>
                <a:gd name="T50" fmla="*/ 40 w 102"/>
                <a:gd name="T51" fmla="*/ 0 h 102"/>
                <a:gd name="T52" fmla="*/ 31 w 102"/>
                <a:gd name="T53" fmla="*/ 3 h 102"/>
                <a:gd name="T54" fmla="*/ 22 w 102"/>
                <a:gd name="T55" fmla="*/ 6 h 102"/>
                <a:gd name="T56" fmla="*/ 15 w 102"/>
                <a:gd name="T57" fmla="*/ 14 h 102"/>
                <a:gd name="T58" fmla="*/ 7 w 102"/>
                <a:gd name="T59" fmla="*/ 21 h 102"/>
                <a:gd name="T60" fmla="*/ 4 w 102"/>
                <a:gd name="T61" fmla="*/ 30 h 102"/>
                <a:gd name="T62" fmla="*/ 0 w 102"/>
                <a:gd name="T63" fmla="*/ 39 h 102"/>
                <a:gd name="T64" fmla="*/ 0 w 102"/>
                <a:gd name="T65" fmla="*/ 51 h 102"/>
                <a:gd name="T66" fmla="*/ 0 w 102"/>
                <a:gd name="T67" fmla="*/ 60 h 102"/>
                <a:gd name="T68" fmla="*/ 4 w 102"/>
                <a:gd name="T69" fmla="*/ 70 h 102"/>
                <a:gd name="T70" fmla="*/ 7 w 102"/>
                <a:gd name="T71" fmla="*/ 78 h 102"/>
                <a:gd name="T72" fmla="*/ 15 w 102"/>
                <a:gd name="T7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87"/>
                  </a:moveTo>
                  <a:lnTo>
                    <a:pt x="22" y="92"/>
                  </a:lnTo>
                  <a:lnTo>
                    <a:pt x="31" y="97"/>
                  </a:lnTo>
                  <a:lnTo>
                    <a:pt x="40" y="100"/>
                  </a:lnTo>
                  <a:lnTo>
                    <a:pt x="51" y="102"/>
                  </a:lnTo>
                  <a:lnTo>
                    <a:pt x="60" y="100"/>
                  </a:lnTo>
                  <a:lnTo>
                    <a:pt x="65" y="98"/>
                  </a:lnTo>
                  <a:lnTo>
                    <a:pt x="67" y="97"/>
                  </a:lnTo>
                  <a:lnTo>
                    <a:pt x="70" y="97"/>
                  </a:lnTo>
                  <a:lnTo>
                    <a:pt x="78" y="92"/>
                  </a:lnTo>
                  <a:lnTo>
                    <a:pt x="87" y="87"/>
                  </a:lnTo>
                  <a:lnTo>
                    <a:pt x="93" y="78"/>
                  </a:lnTo>
                  <a:lnTo>
                    <a:pt x="98" y="70"/>
                  </a:lnTo>
                  <a:lnTo>
                    <a:pt x="98" y="66"/>
                  </a:lnTo>
                  <a:lnTo>
                    <a:pt x="99" y="64"/>
                  </a:lnTo>
                  <a:lnTo>
                    <a:pt x="101" y="60"/>
                  </a:lnTo>
                  <a:lnTo>
                    <a:pt x="102" y="51"/>
                  </a:lnTo>
                  <a:lnTo>
                    <a:pt x="101" y="39"/>
                  </a:lnTo>
                  <a:lnTo>
                    <a:pt x="98" y="30"/>
                  </a:lnTo>
                  <a:lnTo>
                    <a:pt x="93" y="21"/>
                  </a:lnTo>
                  <a:lnTo>
                    <a:pt x="87" y="14"/>
                  </a:lnTo>
                  <a:lnTo>
                    <a:pt x="78" y="6"/>
                  </a:lnTo>
                  <a:lnTo>
                    <a:pt x="70" y="3"/>
                  </a:lnTo>
                  <a:lnTo>
                    <a:pt x="60" y="0"/>
                  </a:lnTo>
                  <a:lnTo>
                    <a:pt x="51" y="0"/>
                  </a:lnTo>
                  <a:lnTo>
                    <a:pt x="40" y="0"/>
                  </a:lnTo>
                  <a:lnTo>
                    <a:pt x="31" y="3"/>
                  </a:lnTo>
                  <a:lnTo>
                    <a:pt x="22" y="6"/>
                  </a:lnTo>
                  <a:lnTo>
                    <a:pt x="15" y="14"/>
                  </a:lnTo>
                  <a:lnTo>
                    <a:pt x="7" y="21"/>
                  </a:lnTo>
                  <a:lnTo>
                    <a:pt x="4" y="30"/>
                  </a:lnTo>
                  <a:lnTo>
                    <a:pt x="0" y="39"/>
                  </a:lnTo>
                  <a:lnTo>
                    <a:pt x="0" y="51"/>
                  </a:lnTo>
                  <a:lnTo>
                    <a:pt x="0" y="60"/>
                  </a:lnTo>
                  <a:lnTo>
                    <a:pt x="4" y="70"/>
                  </a:lnTo>
                  <a:lnTo>
                    <a:pt x="7" y="78"/>
                  </a:lnTo>
                  <a:lnTo>
                    <a:pt x="15" y="87"/>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64" name="Freeform 93">
              <a:extLst>
                <a:ext uri="{FF2B5EF4-FFF2-40B4-BE49-F238E27FC236}">
                  <a16:creationId xmlns:a16="http://schemas.microsoft.com/office/drawing/2014/main" id="{79C1C913-B3C4-8554-6E7F-F4A53C49E855}"/>
                </a:ext>
              </a:extLst>
            </p:cNvPr>
            <p:cNvSpPr>
              <a:spLocks/>
            </p:cNvSpPr>
            <p:nvPr/>
          </p:nvSpPr>
          <p:spPr bwMode="auto">
            <a:xfrm>
              <a:off x="6902450" y="5135563"/>
              <a:ext cx="39687" cy="39688"/>
            </a:xfrm>
            <a:custGeom>
              <a:avLst/>
              <a:gdLst>
                <a:gd name="T0" fmla="*/ 15 w 102"/>
                <a:gd name="T1" fmla="*/ 87 h 102"/>
                <a:gd name="T2" fmla="*/ 22 w 102"/>
                <a:gd name="T3" fmla="*/ 93 h 102"/>
                <a:gd name="T4" fmla="*/ 31 w 102"/>
                <a:gd name="T5" fmla="*/ 97 h 102"/>
                <a:gd name="T6" fmla="*/ 40 w 102"/>
                <a:gd name="T7" fmla="*/ 101 h 102"/>
                <a:gd name="T8" fmla="*/ 51 w 102"/>
                <a:gd name="T9" fmla="*/ 102 h 102"/>
                <a:gd name="T10" fmla="*/ 60 w 102"/>
                <a:gd name="T11" fmla="*/ 101 h 102"/>
                <a:gd name="T12" fmla="*/ 65 w 102"/>
                <a:gd name="T13" fmla="*/ 98 h 102"/>
                <a:gd name="T14" fmla="*/ 67 w 102"/>
                <a:gd name="T15" fmla="*/ 97 h 102"/>
                <a:gd name="T16" fmla="*/ 70 w 102"/>
                <a:gd name="T17" fmla="*/ 97 h 102"/>
                <a:gd name="T18" fmla="*/ 78 w 102"/>
                <a:gd name="T19" fmla="*/ 93 h 102"/>
                <a:gd name="T20" fmla="*/ 87 w 102"/>
                <a:gd name="T21" fmla="*/ 87 h 102"/>
                <a:gd name="T22" fmla="*/ 93 w 102"/>
                <a:gd name="T23" fmla="*/ 78 h 102"/>
                <a:gd name="T24" fmla="*/ 98 w 102"/>
                <a:gd name="T25" fmla="*/ 70 h 102"/>
                <a:gd name="T26" fmla="*/ 98 w 102"/>
                <a:gd name="T27" fmla="*/ 67 h 102"/>
                <a:gd name="T28" fmla="*/ 99 w 102"/>
                <a:gd name="T29" fmla="*/ 65 h 102"/>
                <a:gd name="T30" fmla="*/ 101 w 102"/>
                <a:gd name="T31" fmla="*/ 60 h 102"/>
                <a:gd name="T32" fmla="*/ 102 w 102"/>
                <a:gd name="T33" fmla="*/ 51 h 102"/>
                <a:gd name="T34" fmla="*/ 101 w 102"/>
                <a:gd name="T35" fmla="*/ 40 h 102"/>
                <a:gd name="T36" fmla="*/ 98 w 102"/>
                <a:gd name="T37" fmla="*/ 31 h 102"/>
                <a:gd name="T38" fmla="*/ 93 w 102"/>
                <a:gd name="T39" fmla="*/ 22 h 102"/>
                <a:gd name="T40" fmla="*/ 87 w 102"/>
                <a:gd name="T41" fmla="*/ 15 h 102"/>
                <a:gd name="T42" fmla="*/ 78 w 102"/>
                <a:gd name="T43" fmla="*/ 7 h 102"/>
                <a:gd name="T44" fmla="*/ 70 w 102"/>
                <a:gd name="T45" fmla="*/ 3 h 102"/>
                <a:gd name="T46" fmla="*/ 60 w 102"/>
                <a:gd name="T47" fmla="*/ 0 h 102"/>
                <a:gd name="T48" fmla="*/ 51 w 102"/>
                <a:gd name="T49" fmla="*/ 0 h 102"/>
                <a:gd name="T50" fmla="*/ 40 w 102"/>
                <a:gd name="T51" fmla="*/ 0 h 102"/>
                <a:gd name="T52" fmla="*/ 31 w 102"/>
                <a:gd name="T53" fmla="*/ 3 h 102"/>
                <a:gd name="T54" fmla="*/ 22 w 102"/>
                <a:gd name="T55" fmla="*/ 7 h 102"/>
                <a:gd name="T56" fmla="*/ 15 w 102"/>
                <a:gd name="T57" fmla="*/ 15 h 102"/>
                <a:gd name="T58" fmla="*/ 7 w 102"/>
                <a:gd name="T59" fmla="*/ 22 h 102"/>
                <a:gd name="T60" fmla="*/ 4 w 102"/>
                <a:gd name="T61" fmla="*/ 31 h 102"/>
                <a:gd name="T62" fmla="*/ 0 w 102"/>
                <a:gd name="T63" fmla="*/ 40 h 102"/>
                <a:gd name="T64" fmla="*/ 0 w 102"/>
                <a:gd name="T65" fmla="*/ 51 h 102"/>
                <a:gd name="T66" fmla="*/ 0 w 102"/>
                <a:gd name="T67" fmla="*/ 60 h 102"/>
                <a:gd name="T68" fmla="*/ 4 w 102"/>
                <a:gd name="T69" fmla="*/ 70 h 102"/>
                <a:gd name="T70" fmla="*/ 7 w 102"/>
                <a:gd name="T71" fmla="*/ 78 h 102"/>
                <a:gd name="T72" fmla="*/ 15 w 102"/>
                <a:gd name="T7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87"/>
                  </a:moveTo>
                  <a:lnTo>
                    <a:pt x="22" y="93"/>
                  </a:lnTo>
                  <a:lnTo>
                    <a:pt x="31" y="97"/>
                  </a:lnTo>
                  <a:lnTo>
                    <a:pt x="40" y="101"/>
                  </a:lnTo>
                  <a:lnTo>
                    <a:pt x="51" y="102"/>
                  </a:lnTo>
                  <a:lnTo>
                    <a:pt x="60" y="101"/>
                  </a:lnTo>
                  <a:lnTo>
                    <a:pt x="65" y="98"/>
                  </a:lnTo>
                  <a:lnTo>
                    <a:pt x="67" y="97"/>
                  </a:lnTo>
                  <a:lnTo>
                    <a:pt x="70" y="97"/>
                  </a:lnTo>
                  <a:lnTo>
                    <a:pt x="78" y="93"/>
                  </a:lnTo>
                  <a:lnTo>
                    <a:pt x="87" y="87"/>
                  </a:lnTo>
                  <a:lnTo>
                    <a:pt x="93" y="78"/>
                  </a:lnTo>
                  <a:lnTo>
                    <a:pt x="98" y="70"/>
                  </a:lnTo>
                  <a:lnTo>
                    <a:pt x="98" y="67"/>
                  </a:lnTo>
                  <a:lnTo>
                    <a:pt x="99" y="65"/>
                  </a:lnTo>
                  <a:lnTo>
                    <a:pt x="101" y="60"/>
                  </a:lnTo>
                  <a:lnTo>
                    <a:pt x="102" y="51"/>
                  </a:lnTo>
                  <a:lnTo>
                    <a:pt x="101" y="40"/>
                  </a:lnTo>
                  <a:lnTo>
                    <a:pt x="98" y="31"/>
                  </a:lnTo>
                  <a:lnTo>
                    <a:pt x="93" y="22"/>
                  </a:lnTo>
                  <a:lnTo>
                    <a:pt x="87" y="15"/>
                  </a:lnTo>
                  <a:lnTo>
                    <a:pt x="78" y="7"/>
                  </a:lnTo>
                  <a:lnTo>
                    <a:pt x="70" y="3"/>
                  </a:lnTo>
                  <a:lnTo>
                    <a:pt x="60" y="0"/>
                  </a:lnTo>
                  <a:lnTo>
                    <a:pt x="51" y="0"/>
                  </a:lnTo>
                  <a:lnTo>
                    <a:pt x="40" y="0"/>
                  </a:lnTo>
                  <a:lnTo>
                    <a:pt x="31" y="3"/>
                  </a:lnTo>
                  <a:lnTo>
                    <a:pt x="22" y="7"/>
                  </a:lnTo>
                  <a:lnTo>
                    <a:pt x="15" y="15"/>
                  </a:lnTo>
                  <a:lnTo>
                    <a:pt x="7" y="22"/>
                  </a:lnTo>
                  <a:lnTo>
                    <a:pt x="4" y="31"/>
                  </a:lnTo>
                  <a:lnTo>
                    <a:pt x="0" y="40"/>
                  </a:lnTo>
                  <a:lnTo>
                    <a:pt x="0" y="51"/>
                  </a:lnTo>
                  <a:lnTo>
                    <a:pt x="0" y="60"/>
                  </a:lnTo>
                  <a:lnTo>
                    <a:pt x="4" y="70"/>
                  </a:lnTo>
                  <a:lnTo>
                    <a:pt x="7" y="78"/>
                  </a:lnTo>
                  <a:lnTo>
                    <a:pt x="15" y="87"/>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65" name="Freeform 94">
              <a:extLst>
                <a:ext uri="{FF2B5EF4-FFF2-40B4-BE49-F238E27FC236}">
                  <a16:creationId xmlns:a16="http://schemas.microsoft.com/office/drawing/2014/main" id="{5F9B4868-8A53-A064-15DA-D0E51BB1FA0C}"/>
                </a:ext>
              </a:extLst>
            </p:cNvPr>
            <p:cNvSpPr>
              <a:spLocks/>
            </p:cNvSpPr>
            <p:nvPr/>
          </p:nvSpPr>
          <p:spPr bwMode="auto">
            <a:xfrm>
              <a:off x="6902450" y="5245100"/>
              <a:ext cx="39687" cy="41275"/>
            </a:xfrm>
            <a:custGeom>
              <a:avLst/>
              <a:gdLst>
                <a:gd name="T0" fmla="*/ 15 w 102"/>
                <a:gd name="T1" fmla="*/ 88 h 102"/>
                <a:gd name="T2" fmla="*/ 22 w 102"/>
                <a:gd name="T3" fmla="*/ 93 h 102"/>
                <a:gd name="T4" fmla="*/ 31 w 102"/>
                <a:gd name="T5" fmla="*/ 98 h 102"/>
                <a:gd name="T6" fmla="*/ 40 w 102"/>
                <a:gd name="T7" fmla="*/ 101 h 102"/>
                <a:gd name="T8" fmla="*/ 51 w 102"/>
                <a:gd name="T9" fmla="*/ 102 h 102"/>
                <a:gd name="T10" fmla="*/ 60 w 102"/>
                <a:gd name="T11" fmla="*/ 101 h 102"/>
                <a:gd name="T12" fmla="*/ 65 w 102"/>
                <a:gd name="T13" fmla="*/ 99 h 102"/>
                <a:gd name="T14" fmla="*/ 67 w 102"/>
                <a:gd name="T15" fmla="*/ 98 h 102"/>
                <a:gd name="T16" fmla="*/ 70 w 102"/>
                <a:gd name="T17" fmla="*/ 98 h 102"/>
                <a:gd name="T18" fmla="*/ 78 w 102"/>
                <a:gd name="T19" fmla="*/ 93 h 102"/>
                <a:gd name="T20" fmla="*/ 87 w 102"/>
                <a:gd name="T21" fmla="*/ 88 h 102"/>
                <a:gd name="T22" fmla="*/ 93 w 102"/>
                <a:gd name="T23" fmla="*/ 79 h 102"/>
                <a:gd name="T24" fmla="*/ 98 w 102"/>
                <a:gd name="T25" fmla="*/ 71 h 102"/>
                <a:gd name="T26" fmla="*/ 98 w 102"/>
                <a:gd name="T27" fmla="*/ 67 h 102"/>
                <a:gd name="T28" fmla="*/ 99 w 102"/>
                <a:gd name="T29" fmla="*/ 65 h 102"/>
                <a:gd name="T30" fmla="*/ 101 w 102"/>
                <a:gd name="T31" fmla="*/ 60 h 102"/>
                <a:gd name="T32" fmla="*/ 102 w 102"/>
                <a:gd name="T33" fmla="*/ 51 h 102"/>
                <a:gd name="T34" fmla="*/ 101 w 102"/>
                <a:gd name="T35" fmla="*/ 40 h 102"/>
                <a:gd name="T36" fmla="*/ 98 w 102"/>
                <a:gd name="T37" fmla="*/ 31 h 102"/>
                <a:gd name="T38" fmla="*/ 93 w 102"/>
                <a:gd name="T39" fmla="*/ 22 h 102"/>
                <a:gd name="T40" fmla="*/ 87 w 102"/>
                <a:gd name="T41" fmla="*/ 15 h 102"/>
                <a:gd name="T42" fmla="*/ 78 w 102"/>
                <a:gd name="T43" fmla="*/ 7 h 102"/>
                <a:gd name="T44" fmla="*/ 70 w 102"/>
                <a:gd name="T45" fmla="*/ 4 h 102"/>
                <a:gd name="T46" fmla="*/ 60 w 102"/>
                <a:gd name="T47" fmla="*/ 0 h 102"/>
                <a:gd name="T48" fmla="*/ 51 w 102"/>
                <a:gd name="T49" fmla="*/ 0 h 102"/>
                <a:gd name="T50" fmla="*/ 40 w 102"/>
                <a:gd name="T51" fmla="*/ 0 h 102"/>
                <a:gd name="T52" fmla="*/ 31 w 102"/>
                <a:gd name="T53" fmla="*/ 4 h 102"/>
                <a:gd name="T54" fmla="*/ 22 w 102"/>
                <a:gd name="T55" fmla="*/ 7 h 102"/>
                <a:gd name="T56" fmla="*/ 15 w 102"/>
                <a:gd name="T57" fmla="*/ 15 h 102"/>
                <a:gd name="T58" fmla="*/ 7 w 102"/>
                <a:gd name="T59" fmla="*/ 22 h 102"/>
                <a:gd name="T60" fmla="*/ 4 w 102"/>
                <a:gd name="T61" fmla="*/ 31 h 102"/>
                <a:gd name="T62" fmla="*/ 0 w 102"/>
                <a:gd name="T63" fmla="*/ 40 h 102"/>
                <a:gd name="T64" fmla="*/ 0 w 102"/>
                <a:gd name="T65" fmla="*/ 51 h 102"/>
                <a:gd name="T66" fmla="*/ 0 w 102"/>
                <a:gd name="T67" fmla="*/ 60 h 102"/>
                <a:gd name="T68" fmla="*/ 4 w 102"/>
                <a:gd name="T69" fmla="*/ 71 h 102"/>
                <a:gd name="T70" fmla="*/ 7 w 102"/>
                <a:gd name="T71" fmla="*/ 79 h 102"/>
                <a:gd name="T72" fmla="*/ 15 w 102"/>
                <a:gd name="T73" fmla="*/ 8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88"/>
                  </a:moveTo>
                  <a:lnTo>
                    <a:pt x="22" y="93"/>
                  </a:lnTo>
                  <a:lnTo>
                    <a:pt x="31" y="98"/>
                  </a:lnTo>
                  <a:lnTo>
                    <a:pt x="40" y="101"/>
                  </a:lnTo>
                  <a:lnTo>
                    <a:pt x="51" y="102"/>
                  </a:lnTo>
                  <a:lnTo>
                    <a:pt x="60" y="101"/>
                  </a:lnTo>
                  <a:lnTo>
                    <a:pt x="65" y="99"/>
                  </a:lnTo>
                  <a:lnTo>
                    <a:pt x="67" y="98"/>
                  </a:lnTo>
                  <a:lnTo>
                    <a:pt x="70" y="98"/>
                  </a:lnTo>
                  <a:lnTo>
                    <a:pt x="78" y="93"/>
                  </a:lnTo>
                  <a:lnTo>
                    <a:pt x="87" y="88"/>
                  </a:lnTo>
                  <a:lnTo>
                    <a:pt x="93" y="79"/>
                  </a:lnTo>
                  <a:lnTo>
                    <a:pt x="98" y="71"/>
                  </a:lnTo>
                  <a:lnTo>
                    <a:pt x="98" y="67"/>
                  </a:lnTo>
                  <a:lnTo>
                    <a:pt x="99" y="65"/>
                  </a:lnTo>
                  <a:lnTo>
                    <a:pt x="101" y="60"/>
                  </a:lnTo>
                  <a:lnTo>
                    <a:pt x="102" y="51"/>
                  </a:lnTo>
                  <a:lnTo>
                    <a:pt x="101" y="40"/>
                  </a:lnTo>
                  <a:lnTo>
                    <a:pt x="98" y="31"/>
                  </a:lnTo>
                  <a:lnTo>
                    <a:pt x="93" y="22"/>
                  </a:lnTo>
                  <a:lnTo>
                    <a:pt x="87" y="15"/>
                  </a:lnTo>
                  <a:lnTo>
                    <a:pt x="78" y="7"/>
                  </a:lnTo>
                  <a:lnTo>
                    <a:pt x="70" y="4"/>
                  </a:lnTo>
                  <a:lnTo>
                    <a:pt x="60" y="0"/>
                  </a:lnTo>
                  <a:lnTo>
                    <a:pt x="51" y="0"/>
                  </a:lnTo>
                  <a:lnTo>
                    <a:pt x="40" y="0"/>
                  </a:lnTo>
                  <a:lnTo>
                    <a:pt x="31" y="4"/>
                  </a:lnTo>
                  <a:lnTo>
                    <a:pt x="22" y="7"/>
                  </a:lnTo>
                  <a:lnTo>
                    <a:pt x="15" y="15"/>
                  </a:lnTo>
                  <a:lnTo>
                    <a:pt x="7" y="22"/>
                  </a:lnTo>
                  <a:lnTo>
                    <a:pt x="4" y="31"/>
                  </a:lnTo>
                  <a:lnTo>
                    <a:pt x="0" y="40"/>
                  </a:lnTo>
                  <a:lnTo>
                    <a:pt x="0" y="51"/>
                  </a:lnTo>
                  <a:lnTo>
                    <a:pt x="0" y="60"/>
                  </a:lnTo>
                  <a:lnTo>
                    <a:pt x="4" y="71"/>
                  </a:lnTo>
                  <a:lnTo>
                    <a:pt x="7" y="79"/>
                  </a:lnTo>
                  <a:lnTo>
                    <a:pt x="15" y="8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66" name="Freeform 95">
              <a:extLst>
                <a:ext uri="{FF2B5EF4-FFF2-40B4-BE49-F238E27FC236}">
                  <a16:creationId xmlns:a16="http://schemas.microsoft.com/office/drawing/2014/main" id="{43179160-5E21-83A8-7A75-6EEEFDC2CA6B}"/>
                </a:ext>
              </a:extLst>
            </p:cNvPr>
            <p:cNvSpPr>
              <a:spLocks/>
            </p:cNvSpPr>
            <p:nvPr/>
          </p:nvSpPr>
          <p:spPr bwMode="auto">
            <a:xfrm>
              <a:off x="6902450" y="5299075"/>
              <a:ext cx="39687" cy="41275"/>
            </a:xfrm>
            <a:custGeom>
              <a:avLst/>
              <a:gdLst>
                <a:gd name="T0" fmla="*/ 15 w 102"/>
                <a:gd name="T1" fmla="*/ 87 h 102"/>
                <a:gd name="T2" fmla="*/ 22 w 102"/>
                <a:gd name="T3" fmla="*/ 93 h 102"/>
                <a:gd name="T4" fmla="*/ 31 w 102"/>
                <a:gd name="T5" fmla="*/ 98 h 102"/>
                <a:gd name="T6" fmla="*/ 40 w 102"/>
                <a:gd name="T7" fmla="*/ 101 h 102"/>
                <a:gd name="T8" fmla="*/ 51 w 102"/>
                <a:gd name="T9" fmla="*/ 102 h 102"/>
                <a:gd name="T10" fmla="*/ 60 w 102"/>
                <a:gd name="T11" fmla="*/ 101 h 102"/>
                <a:gd name="T12" fmla="*/ 65 w 102"/>
                <a:gd name="T13" fmla="*/ 99 h 102"/>
                <a:gd name="T14" fmla="*/ 67 w 102"/>
                <a:gd name="T15" fmla="*/ 98 h 102"/>
                <a:gd name="T16" fmla="*/ 70 w 102"/>
                <a:gd name="T17" fmla="*/ 98 h 102"/>
                <a:gd name="T18" fmla="*/ 78 w 102"/>
                <a:gd name="T19" fmla="*/ 93 h 102"/>
                <a:gd name="T20" fmla="*/ 87 w 102"/>
                <a:gd name="T21" fmla="*/ 87 h 102"/>
                <a:gd name="T22" fmla="*/ 93 w 102"/>
                <a:gd name="T23" fmla="*/ 78 h 102"/>
                <a:gd name="T24" fmla="*/ 98 w 102"/>
                <a:gd name="T25" fmla="*/ 70 h 102"/>
                <a:gd name="T26" fmla="*/ 98 w 102"/>
                <a:gd name="T27" fmla="*/ 67 h 102"/>
                <a:gd name="T28" fmla="*/ 99 w 102"/>
                <a:gd name="T29" fmla="*/ 65 h 102"/>
                <a:gd name="T30" fmla="*/ 101 w 102"/>
                <a:gd name="T31" fmla="*/ 60 h 102"/>
                <a:gd name="T32" fmla="*/ 102 w 102"/>
                <a:gd name="T33" fmla="*/ 51 h 102"/>
                <a:gd name="T34" fmla="*/ 101 w 102"/>
                <a:gd name="T35" fmla="*/ 40 h 102"/>
                <a:gd name="T36" fmla="*/ 98 w 102"/>
                <a:gd name="T37" fmla="*/ 31 h 102"/>
                <a:gd name="T38" fmla="*/ 93 w 102"/>
                <a:gd name="T39" fmla="*/ 22 h 102"/>
                <a:gd name="T40" fmla="*/ 87 w 102"/>
                <a:gd name="T41" fmla="*/ 15 h 102"/>
                <a:gd name="T42" fmla="*/ 78 w 102"/>
                <a:gd name="T43" fmla="*/ 7 h 102"/>
                <a:gd name="T44" fmla="*/ 70 w 102"/>
                <a:gd name="T45" fmla="*/ 4 h 102"/>
                <a:gd name="T46" fmla="*/ 60 w 102"/>
                <a:gd name="T47" fmla="*/ 0 h 102"/>
                <a:gd name="T48" fmla="*/ 51 w 102"/>
                <a:gd name="T49" fmla="*/ 0 h 102"/>
                <a:gd name="T50" fmla="*/ 40 w 102"/>
                <a:gd name="T51" fmla="*/ 0 h 102"/>
                <a:gd name="T52" fmla="*/ 31 w 102"/>
                <a:gd name="T53" fmla="*/ 4 h 102"/>
                <a:gd name="T54" fmla="*/ 22 w 102"/>
                <a:gd name="T55" fmla="*/ 7 h 102"/>
                <a:gd name="T56" fmla="*/ 15 w 102"/>
                <a:gd name="T57" fmla="*/ 15 h 102"/>
                <a:gd name="T58" fmla="*/ 7 w 102"/>
                <a:gd name="T59" fmla="*/ 22 h 102"/>
                <a:gd name="T60" fmla="*/ 4 w 102"/>
                <a:gd name="T61" fmla="*/ 31 h 102"/>
                <a:gd name="T62" fmla="*/ 0 w 102"/>
                <a:gd name="T63" fmla="*/ 40 h 102"/>
                <a:gd name="T64" fmla="*/ 0 w 102"/>
                <a:gd name="T65" fmla="*/ 51 h 102"/>
                <a:gd name="T66" fmla="*/ 0 w 102"/>
                <a:gd name="T67" fmla="*/ 60 h 102"/>
                <a:gd name="T68" fmla="*/ 4 w 102"/>
                <a:gd name="T69" fmla="*/ 70 h 102"/>
                <a:gd name="T70" fmla="*/ 7 w 102"/>
                <a:gd name="T71" fmla="*/ 78 h 102"/>
                <a:gd name="T72" fmla="*/ 15 w 102"/>
                <a:gd name="T7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87"/>
                  </a:moveTo>
                  <a:lnTo>
                    <a:pt x="22" y="93"/>
                  </a:lnTo>
                  <a:lnTo>
                    <a:pt x="31" y="98"/>
                  </a:lnTo>
                  <a:lnTo>
                    <a:pt x="40" y="101"/>
                  </a:lnTo>
                  <a:lnTo>
                    <a:pt x="51" y="102"/>
                  </a:lnTo>
                  <a:lnTo>
                    <a:pt x="60" y="101"/>
                  </a:lnTo>
                  <a:lnTo>
                    <a:pt x="65" y="99"/>
                  </a:lnTo>
                  <a:lnTo>
                    <a:pt x="67" y="98"/>
                  </a:lnTo>
                  <a:lnTo>
                    <a:pt x="70" y="98"/>
                  </a:lnTo>
                  <a:lnTo>
                    <a:pt x="78" y="93"/>
                  </a:lnTo>
                  <a:lnTo>
                    <a:pt x="87" y="87"/>
                  </a:lnTo>
                  <a:lnTo>
                    <a:pt x="93" y="78"/>
                  </a:lnTo>
                  <a:lnTo>
                    <a:pt x="98" y="70"/>
                  </a:lnTo>
                  <a:lnTo>
                    <a:pt x="98" y="67"/>
                  </a:lnTo>
                  <a:lnTo>
                    <a:pt x="99" y="65"/>
                  </a:lnTo>
                  <a:lnTo>
                    <a:pt x="101" y="60"/>
                  </a:lnTo>
                  <a:lnTo>
                    <a:pt x="102" y="51"/>
                  </a:lnTo>
                  <a:lnTo>
                    <a:pt x="101" y="40"/>
                  </a:lnTo>
                  <a:lnTo>
                    <a:pt x="98" y="31"/>
                  </a:lnTo>
                  <a:lnTo>
                    <a:pt x="93" y="22"/>
                  </a:lnTo>
                  <a:lnTo>
                    <a:pt x="87" y="15"/>
                  </a:lnTo>
                  <a:lnTo>
                    <a:pt x="78" y="7"/>
                  </a:lnTo>
                  <a:lnTo>
                    <a:pt x="70" y="4"/>
                  </a:lnTo>
                  <a:lnTo>
                    <a:pt x="60" y="0"/>
                  </a:lnTo>
                  <a:lnTo>
                    <a:pt x="51" y="0"/>
                  </a:lnTo>
                  <a:lnTo>
                    <a:pt x="40" y="0"/>
                  </a:lnTo>
                  <a:lnTo>
                    <a:pt x="31" y="4"/>
                  </a:lnTo>
                  <a:lnTo>
                    <a:pt x="22" y="7"/>
                  </a:lnTo>
                  <a:lnTo>
                    <a:pt x="15" y="15"/>
                  </a:lnTo>
                  <a:lnTo>
                    <a:pt x="7" y="22"/>
                  </a:lnTo>
                  <a:lnTo>
                    <a:pt x="4" y="31"/>
                  </a:lnTo>
                  <a:lnTo>
                    <a:pt x="0" y="40"/>
                  </a:lnTo>
                  <a:lnTo>
                    <a:pt x="0" y="51"/>
                  </a:lnTo>
                  <a:lnTo>
                    <a:pt x="0" y="60"/>
                  </a:lnTo>
                  <a:lnTo>
                    <a:pt x="4" y="70"/>
                  </a:lnTo>
                  <a:lnTo>
                    <a:pt x="7" y="78"/>
                  </a:lnTo>
                  <a:lnTo>
                    <a:pt x="15" y="87"/>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67" name="Line 96">
              <a:extLst>
                <a:ext uri="{FF2B5EF4-FFF2-40B4-BE49-F238E27FC236}">
                  <a16:creationId xmlns:a16="http://schemas.microsoft.com/office/drawing/2014/main" id="{B9B67B73-3707-F9A0-9A78-0FDDA03D1AC1}"/>
                </a:ext>
              </a:extLst>
            </p:cNvPr>
            <p:cNvSpPr>
              <a:spLocks noChangeShapeType="1"/>
            </p:cNvSpPr>
            <p:nvPr/>
          </p:nvSpPr>
          <p:spPr bwMode="auto">
            <a:xfrm flipV="1">
              <a:off x="6921500" y="5553075"/>
              <a:ext cx="25400" cy="34925"/>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8" name="Line 97">
              <a:extLst>
                <a:ext uri="{FF2B5EF4-FFF2-40B4-BE49-F238E27FC236}">
                  <a16:creationId xmlns:a16="http://schemas.microsoft.com/office/drawing/2014/main" id="{33970858-13D4-C8B1-0F5F-4357B8837051}"/>
                </a:ext>
              </a:extLst>
            </p:cNvPr>
            <p:cNvSpPr>
              <a:spLocks noChangeShapeType="1"/>
            </p:cNvSpPr>
            <p:nvPr/>
          </p:nvSpPr>
          <p:spPr bwMode="auto">
            <a:xfrm flipH="1" flipV="1">
              <a:off x="6921500" y="5588000"/>
              <a:ext cx="25400" cy="34925"/>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9" name="Line 98">
              <a:extLst>
                <a:ext uri="{FF2B5EF4-FFF2-40B4-BE49-F238E27FC236}">
                  <a16:creationId xmlns:a16="http://schemas.microsoft.com/office/drawing/2014/main" id="{F4D612C1-8192-78BD-281C-CFB5DB39828E}"/>
                </a:ext>
              </a:extLst>
            </p:cNvPr>
            <p:cNvSpPr>
              <a:spLocks noChangeShapeType="1"/>
            </p:cNvSpPr>
            <p:nvPr/>
          </p:nvSpPr>
          <p:spPr bwMode="auto">
            <a:xfrm flipH="1" flipV="1">
              <a:off x="6897688" y="5553075"/>
              <a:ext cx="23812" cy="34925"/>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0" name="Line 99">
              <a:extLst>
                <a:ext uri="{FF2B5EF4-FFF2-40B4-BE49-F238E27FC236}">
                  <a16:creationId xmlns:a16="http://schemas.microsoft.com/office/drawing/2014/main" id="{4D003BFC-05AA-81B1-4794-8590CB2B277B}"/>
                </a:ext>
              </a:extLst>
            </p:cNvPr>
            <p:cNvSpPr>
              <a:spLocks noChangeShapeType="1"/>
            </p:cNvSpPr>
            <p:nvPr/>
          </p:nvSpPr>
          <p:spPr bwMode="auto">
            <a:xfrm flipV="1">
              <a:off x="6897688" y="5588000"/>
              <a:ext cx="23812" cy="34925"/>
            </a:xfrm>
            <a:prstGeom prst="line">
              <a:avLst/>
            </a:prstGeom>
            <a:noFill/>
            <a:ln w="9525">
              <a:solidFill>
                <a:srgbClr val="CC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1" name="Line 100">
              <a:extLst>
                <a:ext uri="{FF2B5EF4-FFF2-40B4-BE49-F238E27FC236}">
                  <a16:creationId xmlns:a16="http://schemas.microsoft.com/office/drawing/2014/main" id="{78EF9274-0077-7F3E-CE2B-D6ECD3FDE17F}"/>
                </a:ext>
              </a:extLst>
            </p:cNvPr>
            <p:cNvSpPr>
              <a:spLocks noChangeShapeType="1"/>
            </p:cNvSpPr>
            <p:nvPr/>
          </p:nvSpPr>
          <p:spPr bwMode="auto">
            <a:xfrm flipV="1">
              <a:off x="8018463" y="5673725"/>
              <a:ext cx="25400" cy="34925"/>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2" name="Line 101">
              <a:extLst>
                <a:ext uri="{FF2B5EF4-FFF2-40B4-BE49-F238E27FC236}">
                  <a16:creationId xmlns:a16="http://schemas.microsoft.com/office/drawing/2014/main" id="{C9722903-0B4D-8DEB-3920-C5DD5FCB290E}"/>
                </a:ext>
              </a:extLst>
            </p:cNvPr>
            <p:cNvSpPr>
              <a:spLocks noChangeShapeType="1"/>
            </p:cNvSpPr>
            <p:nvPr/>
          </p:nvSpPr>
          <p:spPr bwMode="auto">
            <a:xfrm flipV="1">
              <a:off x="8043863" y="5638800"/>
              <a:ext cx="23812" cy="34925"/>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3" name="Line 102">
              <a:extLst>
                <a:ext uri="{FF2B5EF4-FFF2-40B4-BE49-F238E27FC236}">
                  <a16:creationId xmlns:a16="http://schemas.microsoft.com/office/drawing/2014/main" id="{DDCDA81D-61A1-E966-CABE-E14BE825BF0A}"/>
                </a:ext>
              </a:extLst>
            </p:cNvPr>
            <p:cNvSpPr>
              <a:spLocks noChangeShapeType="1"/>
            </p:cNvSpPr>
            <p:nvPr/>
          </p:nvSpPr>
          <p:spPr bwMode="auto">
            <a:xfrm flipH="1" flipV="1">
              <a:off x="8018463" y="5638800"/>
              <a:ext cx="25400" cy="34925"/>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4" name="Line 103">
              <a:extLst>
                <a:ext uri="{FF2B5EF4-FFF2-40B4-BE49-F238E27FC236}">
                  <a16:creationId xmlns:a16="http://schemas.microsoft.com/office/drawing/2014/main" id="{5FFE0AA6-8F5E-B922-6EB2-88D4B7BD6F02}"/>
                </a:ext>
              </a:extLst>
            </p:cNvPr>
            <p:cNvSpPr>
              <a:spLocks noChangeShapeType="1"/>
            </p:cNvSpPr>
            <p:nvPr/>
          </p:nvSpPr>
          <p:spPr bwMode="auto">
            <a:xfrm>
              <a:off x="8043863" y="5673725"/>
              <a:ext cx="23812" cy="34925"/>
            </a:xfrm>
            <a:prstGeom prst="line">
              <a:avLst/>
            </a:prstGeom>
            <a:noFill/>
            <a:ln w="9525">
              <a:solidFill>
                <a:srgbClr val="00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5" name="Line 104">
              <a:extLst>
                <a:ext uri="{FF2B5EF4-FFF2-40B4-BE49-F238E27FC236}">
                  <a16:creationId xmlns:a16="http://schemas.microsoft.com/office/drawing/2014/main" id="{336A213A-0221-34C4-34E0-3E334E02722F}"/>
                </a:ext>
              </a:extLst>
            </p:cNvPr>
            <p:cNvSpPr>
              <a:spLocks noChangeShapeType="1"/>
            </p:cNvSpPr>
            <p:nvPr/>
          </p:nvSpPr>
          <p:spPr bwMode="auto">
            <a:xfrm flipV="1">
              <a:off x="5767388" y="4883150"/>
              <a:ext cx="23812" cy="33338"/>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6" name="Line 105">
              <a:extLst>
                <a:ext uri="{FF2B5EF4-FFF2-40B4-BE49-F238E27FC236}">
                  <a16:creationId xmlns:a16="http://schemas.microsoft.com/office/drawing/2014/main" id="{2E5CA76A-355F-66D4-3CB2-D510D0D1AC44}"/>
                </a:ext>
              </a:extLst>
            </p:cNvPr>
            <p:cNvSpPr>
              <a:spLocks noChangeShapeType="1"/>
            </p:cNvSpPr>
            <p:nvPr/>
          </p:nvSpPr>
          <p:spPr bwMode="auto">
            <a:xfrm flipV="1">
              <a:off x="5791200" y="4848225"/>
              <a:ext cx="25400" cy="34925"/>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7" name="Line 106">
              <a:extLst>
                <a:ext uri="{FF2B5EF4-FFF2-40B4-BE49-F238E27FC236}">
                  <a16:creationId xmlns:a16="http://schemas.microsoft.com/office/drawing/2014/main" id="{745FC3B8-6575-F9A9-DBDF-28602A8828AA}"/>
                </a:ext>
              </a:extLst>
            </p:cNvPr>
            <p:cNvSpPr>
              <a:spLocks noChangeShapeType="1"/>
            </p:cNvSpPr>
            <p:nvPr/>
          </p:nvSpPr>
          <p:spPr bwMode="auto">
            <a:xfrm flipH="1" flipV="1">
              <a:off x="5767388" y="4848225"/>
              <a:ext cx="23812" cy="34925"/>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8" name="Line 107">
              <a:extLst>
                <a:ext uri="{FF2B5EF4-FFF2-40B4-BE49-F238E27FC236}">
                  <a16:creationId xmlns:a16="http://schemas.microsoft.com/office/drawing/2014/main" id="{07A71DDD-F42A-1BB3-7E92-2C868A5C4A51}"/>
                </a:ext>
              </a:extLst>
            </p:cNvPr>
            <p:cNvSpPr>
              <a:spLocks noChangeShapeType="1"/>
            </p:cNvSpPr>
            <p:nvPr/>
          </p:nvSpPr>
          <p:spPr bwMode="auto">
            <a:xfrm>
              <a:off x="5791200" y="4883150"/>
              <a:ext cx="25400" cy="33338"/>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9" name="Freeform 108">
              <a:extLst>
                <a:ext uri="{FF2B5EF4-FFF2-40B4-BE49-F238E27FC236}">
                  <a16:creationId xmlns:a16="http://schemas.microsoft.com/office/drawing/2014/main" id="{C04C8F13-A839-9AF4-2F59-27615FCE8E0E}"/>
                </a:ext>
              </a:extLst>
            </p:cNvPr>
            <p:cNvSpPr>
              <a:spLocks/>
            </p:cNvSpPr>
            <p:nvPr/>
          </p:nvSpPr>
          <p:spPr bwMode="auto">
            <a:xfrm>
              <a:off x="4654550" y="2687638"/>
              <a:ext cx="39687" cy="41275"/>
            </a:xfrm>
            <a:custGeom>
              <a:avLst/>
              <a:gdLst>
                <a:gd name="T0" fmla="*/ 87 w 102"/>
                <a:gd name="T1" fmla="*/ 14 h 101"/>
                <a:gd name="T2" fmla="*/ 78 w 102"/>
                <a:gd name="T3" fmla="*/ 6 h 101"/>
                <a:gd name="T4" fmla="*/ 70 w 102"/>
                <a:gd name="T5" fmla="*/ 3 h 101"/>
                <a:gd name="T6" fmla="*/ 60 w 102"/>
                <a:gd name="T7" fmla="*/ 0 h 101"/>
                <a:gd name="T8" fmla="*/ 51 w 102"/>
                <a:gd name="T9" fmla="*/ 0 h 101"/>
                <a:gd name="T10" fmla="*/ 40 w 102"/>
                <a:gd name="T11" fmla="*/ 0 h 101"/>
                <a:gd name="T12" fmla="*/ 31 w 102"/>
                <a:gd name="T13" fmla="*/ 3 h 101"/>
                <a:gd name="T14" fmla="*/ 21 w 102"/>
                <a:gd name="T15" fmla="*/ 6 h 101"/>
                <a:gd name="T16" fmla="*/ 15 w 102"/>
                <a:gd name="T17" fmla="*/ 14 h 101"/>
                <a:gd name="T18" fmla="*/ 7 w 102"/>
                <a:gd name="T19" fmla="*/ 21 h 101"/>
                <a:gd name="T20" fmla="*/ 3 w 102"/>
                <a:gd name="T21" fmla="*/ 30 h 101"/>
                <a:gd name="T22" fmla="*/ 0 w 102"/>
                <a:gd name="T23" fmla="*/ 39 h 101"/>
                <a:gd name="T24" fmla="*/ 0 w 102"/>
                <a:gd name="T25" fmla="*/ 51 h 101"/>
                <a:gd name="T26" fmla="*/ 0 w 102"/>
                <a:gd name="T27" fmla="*/ 60 h 101"/>
                <a:gd name="T28" fmla="*/ 3 w 102"/>
                <a:gd name="T29" fmla="*/ 70 h 101"/>
                <a:gd name="T30" fmla="*/ 7 w 102"/>
                <a:gd name="T31" fmla="*/ 78 h 101"/>
                <a:gd name="T32" fmla="*/ 15 w 102"/>
                <a:gd name="T33" fmla="*/ 87 h 101"/>
                <a:gd name="T34" fmla="*/ 21 w 102"/>
                <a:gd name="T35" fmla="*/ 92 h 101"/>
                <a:gd name="T36" fmla="*/ 31 w 102"/>
                <a:gd name="T37" fmla="*/ 97 h 101"/>
                <a:gd name="T38" fmla="*/ 40 w 102"/>
                <a:gd name="T39" fmla="*/ 100 h 101"/>
                <a:gd name="T40" fmla="*/ 51 w 102"/>
                <a:gd name="T41" fmla="*/ 101 h 101"/>
                <a:gd name="T42" fmla="*/ 60 w 102"/>
                <a:gd name="T43" fmla="*/ 100 h 101"/>
                <a:gd name="T44" fmla="*/ 64 w 102"/>
                <a:gd name="T45" fmla="*/ 98 h 101"/>
                <a:gd name="T46" fmla="*/ 67 w 102"/>
                <a:gd name="T47" fmla="*/ 97 h 101"/>
                <a:gd name="T48" fmla="*/ 70 w 102"/>
                <a:gd name="T49" fmla="*/ 97 h 101"/>
                <a:gd name="T50" fmla="*/ 78 w 102"/>
                <a:gd name="T51" fmla="*/ 92 h 101"/>
                <a:gd name="T52" fmla="*/ 87 w 102"/>
                <a:gd name="T53" fmla="*/ 87 h 101"/>
                <a:gd name="T54" fmla="*/ 93 w 102"/>
                <a:gd name="T55" fmla="*/ 78 h 101"/>
                <a:gd name="T56" fmla="*/ 97 w 102"/>
                <a:gd name="T57" fmla="*/ 70 h 101"/>
                <a:gd name="T58" fmla="*/ 97 w 102"/>
                <a:gd name="T59" fmla="*/ 66 h 101"/>
                <a:gd name="T60" fmla="*/ 98 w 102"/>
                <a:gd name="T61" fmla="*/ 64 h 101"/>
                <a:gd name="T62" fmla="*/ 101 w 102"/>
                <a:gd name="T63" fmla="*/ 60 h 101"/>
                <a:gd name="T64" fmla="*/ 102 w 102"/>
                <a:gd name="T65" fmla="*/ 51 h 101"/>
                <a:gd name="T66" fmla="*/ 101 w 102"/>
                <a:gd name="T67" fmla="*/ 39 h 101"/>
                <a:gd name="T68" fmla="*/ 97 w 102"/>
                <a:gd name="T69" fmla="*/ 30 h 101"/>
                <a:gd name="T70" fmla="*/ 93 w 102"/>
                <a:gd name="T71" fmla="*/ 21 h 101"/>
                <a:gd name="T72" fmla="*/ 87 w 102"/>
                <a:gd name="T73" fmla="*/ 1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1">
                  <a:moveTo>
                    <a:pt x="87" y="14"/>
                  </a:moveTo>
                  <a:lnTo>
                    <a:pt x="78" y="6"/>
                  </a:lnTo>
                  <a:lnTo>
                    <a:pt x="70" y="3"/>
                  </a:lnTo>
                  <a:lnTo>
                    <a:pt x="60" y="0"/>
                  </a:lnTo>
                  <a:lnTo>
                    <a:pt x="51" y="0"/>
                  </a:lnTo>
                  <a:lnTo>
                    <a:pt x="40" y="0"/>
                  </a:lnTo>
                  <a:lnTo>
                    <a:pt x="31" y="3"/>
                  </a:lnTo>
                  <a:lnTo>
                    <a:pt x="21" y="6"/>
                  </a:lnTo>
                  <a:lnTo>
                    <a:pt x="15" y="14"/>
                  </a:lnTo>
                  <a:lnTo>
                    <a:pt x="7" y="21"/>
                  </a:lnTo>
                  <a:lnTo>
                    <a:pt x="3" y="30"/>
                  </a:lnTo>
                  <a:lnTo>
                    <a:pt x="0" y="39"/>
                  </a:lnTo>
                  <a:lnTo>
                    <a:pt x="0" y="51"/>
                  </a:lnTo>
                  <a:lnTo>
                    <a:pt x="0" y="60"/>
                  </a:lnTo>
                  <a:lnTo>
                    <a:pt x="3" y="70"/>
                  </a:lnTo>
                  <a:lnTo>
                    <a:pt x="7" y="78"/>
                  </a:lnTo>
                  <a:lnTo>
                    <a:pt x="15" y="87"/>
                  </a:lnTo>
                  <a:lnTo>
                    <a:pt x="21" y="92"/>
                  </a:lnTo>
                  <a:lnTo>
                    <a:pt x="31" y="97"/>
                  </a:lnTo>
                  <a:lnTo>
                    <a:pt x="40" y="100"/>
                  </a:lnTo>
                  <a:lnTo>
                    <a:pt x="51" y="101"/>
                  </a:lnTo>
                  <a:lnTo>
                    <a:pt x="60" y="100"/>
                  </a:lnTo>
                  <a:lnTo>
                    <a:pt x="64" y="98"/>
                  </a:lnTo>
                  <a:lnTo>
                    <a:pt x="67" y="97"/>
                  </a:lnTo>
                  <a:lnTo>
                    <a:pt x="70" y="97"/>
                  </a:lnTo>
                  <a:lnTo>
                    <a:pt x="78" y="92"/>
                  </a:lnTo>
                  <a:lnTo>
                    <a:pt x="87" y="87"/>
                  </a:lnTo>
                  <a:lnTo>
                    <a:pt x="93" y="78"/>
                  </a:lnTo>
                  <a:lnTo>
                    <a:pt x="97" y="70"/>
                  </a:lnTo>
                  <a:lnTo>
                    <a:pt x="97" y="66"/>
                  </a:lnTo>
                  <a:lnTo>
                    <a:pt x="98" y="64"/>
                  </a:lnTo>
                  <a:lnTo>
                    <a:pt x="101" y="60"/>
                  </a:lnTo>
                  <a:lnTo>
                    <a:pt x="102" y="51"/>
                  </a:lnTo>
                  <a:lnTo>
                    <a:pt x="101" y="39"/>
                  </a:lnTo>
                  <a:lnTo>
                    <a:pt x="97" y="30"/>
                  </a:lnTo>
                  <a:lnTo>
                    <a:pt x="93" y="21"/>
                  </a:lnTo>
                  <a:lnTo>
                    <a:pt x="87" y="14"/>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80" name="Line 109">
              <a:extLst>
                <a:ext uri="{FF2B5EF4-FFF2-40B4-BE49-F238E27FC236}">
                  <a16:creationId xmlns:a16="http://schemas.microsoft.com/office/drawing/2014/main" id="{E2B1829D-5F06-730F-368B-05B8AADF60CF}"/>
                </a:ext>
              </a:extLst>
            </p:cNvPr>
            <p:cNvSpPr>
              <a:spLocks noChangeShapeType="1"/>
            </p:cNvSpPr>
            <p:nvPr/>
          </p:nvSpPr>
          <p:spPr bwMode="auto">
            <a:xfrm flipV="1">
              <a:off x="4648200" y="5199063"/>
              <a:ext cx="23812" cy="34925"/>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1" name="Line 110">
              <a:extLst>
                <a:ext uri="{FF2B5EF4-FFF2-40B4-BE49-F238E27FC236}">
                  <a16:creationId xmlns:a16="http://schemas.microsoft.com/office/drawing/2014/main" id="{06434453-B8F9-2DC5-4731-243D2F70A52A}"/>
                </a:ext>
              </a:extLst>
            </p:cNvPr>
            <p:cNvSpPr>
              <a:spLocks noChangeShapeType="1"/>
            </p:cNvSpPr>
            <p:nvPr/>
          </p:nvSpPr>
          <p:spPr bwMode="auto">
            <a:xfrm flipV="1">
              <a:off x="4672013" y="5164138"/>
              <a:ext cx="25400" cy="34925"/>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2" name="Line 111">
              <a:extLst>
                <a:ext uri="{FF2B5EF4-FFF2-40B4-BE49-F238E27FC236}">
                  <a16:creationId xmlns:a16="http://schemas.microsoft.com/office/drawing/2014/main" id="{5BDC2DEA-9FD4-CE29-0298-3F4631A477B7}"/>
                </a:ext>
              </a:extLst>
            </p:cNvPr>
            <p:cNvSpPr>
              <a:spLocks noChangeShapeType="1"/>
            </p:cNvSpPr>
            <p:nvPr/>
          </p:nvSpPr>
          <p:spPr bwMode="auto">
            <a:xfrm flipH="1" flipV="1">
              <a:off x="4648200" y="5164138"/>
              <a:ext cx="23812" cy="34925"/>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3" name="Line 112">
              <a:extLst>
                <a:ext uri="{FF2B5EF4-FFF2-40B4-BE49-F238E27FC236}">
                  <a16:creationId xmlns:a16="http://schemas.microsoft.com/office/drawing/2014/main" id="{D3162A35-B2DA-79DD-F0CB-4CFFC7D02C27}"/>
                </a:ext>
              </a:extLst>
            </p:cNvPr>
            <p:cNvSpPr>
              <a:spLocks noChangeShapeType="1"/>
            </p:cNvSpPr>
            <p:nvPr/>
          </p:nvSpPr>
          <p:spPr bwMode="auto">
            <a:xfrm>
              <a:off x="4672013" y="5199063"/>
              <a:ext cx="25400" cy="34925"/>
            </a:xfrm>
            <a:prstGeom prst="line">
              <a:avLst/>
            </a:prstGeom>
            <a:noFill/>
            <a:ln w="9525">
              <a:solidFill>
                <a:srgbClr val="00CC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4" name="Freeform 113">
              <a:extLst>
                <a:ext uri="{FF2B5EF4-FFF2-40B4-BE49-F238E27FC236}">
                  <a16:creationId xmlns:a16="http://schemas.microsoft.com/office/drawing/2014/main" id="{8F5F0790-A2CB-E641-5C97-1243D9F42CE3}"/>
                </a:ext>
              </a:extLst>
            </p:cNvPr>
            <p:cNvSpPr>
              <a:spLocks/>
            </p:cNvSpPr>
            <p:nvPr/>
          </p:nvSpPr>
          <p:spPr bwMode="auto">
            <a:xfrm>
              <a:off x="4654550" y="3798888"/>
              <a:ext cx="39687" cy="39688"/>
            </a:xfrm>
            <a:custGeom>
              <a:avLst/>
              <a:gdLst>
                <a:gd name="T0" fmla="*/ 87 w 102"/>
                <a:gd name="T1" fmla="*/ 15 h 102"/>
                <a:gd name="T2" fmla="*/ 78 w 102"/>
                <a:gd name="T3" fmla="*/ 7 h 102"/>
                <a:gd name="T4" fmla="*/ 70 w 102"/>
                <a:gd name="T5" fmla="*/ 4 h 102"/>
                <a:gd name="T6" fmla="*/ 60 w 102"/>
                <a:gd name="T7" fmla="*/ 0 h 102"/>
                <a:gd name="T8" fmla="*/ 51 w 102"/>
                <a:gd name="T9" fmla="*/ 0 h 102"/>
                <a:gd name="T10" fmla="*/ 40 w 102"/>
                <a:gd name="T11" fmla="*/ 0 h 102"/>
                <a:gd name="T12" fmla="*/ 31 w 102"/>
                <a:gd name="T13" fmla="*/ 4 h 102"/>
                <a:gd name="T14" fmla="*/ 21 w 102"/>
                <a:gd name="T15" fmla="*/ 7 h 102"/>
                <a:gd name="T16" fmla="*/ 15 w 102"/>
                <a:gd name="T17" fmla="*/ 15 h 102"/>
                <a:gd name="T18" fmla="*/ 7 w 102"/>
                <a:gd name="T19" fmla="*/ 22 h 102"/>
                <a:gd name="T20" fmla="*/ 3 w 102"/>
                <a:gd name="T21" fmla="*/ 31 h 102"/>
                <a:gd name="T22" fmla="*/ 0 w 102"/>
                <a:gd name="T23" fmla="*/ 40 h 102"/>
                <a:gd name="T24" fmla="*/ 0 w 102"/>
                <a:gd name="T25" fmla="*/ 51 h 102"/>
                <a:gd name="T26" fmla="*/ 0 w 102"/>
                <a:gd name="T27" fmla="*/ 60 h 102"/>
                <a:gd name="T28" fmla="*/ 3 w 102"/>
                <a:gd name="T29" fmla="*/ 71 h 102"/>
                <a:gd name="T30" fmla="*/ 7 w 102"/>
                <a:gd name="T31" fmla="*/ 78 h 102"/>
                <a:gd name="T32" fmla="*/ 15 w 102"/>
                <a:gd name="T33" fmla="*/ 88 h 102"/>
                <a:gd name="T34" fmla="*/ 21 w 102"/>
                <a:gd name="T35" fmla="*/ 93 h 102"/>
                <a:gd name="T36" fmla="*/ 31 w 102"/>
                <a:gd name="T37" fmla="*/ 98 h 102"/>
                <a:gd name="T38" fmla="*/ 40 w 102"/>
                <a:gd name="T39" fmla="*/ 101 h 102"/>
                <a:gd name="T40" fmla="*/ 51 w 102"/>
                <a:gd name="T41" fmla="*/ 102 h 102"/>
                <a:gd name="T42" fmla="*/ 60 w 102"/>
                <a:gd name="T43" fmla="*/ 101 h 102"/>
                <a:gd name="T44" fmla="*/ 64 w 102"/>
                <a:gd name="T45" fmla="*/ 99 h 102"/>
                <a:gd name="T46" fmla="*/ 67 w 102"/>
                <a:gd name="T47" fmla="*/ 98 h 102"/>
                <a:gd name="T48" fmla="*/ 70 w 102"/>
                <a:gd name="T49" fmla="*/ 98 h 102"/>
                <a:gd name="T50" fmla="*/ 78 w 102"/>
                <a:gd name="T51" fmla="*/ 93 h 102"/>
                <a:gd name="T52" fmla="*/ 87 w 102"/>
                <a:gd name="T53" fmla="*/ 88 h 102"/>
                <a:gd name="T54" fmla="*/ 93 w 102"/>
                <a:gd name="T55" fmla="*/ 78 h 102"/>
                <a:gd name="T56" fmla="*/ 97 w 102"/>
                <a:gd name="T57" fmla="*/ 71 h 102"/>
                <a:gd name="T58" fmla="*/ 97 w 102"/>
                <a:gd name="T59" fmla="*/ 67 h 102"/>
                <a:gd name="T60" fmla="*/ 98 w 102"/>
                <a:gd name="T61" fmla="*/ 65 h 102"/>
                <a:gd name="T62" fmla="*/ 101 w 102"/>
                <a:gd name="T63" fmla="*/ 60 h 102"/>
                <a:gd name="T64" fmla="*/ 102 w 102"/>
                <a:gd name="T65" fmla="*/ 51 h 102"/>
                <a:gd name="T66" fmla="*/ 101 w 102"/>
                <a:gd name="T67" fmla="*/ 40 h 102"/>
                <a:gd name="T68" fmla="*/ 97 w 102"/>
                <a:gd name="T69" fmla="*/ 31 h 102"/>
                <a:gd name="T70" fmla="*/ 93 w 102"/>
                <a:gd name="T71" fmla="*/ 22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4"/>
                  </a:lnTo>
                  <a:lnTo>
                    <a:pt x="60" y="0"/>
                  </a:lnTo>
                  <a:lnTo>
                    <a:pt x="51" y="0"/>
                  </a:lnTo>
                  <a:lnTo>
                    <a:pt x="40" y="0"/>
                  </a:lnTo>
                  <a:lnTo>
                    <a:pt x="31" y="4"/>
                  </a:lnTo>
                  <a:lnTo>
                    <a:pt x="21" y="7"/>
                  </a:lnTo>
                  <a:lnTo>
                    <a:pt x="15" y="15"/>
                  </a:lnTo>
                  <a:lnTo>
                    <a:pt x="7" y="22"/>
                  </a:lnTo>
                  <a:lnTo>
                    <a:pt x="3" y="31"/>
                  </a:lnTo>
                  <a:lnTo>
                    <a:pt x="0" y="40"/>
                  </a:lnTo>
                  <a:lnTo>
                    <a:pt x="0" y="51"/>
                  </a:lnTo>
                  <a:lnTo>
                    <a:pt x="0" y="60"/>
                  </a:lnTo>
                  <a:lnTo>
                    <a:pt x="3" y="71"/>
                  </a:lnTo>
                  <a:lnTo>
                    <a:pt x="7" y="78"/>
                  </a:lnTo>
                  <a:lnTo>
                    <a:pt x="15" y="88"/>
                  </a:lnTo>
                  <a:lnTo>
                    <a:pt x="21" y="93"/>
                  </a:lnTo>
                  <a:lnTo>
                    <a:pt x="31" y="98"/>
                  </a:lnTo>
                  <a:lnTo>
                    <a:pt x="40" y="101"/>
                  </a:lnTo>
                  <a:lnTo>
                    <a:pt x="51" y="102"/>
                  </a:lnTo>
                  <a:lnTo>
                    <a:pt x="60" y="101"/>
                  </a:lnTo>
                  <a:lnTo>
                    <a:pt x="64" y="99"/>
                  </a:lnTo>
                  <a:lnTo>
                    <a:pt x="67" y="98"/>
                  </a:lnTo>
                  <a:lnTo>
                    <a:pt x="70" y="98"/>
                  </a:lnTo>
                  <a:lnTo>
                    <a:pt x="78" y="93"/>
                  </a:lnTo>
                  <a:lnTo>
                    <a:pt x="87" y="88"/>
                  </a:lnTo>
                  <a:lnTo>
                    <a:pt x="93" y="78"/>
                  </a:lnTo>
                  <a:lnTo>
                    <a:pt x="97" y="71"/>
                  </a:lnTo>
                  <a:lnTo>
                    <a:pt x="97" y="67"/>
                  </a:lnTo>
                  <a:lnTo>
                    <a:pt x="98" y="65"/>
                  </a:lnTo>
                  <a:lnTo>
                    <a:pt x="101" y="60"/>
                  </a:lnTo>
                  <a:lnTo>
                    <a:pt x="102" y="51"/>
                  </a:lnTo>
                  <a:lnTo>
                    <a:pt x="101" y="40"/>
                  </a:lnTo>
                  <a:lnTo>
                    <a:pt x="97" y="31"/>
                  </a:lnTo>
                  <a:lnTo>
                    <a:pt x="93" y="22"/>
                  </a:lnTo>
                  <a:lnTo>
                    <a:pt x="87" y="15"/>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85" name="Freeform 114">
              <a:extLst>
                <a:ext uri="{FF2B5EF4-FFF2-40B4-BE49-F238E27FC236}">
                  <a16:creationId xmlns:a16="http://schemas.microsoft.com/office/drawing/2014/main" id="{8D1FCE91-3C97-A511-469A-0EB34CD97F6E}"/>
                </a:ext>
              </a:extLst>
            </p:cNvPr>
            <p:cNvSpPr>
              <a:spLocks/>
            </p:cNvSpPr>
            <p:nvPr/>
          </p:nvSpPr>
          <p:spPr bwMode="auto">
            <a:xfrm>
              <a:off x="4654550" y="4064000"/>
              <a:ext cx="39687" cy="39688"/>
            </a:xfrm>
            <a:custGeom>
              <a:avLst/>
              <a:gdLst>
                <a:gd name="T0" fmla="*/ 87 w 102"/>
                <a:gd name="T1" fmla="*/ 15 h 102"/>
                <a:gd name="T2" fmla="*/ 78 w 102"/>
                <a:gd name="T3" fmla="*/ 7 h 102"/>
                <a:gd name="T4" fmla="*/ 70 w 102"/>
                <a:gd name="T5" fmla="*/ 4 h 102"/>
                <a:gd name="T6" fmla="*/ 60 w 102"/>
                <a:gd name="T7" fmla="*/ 0 h 102"/>
                <a:gd name="T8" fmla="*/ 51 w 102"/>
                <a:gd name="T9" fmla="*/ 0 h 102"/>
                <a:gd name="T10" fmla="*/ 40 w 102"/>
                <a:gd name="T11" fmla="*/ 0 h 102"/>
                <a:gd name="T12" fmla="*/ 31 w 102"/>
                <a:gd name="T13" fmla="*/ 4 h 102"/>
                <a:gd name="T14" fmla="*/ 21 w 102"/>
                <a:gd name="T15" fmla="*/ 7 h 102"/>
                <a:gd name="T16" fmla="*/ 15 w 102"/>
                <a:gd name="T17" fmla="*/ 15 h 102"/>
                <a:gd name="T18" fmla="*/ 7 w 102"/>
                <a:gd name="T19" fmla="*/ 22 h 102"/>
                <a:gd name="T20" fmla="*/ 3 w 102"/>
                <a:gd name="T21" fmla="*/ 31 h 102"/>
                <a:gd name="T22" fmla="*/ 0 w 102"/>
                <a:gd name="T23" fmla="*/ 40 h 102"/>
                <a:gd name="T24" fmla="*/ 0 w 102"/>
                <a:gd name="T25" fmla="*/ 51 h 102"/>
                <a:gd name="T26" fmla="*/ 0 w 102"/>
                <a:gd name="T27" fmla="*/ 60 h 102"/>
                <a:gd name="T28" fmla="*/ 3 w 102"/>
                <a:gd name="T29" fmla="*/ 71 h 102"/>
                <a:gd name="T30" fmla="*/ 7 w 102"/>
                <a:gd name="T31" fmla="*/ 79 h 102"/>
                <a:gd name="T32" fmla="*/ 15 w 102"/>
                <a:gd name="T33" fmla="*/ 88 h 102"/>
                <a:gd name="T34" fmla="*/ 21 w 102"/>
                <a:gd name="T35" fmla="*/ 93 h 102"/>
                <a:gd name="T36" fmla="*/ 31 w 102"/>
                <a:gd name="T37" fmla="*/ 98 h 102"/>
                <a:gd name="T38" fmla="*/ 40 w 102"/>
                <a:gd name="T39" fmla="*/ 101 h 102"/>
                <a:gd name="T40" fmla="*/ 51 w 102"/>
                <a:gd name="T41" fmla="*/ 102 h 102"/>
                <a:gd name="T42" fmla="*/ 60 w 102"/>
                <a:gd name="T43" fmla="*/ 101 h 102"/>
                <a:gd name="T44" fmla="*/ 64 w 102"/>
                <a:gd name="T45" fmla="*/ 99 h 102"/>
                <a:gd name="T46" fmla="*/ 67 w 102"/>
                <a:gd name="T47" fmla="*/ 98 h 102"/>
                <a:gd name="T48" fmla="*/ 70 w 102"/>
                <a:gd name="T49" fmla="*/ 98 h 102"/>
                <a:gd name="T50" fmla="*/ 78 w 102"/>
                <a:gd name="T51" fmla="*/ 93 h 102"/>
                <a:gd name="T52" fmla="*/ 87 w 102"/>
                <a:gd name="T53" fmla="*/ 88 h 102"/>
                <a:gd name="T54" fmla="*/ 93 w 102"/>
                <a:gd name="T55" fmla="*/ 79 h 102"/>
                <a:gd name="T56" fmla="*/ 97 w 102"/>
                <a:gd name="T57" fmla="*/ 71 h 102"/>
                <a:gd name="T58" fmla="*/ 97 w 102"/>
                <a:gd name="T59" fmla="*/ 67 h 102"/>
                <a:gd name="T60" fmla="*/ 98 w 102"/>
                <a:gd name="T61" fmla="*/ 65 h 102"/>
                <a:gd name="T62" fmla="*/ 101 w 102"/>
                <a:gd name="T63" fmla="*/ 60 h 102"/>
                <a:gd name="T64" fmla="*/ 102 w 102"/>
                <a:gd name="T65" fmla="*/ 51 h 102"/>
                <a:gd name="T66" fmla="*/ 101 w 102"/>
                <a:gd name="T67" fmla="*/ 40 h 102"/>
                <a:gd name="T68" fmla="*/ 97 w 102"/>
                <a:gd name="T69" fmla="*/ 31 h 102"/>
                <a:gd name="T70" fmla="*/ 93 w 102"/>
                <a:gd name="T71" fmla="*/ 22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4"/>
                  </a:lnTo>
                  <a:lnTo>
                    <a:pt x="60" y="0"/>
                  </a:lnTo>
                  <a:lnTo>
                    <a:pt x="51" y="0"/>
                  </a:lnTo>
                  <a:lnTo>
                    <a:pt x="40" y="0"/>
                  </a:lnTo>
                  <a:lnTo>
                    <a:pt x="31" y="4"/>
                  </a:lnTo>
                  <a:lnTo>
                    <a:pt x="21" y="7"/>
                  </a:lnTo>
                  <a:lnTo>
                    <a:pt x="15" y="15"/>
                  </a:lnTo>
                  <a:lnTo>
                    <a:pt x="7" y="22"/>
                  </a:lnTo>
                  <a:lnTo>
                    <a:pt x="3" y="31"/>
                  </a:lnTo>
                  <a:lnTo>
                    <a:pt x="0" y="40"/>
                  </a:lnTo>
                  <a:lnTo>
                    <a:pt x="0" y="51"/>
                  </a:lnTo>
                  <a:lnTo>
                    <a:pt x="0" y="60"/>
                  </a:lnTo>
                  <a:lnTo>
                    <a:pt x="3" y="71"/>
                  </a:lnTo>
                  <a:lnTo>
                    <a:pt x="7" y="79"/>
                  </a:lnTo>
                  <a:lnTo>
                    <a:pt x="15" y="88"/>
                  </a:lnTo>
                  <a:lnTo>
                    <a:pt x="21" y="93"/>
                  </a:lnTo>
                  <a:lnTo>
                    <a:pt x="31" y="98"/>
                  </a:lnTo>
                  <a:lnTo>
                    <a:pt x="40" y="101"/>
                  </a:lnTo>
                  <a:lnTo>
                    <a:pt x="51" y="102"/>
                  </a:lnTo>
                  <a:lnTo>
                    <a:pt x="60" y="101"/>
                  </a:lnTo>
                  <a:lnTo>
                    <a:pt x="64" y="99"/>
                  </a:lnTo>
                  <a:lnTo>
                    <a:pt x="67" y="98"/>
                  </a:lnTo>
                  <a:lnTo>
                    <a:pt x="70" y="98"/>
                  </a:lnTo>
                  <a:lnTo>
                    <a:pt x="78" y="93"/>
                  </a:lnTo>
                  <a:lnTo>
                    <a:pt x="87" y="88"/>
                  </a:lnTo>
                  <a:lnTo>
                    <a:pt x="93" y="79"/>
                  </a:lnTo>
                  <a:lnTo>
                    <a:pt x="97" y="71"/>
                  </a:lnTo>
                  <a:lnTo>
                    <a:pt x="97" y="67"/>
                  </a:lnTo>
                  <a:lnTo>
                    <a:pt x="98" y="65"/>
                  </a:lnTo>
                  <a:lnTo>
                    <a:pt x="101" y="60"/>
                  </a:lnTo>
                  <a:lnTo>
                    <a:pt x="102" y="51"/>
                  </a:lnTo>
                  <a:lnTo>
                    <a:pt x="101" y="40"/>
                  </a:lnTo>
                  <a:lnTo>
                    <a:pt x="97" y="31"/>
                  </a:lnTo>
                  <a:lnTo>
                    <a:pt x="93" y="22"/>
                  </a:lnTo>
                  <a:lnTo>
                    <a:pt x="87" y="15"/>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86" name="Line 115">
              <a:extLst>
                <a:ext uri="{FF2B5EF4-FFF2-40B4-BE49-F238E27FC236}">
                  <a16:creationId xmlns:a16="http://schemas.microsoft.com/office/drawing/2014/main" id="{F2D92FF0-5DAC-37DB-81AB-7B0A90BCA1A0}"/>
                </a:ext>
              </a:extLst>
            </p:cNvPr>
            <p:cNvSpPr>
              <a:spLocks noChangeShapeType="1"/>
            </p:cNvSpPr>
            <p:nvPr/>
          </p:nvSpPr>
          <p:spPr bwMode="auto">
            <a:xfrm flipV="1">
              <a:off x="3519488" y="5159375"/>
              <a:ext cx="25400" cy="34925"/>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7" name="Line 116">
              <a:extLst>
                <a:ext uri="{FF2B5EF4-FFF2-40B4-BE49-F238E27FC236}">
                  <a16:creationId xmlns:a16="http://schemas.microsoft.com/office/drawing/2014/main" id="{9B53BE86-F4D0-1D20-7E70-F97B99818EEE}"/>
                </a:ext>
              </a:extLst>
            </p:cNvPr>
            <p:cNvSpPr>
              <a:spLocks noChangeShapeType="1"/>
            </p:cNvSpPr>
            <p:nvPr/>
          </p:nvSpPr>
          <p:spPr bwMode="auto">
            <a:xfrm flipV="1">
              <a:off x="3544888" y="5124450"/>
              <a:ext cx="23812" cy="34925"/>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8" name="Line 117">
              <a:extLst>
                <a:ext uri="{FF2B5EF4-FFF2-40B4-BE49-F238E27FC236}">
                  <a16:creationId xmlns:a16="http://schemas.microsoft.com/office/drawing/2014/main" id="{EB1B8208-A394-A971-64CD-4858739D41FF}"/>
                </a:ext>
              </a:extLst>
            </p:cNvPr>
            <p:cNvSpPr>
              <a:spLocks noChangeShapeType="1"/>
            </p:cNvSpPr>
            <p:nvPr/>
          </p:nvSpPr>
          <p:spPr bwMode="auto">
            <a:xfrm flipH="1" flipV="1">
              <a:off x="3519488" y="5124450"/>
              <a:ext cx="25400" cy="34925"/>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9" name="Line 118">
              <a:extLst>
                <a:ext uri="{FF2B5EF4-FFF2-40B4-BE49-F238E27FC236}">
                  <a16:creationId xmlns:a16="http://schemas.microsoft.com/office/drawing/2014/main" id="{6D448BB8-3C04-22F3-E141-399FA2B9B349}"/>
                </a:ext>
              </a:extLst>
            </p:cNvPr>
            <p:cNvSpPr>
              <a:spLocks noChangeShapeType="1"/>
            </p:cNvSpPr>
            <p:nvPr/>
          </p:nvSpPr>
          <p:spPr bwMode="auto">
            <a:xfrm>
              <a:off x="3544888" y="5159375"/>
              <a:ext cx="23812" cy="34925"/>
            </a:xfrm>
            <a:prstGeom prst="line">
              <a:avLst/>
            </a:prstGeom>
            <a:noFill/>
            <a:ln w="9525">
              <a:solidFill>
                <a:srgbClr val="FF6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0" name="Freeform 119">
              <a:extLst>
                <a:ext uri="{FF2B5EF4-FFF2-40B4-BE49-F238E27FC236}">
                  <a16:creationId xmlns:a16="http://schemas.microsoft.com/office/drawing/2014/main" id="{C4915FA7-1D74-780F-FCF9-7802E919DFC3}"/>
                </a:ext>
              </a:extLst>
            </p:cNvPr>
            <p:cNvSpPr>
              <a:spLocks/>
            </p:cNvSpPr>
            <p:nvPr/>
          </p:nvSpPr>
          <p:spPr bwMode="auto">
            <a:xfrm>
              <a:off x="3524250" y="4159250"/>
              <a:ext cx="39687" cy="41275"/>
            </a:xfrm>
            <a:custGeom>
              <a:avLst/>
              <a:gdLst>
                <a:gd name="T0" fmla="*/ 15 w 102"/>
                <a:gd name="T1" fmla="*/ 15 h 102"/>
                <a:gd name="T2" fmla="*/ 7 w 102"/>
                <a:gd name="T3" fmla="*/ 21 h 102"/>
                <a:gd name="T4" fmla="*/ 3 w 102"/>
                <a:gd name="T5" fmla="*/ 30 h 102"/>
                <a:gd name="T6" fmla="*/ 0 w 102"/>
                <a:gd name="T7" fmla="*/ 40 h 102"/>
                <a:gd name="T8" fmla="*/ 0 w 102"/>
                <a:gd name="T9" fmla="*/ 51 h 102"/>
                <a:gd name="T10" fmla="*/ 0 w 102"/>
                <a:gd name="T11" fmla="*/ 60 h 102"/>
                <a:gd name="T12" fmla="*/ 3 w 102"/>
                <a:gd name="T13" fmla="*/ 70 h 102"/>
                <a:gd name="T14" fmla="*/ 7 w 102"/>
                <a:gd name="T15" fmla="*/ 78 h 102"/>
                <a:gd name="T16" fmla="*/ 15 w 102"/>
                <a:gd name="T17" fmla="*/ 87 h 102"/>
                <a:gd name="T18" fmla="*/ 21 w 102"/>
                <a:gd name="T19" fmla="*/ 93 h 102"/>
                <a:gd name="T20" fmla="*/ 30 w 102"/>
                <a:gd name="T21" fmla="*/ 97 h 102"/>
                <a:gd name="T22" fmla="*/ 39 w 102"/>
                <a:gd name="T23" fmla="*/ 101 h 102"/>
                <a:gd name="T24" fmla="*/ 51 w 102"/>
                <a:gd name="T25" fmla="*/ 102 h 102"/>
                <a:gd name="T26" fmla="*/ 60 w 102"/>
                <a:gd name="T27" fmla="*/ 101 h 102"/>
                <a:gd name="T28" fmla="*/ 64 w 102"/>
                <a:gd name="T29" fmla="*/ 98 h 102"/>
                <a:gd name="T30" fmla="*/ 67 w 102"/>
                <a:gd name="T31" fmla="*/ 97 h 102"/>
                <a:gd name="T32" fmla="*/ 70 w 102"/>
                <a:gd name="T33" fmla="*/ 97 h 102"/>
                <a:gd name="T34" fmla="*/ 78 w 102"/>
                <a:gd name="T35" fmla="*/ 93 h 102"/>
                <a:gd name="T36" fmla="*/ 87 w 102"/>
                <a:gd name="T37" fmla="*/ 87 h 102"/>
                <a:gd name="T38" fmla="*/ 93 w 102"/>
                <a:gd name="T39" fmla="*/ 78 h 102"/>
                <a:gd name="T40" fmla="*/ 97 w 102"/>
                <a:gd name="T41" fmla="*/ 70 h 102"/>
                <a:gd name="T42" fmla="*/ 97 w 102"/>
                <a:gd name="T43" fmla="*/ 67 h 102"/>
                <a:gd name="T44" fmla="*/ 98 w 102"/>
                <a:gd name="T45" fmla="*/ 64 h 102"/>
                <a:gd name="T46" fmla="*/ 101 w 102"/>
                <a:gd name="T47" fmla="*/ 60 h 102"/>
                <a:gd name="T48" fmla="*/ 102 w 102"/>
                <a:gd name="T49" fmla="*/ 51 h 102"/>
                <a:gd name="T50" fmla="*/ 101 w 102"/>
                <a:gd name="T51" fmla="*/ 40 h 102"/>
                <a:gd name="T52" fmla="*/ 97 w 102"/>
                <a:gd name="T53" fmla="*/ 30 h 102"/>
                <a:gd name="T54" fmla="*/ 93 w 102"/>
                <a:gd name="T55" fmla="*/ 21 h 102"/>
                <a:gd name="T56" fmla="*/ 87 w 102"/>
                <a:gd name="T57" fmla="*/ 15 h 102"/>
                <a:gd name="T58" fmla="*/ 78 w 102"/>
                <a:gd name="T59" fmla="*/ 7 h 102"/>
                <a:gd name="T60" fmla="*/ 70 w 102"/>
                <a:gd name="T61" fmla="*/ 3 h 102"/>
                <a:gd name="T62" fmla="*/ 60 w 102"/>
                <a:gd name="T63" fmla="*/ 0 h 102"/>
                <a:gd name="T64" fmla="*/ 51 w 102"/>
                <a:gd name="T65" fmla="*/ 0 h 102"/>
                <a:gd name="T66" fmla="*/ 39 w 102"/>
                <a:gd name="T67" fmla="*/ 0 h 102"/>
                <a:gd name="T68" fmla="*/ 30 w 102"/>
                <a:gd name="T69" fmla="*/ 3 h 102"/>
                <a:gd name="T70" fmla="*/ 21 w 102"/>
                <a:gd name="T71" fmla="*/ 7 h 102"/>
                <a:gd name="T72" fmla="*/ 15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15"/>
                  </a:moveTo>
                  <a:lnTo>
                    <a:pt x="7" y="21"/>
                  </a:lnTo>
                  <a:lnTo>
                    <a:pt x="3" y="30"/>
                  </a:lnTo>
                  <a:lnTo>
                    <a:pt x="0" y="40"/>
                  </a:lnTo>
                  <a:lnTo>
                    <a:pt x="0" y="51"/>
                  </a:lnTo>
                  <a:lnTo>
                    <a:pt x="0" y="60"/>
                  </a:lnTo>
                  <a:lnTo>
                    <a:pt x="3" y="70"/>
                  </a:lnTo>
                  <a:lnTo>
                    <a:pt x="7" y="78"/>
                  </a:lnTo>
                  <a:lnTo>
                    <a:pt x="15" y="87"/>
                  </a:lnTo>
                  <a:lnTo>
                    <a:pt x="21" y="93"/>
                  </a:lnTo>
                  <a:lnTo>
                    <a:pt x="30" y="97"/>
                  </a:lnTo>
                  <a:lnTo>
                    <a:pt x="39" y="101"/>
                  </a:lnTo>
                  <a:lnTo>
                    <a:pt x="51" y="102"/>
                  </a:lnTo>
                  <a:lnTo>
                    <a:pt x="60" y="101"/>
                  </a:lnTo>
                  <a:lnTo>
                    <a:pt x="64" y="98"/>
                  </a:lnTo>
                  <a:lnTo>
                    <a:pt x="67" y="97"/>
                  </a:lnTo>
                  <a:lnTo>
                    <a:pt x="70" y="97"/>
                  </a:lnTo>
                  <a:lnTo>
                    <a:pt x="78" y="93"/>
                  </a:lnTo>
                  <a:lnTo>
                    <a:pt x="87" y="87"/>
                  </a:lnTo>
                  <a:lnTo>
                    <a:pt x="93" y="78"/>
                  </a:lnTo>
                  <a:lnTo>
                    <a:pt x="97" y="70"/>
                  </a:lnTo>
                  <a:lnTo>
                    <a:pt x="97" y="67"/>
                  </a:lnTo>
                  <a:lnTo>
                    <a:pt x="98" y="64"/>
                  </a:lnTo>
                  <a:lnTo>
                    <a:pt x="101" y="60"/>
                  </a:lnTo>
                  <a:lnTo>
                    <a:pt x="102" y="51"/>
                  </a:lnTo>
                  <a:lnTo>
                    <a:pt x="101" y="40"/>
                  </a:lnTo>
                  <a:lnTo>
                    <a:pt x="97" y="30"/>
                  </a:lnTo>
                  <a:lnTo>
                    <a:pt x="93" y="21"/>
                  </a:lnTo>
                  <a:lnTo>
                    <a:pt x="87" y="15"/>
                  </a:lnTo>
                  <a:lnTo>
                    <a:pt x="78" y="7"/>
                  </a:lnTo>
                  <a:lnTo>
                    <a:pt x="70" y="3"/>
                  </a:lnTo>
                  <a:lnTo>
                    <a:pt x="60" y="0"/>
                  </a:lnTo>
                  <a:lnTo>
                    <a:pt x="51" y="0"/>
                  </a:lnTo>
                  <a:lnTo>
                    <a:pt x="39" y="0"/>
                  </a:lnTo>
                  <a:lnTo>
                    <a:pt x="30" y="3"/>
                  </a:lnTo>
                  <a:lnTo>
                    <a:pt x="21" y="7"/>
                  </a:lnTo>
                  <a:lnTo>
                    <a:pt x="15" y="15"/>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91" name="Freeform 120">
              <a:extLst>
                <a:ext uri="{FF2B5EF4-FFF2-40B4-BE49-F238E27FC236}">
                  <a16:creationId xmlns:a16="http://schemas.microsoft.com/office/drawing/2014/main" id="{A17BCCF3-4FBE-0979-8AFC-15A694DCECB1}"/>
                </a:ext>
              </a:extLst>
            </p:cNvPr>
            <p:cNvSpPr>
              <a:spLocks/>
            </p:cNvSpPr>
            <p:nvPr/>
          </p:nvSpPr>
          <p:spPr bwMode="auto">
            <a:xfrm>
              <a:off x="3524250" y="4033838"/>
              <a:ext cx="39687" cy="41275"/>
            </a:xfrm>
            <a:custGeom>
              <a:avLst/>
              <a:gdLst>
                <a:gd name="T0" fmla="*/ 15 w 102"/>
                <a:gd name="T1" fmla="*/ 15 h 102"/>
                <a:gd name="T2" fmla="*/ 7 w 102"/>
                <a:gd name="T3" fmla="*/ 21 h 102"/>
                <a:gd name="T4" fmla="*/ 3 w 102"/>
                <a:gd name="T5" fmla="*/ 30 h 102"/>
                <a:gd name="T6" fmla="*/ 0 w 102"/>
                <a:gd name="T7" fmla="*/ 39 h 102"/>
                <a:gd name="T8" fmla="*/ 0 w 102"/>
                <a:gd name="T9" fmla="*/ 51 h 102"/>
                <a:gd name="T10" fmla="*/ 0 w 102"/>
                <a:gd name="T11" fmla="*/ 60 h 102"/>
                <a:gd name="T12" fmla="*/ 3 w 102"/>
                <a:gd name="T13" fmla="*/ 70 h 102"/>
                <a:gd name="T14" fmla="*/ 7 w 102"/>
                <a:gd name="T15" fmla="*/ 78 h 102"/>
                <a:gd name="T16" fmla="*/ 15 w 102"/>
                <a:gd name="T17" fmla="*/ 87 h 102"/>
                <a:gd name="T18" fmla="*/ 21 w 102"/>
                <a:gd name="T19" fmla="*/ 93 h 102"/>
                <a:gd name="T20" fmla="*/ 30 w 102"/>
                <a:gd name="T21" fmla="*/ 97 h 102"/>
                <a:gd name="T22" fmla="*/ 39 w 102"/>
                <a:gd name="T23" fmla="*/ 101 h 102"/>
                <a:gd name="T24" fmla="*/ 51 w 102"/>
                <a:gd name="T25" fmla="*/ 102 h 102"/>
                <a:gd name="T26" fmla="*/ 60 w 102"/>
                <a:gd name="T27" fmla="*/ 101 h 102"/>
                <a:gd name="T28" fmla="*/ 64 w 102"/>
                <a:gd name="T29" fmla="*/ 98 h 102"/>
                <a:gd name="T30" fmla="*/ 67 w 102"/>
                <a:gd name="T31" fmla="*/ 97 h 102"/>
                <a:gd name="T32" fmla="*/ 70 w 102"/>
                <a:gd name="T33" fmla="*/ 97 h 102"/>
                <a:gd name="T34" fmla="*/ 78 w 102"/>
                <a:gd name="T35" fmla="*/ 93 h 102"/>
                <a:gd name="T36" fmla="*/ 87 w 102"/>
                <a:gd name="T37" fmla="*/ 87 h 102"/>
                <a:gd name="T38" fmla="*/ 93 w 102"/>
                <a:gd name="T39" fmla="*/ 78 h 102"/>
                <a:gd name="T40" fmla="*/ 97 w 102"/>
                <a:gd name="T41" fmla="*/ 70 h 102"/>
                <a:gd name="T42" fmla="*/ 97 w 102"/>
                <a:gd name="T43" fmla="*/ 67 h 102"/>
                <a:gd name="T44" fmla="*/ 98 w 102"/>
                <a:gd name="T45" fmla="*/ 64 h 102"/>
                <a:gd name="T46" fmla="*/ 101 w 102"/>
                <a:gd name="T47" fmla="*/ 60 h 102"/>
                <a:gd name="T48" fmla="*/ 102 w 102"/>
                <a:gd name="T49" fmla="*/ 51 h 102"/>
                <a:gd name="T50" fmla="*/ 101 w 102"/>
                <a:gd name="T51" fmla="*/ 39 h 102"/>
                <a:gd name="T52" fmla="*/ 97 w 102"/>
                <a:gd name="T53" fmla="*/ 30 h 102"/>
                <a:gd name="T54" fmla="*/ 93 w 102"/>
                <a:gd name="T55" fmla="*/ 21 h 102"/>
                <a:gd name="T56" fmla="*/ 87 w 102"/>
                <a:gd name="T57" fmla="*/ 15 h 102"/>
                <a:gd name="T58" fmla="*/ 78 w 102"/>
                <a:gd name="T59" fmla="*/ 7 h 102"/>
                <a:gd name="T60" fmla="*/ 70 w 102"/>
                <a:gd name="T61" fmla="*/ 3 h 102"/>
                <a:gd name="T62" fmla="*/ 60 w 102"/>
                <a:gd name="T63" fmla="*/ 0 h 102"/>
                <a:gd name="T64" fmla="*/ 51 w 102"/>
                <a:gd name="T65" fmla="*/ 0 h 102"/>
                <a:gd name="T66" fmla="*/ 39 w 102"/>
                <a:gd name="T67" fmla="*/ 0 h 102"/>
                <a:gd name="T68" fmla="*/ 30 w 102"/>
                <a:gd name="T69" fmla="*/ 3 h 102"/>
                <a:gd name="T70" fmla="*/ 21 w 102"/>
                <a:gd name="T71" fmla="*/ 7 h 102"/>
                <a:gd name="T72" fmla="*/ 15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15"/>
                  </a:moveTo>
                  <a:lnTo>
                    <a:pt x="7" y="21"/>
                  </a:lnTo>
                  <a:lnTo>
                    <a:pt x="3" y="30"/>
                  </a:lnTo>
                  <a:lnTo>
                    <a:pt x="0" y="39"/>
                  </a:lnTo>
                  <a:lnTo>
                    <a:pt x="0" y="51"/>
                  </a:lnTo>
                  <a:lnTo>
                    <a:pt x="0" y="60"/>
                  </a:lnTo>
                  <a:lnTo>
                    <a:pt x="3" y="70"/>
                  </a:lnTo>
                  <a:lnTo>
                    <a:pt x="7" y="78"/>
                  </a:lnTo>
                  <a:lnTo>
                    <a:pt x="15" y="87"/>
                  </a:lnTo>
                  <a:lnTo>
                    <a:pt x="21" y="93"/>
                  </a:lnTo>
                  <a:lnTo>
                    <a:pt x="30" y="97"/>
                  </a:lnTo>
                  <a:lnTo>
                    <a:pt x="39" y="101"/>
                  </a:lnTo>
                  <a:lnTo>
                    <a:pt x="51" y="102"/>
                  </a:lnTo>
                  <a:lnTo>
                    <a:pt x="60" y="101"/>
                  </a:lnTo>
                  <a:lnTo>
                    <a:pt x="64" y="98"/>
                  </a:lnTo>
                  <a:lnTo>
                    <a:pt x="67" y="97"/>
                  </a:lnTo>
                  <a:lnTo>
                    <a:pt x="70" y="97"/>
                  </a:lnTo>
                  <a:lnTo>
                    <a:pt x="78" y="93"/>
                  </a:lnTo>
                  <a:lnTo>
                    <a:pt x="87" y="87"/>
                  </a:lnTo>
                  <a:lnTo>
                    <a:pt x="93" y="78"/>
                  </a:lnTo>
                  <a:lnTo>
                    <a:pt x="97" y="70"/>
                  </a:lnTo>
                  <a:lnTo>
                    <a:pt x="97" y="67"/>
                  </a:lnTo>
                  <a:lnTo>
                    <a:pt x="98" y="64"/>
                  </a:lnTo>
                  <a:lnTo>
                    <a:pt x="101" y="60"/>
                  </a:lnTo>
                  <a:lnTo>
                    <a:pt x="102" y="51"/>
                  </a:lnTo>
                  <a:lnTo>
                    <a:pt x="101" y="39"/>
                  </a:lnTo>
                  <a:lnTo>
                    <a:pt x="97" y="30"/>
                  </a:lnTo>
                  <a:lnTo>
                    <a:pt x="93" y="21"/>
                  </a:lnTo>
                  <a:lnTo>
                    <a:pt x="87" y="15"/>
                  </a:lnTo>
                  <a:lnTo>
                    <a:pt x="78" y="7"/>
                  </a:lnTo>
                  <a:lnTo>
                    <a:pt x="70" y="3"/>
                  </a:lnTo>
                  <a:lnTo>
                    <a:pt x="60" y="0"/>
                  </a:lnTo>
                  <a:lnTo>
                    <a:pt x="51" y="0"/>
                  </a:lnTo>
                  <a:lnTo>
                    <a:pt x="39" y="0"/>
                  </a:lnTo>
                  <a:lnTo>
                    <a:pt x="30" y="3"/>
                  </a:lnTo>
                  <a:lnTo>
                    <a:pt x="21" y="7"/>
                  </a:lnTo>
                  <a:lnTo>
                    <a:pt x="15" y="15"/>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92" name="Freeform 121">
              <a:extLst>
                <a:ext uri="{FF2B5EF4-FFF2-40B4-BE49-F238E27FC236}">
                  <a16:creationId xmlns:a16="http://schemas.microsoft.com/office/drawing/2014/main" id="{F7A85869-3842-38DA-30B8-ADBA9A914769}"/>
                </a:ext>
              </a:extLst>
            </p:cNvPr>
            <p:cNvSpPr>
              <a:spLocks/>
            </p:cNvSpPr>
            <p:nvPr/>
          </p:nvSpPr>
          <p:spPr bwMode="auto">
            <a:xfrm>
              <a:off x="3524250" y="3940175"/>
              <a:ext cx="39687" cy="39688"/>
            </a:xfrm>
            <a:custGeom>
              <a:avLst/>
              <a:gdLst>
                <a:gd name="T0" fmla="*/ 15 w 102"/>
                <a:gd name="T1" fmla="*/ 15 h 102"/>
                <a:gd name="T2" fmla="*/ 7 w 102"/>
                <a:gd name="T3" fmla="*/ 22 h 102"/>
                <a:gd name="T4" fmla="*/ 3 w 102"/>
                <a:gd name="T5" fmla="*/ 31 h 102"/>
                <a:gd name="T6" fmla="*/ 0 w 102"/>
                <a:gd name="T7" fmla="*/ 40 h 102"/>
                <a:gd name="T8" fmla="*/ 0 w 102"/>
                <a:gd name="T9" fmla="*/ 51 h 102"/>
                <a:gd name="T10" fmla="*/ 0 w 102"/>
                <a:gd name="T11" fmla="*/ 60 h 102"/>
                <a:gd name="T12" fmla="*/ 3 w 102"/>
                <a:gd name="T13" fmla="*/ 70 h 102"/>
                <a:gd name="T14" fmla="*/ 7 w 102"/>
                <a:gd name="T15" fmla="*/ 78 h 102"/>
                <a:gd name="T16" fmla="*/ 15 w 102"/>
                <a:gd name="T17" fmla="*/ 87 h 102"/>
                <a:gd name="T18" fmla="*/ 21 w 102"/>
                <a:gd name="T19" fmla="*/ 93 h 102"/>
                <a:gd name="T20" fmla="*/ 30 w 102"/>
                <a:gd name="T21" fmla="*/ 97 h 102"/>
                <a:gd name="T22" fmla="*/ 39 w 102"/>
                <a:gd name="T23" fmla="*/ 101 h 102"/>
                <a:gd name="T24" fmla="*/ 51 w 102"/>
                <a:gd name="T25" fmla="*/ 102 h 102"/>
                <a:gd name="T26" fmla="*/ 60 w 102"/>
                <a:gd name="T27" fmla="*/ 101 h 102"/>
                <a:gd name="T28" fmla="*/ 64 w 102"/>
                <a:gd name="T29" fmla="*/ 99 h 102"/>
                <a:gd name="T30" fmla="*/ 67 w 102"/>
                <a:gd name="T31" fmla="*/ 97 h 102"/>
                <a:gd name="T32" fmla="*/ 70 w 102"/>
                <a:gd name="T33" fmla="*/ 97 h 102"/>
                <a:gd name="T34" fmla="*/ 78 w 102"/>
                <a:gd name="T35" fmla="*/ 93 h 102"/>
                <a:gd name="T36" fmla="*/ 87 w 102"/>
                <a:gd name="T37" fmla="*/ 87 h 102"/>
                <a:gd name="T38" fmla="*/ 93 w 102"/>
                <a:gd name="T39" fmla="*/ 78 h 102"/>
                <a:gd name="T40" fmla="*/ 97 w 102"/>
                <a:gd name="T41" fmla="*/ 70 h 102"/>
                <a:gd name="T42" fmla="*/ 97 w 102"/>
                <a:gd name="T43" fmla="*/ 67 h 102"/>
                <a:gd name="T44" fmla="*/ 98 w 102"/>
                <a:gd name="T45" fmla="*/ 65 h 102"/>
                <a:gd name="T46" fmla="*/ 101 w 102"/>
                <a:gd name="T47" fmla="*/ 60 h 102"/>
                <a:gd name="T48" fmla="*/ 102 w 102"/>
                <a:gd name="T49" fmla="*/ 51 h 102"/>
                <a:gd name="T50" fmla="*/ 101 w 102"/>
                <a:gd name="T51" fmla="*/ 40 h 102"/>
                <a:gd name="T52" fmla="*/ 97 w 102"/>
                <a:gd name="T53" fmla="*/ 31 h 102"/>
                <a:gd name="T54" fmla="*/ 93 w 102"/>
                <a:gd name="T55" fmla="*/ 22 h 102"/>
                <a:gd name="T56" fmla="*/ 87 w 102"/>
                <a:gd name="T57" fmla="*/ 15 h 102"/>
                <a:gd name="T58" fmla="*/ 78 w 102"/>
                <a:gd name="T59" fmla="*/ 7 h 102"/>
                <a:gd name="T60" fmla="*/ 70 w 102"/>
                <a:gd name="T61" fmla="*/ 3 h 102"/>
                <a:gd name="T62" fmla="*/ 60 w 102"/>
                <a:gd name="T63" fmla="*/ 0 h 102"/>
                <a:gd name="T64" fmla="*/ 51 w 102"/>
                <a:gd name="T65" fmla="*/ 0 h 102"/>
                <a:gd name="T66" fmla="*/ 39 w 102"/>
                <a:gd name="T67" fmla="*/ 0 h 102"/>
                <a:gd name="T68" fmla="*/ 30 w 102"/>
                <a:gd name="T69" fmla="*/ 3 h 102"/>
                <a:gd name="T70" fmla="*/ 21 w 102"/>
                <a:gd name="T71" fmla="*/ 7 h 102"/>
                <a:gd name="T72" fmla="*/ 15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15"/>
                  </a:moveTo>
                  <a:lnTo>
                    <a:pt x="7" y="22"/>
                  </a:lnTo>
                  <a:lnTo>
                    <a:pt x="3" y="31"/>
                  </a:lnTo>
                  <a:lnTo>
                    <a:pt x="0" y="40"/>
                  </a:lnTo>
                  <a:lnTo>
                    <a:pt x="0" y="51"/>
                  </a:lnTo>
                  <a:lnTo>
                    <a:pt x="0" y="60"/>
                  </a:lnTo>
                  <a:lnTo>
                    <a:pt x="3" y="70"/>
                  </a:lnTo>
                  <a:lnTo>
                    <a:pt x="7" y="78"/>
                  </a:lnTo>
                  <a:lnTo>
                    <a:pt x="15" y="87"/>
                  </a:lnTo>
                  <a:lnTo>
                    <a:pt x="21" y="93"/>
                  </a:lnTo>
                  <a:lnTo>
                    <a:pt x="30" y="97"/>
                  </a:lnTo>
                  <a:lnTo>
                    <a:pt x="39" y="101"/>
                  </a:lnTo>
                  <a:lnTo>
                    <a:pt x="51" y="102"/>
                  </a:lnTo>
                  <a:lnTo>
                    <a:pt x="60" y="101"/>
                  </a:lnTo>
                  <a:lnTo>
                    <a:pt x="64" y="99"/>
                  </a:lnTo>
                  <a:lnTo>
                    <a:pt x="67" y="97"/>
                  </a:lnTo>
                  <a:lnTo>
                    <a:pt x="70" y="97"/>
                  </a:lnTo>
                  <a:lnTo>
                    <a:pt x="78" y="93"/>
                  </a:lnTo>
                  <a:lnTo>
                    <a:pt x="87" y="87"/>
                  </a:lnTo>
                  <a:lnTo>
                    <a:pt x="93" y="78"/>
                  </a:lnTo>
                  <a:lnTo>
                    <a:pt x="97" y="70"/>
                  </a:lnTo>
                  <a:lnTo>
                    <a:pt x="97" y="67"/>
                  </a:lnTo>
                  <a:lnTo>
                    <a:pt x="98" y="65"/>
                  </a:lnTo>
                  <a:lnTo>
                    <a:pt x="101" y="60"/>
                  </a:lnTo>
                  <a:lnTo>
                    <a:pt x="102" y="51"/>
                  </a:lnTo>
                  <a:lnTo>
                    <a:pt x="101" y="40"/>
                  </a:lnTo>
                  <a:lnTo>
                    <a:pt x="97" y="31"/>
                  </a:lnTo>
                  <a:lnTo>
                    <a:pt x="93" y="22"/>
                  </a:lnTo>
                  <a:lnTo>
                    <a:pt x="87" y="15"/>
                  </a:lnTo>
                  <a:lnTo>
                    <a:pt x="78" y="7"/>
                  </a:lnTo>
                  <a:lnTo>
                    <a:pt x="70" y="3"/>
                  </a:lnTo>
                  <a:lnTo>
                    <a:pt x="60" y="0"/>
                  </a:lnTo>
                  <a:lnTo>
                    <a:pt x="51" y="0"/>
                  </a:lnTo>
                  <a:lnTo>
                    <a:pt x="39" y="0"/>
                  </a:lnTo>
                  <a:lnTo>
                    <a:pt x="30" y="3"/>
                  </a:lnTo>
                  <a:lnTo>
                    <a:pt x="21" y="7"/>
                  </a:lnTo>
                  <a:lnTo>
                    <a:pt x="15" y="15"/>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93" name="Freeform 122">
              <a:extLst>
                <a:ext uri="{FF2B5EF4-FFF2-40B4-BE49-F238E27FC236}">
                  <a16:creationId xmlns:a16="http://schemas.microsoft.com/office/drawing/2014/main" id="{F058B520-AE5E-89D3-5D74-AA683D71309F}"/>
                </a:ext>
              </a:extLst>
            </p:cNvPr>
            <p:cNvSpPr>
              <a:spLocks/>
            </p:cNvSpPr>
            <p:nvPr/>
          </p:nvSpPr>
          <p:spPr bwMode="auto">
            <a:xfrm>
              <a:off x="3524250" y="3502025"/>
              <a:ext cx="39687" cy="39688"/>
            </a:xfrm>
            <a:custGeom>
              <a:avLst/>
              <a:gdLst>
                <a:gd name="T0" fmla="*/ 15 w 102"/>
                <a:gd name="T1" fmla="*/ 15 h 102"/>
                <a:gd name="T2" fmla="*/ 7 w 102"/>
                <a:gd name="T3" fmla="*/ 22 h 102"/>
                <a:gd name="T4" fmla="*/ 3 w 102"/>
                <a:gd name="T5" fmla="*/ 31 h 102"/>
                <a:gd name="T6" fmla="*/ 0 w 102"/>
                <a:gd name="T7" fmla="*/ 40 h 102"/>
                <a:gd name="T8" fmla="*/ 0 w 102"/>
                <a:gd name="T9" fmla="*/ 51 h 102"/>
                <a:gd name="T10" fmla="*/ 0 w 102"/>
                <a:gd name="T11" fmla="*/ 60 h 102"/>
                <a:gd name="T12" fmla="*/ 3 w 102"/>
                <a:gd name="T13" fmla="*/ 70 h 102"/>
                <a:gd name="T14" fmla="*/ 7 w 102"/>
                <a:gd name="T15" fmla="*/ 78 h 102"/>
                <a:gd name="T16" fmla="*/ 15 w 102"/>
                <a:gd name="T17" fmla="*/ 87 h 102"/>
                <a:gd name="T18" fmla="*/ 21 w 102"/>
                <a:gd name="T19" fmla="*/ 93 h 102"/>
                <a:gd name="T20" fmla="*/ 30 w 102"/>
                <a:gd name="T21" fmla="*/ 97 h 102"/>
                <a:gd name="T22" fmla="*/ 39 w 102"/>
                <a:gd name="T23" fmla="*/ 101 h 102"/>
                <a:gd name="T24" fmla="*/ 51 w 102"/>
                <a:gd name="T25" fmla="*/ 102 h 102"/>
                <a:gd name="T26" fmla="*/ 60 w 102"/>
                <a:gd name="T27" fmla="*/ 101 h 102"/>
                <a:gd name="T28" fmla="*/ 64 w 102"/>
                <a:gd name="T29" fmla="*/ 99 h 102"/>
                <a:gd name="T30" fmla="*/ 67 w 102"/>
                <a:gd name="T31" fmla="*/ 97 h 102"/>
                <a:gd name="T32" fmla="*/ 70 w 102"/>
                <a:gd name="T33" fmla="*/ 97 h 102"/>
                <a:gd name="T34" fmla="*/ 78 w 102"/>
                <a:gd name="T35" fmla="*/ 93 h 102"/>
                <a:gd name="T36" fmla="*/ 87 w 102"/>
                <a:gd name="T37" fmla="*/ 87 h 102"/>
                <a:gd name="T38" fmla="*/ 93 w 102"/>
                <a:gd name="T39" fmla="*/ 78 h 102"/>
                <a:gd name="T40" fmla="*/ 97 w 102"/>
                <a:gd name="T41" fmla="*/ 70 h 102"/>
                <a:gd name="T42" fmla="*/ 97 w 102"/>
                <a:gd name="T43" fmla="*/ 67 h 102"/>
                <a:gd name="T44" fmla="*/ 98 w 102"/>
                <a:gd name="T45" fmla="*/ 65 h 102"/>
                <a:gd name="T46" fmla="*/ 101 w 102"/>
                <a:gd name="T47" fmla="*/ 60 h 102"/>
                <a:gd name="T48" fmla="*/ 102 w 102"/>
                <a:gd name="T49" fmla="*/ 51 h 102"/>
                <a:gd name="T50" fmla="*/ 101 w 102"/>
                <a:gd name="T51" fmla="*/ 40 h 102"/>
                <a:gd name="T52" fmla="*/ 97 w 102"/>
                <a:gd name="T53" fmla="*/ 31 h 102"/>
                <a:gd name="T54" fmla="*/ 93 w 102"/>
                <a:gd name="T55" fmla="*/ 22 h 102"/>
                <a:gd name="T56" fmla="*/ 87 w 102"/>
                <a:gd name="T57" fmla="*/ 15 h 102"/>
                <a:gd name="T58" fmla="*/ 78 w 102"/>
                <a:gd name="T59" fmla="*/ 7 h 102"/>
                <a:gd name="T60" fmla="*/ 70 w 102"/>
                <a:gd name="T61" fmla="*/ 3 h 102"/>
                <a:gd name="T62" fmla="*/ 60 w 102"/>
                <a:gd name="T63" fmla="*/ 0 h 102"/>
                <a:gd name="T64" fmla="*/ 51 w 102"/>
                <a:gd name="T65" fmla="*/ 0 h 102"/>
                <a:gd name="T66" fmla="*/ 39 w 102"/>
                <a:gd name="T67" fmla="*/ 0 h 102"/>
                <a:gd name="T68" fmla="*/ 30 w 102"/>
                <a:gd name="T69" fmla="*/ 3 h 102"/>
                <a:gd name="T70" fmla="*/ 21 w 102"/>
                <a:gd name="T71" fmla="*/ 7 h 102"/>
                <a:gd name="T72" fmla="*/ 15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15" y="15"/>
                  </a:moveTo>
                  <a:lnTo>
                    <a:pt x="7" y="22"/>
                  </a:lnTo>
                  <a:lnTo>
                    <a:pt x="3" y="31"/>
                  </a:lnTo>
                  <a:lnTo>
                    <a:pt x="0" y="40"/>
                  </a:lnTo>
                  <a:lnTo>
                    <a:pt x="0" y="51"/>
                  </a:lnTo>
                  <a:lnTo>
                    <a:pt x="0" y="60"/>
                  </a:lnTo>
                  <a:lnTo>
                    <a:pt x="3" y="70"/>
                  </a:lnTo>
                  <a:lnTo>
                    <a:pt x="7" y="78"/>
                  </a:lnTo>
                  <a:lnTo>
                    <a:pt x="15" y="87"/>
                  </a:lnTo>
                  <a:lnTo>
                    <a:pt x="21" y="93"/>
                  </a:lnTo>
                  <a:lnTo>
                    <a:pt x="30" y="97"/>
                  </a:lnTo>
                  <a:lnTo>
                    <a:pt x="39" y="101"/>
                  </a:lnTo>
                  <a:lnTo>
                    <a:pt x="51" y="102"/>
                  </a:lnTo>
                  <a:lnTo>
                    <a:pt x="60" y="101"/>
                  </a:lnTo>
                  <a:lnTo>
                    <a:pt x="64" y="99"/>
                  </a:lnTo>
                  <a:lnTo>
                    <a:pt x="67" y="97"/>
                  </a:lnTo>
                  <a:lnTo>
                    <a:pt x="70" y="97"/>
                  </a:lnTo>
                  <a:lnTo>
                    <a:pt x="78" y="93"/>
                  </a:lnTo>
                  <a:lnTo>
                    <a:pt x="87" y="87"/>
                  </a:lnTo>
                  <a:lnTo>
                    <a:pt x="93" y="78"/>
                  </a:lnTo>
                  <a:lnTo>
                    <a:pt x="97" y="70"/>
                  </a:lnTo>
                  <a:lnTo>
                    <a:pt x="97" y="67"/>
                  </a:lnTo>
                  <a:lnTo>
                    <a:pt x="98" y="65"/>
                  </a:lnTo>
                  <a:lnTo>
                    <a:pt x="101" y="60"/>
                  </a:lnTo>
                  <a:lnTo>
                    <a:pt x="102" y="51"/>
                  </a:lnTo>
                  <a:lnTo>
                    <a:pt x="101" y="40"/>
                  </a:lnTo>
                  <a:lnTo>
                    <a:pt x="97" y="31"/>
                  </a:lnTo>
                  <a:lnTo>
                    <a:pt x="93" y="22"/>
                  </a:lnTo>
                  <a:lnTo>
                    <a:pt x="87" y="15"/>
                  </a:lnTo>
                  <a:lnTo>
                    <a:pt x="78" y="7"/>
                  </a:lnTo>
                  <a:lnTo>
                    <a:pt x="70" y="3"/>
                  </a:lnTo>
                  <a:lnTo>
                    <a:pt x="60" y="0"/>
                  </a:lnTo>
                  <a:lnTo>
                    <a:pt x="51" y="0"/>
                  </a:lnTo>
                  <a:lnTo>
                    <a:pt x="39" y="0"/>
                  </a:lnTo>
                  <a:lnTo>
                    <a:pt x="30" y="3"/>
                  </a:lnTo>
                  <a:lnTo>
                    <a:pt x="21" y="7"/>
                  </a:lnTo>
                  <a:lnTo>
                    <a:pt x="15" y="15"/>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94" name="Line 123">
              <a:extLst>
                <a:ext uri="{FF2B5EF4-FFF2-40B4-BE49-F238E27FC236}">
                  <a16:creationId xmlns:a16="http://schemas.microsoft.com/office/drawing/2014/main" id="{8BCF2E2D-8D19-AD7B-BA1E-6F7AA92AA50D}"/>
                </a:ext>
              </a:extLst>
            </p:cNvPr>
            <p:cNvSpPr>
              <a:spLocks noChangeShapeType="1"/>
            </p:cNvSpPr>
            <p:nvPr/>
          </p:nvSpPr>
          <p:spPr bwMode="auto">
            <a:xfrm flipV="1">
              <a:off x="2395538" y="5229225"/>
              <a:ext cx="25400" cy="33338"/>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5" name="Line 124">
              <a:extLst>
                <a:ext uri="{FF2B5EF4-FFF2-40B4-BE49-F238E27FC236}">
                  <a16:creationId xmlns:a16="http://schemas.microsoft.com/office/drawing/2014/main" id="{32125A2B-FCA2-B928-BDE5-737AF1E600F6}"/>
                </a:ext>
              </a:extLst>
            </p:cNvPr>
            <p:cNvSpPr>
              <a:spLocks noChangeShapeType="1"/>
            </p:cNvSpPr>
            <p:nvPr/>
          </p:nvSpPr>
          <p:spPr bwMode="auto">
            <a:xfrm flipV="1">
              <a:off x="2420938" y="5194300"/>
              <a:ext cx="25400" cy="34925"/>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6" name="Line 125">
              <a:extLst>
                <a:ext uri="{FF2B5EF4-FFF2-40B4-BE49-F238E27FC236}">
                  <a16:creationId xmlns:a16="http://schemas.microsoft.com/office/drawing/2014/main" id="{73447D90-C785-CB4B-D07F-B8AFA8974CE5}"/>
                </a:ext>
              </a:extLst>
            </p:cNvPr>
            <p:cNvSpPr>
              <a:spLocks noChangeShapeType="1"/>
            </p:cNvSpPr>
            <p:nvPr/>
          </p:nvSpPr>
          <p:spPr bwMode="auto">
            <a:xfrm flipH="1" flipV="1">
              <a:off x="2395538" y="5194300"/>
              <a:ext cx="25400" cy="34925"/>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7" name="Line 126">
              <a:extLst>
                <a:ext uri="{FF2B5EF4-FFF2-40B4-BE49-F238E27FC236}">
                  <a16:creationId xmlns:a16="http://schemas.microsoft.com/office/drawing/2014/main" id="{C3CB7ECB-CC25-7DC1-6E85-84F354EB248E}"/>
                </a:ext>
              </a:extLst>
            </p:cNvPr>
            <p:cNvSpPr>
              <a:spLocks noChangeShapeType="1"/>
            </p:cNvSpPr>
            <p:nvPr/>
          </p:nvSpPr>
          <p:spPr bwMode="auto">
            <a:xfrm>
              <a:off x="2420938" y="5229225"/>
              <a:ext cx="25400" cy="33338"/>
            </a:xfrm>
            <a:prstGeom prst="line">
              <a:avLst/>
            </a:prstGeom>
            <a:noFill/>
            <a:ln w="9525">
              <a:solidFill>
                <a:srgbClr val="003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8" name="Freeform 127">
              <a:extLst>
                <a:ext uri="{FF2B5EF4-FFF2-40B4-BE49-F238E27FC236}">
                  <a16:creationId xmlns:a16="http://schemas.microsoft.com/office/drawing/2014/main" id="{A225DFD5-D230-A2C9-A382-3742CAB4016F}"/>
                </a:ext>
              </a:extLst>
            </p:cNvPr>
            <p:cNvSpPr>
              <a:spLocks/>
            </p:cNvSpPr>
            <p:nvPr/>
          </p:nvSpPr>
          <p:spPr bwMode="auto">
            <a:xfrm>
              <a:off x="2400300" y="4132263"/>
              <a:ext cx="41275" cy="41275"/>
            </a:xfrm>
            <a:custGeom>
              <a:avLst/>
              <a:gdLst>
                <a:gd name="T0" fmla="*/ 87 w 102"/>
                <a:gd name="T1" fmla="*/ 15 h 102"/>
                <a:gd name="T2" fmla="*/ 78 w 102"/>
                <a:gd name="T3" fmla="*/ 7 h 102"/>
                <a:gd name="T4" fmla="*/ 70 w 102"/>
                <a:gd name="T5" fmla="*/ 3 h 102"/>
                <a:gd name="T6" fmla="*/ 60 w 102"/>
                <a:gd name="T7" fmla="*/ 0 h 102"/>
                <a:gd name="T8" fmla="*/ 51 w 102"/>
                <a:gd name="T9" fmla="*/ 0 h 102"/>
                <a:gd name="T10" fmla="*/ 39 w 102"/>
                <a:gd name="T11" fmla="*/ 0 h 102"/>
                <a:gd name="T12" fmla="*/ 30 w 102"/>
                <a:gd name="T13" fmla="*/ 3 h 102"/>
                <a:gd name="T14" fmla="*/ 21 w 102"/>
                <a:gd name="T15" fmla="*/ 7 h 102"/>
                <a:gd name="T16" fmla="*/ 14 w 102"/>
                <a:gd name="T17" fmla="*/ 15 h 102"/>
                <a:gd name="T18" fmla="*/ 7 w 102"/>
                <a:gd name="T19" fmla="*/ 21 h 102"/>
                <a:gd name="T20" fmla="*/ 3 w 102"/>
                <a:gd name="T21" fmla="*/ 31 h 102"/>
                <a:gd name="T22" fmla="*/ 0 w 102"/>
                <a:gd name="T23" fmla="*/ 40 h 102"/>
                <a:gd name="T24" fmla="*/ 0 w 102"/>
                <a:gd name="T25" fmla="*/ 51 h 102"/>
                <a:gd name="T26" fmla="*/ 0 w 102"/>
                <a:gd name="T27" fmla="*/ 60 h 102"/>
                <a:gd name="T28" fmla="*/ 3 w 102"/>
                <a:gd name="T29" fmla="*/ 70 h 102"/>
                <a:gd name="T30" fmla="*/ 7 w 102"/>
                <a:gd name="T31" fmla="*/ 78 h 102"/>
                <a:gd name="T32" fmla="*/ 14 w 102"/>
                <a:gd name="T33" fmla="*/ 87 h 102"/>
                <a:gd name="T34" fmla="*/ 21 w 102"/>
                <a:gd name="T35" fmla="*/ 93 h 102"/>
                <a:gd name="T36" fmla="*/ 30 w 102"/>
                <a:gd name="T37" fmla="*/ 97 h 102"/>
                <a:gd name="T38" fmla="*/ 39 w 102"/>
                <a:gd name="T39" fmla="*/ 101 h 102"/>
                <a:gd name="T40" fmla="*/ 51 w 102"/>
                <a:gd name="T41" fmla="*/ 102 h 102"/>
                <a:gd name="T42" fmla="*/ 60 w 102"/>
                <a:gd name="T43" fmla="*/ 101 h 102"/>
                <a:gd name="T44" fmla="*/ 64 w 102"/>
                <a:gd name="T45" fmla="*/ 98 h 102"/>
                <a:gd name="T46" fmla="*/ 67 w 102"/>
                <a:gd name="T47" fmla="*/ 97 h 102"/>
                <a:gd name="T48" fmla="*/ 70 w 102"/>
                <a:gd name="T49" fmla="*/ 97 h 102"/>
                <a:gd name="T50" fmla="*/ 78 w 102"/>
                <a:gd name="T51" fmla="*/ 93 h 102"/>
                <a:gd name="T52" fmla="*/ 87 w 102"/>
                <a:gd name="T53" fmla="*/ 87 h 102"/>
                <a:gd name="T54" fmla="*/ 93 w 102"/>
                <a:gd name="T55" fmla="*/ 78 h 102"/>
                <a:gd name="T56" fmla="*/ 97 w 102"/>
                <a:gd name="T57" fmla="*/ 70 h 102"/>
                <a:gd name="T58" fmla="*/ 97 w 102"/>
                <a:gd name="T59" fmla="*/ 67 h 102"/>
                <a:gd name="T60" fmla="*/ 98 w 102"/>
                <a:gd name="T61" fmla="*/ 64 h 102"/>
                <a:gd name="T62" fmla="*/ 101 w 102"/>
                <a:gd name="T63" fmla="*/ 60 h 102"/>
                <a:gd name="T64" fmla="*/ 102 w 102"/>
                <a:gd name="T65" fmla="*/ 51 h 102"/>
                <a:gd name="T66" fmla="*/ 101 w 102"/>
                <a:gd name="T67" fmla="*/ 40 h 102"/>
                <a:gd name="T68" fmla="*/ 97 w 102"/>
                <a:gd name="T69" fmla="*/ 31 h 102"/>
                <a:gd name="T70" fmla="*/ 93 w 102"/>
                <a:gd name="T71" fmla="*/ 21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3"/>
                  </a:lnTo>
                  <a:lnTo>
                    <a:pt x="60" y="0"/>
                  </a:lnTo>
                  <a:lnTo>
                    <a:pt x="51" y="0"/>
                  </a:lnTo>
                  <a:lnTo>
                    <a:pt x="39" y="0"/>
                  </a:lnTo>
                  <a:lnTo>
                    <a:pt x="30" y="3"/>
                  </a:lnTo>
                  <a:lnTo>
                    <a:pt x="21" y="7"/>
                  </a:lnTo>
                  <a:lnTo>
                    <a:pt x="14" y="15"/>
                  </a:lnTo>
                  <a:lnTo>
                    <a:pt x="7" y="21"/>
                  </a:lnTo>
                  <a:lnTo>
                    <a:pt x="3" y="31"/>
                  </a:lnTo>
                  <a:lnTo>
                    <a:pt x="0" y="40"/>
                  </a:lnTo>
                  <a:lnTo>
                    <a:pt x="0" y="51"/>
                  </a:lnTo>
                  <a:lnTo>
                    <a:pt x="0" y="60"/>
                  </a:lnTo>
                  <a:lnTo>
                    <a:pt x="3" y="70"/>
                  </a:lnTo>
                  <a:lnTo>
                    <a:pt x="7" y="78"/>
                  </a:lnTo>
                  <a:lnTo>
                    <a:pt x="14" y="87"/>
                  </a:lnTo>
                  <a:lnTo>
                    <a:pt x="21" y="93"/>
                  </a:lnTo>
                  <a:lnTo>
                    <a:pt x="30" y="97"/>
                  </a:lnTo>
                  <a:lnTo>
                    <a:pt x="39" y="101"/>
                  </a:lnTo>
                  <a:lnTo>
                    <a:pt x="51" y="102"/>
                  </a:lnTo>
                  <a:lnTo>
                    <a:pt x="60" y="101"/>
                  </a:lnTo>
                  <a:lnTo>
                    <a:pt x="64" y="98"/>
                  </a:lnTo>
                  <a:lnTo>
                    <a:pt x="67" y="97"/>
                  </a:lnTo>
                  <a:lnTo>
                    <a:pt x="70" y="97"/>
                  </a:lnTo>
                  <a:lnTo>
                    <a:pt x="78" y="93"/>
                  </a:lnTo>
                  <a:lnTo>
                    <a:pt x="87" y="87"/>
                  </a:lnTo>
                  <a:lnTo>
                    <a:pt x="93" y="78"/>
                  </a:lnTo>
                  <a:lnTo>
                    <a:pt x="97" y="70"/>
                  </a:lnTo>
                  <a:lnTo>
                    <a:pt x="97" y="67"/>
                  </a:lnTo>
                  <a:lnTo>
                    <a:pt x="98" y="64"/>
                  </a:lnTo>
                  <a:lnTo>
                    <a:pt x="101" y="60"/>
                  </a:lnTo>
                  <a:lnTo>
                    <a:pt x="102" y="51"/>
                  </a:lnTo>
                  <a:lnTo>
                    <a:pt x="101" y="40"/>
                  </a:lnTo>
                  <a:lnTo>
                    <a:pt x="97" y="31"/>
                  </a:lnTo>
                  <a:lnTo>
                    <a:pt x="93" y="21"/>
                  </a:lnTo>
                  <a:lnTo>
                    <a:pt x="87" y="15"/>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99" name="Freeform 128">
              <a:extLst>
                <a:ext uri="{FF2B5EF4-FFF2-40B4-BE49-F238E27FC236}">
                  <a16:creationId xmlns:a16="http://schemas.microsoft.com/office/drawing/2014/main" id="{A588F018-A11A-0C50-240B-D4B53395C6FB}"/>
                </a:ext>
              </a:extLst>
            </p:cNvPr>
            <p:cNvSpPr>
              <a:spLocks/>
            </p:cNvSpPr>
            <p:nvPr/>
          </p:nvSpPr>
          <p:spPr bwMode="auto">
            <a:xfrm>
              <a:off x="2400300" y="3995738"/>
              <a:ext cx="41275" cy="41275"/>
            </a:xfrm>
            <a:custGeom>
              <a:avLst/>
              <a:gdLst>
                <a:gd name="T0" fmla="*/ 87 w 102"/>
                <a:gd name="T1" fmla="*/ 14 h 101"/>
                <a:gd name="T2" fmla="*/ 78 w 102"/>
                <a:gd name="T3" fmla="*/ 6 h 101"/>
                <a:gd name="T4" fmla="*/ 70 w 102"/>
                <a:gd name="T5" fmla="*/ 3 h 101"/>
                <a:gd name="T6" fmla="*/ 60 w 102"/>
                <a:gd name="T7" fmla="*/ 0 h 101"/>
                <a:gd name="T8" fmla="*/ 51 w 102"/>
                <a:gd name="T9" fmla="*/ 0 h 101"/>
                <a:gd name="T10" fmla="*/ 39 w 102"/>
                <a:gd name="T11" fmla="*/ 0 h 101"/>
                <a:gd name="T12" fmla="*/ 30 w 102"/>
                <a:gd name="T13" fmla="*/ 3 h 101"/>
                <a:gd name="T14" fmla="*/ 21 w 102"/>
                <a:gd name="T15" fmla="*/ 6 h 101"/>
                <a:gd name="T16" fmla="*/ 14 w 102"/>
                <a:gd name="T17" fmla="*/ 14 h 101"/>
                <a:gd name="T18" fmla="*/ 7 w 102"/>
                <a:gd name="T19" fmla="*/ 21 h 101"/>
                <a:gd name="T20" fmla="*/ 3 w 102"/>
                <a:gd name="T21" fmla="*/ 30 h 101"/>
                <a:gd name="T22" fmla="*/ 0 w 102"/>
                <a:gd name="T23" fmla="*/ 39 h 101"/>
                <a:gd name="T24" fmla="*/ 0 w 102"/>
                <a:gd name="T25" fmla="*/ 51 h 101"/>
                <a:gd name="T26" fmla="*/ 0 w 102"/>
                <a:gd name="T27" fmla="*/ 60 h 101"/>
                <a:gd name="T28" fmla="*/ 3 w 102"/>
                <a:gd name="T29" fmla="*/ 70 h 101"/>
                <a:gd name="T30" fmla="*/ 7 w 102"/>
                <a:gd name="T31" fmla="*/ 78 h 101"/>
                <a:gd name="T32" fmla="*/ 14 w 102"/>
                <a:gd name="T33" fmla="*/ 87 h 101"/>
                <a:gd name="T34" fmla="*/ 21 w 102"/>
                <a:gd name="T35" fmla="*/ 92 h 101"/>
                <a:gd name="T36" fmla="*/ 30 w 102"/>
                <a:gd name="T37" fmla="*/ 97 h 101"/>
                <a:gd name="T38" fmla="*/ 39 w 102"/>
                <a:gd name="T39" fmla="*/ 100 h 101"/>
                <a:gd name="T40" fmla="*/ 51 w 102"/>
                <a:gd name="T41" fmla="*/ 101 h 101"/>
                <a:gd name="T42" fmla="*/ 60 w 102"/>
                <a:gd name="T43" fmla="*/ 100 h 101"/>
                <a:gd name="T44" fmla="*/ 64 w 102"/>
                <a:gd name="T45" fmla="*/ 98 h 101"/>
                <a:gd name="T46" fmla="*/ 67 w 102"/>
                <a:gd name="T47" fmla="*/ 97 h 101"/>
                <a:gd name="T48" fmla="*/ 70 w 102"/>
                <a:gd name="T49" fmla="*/ 97 h 101"/>
                <a:gd name="T50" fmla="*/ 78 w 102"/>
                <a:gd name="T51" fmla="*/ 92 h 101"/>
                <a:gd name="T52" fmla="*/ 87 w 102"/>
                <a:gd name="T53" fmla="*/ 87 h 101"/>
                <a:gd name="T54" fmla="*/ 93 w 102"/>
                <a:gd name="T55" fmla="*/ 78 h 101"/>
                <a:gd name="T56" fmla="*/ 97 w 102"/>
                <a:gd name="T57" fmla="*/ 70 h 101"/>
                <a:gd name="T58" fmla="*/ 97 w 102"/>
                <a:gd name="T59" fmla="*/ 66 h 101"/>
                <a:gd name="T60" fmla="*/ 98 w 102"/>
                <a:gd name="T61" fmla="*/ 64 h 101"/>
                <a:gd name="T62" fmla="*/ 101 w 102"/>
                <a:gd name="T63" fmla="*/ 60 h 101"/>
                <a:gd name="T64" fmla="*/ 102 w 102"/>
                <a:gd name="T65" fmla="*/ 51 h 101"/>
                <a:gd name="T66" fmla="*/ 101 w 102"/>
                <a:gd name="T67" fmla="*/ 39 h 101"/>
                <a:gd name="T68" fmla="*/ 97 w 102"/>
                <a:gd name="T69" fmla="*/ 30 h 101"/>
                <a:gd name="T70" fmla="*/ 93 w 102"/>
                <a:gd name="T71" fmla="*/ 21 h 101"/>
                <a:gd name="T72" fmla="*/ 87 w 102"/>
                <a:gd name="T73" fmla="*/ 1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1">
                  <a:moveTo>
                    <a:pt x="87" y="14"/>
                  </a:moveTo>
                  <a:lnTo>
                    <a:pt x="78" y="6"/>
                  </a:lnTo>
                  <a:lnTo>
                    <a:pt x="70" y="3"/>
                  </a:lnTo>
                  <a:lnTo>
                    <a:pt x="60" y="0"/>
                  </a:lnTo>
                  <a:lnTo>
                    <a:pt x="51" y="0"/>
                  </a:lnTo>
                  <a:lnTo>
                    <a:pt x="39" y="0"/>
                  </a:lnTo>
                  <a:lnTo>
                    <a:pt x="30" y="3"/>
                  </a:lnTo>
                  <a:lnTo>
                    <a:pt x="21" y="6"/>
                  </a:lnTo>
                  <a:lnTo>
                    <a:pt x="14" y="14"/>
                  </a:lnTo>
                  <a:lnTo>
                    <a:pt x="7" y="21"/>
                  </a:lnTo>
                  <a:lnTo>
                    <a:pt x="3" y="30"/>
                  </a:lnTo>
                  <a:lnTo>
                    <a:pt x="0" y="39"/>
                  </a:lnTo>
                  <a:lnTo>
                    <a:pt x="0" y="51"/>
                  </a:lnTo>
                  <a:lnTo>
                    <a:pt x="0" y="60"/>
                  </a:lnTo>
                  <a:lnTo>
                    <a:pt x="3" y="70"/>
                  </a:lnTo>
                  <a:lnTo>
                    <a:pt x="7" y="78"/>
                  </a:lnTo>
                  <a:lnTo>
                    <a:pt x="14" y="87"/>
                  </a:lnTo>
                  <a:lnTo>
                    <a:pt x="21" y="92"/>
                  </a:lnTo>
                  <a:lnTo>
                    <a:pt x="30" y="97"/>
                  </a:lnTo>
                  <a:lnTo>
                    <a:pt x="39" y="100"/>
                  </a:lnTo>
                  <a:lnTo>
                    <a:pt x="51" y="101"/>
                  </a:lnTo>
                  <a:lnTo>
                    <a:pt x="60" y="100"/>
                  </a:lnTo>
                  <a:lnTo>
                    <a:pt x="64" y="98"/>
                  </a:lnTo>
                  <a:lnTo>
                    <a:pt x="67" y="97"/>
                  </a:lnTo>
                  <a:lnTo>
                    <a:pt x="70" y="97"/>
                  </a:lnTo>
                  <a:lnTo>
                    <a:pt x="78" y="92"/>
                  </a:lnTo>
                  <a:lnTo>
                    <a:pt x="87" y="87"/>
                  </a:lnTo>
                  <a:lnTo>
                    <a:pt x="93" y="78"/>
                  </a:lnTo>
                  <a:lnTo>
                    <a:pt x="97" y="70"/>
                  </a:lnTo>
                  <a:lnTo>
                    <a:pt x="97" y="66"/>
                  </a:lnTo>
                  <a:lnTo>
                    <a:pt x="98" y="64"/>
                  </a:lnTo>
                  <a:lnTo>
                    <a:pt x="101" y="60"/>
                  </a:lnTo>
                  <a:lnTo>
                    <a:pt x="102" y="51"/>
                  </a:lnTo>
                  <a:lnTo>
                    <a:pt x="101" y="39"/>
                  </a:lnTo>
                  <a:lnTo>
                    <a:pt x="97" y="30"/>
                  </a:lnTo>
                  <a:lnTo>
                    <a:pt x="93" y="21"/>
                  </a:lnTo>
                  <a:lnTo>
                    <a:pt x="87" y="14"/>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0" name="Freeform 129">
              <a:extLst>
                <a:ext uri="{FF2B5EF4-FFF2-40B4-BE49-F238E27FC236}">
                  <a16:creationId xmlns:a16="http://schemas.microsoft.com/office/drawing/2014/main" id="{3621AC8E-9B9C-D485-2FBA-991A36A2EAC6}"/>
                </a:ext>
              </a:extLst>
            </p:cNvPr>
            <p:cNvSpPr>
              <a:spLocks/>
            </p:cNvSpPr>
            <p:nvPr/>
          </p:nvSpPr>
          <p:spPr bwMode="auto">
            <a:xfrm>
              <a:off x="2400300" y="3825875"/>
              <a:ext cx="41275" cy="39688"/>
            </a:xfrm>
            <a:custGeom>
              <a:avLst/>
              <a:gdLst>
                <a:gd name="T0" fmla="*/ 87 w 102"/>
                <a:gd name="T1" fmla="*/ 15 h 102"/>
                <a:gd name="T2" fmla="*/ 78 w 102"/>
                <a:gd name="T3" fmla="*/ 7 h 102"/>
                <a:gd name="T4" fmla="*/ 70 w 102"/>
                <a:gd name="T5" fmla="*/ 4 h 102"/>
                <a:gd name="T6" fmla="*/ 60 w 102"/>
                <a:gd name="T7" fmla="*/ 0 h 102"/>
                <a:gd name="T8" fmla="*/ 51 w 102"/>
                <a:gd name="T9" fmla="*/ 0 h 102"/>
                <a:gd name="T10" fmla="*/ 39 w 102"/>
                <a:gd name="T11" fmla="*/ 0 h 102"/>
                <a:gd name="T12" fmla="*/ 30 w 102"/>
                <a:gd name="T13" fmla="*/ 4 h 102"/>
                <a:gd name="T14" fmla="*/ 21 w 102"/>
                <a:gd name="T15" fmla="*/ 7 h 102"/>
                <a:gd name="T16" fmla="*/ 14 w 102"/>
                <a:gd name="T17" fmla="*/ 15 h 102"/>
                <a:gd name="T18" fmla="*/ 7 w 102"/>
                <a:gd name="T19" fmla="*/ 22 h 102"/>
                <a:gd name="T20" fmla="*/ 3 w 102"/>
                <a:gd name="T21" fmla="*/ 31 h 102"/>
                <a:gd name="T22" fmla="*/ 0 w 102"/>
                <a:gd name="T23" fmla="*/ 40 h 102"/>
                <a:gd name="T24" fmla="*/ 0 w 102"/>
                <a:gd name="T25" fmla="*/ 51 h 102"/>
                <a:gd name="T26" fmla="*/ 0 w 102"/>
                <a:gd name="T27" fmla="*/ 60 h 102"/>
                <a:gd name="T28" fmla="*/ 3 w 102"/>
                <a:gd name="T29" fmla="*/ 71 h 102"/>
                <a:gd name="T30" fmla="*/ 7 w 102"/>
                <a:gd name="T31" fmla="*/ 78 h 102"/>
                <a:gd name="T32" fmla="*/ 14 w 102"/>
                <a:gd name="T33" fmla="*/ 87 h 102"/>
                <a:gd name="T34" fmla="*/ 21 w 102"/>
                <a:gd name="T35" fmla="*/ 93 h 102"/>
                <a:gd name="T36" fmla="*/ 30 w 102"/>
                <a:gd name="T37" fmla="*/ 98 h 102"/>
                <a:gd name="T38" fmla="*/ 39 w 102"/>
                <a:gd name="T39" fmla="*/ 101 h 102"/>
                <a:gd name="T40" fmla="*/ 51 w 102"/>
                <a:gd name="T41" fmla="*/ 102 h 102"/>
                <a:gd name="T42" fmla="*/ 60 w 102"/>
                <a:gd name="T43" fmla="*/ 101 h 102"/>
                <a:gd name="T44" fmla="*/ 64 w 102"/>
                <a:gd name="T45" fmla="*/ 99 h 102"/>
                <a:gd name="T46" fmla="*/ 67 w 102"/>
                <a:gd name="T47" fmla="*/ 98 h 102"/>
                <a:gd name="T48" fmla="*/ 70 w 102"/>
                <a:gd name="T49" fmla="*/ 98 h 102"/>
                <a:gd name="T50" fmla="*/ 78 w 102"/>
                <a:gd name="T51" fmla="*/ 93 h 102"/>
                <a:gd name="T52" fmla="*/ 87 w 102"/>
                <a:gd name="T53" fmla="*/ 87 h 102"/>
                <a:gd name="T54" fmla="*/ 93 w 102"/>
                <a:gd name="T55" fmla="*/ 78 h 102"/>
                <a:gd name="T56" fmla="*/ 97 w 102"/>
                <a:gd name="T57" fmla="*/ 71 h 102"/>
                <a:gd name="T58" fmla="*/ 97 w 102"/>
                <a:gd name="T59" fmla="*/ 67 h 102"/>
                <a:gd name="T60" fmla="*/ 98 w 102"/>
                <a:gd name="T61" fmla="*/ 65 h 102"/>
                <a:gd name="T62" fmla="*/ 101 w 102"/>
                <a:gd name="T63" fmla="*/ 60 h 102"/>
                <a:gd name="T64" fmla="*/ 102 w 102"/>
                <a:gd name="T65" fmla="*/ 51 h 102"/>
                <a:gd name="T66" fmla="*/ 101 w 102"/>
                <a:gd name="T67" fmla="*/ 40 h 102"/>
                <a:gd name="T68" fmla="*/ 97 w 102"/>
                <a:gd name="T69" fmla="*/ 31 h 102"/>
                <a:gd name="T70" fmla="*/ 93 w 102"/>
                <a:gd name="T71" fmla="*/ 22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4"/>
                  </a:lnTo>
                  <a:lnTo>
                    <a:pt x="60" y="0"/>
                  </a:lnTo>
                  <a:lnTo>
                    <a:pt x="51" y="0"/>
                  </a:lnTo>
                  <a:lnTo>
                    <a:pt x="39" y="0"/>
                  </a:lnTo>
                  <a:lnTo>
                    <a:pt x="30" y="4"/>
                  </a:lnTo>
                  <a:lnTo>
                    <a:pt x="21" y="7"/>
                  </a:lnTo>
                  <a:lnTo>
                    <a:pt x="14" y="15"/>
                  </a:lnTo>
                  <a:lnTo>
                    <a:pt x="7" y="22"/>
                  </a:lnTo>
                  <a:lnTo>
                    <a:pt x="3" y="31"/>
                  </a:lnTo>
                  <a:lnTo>
                    <a:pt x="0" y="40"/>
                  </a:lnTo>
                  <a:lnTo>
                    <a:pt x="0" y="51"/>
                  </a:lnTo>
                  <a:lnTo>
                    <a:pt x="0" y="60"/>
                  </a:lnTo>
                  <a:lnTo>
                    <a:pt x="3" y="71"/>
                  </a:lnTo>
                  <a:lnTo>
                    <a:pt x="7" y="78"/>
                  </a:lnTo>
                  <a:lnTo>
                    <a:pt x="14" y="87"/>
                  </a:lnTo>
                  <a:lnTo>
                    <a:pt x="21" y="93"/>
                  </a:lnTo>
                  <a:lnTo>
                    <a:pt x="30" y="98"/>
                  </a:lnTo>
                  <a:lnTo>
                    <a:pt x="39" y="101"/>
                  </a:lnTo>
                  <a:lnTo>
                    <a:pt x="51" y="102"/>
                  </a:lnTo>
                  <a:lnTo>
                    <a:pt x="60" y="101"/>
                  </a:lnTo>
                  <a:lnTo>
                    <a:pt x="64" y="99"/>
                  </a:lnTo>
                  <a:lnTo>
                    <a:pt x="67" y="98"/>
                  </a:lnTo>
                  <a:lnTo>
                    <a:pt x="70" y="98"/>
                  </a:lnTo>
                  <a:lnTo>
                    <a:pt x="78" y="93"/>
                  </a:lnTo>
                  <a:lnTo>
                    <a:pt x="87" y="87"/>
                  </a:lnTo>
                  <a:lnTo>
                    <a:pt x="93" y="78"/>
                  </a:lnTo>
                  <a:lnTo>
                    <a:pt x="97" y="71"/>
                  </a:lnTo>
                  <a:lnTo>
                    <a:pt x="97" y="67"/>
                  </a:lnTo>
                  <a:lnTo>
                    <a:pt x="98" y="65"/>
                  </a:lnTo>
                  <a:lnTo>
                    <a:pt x="101" y="60"/>
                  </a:lnTo>
                  <a:lnTo>
                    <a:pt x="102" y="51"/>
                  </a:lnTo>
                  <a:lnTo>
                    <a:pt x="101" y="40"/>
                  </a:lnTo>
                  <a:lnTo>
                    <a:pt x="97" y="31"/>
                  </a:lnTo>
                  <a:lnTo>
                    <a:pt x="93" y="22"/>
                  </a:lnTo>
                  <a:lnTo>
                    <a:pt x="87" y="15"/>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1" name="Freeform 130">
              <a:extLst>
                <a:ext uri="{FF2B5EF4-FFF2-40B4-BE49-F238E27FC236}">
                  <a16:creationId xmlns:a16="http://schemas.microsoft.com/office/drawing/2014/main" id="{75E7C53E-96B6-F777-5C62-86FAE3725D00}"/>
                </a:ext>
              </a:extLst>
            </p:cNvPr>
            <p:cNvSpPr>
              <a:spLocks/>
            </p:cNvSpPr>
            <p:nvPr/>
          </p:nvSpPr>
          <p:spPr bwMode="auto">
            <a:xfrm>
              <a:off x="2400300" y="3697288"/>
              <a:ext cx="41275" cy="39688"/>
            </a:xfrm>
            <a:custGeom>
              <a:avLst/>
              <a:gdLst>
                <a:gd name="T0" fmla="*/ 87 w 102"/>
                <a:gd name="T1" fmla="*/ 14 h 101"/>
                <a:gd name="T2" fmla="*/ 78 w 102"/>
                <a:gd name="T3" fmla="*/ 6 h 101"/>
                <a:gd name="T4" fmla="*/ 70 w 102"/>
                <a:gd name="T5" fmla="*/ 3 h 101"/>
                <a:gd name="T6" fmla="*/ 60 w 102"/>
                <a:gd name="T7" fmla="*/ 0 h 101"/>
                <a:gd name="T8" fmla="*/ 51 w 102"/>
                <a:gd name="T9" fmla="*/ 0 h 101"/>
                <a:gd name="T10" fmla="*/ 39 w 102"/>
                <a:gd name="T11" fmla="*/ 0 h 101"/>
                <a:gd name="T12" fmla="*/ 30 w 102"/>
                <a:gd name="T13" fmla="*/ 3 h 101"/>
                <a:gd name="T14" fmla="*/ 21 w 102"/>
                <a:gd name="T15" fmla="*/ 6 h 101"/>
                <a:gd name="T16" fmla="*/ 14 w 102"/>
                <a:gd name="T17" fmla="*/ 14 h 101"/>
                <a:gd name="T18" fmla="*/ 7 w 102"/>
                <a:gd name="T19" fmla="*/ 21 h 101"/>
                <a:gd name="T20" fmla="*/ 3 w 102"/>
                <a:gd name="T21" fmla="*/ 30 h 101"/>
                <a:gd name="T22" fmla="*/ 0 w 102"/>
                <a:gd name="T23" fmla="*/ 39 h 101"/>
                <a:gd name="T24" fmla="*/ 0 w 102"/>
                <a:gd name="T25" fmla="*/ 51 h 101"/>
                <a:gd name="T26" fmla="*/ 0 w 102"/>
                <a:gd name="T27" fmla="*/ 60 h 101"/>
                <a:gd name="T28" fmla="*/ 3 w 102"/>
                <a:gd name="T29" fmla="*/ 70 h 101"/>
                <a:gd name="T30" fmla="*/ 7 w 102"/>
                <a:gd name="T31" fmla="*/ 78 h 101"/>
                <a:gd name="T32" fmla="*/ 14 w 102"/>
                <a:gd name="T33" fmla="*/ 87 h 101"/>
                <a:gd name="T34" fmla="*/ 21 w 102"/>
                <a:gd name="T35" fmla="*/ 92 h 101"/>
                <a:gd name="T36" fmla="*/ 30 w 102"/>
                <a:gd name="T37" fmla="*/ 97 h 101"/>
                <a:gd name="T38" fmla="*/ 39 w 102"/>
                <a:gd name="T39" fmla="*/ 100 h 101"/>
                <a:gd name="T40" fmla="*/ 51 w 102"/>
                <a:gd name="T41" fmla="*/ 101 h 101"/>
                <a:gd name="T42" fmla="*/ 60 w 102"/>
                <a:gd name="T43" fmla="*/ 100 h 101"/>
                <a:gd name="T44" fmla="*/ 64 w 102"/>
                <a:gd name="T45" fmla="*/ 98 h 101"/>
                <a:gd name="T46" fmla="*/ 67 w 102"/>
                <a:gd name="T47" fmla="*/ 97 h 101"/>
                <a:gd name="T48" fmla="*/ 70 w 102"/>
                <a:gd name="T49" fmla="*/ 97 h 101"/>
                <a:gd name="T50" fmla="*/ 78 w 102"/>
                <a:gd name="T51" fmla="*/ 92 h 101"/>
                <a:gd name="T52" fmla="*/ 87 w 102"/>
                <a:gd name="T53" fmla="*/ 87 h 101"/>
                <a:gd name="T54" fmla="*/ 93 w 102"/>
                <a:gd name="T55" fmla="*/ 78 h 101"/>
                <a:gd name="T56" fmla="*/ 97 w 102"/>
                <a:gd name="T57" fmla="*/ 70 h 101"/>
                <a:gd name="T58" fmla="*/ 97 w 102"/>
                <a:gd name="T59" fmla="*/ 66 h 101"/>
                <a:gd name="T60" fmla="*/ 98 w 102"/>
                <a:gd name="T61" fmla="*/ 64 h 101"/>
                <a:gd name="T62" fmla="*/ 101 w 102"/>
                <a:gd name="T63" fmla="*/ 60 h 101"/>
                <a:gd name="T64" fmla="*/ 102 w 102"/>
                <a:gd name="T65" fmla="*/ 51 h 101"/>
                <a:gd name="T66" fmla="*/ 101 w 102"/>
                <a:gd name="T67" fmla="*/ 39 h 101"/>
                <a:gd name="T68" fmla="*/ 97 w 102"/>
                <a:gd name="T69" fmla="*/ 30 h 101"/>
                <a:gd name="T70" fmla="*/ 93 w 102"/>
                <a:gd name="T71" fmla="*/ 21 h 101"/>
                <a:gd name="T72" fmla="*/ 87 w 102"/>
                <a:gd name="T73" fmla="*/ 1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1">
                  <a:moveTo>
                    <a:pt x="87" y="14"/>
                  </a:moveTo>
                  <a:lnTo>
                    <a:pt x="78" y="6"/>
                  </a:lnTo>
                  <a:lnTo>
                    <a:pt x="70" y="3"/>
                  </a:lnTo>
                  <a:lnTo>
                    <a:pt x="60" y="0"/>
                  </a:lnTo>
                  <a:lnTo>
                    <a:pt x="51" y="0"/>
                  </a:lnTo>
                  <a:lnTo>
                    <a:pt x="39" y="0"/>
                  </a:lnTo>
                  <a:lnTo>
                    <a:pt x="30" y="3"/>
                  </a:lnTo>
                  <a:lnTo>
                    <a:pt x="21" y="6"/>
                  </a:lnTo>
                  <a:lnTo>
                    <a:pt x="14" y="14"/>
                  </a:lnTo>
                  <a:lnTo>
                    <a:pt x="7" y="21"/>
                  </a:lnTo>
                  <a:lnTo>
                    <a:pt x="3" y="30"/>
                  </a:lnTo>
                  <a:lnTo>
                    <a:pt x="0" y="39"/>
                  </a:lnTo>
                  <a:lnTo>
                    <a:pt x="0" y="51"/>
                  </a:lnTo>
                  <a:lnTo>
                    <a:pt x="0" y="60"/>
                  </a:lnTo>
                  <a:lnTo>
                    <a:pt x="3" y="70"/>
                  </a:lnTo>
                  <a:lnTo>
                    <a:pt x="7" y="78"/>
                  </a:lnTo>
                  <a:lnTo>
                    <a:pt x="14" y="87"/>
                  </a:lnTo>
                  <a:lnTo>
                    <a:pt x="21" y="92"/>
                  </a:lnTo>
                  <a:lnTo>
                    <a:pt x="30" y="97"/>
                  </a:lnTo>
                  <a:lnTo>
                    <a:pt x="39" y="100"/>
                  </a:lnTo>
                  <a:lnTo>
                    <a:pt x="51" y="101"/>
                  </a:lnTo>
                  <a:lnTo>
                    <a:pt x="60" y="100"/>
                  </a:lnTo>
                  <a:lnTo>
                    <a:pt x="64" y="98"/>
                  </a:lnTo>
                  <a:lnTo>
                    <a:pt x="67" y="97"/>
                  </a:lnTo>
                  <a:lnTo>
                    <a:pt x="70" y="97"/>
                  </a:lnTo>
                  <a:lnTo>
                    <a:pt x="78" y="92"/>
                  </a:lnTo>
                  <a:lnTo>
                    <a:pt x="87" y="87"/>
                  </a:lnTo>
                  <a:lnTo>
                    <a:pt x="93" y="78"/>
                  </a:lnTo>
                  <a:lnTo>
                    <a:pt x="97" y="70"/>
                  </a:lnTo>
                  <a:lnTo>
                    <a:pt x="97" y="66"/>
                  </a:lnTo>
                  <a:lnTo>
                    <a:pt x="98" y="64"/>
                  </a:lnTo>
                  <a:lnTo>
                    <a:pt x="101" y="60"/>
                  </a:lnTo>
                  <a:lnTo>
                    <a:pt x="102" y="51"/>
                  </a:lnTo>
                  <a:lnTo>
                    <a:pt x="101" y="39"/>
                  </a:lnTo>
                  <a:lnTo>
                    <a:pt x="97" y="30"/>
                  </a:lnTo>
                  <a:lnTo>
                    <a:pt x="93" y="21"/>
                  </a:lnTo>
                  <a:lnTo>
                    <a:pt x="87" y="14"/>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2" name="Freeform 131">
              <a:extLst>
                <a:ext uri="{FF2B5EF4-FFF2-40B4-BE49-F238E27FC236}">
                  <a16:creationId xmlns:a16="http://schemas.microsoft.com/office/drawing/2014/main" id="{B369C582-EBA2-DFEC-47AD-8570353A2194}"/>
                </a:ext>
              </a:extLst>
            </p:cNvPr>
            <p:cNvSpPr>
              <a:spLocks/>
            </p:cNvSpPr>
            <p:nvPr/>
          </p:nvSpPr>
          <p:spPr bwMode="auto">
            <a:xfrm>
              <a:off x="2400300" y="3417888"/>
              <a:ext cx="41275" cy="41275"/>
            </a:xfrm>
            <a:custGeom>
              <a:avLst/>
              <a:gdLst>
                <a:gd name="T0" fmla="*/ 87 w 102"/>
                <a:gd name="T1" fmla="*/ 14 h 101"/>
                <a:gd name="T2" fmla="*/ 78 w 102"/>
                <a:gd name="T3" fmla="*/ 6 h 101"/>
                <a:gd name="T4" fmla="*/ 70 w 102"/>
                <a:gd name="T5" fmla="*/ 3 h 101"/>
                <a:gd name="T6" fmla="*/ 60 w 102"/>
                <a:gd name="T7" fmla="*/ 0 h 101"/>
                <a:gd name="T8" fmla="*/ 51 w 102"/>
                <a:gd name="T9" fmla="*/ 0 h 101"/>
                <a:gd name="T10" fmla="*/ 39 w 102"/>
                <a:gd name="T11" fmla="*/ 0 h 101"/>
                <a:gd name="T12" fmla="*/ 30 w 102"/>
                <a:gd name="T13" fmla="*/ 3 h 101"/>
                <a:gd name="T14" fmla="*/ 21 w 102"/>
                <a:gd name="T15" fmla="*/ 6 h 101"/>
                <a:gd name="T16" fmla="*/ 14 w 102"/>
                <a:gd name="T17" fmla="*/ 14 h 101"/>
                <a:gd name="T18" fmla="*/ 7 w 102"/>
                <a:gd name="T19" fmla="*/ 21 h 101"/>
                <a:gd name="T20" fmla="*/ 3 w 102"/>
                <a:gd name="T21" fmla="*/ 30 h 101"/>
                <a:gd name="T22" fmla="*/ 0 w 102"/>
                <a:gd name="T23" fmla="*/ 39 h 101"/>
                <a:gd name="T24" fmla="*/ 0 w 102"/>
                <a:gd name="T25" fmla="*/ 51 h 101"/>
                <a:gd name="T26" fmla="*/ 0 w 102"/>
                <a:gd name="T27" fmla="*/ 60 h 101"/>
                <a:gd name="T28" fmla="*/ 3 w 102"/>
                <a:gd name="T29" fmla="*/ 70 h 101"/>
                <a:gd name="T30" fmla="*/ 7 w 102"/>
                <a:gd name="T31" fmla="*/ 78 h 101"/>
                <a:gd name="T32" fmla="*/ 14 w 102"/>
                <a:gd name="T33" fmla="*/ 87 h 101"/>
                <a:gd name="T34" fmla="*/ 21 w 102"/>
                <a:gd name="T35" fmla="*/ 92 h 101"/>
                <a:gd name="T36" fmla="*/ 30 w 102"/>
                <a:gd name="T37" fmla="*/ 97 h 101"/>
                <a:gd name="T38" fmla="*/ 39 w 102"/>
                <a:gd name="T39" fmla="*/ 100 h 101"/>
                <a:gd name="T40" fmla="*/ 51 w 102"/>
                <a:gd name="T41" fmla="*/ 101 h 101"/>
                <a:gd name="T42" fmla="*/ 60 w 102"/>
                <a:gd name="T43" fmla="*/ 100 h 101"/>
                <a:gd name="T44" fmla="*/ 64 w 102"/>
                <a:gd name="T45" fmla="*/ 98 h 101"/>
                <a:gd name="T46" fmla="*/ 67 w 102"/>
                <a:gd name="T47" fmla="*/ 97 h 101"/>
                <a:gd name="T48" fmla="*/ 70 w 102"/>
                <a:gd name="T49" fmla="*/ 97 h 101"/>
                <a:gd name="T50" fmla="*/ 78 w 102"/>
                <a:gd name="T51" fmla="*/ 92 h 101"/>
                <a:gd name="T52" fmla="*/ 87 w 102"/>
                <a:gd name="T53" fmla="*/ 87 h 101"/>
                <a:gd name="T54" fmla="*/ 93 w 102"/>
                <a:gd name="T55" fmla="*/ 78 h 101"/>
                <a:gd name="T56" fmla="*/ 97 w 102"/>
                <a:gd name="T57" fmla="*/ 70 h 101"/>
                <a:gd name="T58" fmla="*/ 97 w 102"/>
                <a:gd name="T59" fmla="*/ 66 h 101"/>
                <a:gd name="T60" fmla="*/ 98 w 102"/>
                <a:gd name="T61" fmla="*/ 64 h 101"/>
                <a:gd name="T62" fmla="*/ 101 w 102"/>
                <a:gd name="T63" fmla="*/ 60 h 101"/>
                <a:gd name="T64" fmla="*/ 102 w 102"/>
                <a:gd name="T65" fmla="*/ 51 h 101"/>
                <a:gd name="T66" fmla="*/ 101 w 102"/>
                <a:gd name="T67" fmla="*/ 39 h 101"/>
                <a:gd name="T68" fmla="*/ 97 w 102"/>
                <a:gd name="T69" fmla="*/ 30 h 101"/>
                <a:gd name="T70" fmla="*/ 93 w 102"/>
                <a:gd name="T71" fmla="*/ 21 h 101"/>
                <a:gd name="T72" fmla="*/ 87 w 102"/>
                <a:gd name="T73" fmla="*/ 1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1">
                  <a:moveTo>
                    <a:pt x="87" y="14"/>
                  </a:moveTo>
                  <a:lnTo>
                    <a:pt x="78" y="6"/>
                  </a:lnTo>
                  <a:lnTo>
                    <a:pt x="70" y="3"/>
                  </a:lnTo>
                  <a:lnTo>
                    <a:pt x="60" y="0"/>
                  </a:lnTo>
                  <a:lnTo>
                    <a:pt x="51" y="0"/>
                  </a:lnTo>
                  <a:lnTo>
                    <a:pt x="39" y="0"/>
                  </a:lnTo>
                  <a:lnTo>
                    <a:pt x="30" y="3"/>
                  </a:lnTo>
                  <a:lnTo>
                    <a:pt x="21" y="6"/>
                  </a:lnTo>
                  <a:lnTo>
                    <a:pt x="14" y="14"/>
                  </a:lnTo>
                  <a:lnTo>
                    <a:pt x="7" y="21"/>
                  </a:lnTo>
                  <a:lnTo>
                    <a:pt x="3" y="30"/>
                  </a:lnTo>
                  <a:lnTo>
                    <a:pt x="0" y="39"/>
                  </a:lnTo>
                  <a:lnTo>
                    <a:pt x="0" y="51"/>
                  </a:lnTo>
                  <a:lnTo>
                    <a:pt x="0" y="60"/>
                  </a:lnTo>
                  <a:lnTo>
                    <a:pt x="3" y="70"/>
                  </a:lnTo>
                  <a:lnTo>
                    <a:pt x="7" y="78"/>
                  </a:lnTo>
                  <a:lnTo>
                    <a:pt x="14" y="87"/>
                  </a:lnTo>
                  <a:lnTo>
                    <a:pt x="21" y="92"/>
                  </a:lnTo>
                  <a:lnTo>
                    <a:pt x="30" y="97"/>
                  </a:lnTo>
                  <a:lnTo>
                    <a:pt x="39" y="100"/>
                  </a:lnTo>
                  <a:lnTo>
                    <a:pt x="51" y="101"/>
                  </a:lnTo>
                  <a:lnTo>
                    <a:pt x="60" y="100"/>
                  </a:lnTo>
                  <a:lnTo>
                    <a:pt x="64" y="98"/>
                  </a:lnTo>
                  <a:lnTo>
                    <a:pt x="67" y="97"/>
                  </a:lnTo>
                  <a:lnTo>
                    <a:pt x="70" y="97"/>
                  </a:lnTo>
                  <a:lnTo>
                    <a:pt x="78" y="92"/>
                  </a:lnTo>
                  <a:lnTo>
                    <a:pt x="87" y="87"/>
                  </a:lnTo>
                  <a:lnTo>
                    <a:pt x="93" y="78"/>
                  </a:lnTo>
                  <a:lnTo>
                    <a:pt x="97" y="70"/>
                  </a:lnTo>
                  <a:lnTo>
                    <a:pt x="97" y="66"/>
                  </a:lnTo>
                  <a:lnTo>
                    <a:pt x="98" y="64"/>
                  </a:lnTo>
                  <a:lnTo>
                    <a:pt x="101" y="60"/>
                  </a:lnTo>
                  <a:lnTo>
                    <a:pt x="102" y="51"/>
                  </a:lnTo>
                  <a:lnTo>
                    <a:pt x="101" y="39"/>
                  </a:lnTo>
                  <a:lnTo>
                    <a:pt x="97" y="30"/>
                  </a:lnTo>
                  <a:lnTo>
                    <a:pt x="93" y="21"/>
                  </a:lnTo>
                  <a:lnTo>
                    <a:pt x="87" y="14"/>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3" name="Freeform 132">
              <a:extLst>
                <a:ext uri="{FF2B5EF4-FFF2-40B4-BE49-F238E27FC236}">
                  <a16:creationId xmlns:a16="http://schemas.microsoft.com/office/drawing/2014/main" id="{9A954493-C5A3-DE2E-DD87-91BF9AD9EE70}"/>
                </a:ext>
              </a:extLst>
            </p:cNvPr>
            <p:cNvSpPr>
              <a:spLocks/>
            </p:cNvSpPr>
            <p:nvPr/>
          </p:nvSpPr>
          <p:spPr bwMode="auto">
            <a:xfrm>
              <a:off x="2400300" y="3362325"/>
              <a:ext cx="41275" cy="39688"/>
            </a:xfrm>
            <a:custGeom>
              <a:avLst/>
              <a:gdLst>
                <a:gd name="T0" fmla="*/ 87 w 102"/>
                <a:gd name="T1" fmla="*/ 15 h 102"/>
                <a:gd name="T2" fmla="*/ 78 w 102"/>
                <a:gd name="T3" fmla="*/ 7 h 102"/>
                <a:gd name="T4" fmla="*/ 70 w 102"/>
                <a:gd name="T5" fmla="*/ 3 h 102"/>
                <a:gd name="T6" fmla="*/ 60 w 102"/>
                <a:gd name="T7" fmla="*/ 0 h 102"/>
                <a:gd name="T8" fmla="*/ 51 w 102"/>
                <a:gd name="T9" fmla="*/ 0 h 102"/>
                <a:gd name="T10" fmla="*/ 39 w 102"/>
                <a:gd name="T11" fmla="*/ 0 h 102"/>
                <a:gd name="T12" fmla="*/ 30 w 102"/>
                <a:gd name="T13" fmla="*/ 3 h 102"/>
                <a:gd name="T14" fmla="*/ 21 w 102"/>
                <a:gd name="T15" fmla="*/ 7 h 102"/>
                <a:gd name="T16" fmla="*/ 14 w 102"/>
                <a:gd name="T17" fmla="*/ 15 h 102"/>
                <a:gd name="T18" fmla="*/ 7 w 102"/>
                <a:gd name="T19" fmla="*/ 22 h 102"/>
                <a:gd name="T20" fmla="*/ 3 w 102"/>
                <a:gd name="T21" fmla="*/ 31 h 102"/>
                <a:gd name="T22" fmla="*/ 0 w 102"/>
                <a:gd name="T23" fmla="*/ 40 h 102"/>
                <a:gd name="T24" fmla="*/ 0 w 102"/>
                <a:gd name="T25" fmla="*/ 51 h 102"/>
                <a:gd name="T26" fmla="*/ 0 w 102"/>
                <a:gd name="T27" fmla="*/ 60 h 102"/>
                <a:gd name="T28" fmla="*/ 3 w 102"/>
                <a:gd name="T29" fmla="*/ 70 h 102"/>
                <a:gd name="T30" fmla="*/ 7 w 102"/>
                <a:gd name="T31" fmla="*/ 78 h 102"/>
                <a:gd name="T32" fmla="*/ 14 w 102"/>
                <a:gd name="T33" fmla="*/ 87 h 102"/>
                <a:gd name="T34" fmla="*/ 21 w 102"/>
                <a:gd name="T35" fmla="*/ 93 h 102"/>
                <a:gd name="T36" fmla="*/ 30 w 102"/>
                <a:gd name="T37" fmla="*/ 97 h 102"/>
                <a:gd name="T38" fmla="*/ 39 w 102"/>
                <a:gd name="T39" fmla="*/ 101 h 102"/>
                <a:gd name="T40" fmla="*/ 51 w 102"/>
                <a:gd name="T41" fmla="*/ 102 h 102"/>
                <a:gd name="T42" fmla="*/ 60 w 102"/>
                <a:gd name="T43" fmla="*/ 101 h 102"/>
                <a:gd name="T44" fmla="*/ 64 w 102"/>
                <a:gd name="T45" fmla="*/ 99 h 102"/>
                <a:gd name="T46" fmla="*/ 67 w 102"/>
                <a:gd name="T47" fmla="*/ 97 h 102"/>
                <a:gd name="T48" fmla="*/ 70 w 102"/>
                <a:gd name="T49" fmla="*/ 97 h 102"/>
                <a:gd name="T50" fmla="*/ 78 w 102"/>
                <a:gd name="T51" fmla="*/ 93 h 102"/>
                <a:gd name="T52" fmla="*/ 87 w 102"/>
                <a:gd name="T53" fmla="*/ 87 h 102"/>
                <a:gd name="T54" fmla="*/ 93 w 102"/>
                <a:gd name="T55" fmla="*/ 78 h 102"/>
                <a:gd name="T56" fmla="*/ 97 w 102"/>
                <a:gd name="T57" fmla="*/ 70 h 102"/>
                <a:gd name="T58" fmla="*/ 97 w 102"/>
                <a:gd name="T59" fmla="*/ 67 h 102"/>
                <a:gd name="T60" fmla="*/ 98 w 102"/>
                <a:gd name="T61" fmla="*/ 65 h 102"/>
                <a:gd name="T62" fmla="*/ 101 w 102"/>
                <a:gd name="T63" fmla="*/ 60 h 102"/>
                <a:gd name="T64" fmla="*/ 102 w 102"/>
                <a:gd name="T65" fmla="*/ 51 h 102"/>
                <a:gd name="T66" fmla="*/ 101 w 102"/>
                <a:gd name="T67" fmla="*/ 40 h 102"/>
                <a:gd name="T68" fmla="*/ 97 w 102"/>
                <a:gd name="T69" fmla="*/ 31 h 102"/>
                <a:gd name="T70" fmla="*/ 93 w 102"/>
                <a:gd name="T71" fmla="*/ 22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3"/>
                  </a:lnTo>
                  <a:lnTo>
                    <a:pt x="60" y="0"/>
                  </a:lnTo>
                  <a:lnTo>
                    <a:pt x="51" y="0"/>
                  </a:lnTo>
                  <a:lnTo>
                    <a:pt x="39" y="0"/>
                  </a:lnTo>
                  <a:lnTo>
                    <a:pt x="30" y="3"/>
                  </a:lnTo>
                  <a:lnTo>
                    <a:pt x="21" y="7"/>
                  </a:lnTo>
                  <a:lnTo>
                    <a:pt x="14" y="15"/>
                  </a:lnTo>
                  <a:lnTo>
                    <a:pt x="7" y="22"/>
                  </a:lnTo>
                  <a:lnTo>
                    <a:pt x="3" y="31"/>
                  </a:lnTo>
                  <a:lnTo>
                    <a:pt x="0" y="40"/>
                  </a:lnTo>
                  <a:lnTo>
                    <a:pt x="0" y="51"/>
                  </a:lnTo>
                  <a:lnTo>
                    <a:pt x="0" y="60"/>
                  </a:lnTo>
                  <a:lnTo>
                    <a:pt x="3" y="70"/>
                  </a:lnTo>
                  <a:lnTo>
                    <a:pt x="7" y="78"/>
                  </a:lnTo>
                  <a:lnTo>
                    <a:pt x="14" y="87"/>
                  </a:lnTo>
                  <a:lnTo>
                    <a:pt x="21" y="93"/>
                  </a:lnTo>
                  <a:lnTo>
                    <a:pt x="30" y="97"/>
                  </a:lnTo>
                  <a:lnTo>
                    <a:pt x="39" y="101"/>
                  </a:lnTo>
                  <a:lnTo>
                    <a:pt x="51" y="102"/>
                  </a:lnTo>
                  <a:lnTo>
                    <a:pt x="60" y="101"/>
                  </a:lnTo>
                  <a:lnTo>
                    <a:pt x="64" y="99"/>
                  </a:lnTo>
                  <a:lnTo>
                    <a:pt x="67" y="97"/>
                  </a:lnTo>
                  <a:lnTo>
                    <a:pt x="70" y="97"/>
                  </a:lnTo>
                  <a:lnTo>
                    <a:pt x="78" y="93"/>
                  </a:lnTo>
                  <a:lnTo>
                    <a:pt x="87" y="87"/>
                  </a:lnTo>
                  <a:lnTo>
                    <a:pt x="93" y="78"/>
                  </a:lnTo>
                  <a:lnTo>
                    <a:pt x="97" y="70"/>
                  </a:lnTo>
                  <a:lnTo>
                    <a:pt x="97" y="67"/>
                  </a:lnTo>
                  <a:lnTo>
                    <a:pt x="98" y="65"/>
                  </a:lnTo>
                  <a:lnTo>
                    <a:pt x="101" y="60"/>
                  </a:lnTo>
                  <a:lnTo>
                    <a:pt x="102" y="51"/>
                  </a:lnTo>
                  <a:lnTo>
                    <a:pt x="101" y="40"/>
                  </a:lnTo>
                  <a:lnTo>
                    <a:pt x="97" y="31"/>
                  </a:lnTo>
                  <a:lnTo>
                    <a:pt x="93" y="22"/>
                  </a:lnTo>
                  <a:lnTo>
                    <a:pt x="87" y="15"/>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4" name="Freeform 133">
              <a:extLst>
                <a:ext uri="{FF2B5EF4-FFF2-40B4-BE49-F238E27FC236}">
                  <a16:creationId xmlns:a16="http://schemas.microsoft.com/office/drawing/2014/main" id="{8D67C619-A841-F51D-BA1E-22F0CFC1DCB9}"/>
                </a:ext>
              </a:extLst>
            </p:cNvPr>
            <p:cNvSpPr>
              <a:spLocks/>
            </p:cNvSpPr>
            <p:nvPr/>
          </p:nvSpPr>
          <p:spPr bwMode="auto">
            <a:xfrm>
              <a:off x="2400300" y="2865438"/>
              <a:ext cx="41275" cy="41275"/>
            </a:xfrm>
            <a:custGeom>
              <a:avLst/>
              <a:gdLst>
                <a:gd name="T0" fmla="*/ 87 w 102"/>
                <a:gd name="T1" fmla="*/ 15 h 102"/>
                <a:gd name="T2" fmla="*/ 78 w 102"/>
                <a:gd name="T3" fmla="*/ 7 h 102"/>
                <a:gd name="T4" fmla="*/ 70 w 102"/>
                <a:gd name="T5" fmla="*/ 3 h 102"/>
                <a:gd name="T6" fmla="*/ 60 w 102"/>
                <a:gd name="T7" fmla="*/ 0 h 102"/>
                <a:gd name="T8" fmla="*/ 51 w 102"/>
                <a:gd name="T9" fmla="*/ 0 h 102"/>
                <a:gd name="T10" fmla="*/ 39 w 102"/>
                <a:gd name="T11" fmla="*/ 0 h 102"/>
                <a:gd name="T12" fmla="*/ 30 w 102"/>
                <a:gd name="T13" fmla="*/ 3 h 102"/>
                <a:gd name="T14" fmla="*/ 21 w 102"/>
                <a:gd name="T15" fmla="*/ 7 h 102"/>
                <a:gd name="T16" fmla="*/ 14 w 102"/>
                <a:gd name="T17" fmla="*/ 15 h 102"/>
                <a:gd name="T18" fmla="*/ 7 w 102"/>
                <a:gd name="T19" fmla="*/ 21 h 102"/>
                <a:gd name="T20" fmla="*/ 3 w 102"/>
                <a:gd name="T21" fmla="*/ 30 h 102"/>
                <a:gd name="T22" fmla="*/ 0 w 102"/>
                <a:gd name="T23" fmla="*/ 39 h 102"/>
                <a:gd name="T24" fmla="*/ 0 w 102"/>
                <a:gd name="T25" fmla="*/ 51 h 102"/>
                <a:gd name="T26" fmla="*/ 0 w 102"/>
                <a:gd name="T27" fmla="*/ 60 h 102"/>
                <a:gd name="T28" fmla="*/ 3 w 102"/>
                <a:gd name="T29" fmla="*/ 70 h 102"/>
                <a:gd name="T30" fmla="*/ 7 w 102"/>
                <a:gd name="T31" fmla="*/ 78 h 102"/>
                <a:gd name="T32" fmla="*/ 14 w 102"/>
                <a:gd name="T33" fmla="*/ 87 h 102"/>
                <a:gd name="T34" fmla="*/ 21 w 102"/>
                <a:gd name="T35" fmla="*/ 93 h 102"/>
                <a:gd name="T36" fmla="*/ 30 w 102"/>
                <a:gd name="T37" fmla="*/ 97 h 102"/>
                <a:gd name="T38" fmla="*/ 39 w 102"/>
                <a:gd name="T39" fmla="*/ 101 h 102"/>
                <a:gd name="T40" fmla="*/ 51 w 102"/>
                <a:gd name="T41" fmla="*/ 102 h 102"/>
                <a:gd name="T42" fmla="*/ 60 w 102"/>
                <a:gd name="T43" fmla="*/ 101 h 102"/>
                <a:gd name="T44" fmla="*/ 64 w 102"/>
                <a:gd name="T45" fmla="*/ 98 h 102"/>
                <a:gd name="T46" fmla="*/ 67 w 102"/>
                <a:gd name="T47" fmla="*/ 97 h 102"/>
                <a:gd name="T48" fmla="*/ 70 w 102"/>
                <a:gd name="T49" fmla="*/ 97 h 102"/>
                <a:gd name="T50" fmla="*/ 78 w 102"/>
                <a:gd name="T51" fmla="*/ 93 h 102"/>
                <a:gd name="T52" fmla="*/ 87 w 102"/>
                <a:gd name="T53" fmla="*/ 87 h 102"/>
                <a:gd name="T54" fmla="*/ 93 w 102"/>
                <a:gd name="T55" fmla="*/ 78 h 102"/>
                <a:gd name="T56" fmla="*/ 97 w 102"/>
                <a:gd name="T57" fmla="*/ 70 h 102"/>
                <a:gd name="T58" fmla="*/ 97 w 102"/>
                <a:gd name="T59" fmla="*/ 67 h 102"/>
                <a:gd name="T60" fmla="*/ 98 w 102"/>
                <a:gd name="T61" fmla="*/ 64 h 102"/>
                <a:gd name="T62" fmla="*/ 101 w 102"/>
                <a:gd name="T63" fmla="*/ 60 h 102"/>
                <a:gd name="T64" fmla="*/ 102 w 102"/>
                <a:gd name="T65" fmla="*/ 51 h 102"/>
                <a:gd name="T66" fmla="*/ 101 w 102"/>
                <a:gd name="T67" fmla="*/ 39 h 102"/>
                <a:gd name="T68" fmla="*/ 97 w 102"/>
                <a:gd name="T69" fmla="*/ 30 h 102"/>
                <a:gd name="T70" fmla="*/ 93 w 102"/>
                <a:gd name="T71" fmla="*/ 21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3"/>
                  </a:lnTo>
                  <a:lnTo>
                    <a:pt x="60" y="0"/>
                  </a:lnTo>
                  <a:lnTo>
                    <a:pt x="51" y="0"/>
                  </a:lnTo>
                  <a:lnTo>
                    <a:pt x="39" y="0"/>
                  </a:lnTo>
                  <a:lnTo>
                    <a:pt x="30" y="3"/>
                  </a:lnTo>
                  <a:lnTo>
                    <a:pt x="21" y="7"/>
                  </a:lnTo>
                  <a:lnTo>
                    <a:pt x="14" y="15"/>
                  </a:lnTo>
                  <a:lnTo>
                    <a:pt x="7" y="21"/>
                  </a:lnTo>
                  <a:lnTo>
                    <a:pt x="3" y="30"/>
                  </a:lnTo>
                  <a:lnTo>
                    <a:pt x="0" y="39"/>
                  </a:lnTo>
                  <a:lnTo>
                    <a:pt x="0" y="51"/>
                  </a:lnTo>
                  <a:lnTo>
                    <a:pt x="0" y="60"/>
                  </a:lnTo>
                  <a:lnTo>
                    <a:pt x="3" y="70"/>
                  </a:lnTo>
                  <a:lnTo>
                    <a:pt x="7" y="78"/>
                  </a:lnTo>
                  <a:lnTo>
                    <a:pt x="14" y="87"/>
                  </a:lnTo>
                  <a:lnTo>
                    <a:pt x="21" y="93"/>
                  </a:lnTo>
                  <a:lnTo>
                    <a:pt x="30" y="97"/>
                  </a:lnTo>
                  <a:lnTo>
                    <a:pt x="39" y="101"/>
                  </a:lnTo>
                  <a:lnTo>
                    <a:pt x="51" y="102"/>
                  </a:lnTo>
                  <a:lnTo>
                    <a:pt x="60" y="101"/>
                  </a:lnTo>
                  <a:lnTo>
                    <a:pt x="64" y="98"/>
                  </a:lnTo>
                  <a:lnTo>
                    <a:pt x="67" y="97"/>
                  </a:lnTo>
                  <a:lnTo>
                    <a:pt x="70" y="97"/>
                  </a:lnTo>
                  <a:lnTo>
                    <a:pt x="78" y="93"/>
                  </a:lnTo>
                  <a:lnTo>
                    <a:pt x="87" y="87"/>
                  </a:lnTo>
                  <a:lnTo>
                    <a:pt x="93" y="78"/>
                  </a:lnTo>
                  <a:lnTo>
                    <a:pt x="97" y="70"/>
                  </a:lnTo>
                  <a:lnTo>
                    <a:pt x="97" y="67"/>
                  </a:lnTo>
                  <a:lnTo>
                    <a:pt x="98" y="64"/>
                  </a:lnTo>
                  <a:lnTo>
                    <a:pt x="101" y="60"/>
                  </a:lnTo>
                  <a:lnTo>
                    <a:pt x="102" y="51"/>
                  </a:lnTo>
                  <a:lnTo>
                    <a:pt x="101" y="39"/>
                  </a:lnTo>
                  <a:lnTo>
                    <a:pt x="97" y="30"/>
                  </a:lnTo>
                  <a:lnTo>
                    <a:pt x="93" y="21"/>
                  </a:lnTo>
                  <a:lnTo>
                    <a:pt x="87" y="15"/>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5" name="Freeform 134">
              <a:extLst>
                <a:ext uri="{FF2B5EF4-FFF2-40B4-BE49-F238E27FC236}">
                  <a16:creationId xmlns:a16="http://schemas.microsoft.com/office/drawing/2014/main" id="{F6487355-4346-F71C-14E4-6A403B79C792}"/>
                </a:ext>
              </a:extLst>
            </p:cNvPr>
            <p:cNvSpPr>
              <a:spLocks/>
            </p:cNvSpPr>
            <p:nvPr/>
          </p:nvSpPr>
          <p:spPr bwMode="auto">
            <a:xfrm>
              <a:off x="2400300" y="2765425"/>
              <a:ext cx="41275" cy="39688"/>
            </a:xfrm>
            <a:custGeom>
              <a:avLst/>
              <a:gdLst>
                <a:gd name="T0" fmla="*/ 87 w 102"/>
                <a:gd name="T1" fmla="*/ 15 h 102"/>
                <a:gd name="T2" fmla="*/ 78 w 102"/>
                <a:gd name="T3" fmla="*/ 7 h 102"/>
                <a:gd name="T4" fmla="*/ 70 w 102"/>
                <a:gd name="T5" fmla="*/ 3 h 102"/>
                <a:gd name="T6" fmla="*/ 60 w 102"/>
                <a:gd name="T7" fmla="*/ 0 h 102"/>
                <a:gd name="T8" fmla="*/ 51 w 102"/>
                <a:gd name="T9" fmla="*/ 0 h 102"/>
                <a:gd name="T10" fmla="*/ 39 w 102"/>
                <a:gd name="T11" fmla="*/ 0 h 102"/>
                <a:gd name="T12" fmla="*/ 30 w 102"/>
                <a:gd name="T13" fmla="*/ 3 h 102"/>
                <a:gd name="T14" fmla="*/ 21 w 102"/>
                <a:gd name="T15" fmla="*/ 7 h 102"/>
                <a:gd name="T16" fmla="*/ 14 w 102"/>
                <a:gd name="T17" fmla="*/ 15 h 102"/>
                <a:gd name="T18" fmla="*/ 7 w 102"/>
                <a:gd name="T19" fmla="*/ 22 h 102"/>
                <a:gd name="T20" fmla="*/ 3 w 102"/>
                <a:gd name="T21" fmla="*/ 31 h 102"/>
                <a:gd name="T22" fmla="*/ 0 w 102"/>
                <a:gd name="T23" fmla="*/ 40 h 102"/>
                <a:gd name="T24" fmla="*/ 0 w 102"/>
                <a:gd name="T25" fmla="*/ 51 h 102"/>
                <a:gd name="T26" fmla="*/ 0 w 102"/>
                <a:gd name="T27" fmla="*/ 60 h 102"/>
                <a:gd name="T28" fmla="*/ 3 w 102"/>
                <a:gd name="T29" fmla="*/ 70 h 102"/>
                <a:gd name="T30" fmla="*/ 7 w 102"/>
                <a:gd name="T31" fmla="*/ 78 h 102"/>
                <a:gd name="T32" fmla="*/ 14 w 102"/>
                <a:gd name="T33" fmla="*/ 87 h 102"/>
                <a:gd name="T34" fmla="*/ 21 w 102"/>
                <a:gd name="T35" fmla="*/ 93 h 102"/>
                <a:gd name="T36" fmla="*/ 30 w 102"/>
                <a:gd name="T37" fmla="*/ 97 h 102"/>
                <a:gd name="T38" fmla="*/ 39 w 102"/>
                <a:gd name="T39" fmla="*/ 101 h 102"/>
                <a:gd name="T40" fmla="*/ 51 w 102"/>
                <a:gd name="T41" fmla="*/ 102 h 102"/>
                <a:gd name="T42" fmla="*/ 60 w 102"/>
                <a:gd name="T43" fmla="*/ 101 h 102"/>
                <a:gd name="T44" fmla="*/ 64 w 102"/>
                <a:gd name="T45" fmla="*/ 99 h 102"/>
                <a:gd name="T46" fmla="*/ 67 w 102"/>
                <a:gd name="T47" fmla="*/ 97 h 102"/>
                <a:gd name="T48" fmla="*/ 70 w 102"/>
                <a:gd name="T49" fmla="*/ 97 h 102"/>
                <a:gd name="T50" fmla="*/ 78 w 102"/>
                <a:gd name="T51" fmla="*/ 93 h 102"/>
                <a:gd name="T52" fmla="*/ 87 w 102"/>
                <a:gd name="T53" fmla="*/ 87 h 102"/>
                <a:gd name="T54" fmla="*/ 93 w 102"/>
                <a:gd name="T55" fmla="*/ 78 h 102"/>
                <a:gd name="T56" fmla="*/ 97 w 102"/>
                <a:gd name="T57" fmla="*/ 70 h 102"/>
                <a:gd name="T58" fmla="*/ 97 w 102"/>
                <a:gd name="T59" fmla="*/ 67 h 102"/>
                <a:gd name="T60" fmla="*/ 98 w 102"/>
                <a:gd name="T61" fmla="*/ 65 h 102"/>
                <a:gd name="T62" fmla="*/ 101 w 102"/>
                <a:gd name="T63" fmla="*/ 60 h 102"/>
                <a:gd name="T64" fmla="*/ 102 w 102"/>
                <a:gd name="T65" fmla="*/ 51 h 102"/>
                <a:gd name="T66" fmla="*/ 101 w 102"/>
                <a:gd name="T67" fmla="*/ 40 h 102"/>
                <a:gd name="T68" fmla="*/ 97 w 102"/>
                <a:gd name="T69" fmla="*/ 31 h 102"/>
                <a:gd name="T70" fmla="*/ 93 w 102"/>
                <a:gd name="T71" fmla="*/ 22 h 102"/>
                <a:gd name="T72" fmla="*/ 87 w 102"/>
                <a:gd name="T7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2">
                  <a:moveTo>
                    <a:pt x="87" y="15"/>
                  </a:moveTo>
                  <a:lnTo>
                    <a:pt x="78" y="7"/>
                  </a:lnTo>
                  <a:lnTo>
                    <a:pt x="70" y="3"/>
                  </a:lnTo>
                  <a:lnTo>
                    <a:pt x="60" y="0"/>
                  </a:lnTo>
                  <a:lnTo>
                    <a:pt x="51" y="0"/>
                  </a:lnTo>
                  <a:lnTo>
                    <a:pt x="39" y="0"/>
                  </a:lnTo>
                  <a:lnTo>
                    <a:pt x="30" y="3"/>
                  </a:lnTo>
                  <a:lnTo>
                    <a:pt x="21" y="7"/>
                  </a:lnTo>
                  <a:lnTo>
                    <a:pt x="14" y="15"/>
                  </a:lnTo>
                  <a:lnTo>
                    <a:pt x="7" y="22"/>
                  </a:lnTo>
                  <a:lnTo>
                    <a:pt x="3" y="31"/>
                  </a:lnTo>
                  <a:lnTo>
                    <a:pt x="0" y="40"/>
                  </a:lnTo>
                  <a:lnTo>
                    <a:pt x="0" y="51"/>
                  </a:lnTo>
                  <a:lnTo>
                    <a:pt x="0" y="60"/>
                  </a:lnTo>
                  <a:lnTo>
                    <a:pt x="3" y="70"/>
                  </a:lnTo>
                  <a:lnTo>
                    <a:pt x="7" y="78"/>
                  </a:lnTo>
                  <a:lnTo>
                    <a:pt x="14" y="87"/>
                  </a:lnTo>
                  <a:lnTo>
                    <a:pt x="21" y="93"/>
                  </a:lnTo>
                  <a:lnTo>
                    <a:pt x="30" y="97"/>
                  </a:lnTo>
                  <a:lnTo>
                    <a:pt x="39" y="101"/>
                  </a:lnTo>
                  <a:lnTo>
                    <a:pt x="51" y="102"/>
                  </a:lnTo>
                  <a:lnTo>
                    <a:pt x="60" y="101"/>
                  </a:lnTo>
                  <a:lnTo>
                    <a:pt x="64" y="99"/>
                  </a:lnTo>
                  <a:lnTo>
                    <a:pt x="67" y="97"/>
                  </a:lnTo>
                  <a:lnTo>
                    <a:pt x="70" y="97"/>
                  </a:lnTo>
                  <a:lnTo>
                    <a:pt x="78" y="93"/>
                  </a:lnTo>
                  <a:lnTo>
                    <a:pt x="87" y="87"/>
                  </a:lnTo>
                  <a:lnTo>
                    <a:pt x="93" y="78"/>
                  </a:lnTo>
                  <a:lnTo>
                    <a:pt x="97" y="70"/>
                  </a:lnTo>
                  <a:lnTo>
                    <a:pt x="97" y="67"/>
                  </a:lnTo>
                  <a:lnTo>
                    <a:pt x="98" y="65"/>
                  </a:lnTo>
                  <a:lnTo>
                    <a:pt x="101" y="60"/>
                  </a:lnTo>
                  <a:lnTo>
                    <a:pt x="102" y="51"/>
                  </a:lnTo>
                  <a:lnTo>
                    <a:pt x="101" y="40"/>
                  </a:lnTo>
                  <a:lnTo>
                    <a:pt x="97" y="31"/>
                  </a:lnTo>
                  <a:lnTo>
                    <a:pt x="93" y="22"/>
                  </a:lnTo>
                  <a:lnTo>
                    <a:pt x="87" y="15"/>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6" name="Freeform 135">
              <a:extLst>
                <a:ext uri="{FF2B5EF4-FFF2-40B4-BE49-F238E27FC236}">
                  <a16:creationId xmlns:a16="http://schemas.microsoft.com/office/drawing/2014/main" id="{A6BB3CB0-EC7F-0EDD-562C-23182DC23085}"/>
                </a:ext>
              </a:extLst>
            </p:cNvPr>
            <p:cNvSpPr>
              <a:spLocks/>
            </p:cNvSpPr>
            <p:nvPr/>
          </p:nvSpPr>
          <p:spPr bwMode="auto">
            <a:xfrm>
              <a:off x="2400300" y="2249488"/>
              <a:ext cx="41275" cy="41275"/>
            </a:xfrm>
            <a:custGeom>
              <a:avLst/>
              <a:gdLst>
                <a:gd name="T0" fmla="*/ 87 w 102"/>
                <a:gd name="T1" fmla="*/ 14 h 101"/>
                <a:gd name="T2" fmla="*/ 78 w 102"/>
                <a:gd name="T3" fmla="*/ 6 h 101"/>
                <a:gd name="T4" fmla="*/ 70 w 102"/>
                <a:gd name="T5" fmla="*/ 3 h 101"/>
                <a:gd name="T6" fmla="*/ 60 w 102"/>
                <a:gd name="T7" fmla="*/ 0 h 101"/>
                <a:gd name="T8" fmla="*/ 51 w 102"/>
                <a:gd name="T9" fmla="*/ 0 h 101"/>
                <a:gd name="T10" fmla="*/ 39 w 102"/>
                <a:gd name="T11" fmla="*/ 0 h 101"/>
                <a:gd name="T12" fmla="*/ 30 w 102"/>
                <a:gd name="T13" fmla="*/ 3 h 101"/>
                <a:gd name="T14" fmla="*/ 21 w 102"/>
                <a:gd name="T15" fmla="*/ 6 h 101"/>
                <a:gd name="T16" fmla="*/ 14 w 102"/>
                <a:gd name="T17" fmla="*/ 14 h 101"/>
                <a:gd name="T18" fmla="*/ 7 w 102"/>
                <a:gd name="T19" fmla="*/ 21 h 101"/>
                <a:gd name="T20" fmla="*/ 3 w 102"/>
                <a:gd name="T21" fmla="*/ 30 h 101"/>
                <a:gd name="T22" fmla="*/ 0 w 102"/>
                <a:gd name="T23" fmla="*/ 39 h 101"/>
                <a:gd name="T24" fmla="*/ 0 w 102"/>
                <a:gd name="T25" fmla="*/ 50 h 101"/>
                <a:gd name="T26" fmla="*/ 0 w 102"/>
                <a:gd name="T27" fmla="*/ 60 h 101"/>
                <a:gd name="T28" fmla="*/ 3 w 102"/>
                <a:gd name="T29" fmla="*/ 70 h 101"/>
                <a:gd name="T30" fmla="*/ 7 w 102"/>
                <a:gd name="T31" fmla="*/ 78 h 101"/>
                <a:gd name="T32" fmla="*/ 14 w 102"/>
                <a:gd name="T33" fmla="*/ 87 h 101"/>
                <a:gd name="T34" fmla="*/ 21 w 102"/>
                <a:gd name="T35" fmla="*/ 92 h 101"/>
                <a:gd name="T36" fmla="*/ 30 w 102"/>
                <a:gd name="T37" fmla="*/ 97 h 101"/>
                <a:gd name="T38" fmla="*/ 39 w 102"/>
                <a:gd name="T39" fmla="*/ 100 h 101"/>
                <a:gd name="T40" fmla="*/ 51 w 102"/>
                <a:gd name="T41" fmla="*/ 101 h 101"/>
                <a:gd name="T42" fmla="*/ 60 w 102"/>
                <a:gd name="T43" fmla="*/ 100 h 101"/>
                <a:gd name="T44" fmla="*/ 64 w 102"/>
                <a:gd name="T45" fmla="*/ 98 h 101"/>
                <a:gd name="T46" fmla="*/ 67 w 102"/>
                <a:gd name="T47" fmla="*/ 97 h 101"/>
                <a:gd name="T48" fmla="*/ 70 w 102"/>
                <a:gd name="T49" fmla="*/ 97 h 101"/>
                <a:gd name="T50" fmla="*/ 78 w 102"/>
                <a:gd name="T51" fmla="*/ 92 h 101"/>
                <a:gd name="T52" fmla="*/ 87 w 102"/>
                <a:gd name="T53" fmla="*/ 87 h 101"/>
                <a:gd name="T54" fmla="*/ 93 w 102"/>
                <a:gd name="T55" fmla="*/ 78 h 101"/>
                <a:gd name="T56" fmla="*/ 97 w 102"/>
                <a:gd name="T57" fmla="*/ 70 h 101"/>
                <a:gd name="T58" fmla="*/ 97 w 102"/>
                <a:gd name="T59" fmla="*/ 66 h 101"/>
                <a:gd name="T60" fmla="*/ 98 w 102"/>
                <a:gd name="T61" fmla="*/ 64 h 101"/>
                <a:gd name="T62" fmla="*/ 101 w 102"/>
                <a:gd name="T63" fmla="*/ 60 h 101"/>
                <a:gd name="T64" fmla="*/ 102 w 102"/>
                <a:gd name="T65" fmla="*/ 50 h 101"/>
                <a:gd name="T66" fmla="*/ 101 w 102"/>
                <a:gd name="T67" fmla="*/ 39 h 101"/>
                <a:gd name="T68" fmla="*/ 97 w 102"/>
                <a:gd name="T69" fmla="*/ 30 h 101"/>
                <a:gd name="T70" fmla="*/ 93 w 102"/>
                <a:gd name="T71" fmla="*/ 21 h 101"/>
                <a:gd name="T72" fmla="*/ 87 w 102"/>
                <a:gd name="T73" fmla="*/ 1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01">
                  <a:moveTo>
                    <a:pt x="87" y="14"/>
                  </a:moveTo>
                  <a:lnTo>
                    <a:pt x="78" y="6"/>
                  </a:lnTo>
                  <a:lnTo>
                    <a:pt x="70" y="3"/>
                  </a:lnTo>
                  <a:lnTo>
                    <a:pt x="60" y="0"/>
                  </a:lnTo>
                  <a:lnTo>
                    <a:pt x="51" y="0"/>
                  </a:lnTo>
                  <a:lnTo>
                    <a:pt x="39" y="0"/>
                  </a:lnTo>
                  <a:lnTo>
                    <a:pt x="30" y="3"/>
                  </a:lnTo>
                  <a:lnTo>
                    <a:pt x="21" y="6"/>
                  </a:lnTo>
                  <a:lnTo>
                    <a:pt x="14" y="14"/>
                  </a:lnTo>
                  <a:lnTo>
                    <a:pt x="7" y="21"/>
                  </a:lnTo>
                  <a:lnTo>
                    <a:pt x="3" y="30"/>
                  </a:lnTo>
                  <a:lnTo>
                    <a:pt x="0" y="39"/>
                  </a:lnTo>
                  <a:lnTo>
                    <a:pt x="0" y="50"/>
                  </a:lnTo>
                  <a:lnTo>
                    <a:pt x="0" y="60"/>
                  </a:lnTo>
                  <a:lnTo>
                    <a:pt x="3" y="70"/>
                  </a:lnTo>
                  <a:lnTo>
                    <a:pt x="7" y="78"/>
                  </a:lnTo>
                  <a:lnTo>
                    <a:pt x="14" y="87"/>
                  </a:lnTo>
                  <a:lnTo>
                    <a:pt x="21" y="92"/>
                  </a:lnTo>
                  <a:lnTo>
                    <a:pt x="30" y="97"/>
                  </a:lnTo>
                  <a:lnTo>
                    <a:pt x="39" y="100"/>
                  </a:lnTo>
                  <a:lnTo>
                    <a:pt x="51" y="101"/>
                  </a:lnTo>
                  <a:lnTo>
                    <a:pt x="60" y="100"/>
                  </a:lnTo>
                  <a:lnTo>
                    <a:pt x="64" y="98"/>
                  </a:lnTo>
                  <a:lnTo>
                    <a:pt x="67" y="97"/>
                  </a:lnTo>
                  <a:lnTo>
                    <a:pt x="70" y="97"/>
                  </a:lnTo>
                  <a:lnTo>
                    <a:pt x="78" y="92"/>
                  </a:lnTo>
                  <a:lnTo>
                    <a:pt x="87" y="87"/>
                  </a:lnTo>
                  <a:lnTo>
                    <a:pt x="93" y="78"/>
                  </a:lnTo>
                  <a:lnTo>
                    <a:pt x="97" y="70"/>
                  </a:lnTo>
                  <a:lnTo>
                    <a:pt x="97" y="66"/>
                  </a:lnTo>
                  <a:lnTo>
                    <a:pt x="98" y="64"/>
                  </a:lnTo>
                  <a:lnTo>
                    <a:pt x="101" y="60"/>
                  </a:lnTo>
                  <a:lnTo>
                    <a:pt x="102" y="50"/>
                  </a:lnTo>
                  <a:lnTo>
                    <a:pt x="101" y="39"/>
                  </a:lnTo>
                  <a:lnTo>
                    <a:pt x="97" y="30"/>
                  </a:lnTo>
                  <a:lnTo>
                    <a:pt x="93" y="21"/>
                  </a:lnTo>
                  <a:lnTo>
                    <a:pt x="87" y="14"/>
                  </a:lnTo>
                  <a:close/>
                </a:path>
              </a:pathLst>
            </a:custGeom>
            <a:solidFill>
              <a:srgbClr val="00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108" name="ZoneTexte 1107">
            <a:extLst>
              <a:ext uri="{FF2B5EF4-FFF2-40B4-BE49-F238E27FC236}">
                <a16:creationId xmlns:a16="http://schemas.microsoft.com/office/drawing/2014/main" id="{2DC0E4DA-3C3C-6302-A8F0-FA0269A160CB}"/>
              </a:ext>
            </a:extLst>
          </p:cNvPr>
          <p:cNvSpPr txBox="1"/>
          <p:nvPr/>
        </p:nvSpPr>
        <p:spPr>
          <a:xfrm>
            <a:off x="1675602" y="5592616"/>
            <a:ext cx="263213" cy="276999"/>
          </a:xfrm>
          <a:prstGeom prst="rect">
            <a:avLst/>
          </a:prstGeom>
          <a:noFill/>
        </p:spPr>
        <p:txBody>
          <a:bodyPr wrap="none" rtlCol="0">
            <a:spAutoFit/>
          </a:bodyPr>
          <a:lstStyle/>
          <a:p>
            <a:pPr algn="r"/>
            <a:r>
              <a:rPr lang="fr-FR" sz="1200" dirty="0"/>
              <a:t>0</a:t>
            </a:r>
          </a:p>
        </p:txBody>
      </p:sp>
      <p:sp>
        <p:nvSpPr>
          <p:cNvPr id="1109" name="ZoneTexte 1108">
            <a:extLst>
              <a:ext uri="{FF2B5EF4-FFF2-40B4-BE49-F238E27FC236}">
                <a16:creationId xmlns:a16="http://schemas.microsoft.com/office/drawing/2014/main" id="{6B03E6A9-720B-433B-CE2E-C8362F74EE59}"/>
              </a:ext>
            </a:extLst>
          </p:cNvPr>
          <p:cNvSpPr txBox="1"/>
          <p:nvPr/>
        </p:nvSpPr>
        <p:spPr>
          <a:xfrm>
            <a:off x="1597055" y="5052466"/>
            <a:ext cx="341760" cy="276999"/>
          </a:xfrm>
          <a:prstGeom prst="rect">
            <a:avLst/>
          </a:prstGeom>
          <a:noFill/>
        </p:spPr>
        <p:txBody>
          <a:bodyPr wrap="none" rtlCol="0">
            <a:spAutoFit/>
          </a:bodyPr>
          <a:lstStyle/>
          <a:p>
            <a:pPr algn="r"/>
            <a:r>
              <a:rPr lang="fr-FR" sz="1200" dirty="0"/>
              <a:t>10</a:t>
            </a:r>
          </a:p>
        </p:txBody>
      </p:sp>
      <p:sp>
        <p:nvSpPr>
          <p:cNvPr id="1110" name="ZoneTexte 1109">
            <a:extLst>
              <a:ext uri="{FF2B5EF4-FFF2-40B4-BE49-F238E27FC236}">
                <a16:creationId xmlns:a16="http://schemas.microsoft.com/office/drawing/2014/main" id="{42AAE444-3F6C-0D29-1A13-38D82DA44D6D}"/>
              </a:ext>
            </a:extLst>
          </p:cNvPr>
          <p:cNvSpPr txBox="1"/>
          <p:nvPr/>
        </p:nvSpPr>
        <p:spPr>
          <a:xfrm>
            <a:off x="1597055" y="4512314"/>
            <a:ext cx="341760" cy="276999"/>
          </a:xfrm>
          <a:prstGeom prst="rect">
            <a:avLst/>
          </a:prstGeom>
          <a:noFill/>
        </p:spPr>
        <p:txBody>
          <a:bodyPr wrap="none" rtlCol="0">
            <a:spAutoFit/>
          </a:bodyPr>
          <a:lstStyle/>
          <a:p>
            <a:pPr algn="r"/>
            <a:r>
              <a:rPr lang="fr-FR" sz="1200" dirty="0"/>
              <a:t>20</a:t>
            </a:r>
          </a:p>
        </p:txBody>
      </p:sp>
      <p:sp>
        <p:nvSpPr>
          <p:cNvPr id="1111" name="ZoneTexte 1110">
            <a:extLst>
              <a:ext uri="{FF2B5EF4-FFF2-40B4-BE49-F238E27FC236}">
                <a16:creationId xmlns:a16="http://schemas.microsoft.com/office/drawing/2014/main" id="{D755C298-2FAB-3201-AA58-6279950F643A}"/>
              </a:ext>
            </a:extLst>
          </p:cNvPr>
          <p:cNvSpPr txBox="1"/>
          <p:nvPr/>
        </p:nvSpPr>
        <p:spPr>
          <a:xfrm>
            <a:off x="1597055" y="3972162"/>
            <a:ext cx="341760" cy="276999"/>
          </a:xfrm>
          <a:prstGeom prst="rect">
            <a:avLst/>
          </a:prstGeom>
          <a:noFill/>
        </p:spPr>
        <p:txBody>
          <a:bodyPr wrap="none" rtlCol="0">
            <a:spAutoFit/>
          </a:bodyPr>
          <a:lstStyle/>
          <a:p>
            <a:pPr algn="r"/>
            <a:r>
              <a:rPr lang="fr-FR" sz="1200" dirty="0"/>
              <a:t>30</a:t>
            </a:r>
          </a:p>
        </p:txBody>
      </p:sp>
      <p:sp>
        <p:nvSpPr>
          <p:cNvPr id="1112" name="ZoneTexte 1111">
            <a:extLst>
              <a:ext uri="{FF2B5EF4-FFF2-40B4-BE49-F238E27FC236}">
                <a16:creationId xmlns:a16="http://schemas.microsoft.com/office/drawing/2014/main" id="{9CEFD3E9-D917-E291-28E1-26ED1E204251}"/>
              </a:ext>
            </a:extLst>
          </p:cNvPr>
          <p:cNvSpPr txBox="1"/>
          <p:nvPr/>
        </p:nvSpPr>
        <p:spPr>
          <a:xfrm>
            <a:off x="1597055" y="3432010"/>
            <a:ext cx="341760" cy="276999"/>
          </a:xfrm>
          <a:prstGeom prst="rect">
            <a:avLst/>
          </a:prstGeom>
          <a:noFill/>
        </p:spPr>
        <p:txBody>
          <a:bodyPr wrap="none" rtlCol="0">
            <a:spAutoFit/>
          </a:bodyPr>
          <a:lstStyle/>
          <a:p>
            <a:pPr algn="r"/>
            <a:r>
              <a:rPr lang="fr-FR" sz="1200" dirty="0"/>
              <a:t>40</a:t>
            </a:r>
          </a:p>
        </p:txBody>
      </p:sp>
      <p:sp>
        <p:nvSpPr>
          <p:cNvPr id="1113" name="ZoneTexte 1112">
            <a:extLst>
              <a:ext uri="{FF2B5EF4-FFF2-40B4-BE49-F238E27FC236}">
                <a16:creationId xmlns:a16="http://schemas.microsoft.com/office/drawing/2014/main" id="{89D2F489-04E4-DEF5-5881-9E337FE48246}"/>
              </a:ext>
            </a:extLst>
          </p:cNvPr>
          <p:cNvSpPr txBox="1"/>
          <p:nvPr/>
        </p:nvSpPr>
        <p:spPr>
          <a:xfrm>
            <a:off x="1597055" y="2891858"/>
            <a:ext cx="341760" cy="276999"/>
          </a:xfrm>
          <a:prstGeom prst="rect">
            <a:avLst/>
          </a:prstGeom>
          <a:noFill/>
        </p:spPr>
        <p:txBody>
          <a:bodyPr wrap="none" rtlCol="0">
            <a:spAutoFit/>
          </a:bodyPr>
          <a:lstStyle/>
          <a:p>
            <a:pPr algn="r"/>
            <a:r>
              <a:rPr lang="fr-FR" sz="1200" dirty="0"/>
              <a:t>50</a:t>
            </a:r>
          </a:p>
        </p:txBody>
      </p:sp>
      <p:sp>
        <p:nvSpPr>
          <p:cNvPr id="1114" name="ZoneTexte 1113">
            <a:extLst>
              <a:ext uri="{FF2B5EF4-FFF2-40B4-BE49-F238E27FC236}">
                <a16:creationId xmlns:a16="http://schemas.microsoft.com/office/drawing/2014/main" id="{6F2AB3BA-86D4-EFFA-7269-816C4955D32E}"/>
              </a:ext>
            </a:extLst>
          </p:cNvPr>
          <p:cNvSpPr txBox="1"/>
          <p:nvPr/>
        </p:nvSpPr>
        <p:spPr>
          <a:xfrm>
            <a:off x="1597055" y="2351706"/>
            <a:ext cx="341760" cy="276999"/>
          </a:xfrm>
          <a:prstGeom prst="rect">
            <a:avLst/>
          </a:prstGeom>
          <a:noFill/>
        </p:spPr>
        <p:txBody>
          <a:bodyPr wrap="none" rtlCol="0">
            <a:spAutoFit/>
          </a:bodyPr>
          <a:lstStyle/>
          <a:p>
            <a:pPr algn="r"/>
            <a:r>
              <a:rPr lang="fr-FR" sz="1200" dirty="0"/>
              <a:t>60</a:t>
            </a:r>
          </a:p>
        </p:txBody>
      </p:sp>
      <p:sp>
        <p:nvSpPr>
          <p:cNvPr id="1115" name="ZoneTexte 1114">
            <a:extLst>
              <a:ext uri="{FF2B5EF4-FFF2-40B4-BE49-F238E27FC236}">
                <a16:creationId xmlns:a16="http://schemas.microsoft.com/office/drawing/2014/main" id="{DAA3675A-AEBF-37C7-DD98-3234C07222DE}"/>
              </a:ext>
            </a:extLst>
          </p:cNvPr>
          <p:cNvSpPr txBox="1"/>
          <p:nvPr/>
        </p:nvSpPr>
        <p:spPr>
          <a:xfrm>
            <a:off x="1597055" y="1811554"/>
            <a:ext cx="341760" cy="276999"/>
          </a:xfrm>
          <a:prstGeom prst="rect">
            <a:avLst/>
          </a:prstGeom>
          <a:noFill/>
        </p:spPr>
        <p:txBody>
          <a:bodyPr wrap="none" rtlCol="0">
            <a:spAutoFit/>
          </a:bodyPr>
          <a:lstStyle/>
          <a:p>
            <a:pPr algn="r"/>
            <a:r>
              <a:rPr lang="fr-FR" sz="1200" dirty="0"/>
              <a:t>70</a:t>
            </a:r>
          </a:p>
        </p:txBody>
      </p:sp>
      <p:sp>
        <p:nvSpPr>
          <p:cNvPr id="1116" name="ZoneTexte 1115">
            <a:extLst>
              <a:ext uri="{FF2B5EF4-FFF2-40B4-BE49-F238E27FC236}">
                <a16:creationId xmlns:a16="http://schemas.microsoft.com/office/drawing/2014/main" id="{DAFACDCB-76A6-FA81-E26E-88F730E52A81}"/>
              </a:ext>
            </a:extLst>
          </p:cNvPr>
          <p:cNvSpPr txBox="1"/>
          <p:nvPr/>
        </p:nvSpPr>
        <p:spPr>
          <a:xfrm>
            <a:off x="2463716" y="5313231"/>
            <a:ext cx="380232" cy="276999"/>
          </a:xfrm>
          <a:prstGeom prst="rect">
            <a:avLst/>
          </a:prstGeom>
          <a:noFill/>
        </p:spPr>
        <p:txBody>
          <a:bodyPr wrap="none" rtlCol="0">
            <a:spAutoFit/>
          </a:bodyPr>
          <a:lstStyle/>
          <a:p>
            <a:pPr algn="r"/>
            <a:r>
              <a:rPr lang="fr-FR" sz="1200" b="1" dirty="0">
                <a:solidFill>
                  <a:schemeClr val="tx1">
                    <a:lumMod val="95000"/>
                    <a:lumOff val="5000"/>
                  </a:schemeClr>
                </a:solidFill>
              </a:rPr>
              <a:t>2.7</a:t>
            </a:r>
          </a:p>
        </p:txBody>
      </p:sp>
      <p:sp>
        <p:nvSpPr>
          <p:cNvPr id="1117" name="ZoneTexte 1116">
            <a:extLst>
              <a:ext uri="{FF2B5EF4-FFF2-40B4-BE49-F238E27FC236}">
                <a16:creationId xmlns:a16="http://schemas.microsoft.com/office/drawing/2014/main" id="{DCB801EE-A588-0A83-B813-8E53A02F3B06}"/>
              </a:ext>
            </a:extLst>
          </p:cNvPr>
          <p:cNvSpPr txBox="1"/>
          <p:nvPr/>
        </p:nvSpPr>
        <p:spPr>
          <a:xfrm>
            <a:off x="3558965" y="5097103"/>
            <a:ext cx="380232" cy="276999"/>
          </a:xfrm>
          <a:prstGeom prst="rect">
            <a:avLst/>
          </a:prstGeom>
          <a:noFill/>
        </p:spPr>
        <p:txBody>
          <a:bodyPr wrap="none" rtlCol="0">
            <a:spAutoFit/>
          </a:bodyPr>
          <a:lstStyle/>
          <a:p>
            <a:pPr algn="r"/>
            <a:r>
              <a:rPr lang="fr-FR" sz="1200" b="1" dirty="0">
                <a:solidFill>
                  <a:schemeClr val="tx1">
                    <a:lumMod val="95000"/>
                    <a:lumOff val="5000"/>
                  </a:schemeClr>
                </a:solidFill>
              </a:rPr>
              <a:t>7.6</a:t>
            </a:r>
          </a:p>
        </p:txBody>
      </p:sp>
      <p:sp>
        <p:nvSpPr>
          <p:cNvPr id="1118" name="ZoneTexte 1117">
            <a:extLst>
              <a:ext uri="{FF2B5EF4-FFF2-40B4-BE49-F238E27FC236}">
                <a16:creationId xmlns:a16="http://schemas.microsoft.com/office/drawing/2014/main" id="{3567608F-2B7E-C25A-D7F8-5CBC9E1D0D8B}"/>
              </a:ext>
            </a:extLst>
          </p:cNvPr>
          <p:cNvSpPr txBox="1"/>
          <p:nvPr/>
        </p:nvSpPr>
        <p:spPr>
          <a:xfrm>
            <a:off x="4652501" y="5125711"/>
            <a:ext cx="380232" cy="276999"/>
          </a:xfrm>
          <a:prstGeom prst="rect">
            <a:avLst/>
          </a:prstGeom>
          <a:noFill/>
        </p:spPr>
        <p:txBody>
          <a:bodyPr wrap="none" rtlCol="0">
            <a:spAutoFit/>
          </a:bodyPr>
          <a:lstStyle/>
          <a:p>
            <a:pPr algn="r"/>
            <a:r>
              <a:rPr lang="fr-FR" sz="1200" b="1" dirty="0">
                <a:solidFill>
                  <a:schemeClr val="tx1">
                    <a:lumMod val="95000"/>
                    <a:lumOff val="5000"/>
                  </a:schemeClr>
                </a:solidFill>
              </a:rPr>
              <a:t>7.1</a:t>
            </a:r>
          </a:p>
        </p:txBody>
      </p:sp>
      <p:sp>
        <p:nvSpPr>
          <p:cNvPr id="1119" name="ZoneTexte 1118">
            <a:extLst>
              <a:ext uri="{FF2B5EF4-FFF2-40B4-BE49-F238E27FC236}">
                <a16:creationId xmlns:a16="http://schemas.microsoft.com/office/drawing/2014/main" id="{C18EDA5B-EFC4-3CB4-3FBA-01248DED04D9}"/>
              </a:ext>
            </a:extLst>
          </p:cNvPr>
          <p:cNvSpPr txBox="1"/>
          <p:nvPr/>
        </p:nvSpPr>
        <p:spPr>
          <a:xfrm>
            <a:off x="5688967" y="5003320"/>
            <a:ext cx="380232" cy="276999"/>
          </a:xfrm>
          <a:prstGeom prst="rect">
            <a:avLst/>
          </a:prstGeom>
          <a:noFill/>
        </p:spPr>
        <p:txBody>
          <a:bodyPr wrap="none" rtlCol="0">
            <a:spAutoFit/>
          </a:bodyPr>
          <a:lstStyle/>
          <a:p>
            <a:pPr algn="r"/>
            <a:r>
              <a:rPr lang="fr-FR" sz="1200" b="1" dirty="0">
                <a:solidFill>
                  <a:schemeClr val="tx1">
                    <a:lumMod val="95000"/>
                    <a:lumOff val="5000"/>
                  </a:schemeClr>
                </a:solidFill>
              </a:rPr>
              <a:t>8.5</a:t>
            </a:r>
          </a:p>
        </p:txBody>
      </p:sp>
      <p:sp>
        <p:nvSpPr>
          <p:cNvPr id="1120" name="ZoneTexte 1119">
            <a:extLst>
              <a:ext uri="{FF2B5EF4-FFF2-40B4-BE49-F238E27FC236}">
                <a16:creationId xmlns:a16="http://schemas.microsoft.com/office/drawing/2014/main" id="{A34951D9-F8BC-01E6-74E4-D5C1D492BF10}"/>
              </a:ext>
            </a:extLst>
          </p:cNvPr>
          <p:cNvSpPr txBox="1"/>
          <p:nvPr/>
        </p:nvSpPr>
        <p:spPr>
          <a:xfrm>
            <a:off x="7029709" y="5449457"/>
            <a:ext cx="380232" cy="276999"/>
          </a:xfrm>
          <a:prstGeom prst="rect">
            <a:avLst/>
          </a:prstGeom>
          <a:noFill/>
        </p:spPr>
        <p:txBody>
          <a:bodyPr wrap="none" rtlCol="0">
            <a:spAutoFit/>
          </a:bodyPr>
          <a:lstStyle/>
          <a:p>
            <a:pPr algn="r"/>
            <a:r>
              <a:rPr lang="fr-FR" sz="1200" b="1" dirty="0">
                <a:solidFill>
                  <a:schemeClr val="tx1">
                    <a:lumMod val="95000"/>
                    <a:lumOff val="5000"/>
                  </a:schemeClr>
                </a:solidFill>
              </a:rPr>
              <a:t>1.4</a:t>
            </a:r>
          </a:p>
        </p:txBody>
      </p:sp>
      <p:sp>
        <p:nvSpPr>
          <p:cNvPr id="1121" name="ZoneTexte 1120">
            <a:extLst>
              <a:ext uri="{FF2B5EF4-FFF2-40B4-BE49-F238E27FC236}">
                <a16:creationId xmlns:a16="http://schemas.microsoft.com/office/drawing/2014/main" id="{1F03EAB5-45EA-C1E2-2964-BFAB9AD3DAD3}"/>
              </a:ext>
            </a:extLst>
          </p:cNvPr>
          <p:cNvSpPr txBox="1"/>
          <p:nvPr/>
        </p:nvSpPr>
        <p:spPr>
          <a:xfrm>
            <a:off x="7988144" y="5465995"/>
            <a:ext cx="380232" cy="276999"/>
          </a:xfrm>
          <a:prstGeom prst="rect">
            <a:avLst/>
          </a:prstGeom>
          <a:noFill/>
        </p:spPr>
        <p:txBody>
          <a:bodyPr wrap="none" rtlCol="0">
            <a:spAutoFit/>
          </a:bodyPr>
          <a:lstStyle/>
          <a:p>
            <a:pPr algn="r"/>
            <a:r>
              <a:rPr lang="fr-FR" sz="1200" dirty="0">
                <a:solidFill>
                  <a:srgbClr val="006600"/>
                </a:solidFill>
              </a:rPr>
              <a:t>0.7</a:t>
            </a:r>
          </a:p>
        </p:txBody>
      </p:sp>
      <p:sp>
        <p:nvSpPr>
          <p:cNvPr id="1122" name="ZoneTexte 1121">
            <a:extLst>
              <a:ext uri="{FF2B5EF4-FFF2-40B4-BE49-F238E27FC236}">
                <a16:creationId xmlns:a16="http://schemas.microsoft.com/office/drawing/2014/main" id="{234AA07D-A6DC-9D48-ED7B-52962906D014}"/>
              </a:ext>
            </a:extLst>
          </p:cNvPr>
          <p:cNvSpPr txBox="1"/>
          <p:nvPr/>
        </p:nvSpPr>
        <p:spPr>
          <a:xfrm>
            <a:off x="7718564" y="2185070"/>
            <a:ext cx="1692899" cy="307777"/>
          </a:xfrm>
          <a:prstGeom prst="rect">
            <a:avLst/>
          </a:prstGeom>
          <a:noFill/>
        </p:spPr>
        <p:txBody>
          <a:bodyPr wrap="none" rtlCol="0">
            <a:spAutoFit/>
          </a:bodyPr>
          <a:lstStyle/>
          <a:p>
            <a:r>
              <a:rPr lang="fr-FR" sz="1400" b="1" dirty="0"/>
              <a:t>Sex </a:t>
            </a:r>
            <a:r>
              <a:rPr lang="fr-FR" sz="1400" b="1" dirty="0" err="1"/>
              <a:t>workers</a:t>
            </a:r>
            <a:r>
              <a:rPr lang="fr-FR" sz="1400" b="1" dirty="0"/>
              <a:t> </a:t>
            </a:r>
            <a:r>
              <a:rPr lang="fr-FR" sz="1400" dirty="0"/>
              <a:t>(N = 78)</a:t>
            </a:r>
          </a:p>
        </p:txBody>
      </p:sp>
      <p:sp>
        <p:nvSpPr>
          <p:cNvPr id="1123" name="ZoneTexte 1122">
            <a:extLst>
              <a:ext uri="{FF2B5EF4-FFF2-40B4-BE49-F238E27FC236}">
                <a16:creationId xmlns:a16="http://schemas.microsoft.com/office/drawing/2014/main" id="{D45A69C9-9784-972A-BF7C-4C56E7B80ABA}"/>
              </a:ext>
            </a:extLst>
          </p:cNvPr>
          <p:cNvSpPr txBox="1"/>
          <p:nvPr/>
        </p:nvSpPr>
        <p:spPr>
          <a:xfrm>
            <a:off x="7718564" y="2588298"/>
            <a:ext cx="4428713" cy="307777"/>
          </a:xfrm>
          <a:prstGeom prst="rect">
            <a:avLst/>
          </a:prstGeom>
          <a:noFill/>
        </p:spPr>
        <p:txBody>
          <a:bodyPr wrap="none" rtlCol="0">
            <a:spAutoFit/>
          </a:bodyPr>
          <a:lstStyle/>
          <a:p>
            <a:r>
              <a:rPr lang="fr-FR" sz="1400" b="1" dirty="0"/>
              <a:t>Gay men and other men </a:t>
            </a:r>
            <a:r>
              <a:rPr lang="fr-FR" sz="1400" b="1" dirty="0" err="1"/>
              <a:t>who</a:t>
            </a:r>
            <a:r>
              <a:rPr lang="fr-FR" sz="1400" b="1" dirty="0"/>
              <a:t> have sex with men </a:t>
            </a:r>
            <a:r>
              <a:rPr lang="fr-FR" sz="1400" dirty="0"/>
              <a:t>(N = 80) </a:t>
            </a:r>
          </a:p>
        </p:txBody>
      </p:sp>
      <p:sp>
        <p:nvSpPr>
          <p:cNvPr id="1124" name="ZoneTexte 1123">
            <a:extLst>
              <a:ext uri="{FF2B5EF4-FFF2-40B4-BE49-F238E27FC236}">
                <a16:creationId xmlns:a16="http://schemas.microsoft.com/office/drawing/2014/main" id="{DD7AD802-1060-AB42-D4C5-1E8553236F00}"/>
              </a:ext>
            </a:extLst>
          </p:cNvPr>
          <p:cNvSpPr txBox="1"/>
          <p:nvPr/>
        </p:nvSpPr>
        <p:spPr>
          <a:xfrm>
            <a:off x="7718564" y="2991526"/>
            <a:ext cx="2586285" cy="307777"/>
          </a:xfrm>
          <a:prstGeom prst="rect">
            <a:avLst/>
          </a:prstGeom>
          <a:noFill/>
        </p:spPr>
        <p:txBody>
          <a:bodyPr wrap="none" rtlCol="0">
            <a:spAutoFit/>
          </a:bodyPr>
          <a:lstStyle/>
          <a:p>
            <a:r>
              <a:rPr lang="fr-FR" sz="1400" b="1" dirty="0"/>
              <a:t>People </a:t>
            </a:r>
            <a:r>
              <a:rPr lang="fr-FR" sz="1400" b="1" dirty="0" err="1"/>
              <a:t>who</a:t>
            </a:r>
            <a:r>
              <a:rPr lang="fr-FR" sz="1400" b="1" dirty="0"/>
              <a:t> </a:t>
            </a:r>
            <a:r>
              <a:rPr lang="fr-FR" sz="1400" b="1" dirty="0" err="1"/>
              <a:t>inject</a:t>
            </a:r>
            <a:r>
              <a:rPr lang="fr-FR" sz="1400" b="1" dirty="0"/>
              <a:t> </a:t>
            </a:r>
            <a:r>
              <a:rPr lang="fr-FR" sz="1400" b="1" dirty="0" err="1"/>
              <a:t>drugs</a:t>
            </a:r>
            <a:r>
              <a:rPr lang="fr-FR" sz="1400" b="1" dirty="0"/>
              <a:t> </a:t>
            </a:r>
            <a:r>
              <a:rPr lang="fr-FR" sz="1400" dirty="0"/>
              <a:t>(N = 54)</a:t>
            </a:r>
          </a:p>
        </p:txBody>
      </p:sp>
      <p:sp>
        <p:nvSpPr>
          <p:cNvPr id="1125" name="ZoneTexte 1124">
            <a:extLst>
              <a:ext uri="{FF2B5EF4-FFF2-40B4-BE49-F238E27FC236}">
                <a16:creationId xmlns:a16="http://schemas.microsoft.com/office/drawing/2014/main" id="{6BC834FA-4CA1-D55F-FE8B-D6DA376F02D9}"/>
              </a:ext>
            </a:extLst>
          </p:cNvPr>
          <p:cNvSpPr txBox="1"/>
          <p:nvPr/>
        </p:nvSpPr>
        <p:spPr>
          <a:xfrm>
            <a:off x="7718564" y="3394754"/>
            <a:ext cx="2269467" cy="307777"/>
          </a:xfrm>
          <a:prstGeom prst="rect">
            <a:avLst/>
          </a:prstGeom>
          <a:noFill/>
        </p:spPr>
        <p:txBody>
          <a:bodyPr wrap="none" rtlCol="0">
            <a:spAutoFit/>
          </a:bodyPr>
          <a:lstStyle/>
          <a:p>
            <a:r>
              <a:rPr lang="fr-FR" sz="1400" b="1" dirty="0" err="1"/>
              <a:t>Transgender</a:t>
            </a:r>
            <a:r>
              <a:rPr lang="fr-FR" sz="1400" b="1" dirty="0"/>
              <a:t> people </a:t>
            </a:r>
            <a:r>
              <a:rPr lang="fr-FR" sz="1400" dirty="0"/>
              <a:t>(N = 40)</a:t>
            </a:r>
          </a:p>
        </p:txBody>
      </p:sp>
      <p:sp>
        <p:nvSpPr>
          <p:cNvPr id="1126" name="ZoneTexte 1125">
            <a:extLst>
              <a:ext uri="{FF2B5EF4-FFF2-40B4-BE49-F238E27FC236}">
                <a16:creationId xmlns:a16="http://schemas.microsoft.com/office/drawing/2014/main" id="{6132EE54-85D6-C56D-422B-F8A18D453C41}"/>
              </a:ext>
            </a:extLst>
          </p:cNvPr>
          <p:cNvSpPr txBox="1"/>
          <p:nvPr/>
        </p:nvSpPr>
        <p:spPr>
          <a:xfrm>
            <a:off x="7718564" y="3797982"/>
            <a:ext cx="3980770" cy="307777"/>
          </a:xfrm>
          <a:prstGeom prst="rect">
            <a:avLst/>
          </a:prstGeom>
          <a:noFill/>
        </p:spPr>
        <p:txBody>
          <a:bodyPr wrap="none" rtlCol="0">
            <a:spAutoFit/>
          </a:bodyPr>
          <a:lstStyle/>
          <a:p>
            <a:r>
              <a:rPr lang="fr-FR" sz="1400" b="1" dirty="0"/>
              <a:t>People in prisons and other </a:t>
            </a:r>
            <a:r>
              <a:rPr lang="fr-FR" sz="1400" b="1" dirty="0" err="1"/>
              <a:t>closed</a:t>
            </a:r>
            <a:r>
              <a:rPr lang="fr-FR" sz="1400" b="1" dirty="0"/>
              <a:t> settings </a:t>
            </a:r>
            <a:r>
              <a:rPr lang="fr-FR" sz="1400" dirty="0"/>
              <a:t>(N = 69)</a:t>
            </a:r>
          </a:p>
        </p:txBody>
      </p:sp>
      <p:sp>
        <p:nvSpPr>
          <p:cNvPr id="1127" name="ZoneTexte 1126">
            <a:extLst>
              <a:ext uri="{FF2B5EF4-FFF2-40B4-BE49-F238E27FC236}">
                <a16:creationId xmlns:a16="http://schemas.microsoft.com/office/drawing/2014/main" id="{C38427A2-08E4-25BA-5CD2-2580FD26DB3E}"/>
              </a:ext>
            </a:extLst>
          </p:cNvPr>
          <p:cNvSpPr txBox="1"/>
          <p:nvPr/>
        </p:nvSpPr>
        <p:spPr>
          <a:xfrm>
            <a:off x="7718564" y="4201211"/>
            <a:ext cx="2110193" cy="307777"/>
          </a:xfrm>
          <a:prstGeom prst="rect">
            <a:avLst/>
          </a:prstGeom>
          <a:noFill/>
        </p:spPr>
        <p:txBody>
          <a:bodyPr wrap="none" rtlCol="0">
            <a:spAutoFit/>
          </a:bodyPr>
          <a:lstStyle/>
          <a:p>
            <a:r>
              <a:rPr lang="fr-FR" sz="1400" b="1" dirty="0" err="1"/>
              <a:t>Adults</a:t>
            </a:r>
            <a:r>
              <a:rPr lang="fr-FR" sz="1400" b="1" dirty="0"/>
              <a:t> (</a:t>
            </a:r>
            <a:r>
              <a:rPr lang="fr-FR" sz="1400" b="1" dirty="0" err="1"/>
              <a:t>aged</a:t>
            </a:r>
            <a:r>
              <a:rPr lang="fr-FR" sz="1400" b="1" dirty="0"/>
              <a:t>  15-49 </a:t>
            </a:r>
            <a:r>
              <a:rPr lang="fr-FR" sz="1400" b="1" dirty="0" err="1"/>
              <a:t>years</a:t>
            </a:r>
            <a:r>
              <a:rPr lang="fr-FR" sz="1400" b="1" dirty="0"/>
              <a:t>)</a:t>
            </a:r>
          </a:p>
        </p:txBody>
      </p:sp>
      <p:sp>
        <p:nvSpPr>
          <p:cNvPr id="1128" name="ZoneTexte 1127">
            <a:extLst>
              <a:ext uri="{FF2B5EF4-FFF2-40B4-BE49-F238E27FC236}">
                <a16:creationId xmlns:a16="http://schemas.microsoft.com/office/drawing/2014/main" id="{83529B8A-83A6-7F75-174F-BB48D53C15FA}"/>
              </a:ext>
            </a:extLst>
          </p:cNvPr>
          <p:cNvSpPr txBox="1"/>
          <p:nvPr/>
        </p:nvSpPr>
        <p:spPr>
          <a:xfrm>
            <a:off x="7493438" y="4554189"/>
            <a:ext cx="1959254" cy="307777"/>
          </a:xfrm>
          <a:prstGeom prst="rect">
            <a:avLst/>
          </a:prstGeom>
          <a:noFill/>
        </p:spPr>
        <p:txBody>
          <a:bodyPr wrap="none" rtlCol="0">
            <a:spAutoFit/>
          </a:bodyPr>
          <a:lstStyle/>
          <a:p>
            <a:r>
              <a:rPr lang="fr-FR" sz="1400" dirty="0"/>
              <a:t>N = </a:t>
            </a:r>
            <a:r>
              <a:rPr lang="fr-FR" sz="1400" dirty="0" err="1"/>
              <a:t>number</a:t>
            </a:r>
            <a:r>
              <a:rPr lang="fr-FR" sz="1400" dirty="0"/>
              <a:t> of countries</a:t>
            </a:r>
          </a:p>
        </p:txBody>
      </p:sp>
      <p:sp>
        <p:nvSpPr>
          <p:cNvPr id="5" name="ZoneTexte 4">
            <a:extLst>
              <a:ext uri="{FF2B5EF4-FFF2-40B4-BE49-F238E27FC236}">
                <a16:creationId xmlns:a16="http://schemas.microsoft.com/office/drawing/2014/main" id="{63000ED3-370B-AFAC-37E4-F92BC36809C4}"/>
              </a:ext>
            </a:extLst>
          </p:cNvPr>
          <p:cNvSpPr txBox="1"/>
          <p:nvPr/>
        </p:nvSpPr>
        <p:spPr>
          <a:xfrm>
            <a:off x="2005285" y="1317373"/>
            <a:ext cx="6513303" cy="646331"/>
          </a:xfrm>
          <a:prstGeom prst="rect">
            <a:avLst/>
          </a:prstGeom>
          <a:noFill/>
        </p:spPr>
        <p:txBody>
          <a:bodyPr wrap="square">
            <a:spAutoFit/>
          </a:bodyPr>
          <a:lstStyle/>
          <a:p>
            <a:pPr algn="ctr"/>
            <a:r>
              <a:rPr lang="fr-FR" sz="1800" b="1" dirty="0">
                <a:solidFill>
                  <a:srgbClr val="00B0F0"/>
                </a:solidFill>
                <a:effectLst/>
                <a:latin typeface="AvenirLTStd"/>
              </a:rPr>
              <a:t>HIV </a:t>
            </a:r>
            <a:r>
              <a:rPr lang="fr-FR" sz="1800" b="1" dirty="0" err="1">
                <a:solidFill>
                  <a:srgbClr val="00B0F0"/>
                </a:solidFill>
                <a:effectLst/>
                <a:latin typeface="AvenirLTStd"/>
              </a:rPr>
              <a:t>prevalence</a:t>
            </a:r>
            <a:r>
              <a:rPr lang="fr-FR" sz="1800" b="1" dirty="0">
                <a:solidFill>
                  <a:srgbClr val="00B0F0"/>
                </a:solidFill>
                <a:effectLst/>
                <a:latin typeface="AvenirLTStd"/>
              </a:rPr>
              <a:t> </a:t>
            </a:r>
            <a:r>
              <a:rPr lang="fr-FR" sz="1800" b="1" dirty="0" err="1">
                <a:solidFill>
                  <a:srgbClr val="00B0F0"/>
                </a:solidFill>
                <a:effectLst/>
                <a:latin typeface="AvenirLTStd"/>
              </a:rPr>
              <a:t>among</a:t>
            </a:r>
            <a:r>
              <a:rPr lang="fr-FR" sz="1800" b="1" dirty="0">
                <a:solidFill>
                  <a:srgbClr val="00B0F0"/>
                </a:solidFill>
                <a:effectLst/>
                <a:latin typeface="AvenirLTStd"/>
              </a:rPr>
              <a:t> people </a:t>
            </a:r>
            <a:r>
              <a:rPr lang="fr-FR" sz="1800" b="1" dirty="0" err="1">
                <a:solidFill>
                  <a:srgbClr val="00B0F0"/>
                </a:solidFill>
                <a:effectLst/>
                <a:latin typeface="AvenirLTStd"/>
              </a:rPr>
              <a:t>from</a:t>
            </a:r>
            <a:r>
              <a:rPr lang="fr-FR" sz="1800" b="1" dirty="0">
                <a:solidFill>
                  <a:srgbClr val="00B0F0"/>
                </a:solidFill>
                <a:effectLst/>
                <a:latin typeface="AvenirLTStd"/>
              </a:rPr>
              <a:t> key populations </a:t>
            </a:r>
            <a:r>
              <a:rPr lang="fr-FR" sz="1800" b="1" dirty="0" err="1">
                <a:solidFill>
                  <a:srgbClr val="00B0F0"/>
                </a:solidFill>
                <a:effectLst/>
                <a:latin typeface="AvenirLTStd"/>
              </a:rPr>
              <a:t>compared</a:t>
            </a:r>
            <a:r>
              <a:rPr lang="fr-FR" sz="1800" b="1" dirty="0">
                <a:solidFill>
                  <a:srgbClr val="00B0F0"/>
                </a:solidFill>
                <a:effectLst/>
                <a:latin typeface="AvenirLTStd"/>
              </a:rPr>
              <a:t> </a:t>
            </a:r>
          </a:p>
          <a:p>
            <a:pPr algn="ctr"/>
            <a:r>
              <a:rPr lang="fr-FR" sz="1800" b="1" dirty="0" err="1">
                <a:solidFill>
                  <a:srgbClr val="00B0F0"/>
                </a:solidFill>
                <a:effectLst/>
                <a:latin typeface="AvenirLTStd"/>
              </a:rPr>
              <a:t>with</a:t>
            </a:r>
            <a:r>
              <a:rPr lang="fr-FR" sz="1800" b="1" dirty="0">
                <a:solidFill>
                  <a:srgbClr val="00B0F0"/>
                </a:solidFill>
                <a:effectLst/>
                <a:latin typeface="AvenirLTStd"/>
              </a:rPr>
              <a:t> </a:t>
            </a:r>
            <a:r>
              <a:rPr lang="fr-FR" sz="1800" b="1" dirty="0" err="1">
                <a:solidFill>
                  <a:srgbClr val="00B0F0"/>
                </a:solidFill>
                <a:effectLst/>
                <a:latin typeface="AvenirLTStd"/>
              </a:rPr>
              <a:t>other</a:t>
            </a:r>
            <a:r>
              <a:rPr lang="fr-FR" sz="1800" b="1" dirty="0">
                <a:solidFill>
                  <a:srgbClr val="00B0F0"/>
                </a:solidFill>
                <a:effectLst/>
                <a:latin typeface="AvenirLTStd"/>
              </a:rPr>
              <a:t> </a:t>
            </a:r>
            <a:r>
              <a:rPr lang="fr-FR" sz="1800" b="1" dirty="0" err="1">
                <a:solidFill>
                  <a:srgbClr val="00B0F0"/>
                </a:solidFill>
                <a:effectLst/>
                <a:latin typeface="AvenirLTStd"/>
              </a:rPr>
              <a:t>adults</a:t>
            </a:r>
            <a:r>
              <a:rPr lang="fr-FR" sz="1800" b="1" dirty="0">
                <a:solidFill>
                  <a:srgbClr val="00B0F0"/>
                </a:solidFill>
                <a:effectLst/>
                <a:latin typeface="AvenirLTStd"/>
              </a:rPr>
              <a:t> (</a:t>
            </a:r>
            <a:r>
              <a:rPr lang="fr-FR" sz="1800" b="1" dirty="0" err="1">
                <a:solidFill>
                  <a:srgbClr val="00B0F0"/>
                </a:solidFill>
                <a:effectLst/>
                <a:latin typeface="AvenirLTStd"/>
              </a:rPr>
              <a:t>aged</a:t>
            </a:r>
            <a:r>
              <a:rPr lang="fr-FR" sz="1800" b="1" dirty="0">
                <a:solidFill>
                  <a:srgbClr val="00B0F0"/>
                </a:solidFill>
                <a:effectLst/>
                <a:latin typeface="AvenirLTStd"/>
              </a:rPr>
              <a:t> 15–49 </a:t>
            </a:r>
            <a:r>
              <a:rPr lang="fr-FR" sz="1800" b="1" dirty="0" err="1">
                <a:solidFill>
                  <a:srgbClr val="00B0F0"/>
                </a:solidFill>
                <a:effectLst/>
                <a:latin typeface="AvenirLTStd"/>
              </a:rPr>
              <a:t>years</a:t>
            </a:r>
            <a:r>
              <a:rPr lang="fr-FR" sz="1800" b="1" dirty="0">
                <a:solidFill>
                  <a:srgbClr val="00B0F0"/>
                </a:solidFill>
                <a:effectLst/>
                <a:latin typeface="AvenirLTStd"/>
              </a:rPr>
              <a:t>), global, 2020–2024 </a:t>
            </a:r>
            <a:endParaRPr lang="fr-FR" b="1" dirty="0">
              <a:solidFill>
                <a:srgbClr val="00B0F0"/>
              </a:solidFill>
              <a:effectLst/>
            </a:endParaRPr>
          </a:p>
        </p:txBody>
      </p:sp>
      <p:sp>
        <p:nvSpPr>
          <p:cNvPr id="6" name="ZoneTexte 5">
            <a:extLst>
              <a:ext uri="{FF2B5EF4-FFF2-40B4-BE49-F238E27FC236}">
                <a16:creationId xmlns:a16="http://schemas.microsoft.com/office/drawing/2014/main" id="{22D001EB-C735-F1E6-BAE9-7C01AB028DFA}"/>
              </a:ext>
            </a:extLst>
          </p:cNvPr>
          <p:cNvSpPr txBox="1"/>
          <p:nvPr/>
        </p:nvSpPr>
        <p:spPr>
          <a:xfrm>
            <a:off x="1627833" y="1607736"/>
            <a:ext cx="312906" cy="307777"/>
          </a:xfrm>
          <a:prstGeom prst="rect">
            <a:avLst/>
          </a:prstGeom>
          <a:noFill/>
        </p:spPr>
        <p:txBody>
          <a:bodyPr wrap="none" rtlCol="0">
            <a:spAutoFit/>
          </a:bodyPr>
          <a:lstStyle/>
          <a:p>
            <a:pPr algn="l"/>
            <a:r>
              <a:rPr lang="fr-FR" sz="1400" dirty="0"/>
              <a:t>%</a:t>
            </a:r>
          </a:p>
        </p:txBody>
      </p:sp>
    </p:spTree>
    <p:extLst>
      <p:ext uri="{BB962C8B-B14F-4D97-AF65-F5344CB8AC3E}">
        <p14:creationId xmlns:p14="http://schemas.microsoft.com/office/powerpoint/2010/main" val="39448396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51CFE79-380A-8CF4-D070-DFDC3BF6BE20}"/>
              </a:ext>
            </a:extLst>
          </p:cNvPr>
          <p:cNvSpPr>
            <a:spLocks noGrp="1"/>
          </p:cNvSpPr>
          <p:nvPr>
            <p:ph type="title"/>
          </p:nvPr>
        </p:nvSpPr>
        <p:spPr>
          <a:xfrm>
            <a:off x="609600" y="0"/>
            <a:ext cx="8466034" cy="1491539"/>
          </a:xfrm>
        </p:spPr>
        <p:txBody>
          <a:bodyPr/>
          <a:lstStyle/>
          <a:p>
            <a:r>
              <a:rPr lang="en-GB" dirty="0"/>
              <a:t>Median HIV prevalence in  Key populations </a:t>
            </a:r>
            <a:endParaRPr lang="fr-FR" dirty="0"/>
          </a:p>
        </p:txBody>
      </p:sp>
      <p:sp>
        <p:nvSpPr>
          <p:cNvPr id="6" name="Espace réservé du contenu 5">
            <a:extLst>
              <a:ext uri="{FF2B5EF4-FFF2-40B4-BE49-F238E27FC236}">
                <a16:creationId xmlns:a16="http://schemas.microsoft.com/office/drawing/2014/main" id="{5565B654-DA28-5BB7-1135-3BF8695C66BA}"/>
              </a:ext>
            </a:extLst>
          </p:cNvPr>
          <p:cNvSpPr>
            <a:spLocks noGrp="1"/>
          </p:cNvSpPr>
          <p:nvPr>
            <p:ph idx="1"/>
          </p:nvPr>
        </p:nvSpPr>
        <p:spPr/>
        <p:txBody>
          <a:bodyPr/>
          <a:lstStyle/>
          <a:p>
            <a:r>
              <a:rPr lang="en-US" dirty="0">
                <a:solidFill>
                  <a:srgbClr val="0033FF"/>
                </a:solidFill>
              </a:rPr>
              <a:t>2.7% </a:t>
            </a:r>
            <a:r>
              <a:rPr lang="en-US" dirty="0"/>
              <a:t>among sex workers</a:t>
            </a:r>
          </a:p>
          <a:p>
            <a:r>
              <a:rPr lang="en-US" dirty="0">
                <a:solidFill>
                  <a:srgbClr val="FF6600"/>
                </a:solidFill>
              </a:rPr>
              <a:t>7.6% </a:t>
            </a:r>
            <a:r>
              <a:rPr lang="en-US" dirty="0"/>
              <a:t>among gay men and other men who have sex with men</a:t>
            </a:r>
          </a:p>
          <a:p>
            <a:r>
              <a:rPr lang="en-US" dirty="0">
                <a:solidFill>
                  <a:srgbClr val="00CC66"/>
                </a:solidFill>
              </a:rPr>
              <a:t>7.1% </a:t>
            </a:r>
            <a:r>
              <a:rPr lang="en-US" dirty="0"/>
              <a:t>among people who inject drugs </a:t>
            </a:r>
          </a:p>
          <a:p>
            <a:r>
              <a:rPr lang="en-US" dirty="0">
                <a:solidFill>
                  <a:srgbClr val="0099FF"/>
                </a:solidFill>
              </a:rPr>
              <a:t>8.5% </a:t>
            </a:r>
            <a:r>
              <a:rPr lang="en-US" dirty="0"/>
              <a:t>among transgender people</a:t>
            </a:r>
          </a:p>
          <a:p>
            <a:r>
              <a:rPr lang="en-US" dirty="0">
                <a:solidFill>
                  <a:srgbClr val="CC0000"/>
                </a:solidFill>
              </a:rPr>
              <a:t>1.4% </a:t>
            </a:r>
            <a:r>
              <a:rPr lang="en-US" dirty="0"/>
              <a:t>among people in prisons and other closed settings </a:t>
            </a:r>
          </a:p>
          <a:p>
            <a:endParaRPr lang="en-US" dirty="0"/>
          </a:p>
          <a:p>
            <a:r>
              <a:rPr lang="en-US" dirty="0"/>
              <a:t>The estimated HIV prevalence among adults (aged 15-49 years) </a:t>
            </a:r>
            <a:br>
              <a:rPr lang="en-US" dirty="0"/>
            </a:br>
            <a:r>
              <a:rPr lang="en-US" dirty="0"/>
              <a:t>was </a:t>
            </a:r>
            <a:r>
              <a:rPr lang="en-US" dirty="0">
                <a:solidFill>
                  <a:srgbClr val="006600"/>
                </a:solidFill>
              </a:rPr>
              <a:t>0.7% [0.6-0.8%)</a:t>
            </a:r>
            <a:endParaRPr lang="fr-FR" dirty="0">
              <a:solidFill>
                <a:srgbClr val="006600"/>
              </a:solidFill>
            </a:endParaRPr>
          </a:p>
        </p:txBody>
      </p:sp>
    </p:spTree>
    <p:extLst>
      <p:ext uri="{BB962C8B-B14F-4D97-AF65-F5344CB8AC3E}">
        <p14:creationId xmlns:p14="http://schemas.microsoft.com/office/powerpoint/2010/main" val="25186790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6FFAF63-64B0-289D-1FC3-F47FAAA0AB30}"/>
              </a:ext>
            </a:extLst>
          </p:cNvPr>
          <p:cNvSpPr>
            <a:spLocks noGrp="1"/>
          </p:cNvSpPr>
          <p:nvPr>
            <p:ph type="title"/>
          </p:nvPr>
        </p:nvSpPr>
        <p:spPr>
          <a:xfrm>
            <a:off x="609600" y="0"/>
            <a:ext cx="8466034" cy="1491539"/>
          </a:xfrm>
        </p:spPr>
        <p:txBody>
          <a:bodyPr>
            <a:noAutofit/>
          </a:bodyPr>
          <a:lstStyle/>
          <a:p>
            <a:r>
              <a:rPr lang="en-US" sz="2400" dirty="0"/>
              <a:t>Adolescent girls and young women are still at much higher risk </a:t>
            </a:r>
            <a:br>
              <a:rPr lang="en-US" sz="2400" dirty="0"/>
            </a:br>
            <a:r>
              <a:rPr lang="en-US" sz="2400" dirty="0"/>
              <a:t>of acquiring HIV in sub-Saharan Africa, but adolescent boys and young men are at higher risk elsewhere</a:t>
            </a:r>
            <a:endParaRPr lang="fr-FR" sz="2400" dirty="0"/>
          </a:p>
        </p:txBody>
      </p:sp>
      <p:sp>
        <p:nvSpPr>
          <p:cNvPr id="7" name="TextBox 6">
            <a:extLst>
              <a:ext uri="{FF2B5EF4-FFF2-40B4-BE49-F238E27FC236}">
                <a16:creationId xmlns:a16="http://schemas.microsoft.com/office/drawing/2014/main" id="{150CA06A-2BFA-6581-D49C-80C1F35D334E}"/>
              </a:ext>
            </a:extLst>
          </p:cNvPr>
          <p:cNvSpPr txBox="1"/>
          <p:nvPr/>
        </p:nvSpPr>
        <p:spPr>
          <a:xfrm>
            <a:off x="511391" y="6506147"/>
            <a:ext cx="116852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venir Regular"/>
                <a:ea typeface="+mn-lt"/>
                <a:cs typeface="+mn-lt"/>
              </a:rPr>
              <a:t>Source: UNAIDS epidemiological estimates 2025 (https://aidsinfo.unaids.org/).</a:t>
            </a:r>
            <a:endParaRPr kumimoji="0" lang="en-US" sz="1000" b="0" i="1" u="none" strike="noStrike" kern="1200" cap="none" spc="0" normalizeH="0" baseline="0" noProof="0" dirty="0">
              <a:ln>
                <a:noFill/>
              </a:ln>
              <a:solidFill>
                <a:srgbClr val="000000"/>
              </a:solidFill>
              <a:effectLst/>
              <a:uLnTx/>
              <a:uFillTx/>
              <a:latin typeface="Avenir Regular"/>
              <a:ea typeface="+mn-ea"/>
              <a:cs typeface="+mn-cs"/>
            </a:endParaRPr>
          </a:p>
        </p:txBody>
      </p:sp>
      <p:sp>
        <p:nvSpPr>
          <p:cNvPr id="11" name="Text Box 2">
            <a:extLst>
              <a:ext uri="{FF2B5EF4-FFF2-40B4-BE49-F238E27FC236}">
                <a16:creationId xmlns:a16="http://schemas.microsoft.com/office/drawing/2014/main" id="{95125137-258B-F008-37CB-4307D86EC060}"/>
              </a:ext>
            </a:extLst>
          </p:cNvPr>
          <p:cNvSpPr txBox="1">
            <a:spLocks noChangeArrowheads="1"/>
          </p:cNvSpPr>
          <p:nvPr/>
        </p:nvSpPr>
        <p:spPr bwMode="auto">
          <a:xfrm>
            <a:off x="1116473" y="1826983"/>
            <a:ext cx="9971384"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mn-lt"/>
                <a:ea typeface="ＭＳ Ｐゴシック" pitchFamily="34" charset="-128"/>
                <a:cs typeface="Arial" charset="0"/>
              </a:rPr>
              <a:t>Estimated numbers of new HIV infections among young people </a:t>
            </a:r>
            <a:br>
              <a:rPr kumimoji="0" lang="en-US" sz="2400" b="1" i="0" u="none" strike="noStrike" kern="1200" cap="none" spc="0" normalizeH="0" baseline="0" noProof="0" dirty="0">
                <a:ln>
                  <a:noFill/>
                </a:ln>
                <a:solidFill>
                  <a:srgbClr val="00B0F0"/>
                </a:solidFill>
                <a:effectLst/>
                <a:uLnTx/>
                <a:uFillTx/>
                <a:latin typeface="+mn-lt"/>
                <a:ea typeface="ＭＳ Ｐゴシック" pitchFamily="34" charset="-128"/>
                <a:cs typeface="Arial" charset="0"/>
              </a:rPr>
            </a:br>
            <a:r>
              <a:rPr kumimoji="0" lang="en-US" sz="2400" b="1" i="0" u="none" strike="noStrike" kern="1200" cap="none" spc="0" normalizeH="0" baseline="0" noProof="0" dirty="0">
                <a:ln>
                  <a:noFill/>
                </a:ln>
                <a:solidFill>
                  <a:srgbClr val="00B0F0"/>
                </a:solidFill>
                <a:effectLst/>
                <a:uLnTx/>
                <a:uFillTx/>
                <a:latin typeface="+mn-lt"/>
                <a:ea typeface="ＭＳ Ｐゴシック" pitchFamily="34" charset="-128"/>
                <a:cs typeface="Arial" charset="0"/>
              </a:rPr>
              <a:t>aged 15-24 years, by sex, global and regional, 2024</a:t>
            </a:r>
          </a:p>
        </p:txBody>
      </p:sp>
      <p:grpSp>
        <p:nvGrpSpPr>
          <p:cNvPr id="2" name="Groupe 1">
            <a:extLst>
              <a:ext uri="{FF2B5EF4-FFF2-40B4-BE49-F238E27FC236}">
                <a16:creationId xmlns:a16="http://schemas.microsoft.com/office/drawing/2014/main" id="{D88AB5CE-6EFC-2536-F61F-6508A7263B77}"/>
              </a:ext>
            </a:extLst>
          </p:cNvPr>
          <p:cNvGrpSpPr/>
          <p:nvPr/>
        </p:nvGrpSpPr>
        <p:grpSpPr>
          <a:xfrm>
            <a:off x="1547447" y="2811463"/>
            <a:ext cx="8403440" cy="3465019"/>
            <a:chOff x="1575000" y="2811463"/>
            <a:chExt cx="8403440" cy="3465019"/>
          </a:xfrm>
        </p:grpSpPr>
        <p:grpSp>
          <p:nvGrpSpPr>
            <p:cNvPr id="44" name="Groupe 43">
              <a:extLst>
                <a:ext uri="{FF2B5EF4-FFF2-40B4-BE49-F238E27FC236}">
                  <a16:creationId xmlns:a16="http://schemas.microsoft.com/office/drawing/2014/main" id="{A05C562E-1858-8529-FB31-228F5A2CF86A}"/>
                </a:ext>
              </a:extLst>
            </p:cNvPr>
            <p:cNvGrpSpPr/>
            <p:nvPr/>
          </p:nvGrpSpPr>
          <p:grpSpPr>
            <a:xfrm>
              <a:off x="3633788" y="2811463"/>
              <a:ext cx="6294437" cy="3236913"/>
              <a:chOff x="3633788" y="2811463"/>
              <a:chExt cx="6294437" cy="3236913"/>
            </a:xfrm>
          </p:grpSpPr>
          <p:sp>
            <p:nvSpPr>
              <p:cNvPr id="19" name="Freeform 6">
                <a:extLst>
                  <a:ext uri="{FF2B5EF4-FFF2-40B4-BE49-F238E27FC236}">
                    <a16:creationId xmlns:a16="http://schemas.microsoft.com/office/drawing/2014/main" id="{46A24942-E6E1-BE07-26F2-4C65E6DFC2B0}"/>
                  </a:ext>
                </a:extLst>
              </p:cNvPr>
              <p:cNvSpPr>
                <a:spLocks/>
              </p:cNvSpPr>
              <p:nvPr/>
            </p:nvSpPr>
            <p:spPr bwMode="auto">
              <a:xfrm>
                <a:off x="3635375" y="2811463"/>
                <a:ext cx="6292850" cy="3167063"/>
              </a:xfrm>
              <a:custGeom>
                <a:avLst/>
                <a:gdLst>
                  <a:gd name="T0" fmla="*/ 19817 w 19817"/>
                  <a:gd name="T1" fmla="*/ 9977 h 9977"/>
                  <a:gd name="T2" fmla="*/ 0 w 19817"/>
                  <a:gd name="T3" fmla="*/ 9977 h 9977"/>
                  <a:gd name="T4" fmla="*/ 0 w 19817"/>
                  <a:gd name="T5" fmla="*/ 0 h 9977"/>
                </a:gdLst>
                <a:ahLst/>
                <a:cxnLst>
                  <a:cxn ang="0">
                    <a:pos x="T0" y="T1"/>
                  </a:cxn>
                  <a:cxn ang="0">
                    <a:pos x="T2" y="T3"/>
                  </a:cxn>
                  <a:cxn ang="0">
                    <a:pos x="T4" y="T5"/>
                  </a:cxn>
                </a:cxnLst>
                <a:rect l="0" t="0" r="r" b="b"/>
                <a:pathLst>
                  <a:path w="19817" h="9977">
                    <a:moveTo>
                      <a:pt x="19817" y="9977"/>
                    </a:moveTo>
                    <a:lnTo>
                      <a:pt x="0" y="9977"/>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0" name="Line 7">
                <a:extLst>
                  <a:ext uri="{FF2B5EF4-FFF2-40B4-BE49-F238E27FC236}">
                    <a16:creationId xmlns:a16="http://schemas.microsoft.com/office/drawing/2014/main" id="{A54148A9-5B2D-07A5-0FC7-AA9E6B4A7D73}"/>
                  </a:ext>
                </a:extLst>
              </p:cNvPr>
              <p:cNvSpPr>
                <a:spLocks noChangeShapeType="1"/>
              </p:cNvSpPr>
              <p:nvPr/>
            </p:nvSpPr>
            <p:spPr bwMode="auto">
              <a:xfrm flipV="1">
                <a:off x="6032500" y="5978526"/>
                <a:ext cx="0"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1" name="Line 8">
                <a:extLst>
                  <a:ext uri="{FF2B5EF4-FFF2-40B4-BE49-F238E27FC236}">
                    <a16:creationId xmlns:a16="http://schemas.microsoft.com/office/drawing/2014/main" id="{8FA69D87-AD4A-0959-226F-2AED8C8106B9}"/>
                  </a:ext>
                </a:extLst>
              </p:cNvPr>
              <p:cNvSpPr>
                <a:spLocks noChangeShapeType="1"/>
              </p:cNvSpPr>
              <p:nvPr/>
            </p:nvSpPr>
            <p:spPr bwMode="auto">
              <a:xfrm flipV="1">
                <a:off x="4833938" y="5978526"/>
                <a:ext cx="0"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2" name="Line 9">
                <a:extLst>
                  <a:ext uri="{FF2B5EF4-FFF2-40B4-BE49-F238E27FC236}">
                    <a16:creationId xmlns:a16="http://schemas.microsoft.com/office/drawing/2014/main" id="{329C54CB-7A62-F81F-E55A-45F51E4D7156}"/>
                  </a:ext>
                </a:extLst>
              </p:cNvPr>
              <p:cNvSpPr>
                <a:spLocks noChangeShapeType="1"/>
              </p:cNvSpPr>
              <p:nvPr/>
            </p:nvSpPr>
            <p:spPr bwMode="auto">
              <a:xfrm flipV="1">
                <a:off x="8428038" y="5978526"/>
                <a:ext cx="0"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3" name="Line 10">
                <a:extLst>
                  <a:ext uri="{FF2B5EF4-FFF2-40B4-BE49-F238E27FC236}">
                    <a16:creationId xmlns:a16="http://schemas.microsoft.com/office/drawing/2014/main" id="{F8255BCE-0080-E57A-7165-10C324D94494}"/>
                  </a:ext>
                </a:extLst>
              </p:cNvPr>
              <p:cNvSpPr>
                <a:spLocks noChangeShapeType="1"/>
              </p:cNvSpPr>
              <p:nvPr/>
            </p:nvSpPr>
            <p:spPr bwMode="auto">
              <a:xfrm flipV="1">
                <a:off x="7231063" y="5978526"/>
                <a:ext cx="0"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4" name="Line 11">
                <a:extLst>
                  <a:ext uri="{FF2B5EF4-FFF2-40B4-BE49-F238E27FC236}">
                    <a16:creationId xmlns:a16="http://schemas.microsoft.com/office/drawing/2014/main" id="{1D5739D7-4053-51A8-CFF2-C4E1AE17803C}"/>
                  </a:ext>
                </a:extLst>
              </p:cNvPr>
              <p:cNvSpPr>
                <a:spLocks noChangeShapeType="1"/>
              </p:cNvSpPr>
              <p:nvPr/>
            </p:nvSpPr>
            <p:spPr bwMode="auto">
              <a:xfrm flipV="1">
                <a:off x="3635375" y="5978526"/>
                <a:ext cx="0"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5" name="Line 12">
                <a:extLst>
                  <a:ext uri="{FF2B5EF4-FFF2-40B4-BE49-F238E27FC236}">
                    <a16:creationId xmlns:a16="http://schemas.microsoft.com/office/drawing/2014/main" id="{771546E8-365D-B2BB-945D-A1649CB473A2}"/>
                  </a:ext>
                </a:extLst>
              </p:cNvPr>
              <p:cNvSpPr>
                <a:spLocks noChangeShapeType="1"/>
              </p:cNvSpPr>
              <p:nvPr/>
            </p:nvSpPr>
            <p:spPr bwMode="auto">
              <a:xfrm flipV="1">
                <a:off x="9628188" y="5978526"/>
                <a:ext cx="0"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6" name="Rectangle 13">
                <a:extLst>
                  <a:ext uri="{FF2B5EF4-FFF2-40B4-BE49-F238E27FC236}">
                    <a16:creationId xmlns:a16="http://schemas.microsoft.com/office/drawing/2014/main" id="{4E2FEF17-C894-179E-666A-9F974059CC8D}"/>
                  </a:ext>
                </a:extLst>
              </p:cNvPr>
              <p:cNvSpPr>
                <a:spLocks noChangeArrowheads="1"/>
              </p:cNvSpPr>
              <p:nvPr/>
            </p:nvSpPr>
            <p:spPr bwMode="auto">
              <a:xfrm>
                <a:off x="3635375" y="3708401"/>
                <a:ext cx="207963"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27" name="Rectangle 14">
                <a:extLst>
                  <a:ext uri="{FF2B5EF4-FFF2-40B4-BE49-F238E27FC236}">
                    <a16:creationId xmlns:a16="http://schemas.microsoft.com/office/drawing/2014/main" id="{3E45FE67-BEEB-39D0-858A-A977E83F4720}"/>
                  </a:ext>
                </a:extLst>
              </p:cNvPr>
              <p:cNvSpPr>
                <a:spLocks noChangeArrowheads="1"/>
              </p:cNvSpPr>
              <p:nvPr/>
            </p:nvSpPr>
            <p:spPr bwMode="auto">
              <a:xfrm>
                <a:off x="3635375" y="2884488"/>
                <a:ext cx="47625"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28" name="Rectangle 15">
                <a:extLst>
                  <a:ext uri="{FF2B5EF4-FFF2-40B4-BE49-F238E27FC236}">
                    <a16:creationId xmlns:a16="http://schemas.microsoft.com/office/drawing/2014/main" id="{5D95BC83-E893-423E-4C3B-3B124726ADC6}"/>
                  </a:ext>
                </a:extLst>
              </p:cNvPr>
              <p:cNvSpPr>
                <a:spLocks noChangeArrowheads="1"/>
              </p:cNvSpPr>
              <p:nvPr/>
            </p:nvSpPr>
            <p:spPr bwMode="auto">
              <a:xfrm>
                <a:off x="3635375" y="3008313"/>
                <a:ext cx="46038"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29" name="Rectangle 16">
                <a:extLst>
                  <a:ext uri="{FF2B5EF4-FFF2-40B4-BE49-F238E27FC236}">
                    <a16:creationId xmlns:a16="http://schemas.microsoft.com/office/drawing/2014/main" id="{083F0111-42C6-82A9-92F4-EE21E4670BC1}"/>
                  </a:ext>
                </a:extLst>
              </p:cNvPr>
              <p:cNvSpPr>
                <a:spLocks noChangeArrowheads="1"/>
              </p:cNvSpPr>
              <p:nvPr/>
            </p:nvSpPr>
            <p:spPr bwMode="auto">
              <a:xfrm>
                <a:off x="3635375" y="3225801"/>
                <a:ext cx="50800"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0" name="Rectangle 17">
                <a:extLst>
                  <a:ext uri="{FF2B5EF4-FFF2-40B4-BE49-F238E27FC236}">
                    <a16:creationId xmlns:a16="http://schemas.microsoft.com/office/drawing/2014/main" id="{9EE2B311-0863-5DFF-B91F-B8F24EF7E60A}"/>
                  </a:ext>
                </a:extLst>
              </p:cNvPr>
              <p:cNvSpPr>
                <a:spLocks noChangeArrowheads="1"/>
              </p:cNvSpPr>
              <p:nvPr/>
            </p:nvSpPr>
            <p:spPr bwMode="auto">
              <a:xfrm>
                <a:off x="3635375" y="3349626"/>
                <a:ext cx="90488"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1" name="Rectangle 18">
                <a:extLst>
                  <a:ext uri="{FF2B5EF4-FFF2-40B4-BE49-F238E27FC236}">
                    <a16:creationId xmlns:a16="http://schemas.microsoft.com/office/drawing/2014/main" id="{51E9654B-C154-72B3-9920-51A3B3F76F1D}"/>
                  </a:ext>
                </a:extLst>
              </p:cNvPr>
              <p:cNvSpPr>
                <a:spLocks noChangeArrowheads="1"/>
              </p:cNvSpPr>
              <p:nvPr/>
            </p:nvSpPr>
            <p:spPr bwMode="auto">
              <a:xfrm>
                <a:off x="3635375" y="3584576"/>
                <a:ext cx="53975"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2" name="Rectangle 19">
                <a:extLst>
                  <a:ext uri="{FF2B5EF4-FFF2-40B4-BE49-F238E27FC236}">
                    <a16:creationId xmlns:a16="http://schemas.microsoft.com/office/drawing/2014/main" id="{A0CF9BD4-44AA-0089-6ECB-665F2D5A12E2}"/>
                  </a:ext>
                </a:extLst>
              </p:cNvPr>
              <p:cNvSpPr>
                <a:spLocks noChangeArrowheads="1"/>
              </p:cNvSpPr>
              <p:nvPr/>
            </p:nvSpPr>
            <p:spPr bwMode="auto">
              <a:xfrm>
                <a:off x="3635375" y="3937001"/>
                <a:ext cx="120650"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3" name="Rectangle 20">
                <a:extLst>
                  <a:ext uri="{FF2B5EF4-FFF2-40B4-BE49-F238E27FC236}">
                    <a16:creationId xmlns:a16="http://schemas.microsoft.com/office/drawing/2014/main" id="{0F3FCD1B-EBD9-23B2-B2EA-7756427B88AA}"/>
                  </a:ext>
                </a:extLst>
              </p:cNvPr>
              <p:cNvSpPr>
                <a:spLocks noChangeArrowheads="1"/>
              </p:cNvSpPr>
              <p:nvPr/>
            </p:nvSpPr>
            <p:spPr bwMode="auto">
              <a:xfrm>
                <a:off x="3635375" y="4060826"/>
                <a:ext cx="165100"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4" name="Rectangle 21">
                <a:extLst>
                  <a:ext uri="{FF2B5EF4-FFF2-40B4-BE49-F238E27FC236}">
                    <a16:creationId xmlns:a16="http://schemas.microsoft.com/office/drawing/2014/main" id="{001FF825-9317-8ECD-9FB0-A75E46ACBABE}"/>
                  </a:ext>
                </a:extLst>
              </p:cNvPr>
              <p:cNvSpPr>
                <a:spLocks noChangeArrowheads="1"/>
              </p:cNvSpPr>
              <p:nvPr/>
            </p:nvSpPr>
            <p:spPr bwMode="auto">
              <a:xfrm>
                <a:off x="3635375" y="4292601"/>
                <a:ext cx="179388"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5" name="Rectangle 22">
                <a:extLst>
                  <a:ext uri="{FF2B5EF4-FFF2-40B4-BE49-F238E27FC236}">
                    <a16:creationId xmlns:a16="http://schemas.microsoft.com/office/drawing/2014/main" id="{2116F89B-0D16-684F-BAAE-20205616960E}"/>
                  </a:ext>
                </a:extLst>
              </p:cNvPr>
              <p:cNvSpPr>
                <a:spLocks noChangeArrowheads="1"/>
              </p:cNvSpPr>
              <p:nvPr/>
            </p:nvSpPr>
            <p:spPr bwMode="auto">
              <a:xfrm>
                <a:off x="3635375" y="4416426"/>
                <a:ext cx="587375"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6" name="Rectangle 23">
                <a:extLst>
                  <a:ext uri="{FF2B5EF4-FFF2-40B4-BE49-F238E27FC236}">
                    <a16:creationId xmlns:a16="http://schemas.microsoft.com/office/drawing/2014/main" id="{F505294A-9D1F-E6B1-0EBB-8F3A44C7C8A4}"/>
                  </a:ext>
                </a:extLst>
              </p:cNvPr>
              <p:cNvSpPr>
                <a:spLocks noChangeArrowheads="1"/>
              </p:cNvSpPr>
              <p:nvPr/>
            </p:nvSpPr>
            <p:spPr bwMode="auto">
              <a:xfrm>
                <a:off x="3635375" y="4654551"/>
                <a:ext cx="754063"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7" name="Rectangle 24">
                <a:extLst>
                  <a:ext uri="{FF2B5EF4-FFF2-40B4-BE49-F238E27FC236}">
                    <a16:creationId xmlns:a16="http://schemas.microsoft.com/office/drawing/2014/main" id="{68EE0071-BACA-5DEA-29A3-8F4F6B0A7C64}"/>
                  </a:ext>
                </a:extLst>
              </p:cNvPr>
              <p:cNvSpPr>
                <a:spLocks noChangeArrowheads="1"/>
              </p:cNvSpPr>
              <p:nvPr/>
            </p:nvSpPr>
            <p:spPr bwMode="auto">
              <a:xfrm>
                <a:off x="3635375" y="4778376"/>
                <a:ext cx="252413" cy="889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8" name="Rectangle 25">
                <a:extLst>
                  <a:ext uri="{FF2B5EF4-FFF2-40B4-BE49-F238E27FC236}">
                    <a16:creationId xmlns:a16="http://schemas.microsoft.com/office/drawing/2014/main" id="{4EED8D7A-3255-CB51-B899-A90848118930}"/>
                  </a:ext>
                </a:extLst>
              </p:cNvPr>
              <p:cNvSpPr>
                <a:spLocks noChangeArrowheads="1"/>
              </p:cNvSpPr>
              <p:nvPr/>
            </p:nvSpPr>
            <p:spPr bwMode="auto">
              <a:xfrm>
                <a:off x="3635375" y="5006976"/>
                <a:ext cx="528638"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9" name="Rectangle 26">
                <a:extLst>
                  <a:ext uri="{FF2B5EF4-FFF2-40B4-BE49-F238E27FC236}">
                    <a16:creationId xmlns:a16="http://schemas.microsoft.com/office/drawing/2014/main" id="{DE3D5D78-4C42-0497-E7C9-3015ACBE3D69}"/>
                  </a:ext>
                </a:extLst>
              </p:cNvPr>
              <p:cNvSpPr>
                <a:spLocks noChangeArrowheads="1"/>
              </p:cNvSpPr>
              <p:nvPr/>
            </p:nvSpPr>
            <p:spPr bwMode="auto">
              <a:xfrm>
                <a:off x="3635375" y="5130801"/>
                <a:ext cx="1479550"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0" name="Rectangle 27">
                <a:extLst>
                  <a:ext uri="{FF2B5EF4-FFF2-40B4-BE49-F238E27FC236}">
                    <a16:creationId xmlns:a16="http://schemas.microsoft.com/office/drawing/2014/main" id="{2101B013-4F71-3788-4C99-594CD32053D7}"/>
                  </a:ext>
                </a:extLst>
              </p:cNvPr>
              <p:cNvSpPr>
                <a:spLocks noChangeArrowheads="1"/>
              </p:cNvSpPr>
              <p:nvPr/>
            </p:nvSpPr>
            <p:spPr bwMode="auto">
              <a:xfrm>
                <a:off x="3636963" y="5362576"/>
                <a:ext cx="3352800" cy="889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1" name="Rectangle 28">
                <a:extLst>
                  <a:ext uri="{FF2B5EF4-FFF2-40B4-BE49-F238E27FC236}">
                    <a16:creationId xmlns:a16="http://schemas.microsoft.com/office/drawing/2014/main" id="{E9C8DF15-6980-5BE4-307E-81C43A37C7CC}"/>
                  </a:ext>
                </a:extLst>
              </p:cNvPr>
              <p:cNvSpPr>
                <a:spLocks noChangeArrowheads="1"/>
              </p:cNvSpPr>
              <p:nvPr/>
            </p:nvSpPr>
            <p:spPr bwMode="auto">
              <a:xfrm>
                <a:off x="3635375" y="5486401"/>
                <a:ext cx="1001713" cy="873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2" name="Rectangle 29">
                <a:extLst>
                  <a:ext uri="{FF2B5EF4-FFF2-40B4-BE49-F238E27FC236}">
                    <a16:creationId xmlns:a16="http://schemas.microsoft.com/office/drawing/2014/main" id="{D51DD991-70E2-74FE-3D30-1327A89B9A0B}"/>
                  </a:ext>
                </a:extLst>
              </p:cNvPr>
              <p:cNvSpPr>
                <a:spLocks noChangeArrowheads="1"/>
              </p:cNvSpPr>
              <p:nvPr/>
            </p:nvSpPr>
            <p:spPr bwMode="auto">
              <a:xfrm>
                <a:off x="3635375" y="5711826"/>
                <a:ext cx="5072063" cy="873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3" name="Rectangle 30">
                <a:extLst>
                  <a:ext uri="{FF2B5EF4-FFF2-40B4-BE49-F238E27FC236}">
                    <a16:creationId xmlns:a16="http://schemas.microsoft.com/office/drawing/2014/main" id="{C04859FD-821E-A3B3-2675-D5976B060C80}"/>
                  </a:ext>
                </a:extLst>
              </p:cNvPr>
              <p:cNvSpPr>
                <a:spLocks noChangeArrowheads="1"/>
              </p:cNvSpPr>
              <p:nvPr/>
            </p:nvSpPr>
            <p:spPr bwMode="auto">
              <a:xfrm>
                <a:off x="3633788" y="5834063"/>
                <a:ext cx="3813175" cy="889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grpSp>
        <p:sp>
          <p:nvSpPr>
            <p:cNvPr id="45" name="ZoneTexte 44">
              <a:extLst>
                <a:ext uri="{FF2B5EF4-FFF2-40B4-BE49-F238E27FC236}">
                  <a16:creationId xmlns:a16="http://schemas.microsoft.com/office/drawing/2014/main" id="{FD416202-E75D-D2C2-C7B9-CB18E1D9801D}"/>
                </a:ext>
              </a:extLst>
            </p:cNvPr>
            <p:cNvSpPr txBox="1"/>
            <p:nvPr/>
          </p:nvSpPr>
          <p:spPr>
            <a:xfrm>
              <a:off x="3695700" y="2811463"/>
              <a:ext cx="487634" cy="276999"/>
            </a:xfrm>
            <a:prstGeom prst="rect">
              <a:avLst/>
            </a:prstGeom>
            <a:noFill/>
          </p:spPr>
          <p:txBody>
            <a:bodyPr wrap="none" rtlCol="0">
              <a:spAutoFit/>
            </a:bodyPr>
            <a:lstStyle/>
            <a:p>
              <a:pPr algn="l"/>
              <a:r>
                <a:rPr lang="fr-FR" sz="1200" b="1" dirty="0">
                  <a:solidFill>
                    <a:srgbClr val="FF6600"/>
                  </a:solidFill>
                </a:rPr>
                <a:t>54 %</a:t>
              </a:r>
            </a:p>
          </p:txBody>
        </p:sp>
        <p:sp>
          <p:nvSpPr>
            <p:cNvPr id="46" name="ZoneTexte 45">
              <a:extLst>
                <a:ext uri="{FF2B5EF4-FFF2-40B4-BE49-F238E27FC236}">
                  <a16:creationId xmlns:a16="http://schemas.microsoft.com/office/drawing/2014/main" id="{03932538-5316-1FD4-3F10-555F57B11729}"/>
                </a:ext>
              </a:extLst>
            </p:cNvPr>
            <p:cNvSpPr txBox="1"/>
            <p:nvPr/>
          </p:nvSpPr>
          <p:spPr>
            <a:xfrm>
              <a:off x="3669619" y="2922219"/>
              <a:ext cx="487634" cy="276999"/>
            </a:xfrm>
            <a:prstGeom prst="rect">
              <a:avLst/>
            </a:prstGeom>
            <a:noFill/>
          </p:spPr>
          <p:txBody>
            <a:bodyPr wrap="none" rtlCol="0">
              <a:spAutoFit/>
            </a:bodyPr>
            <a:lstStyle/>
            <a:p>
              <a:pPr algn="l"/>
              <a:r>
                <a:rPr lang="fr-FR" sz="1200" b="1" dirty="0">
                  <a:solidFill>
                    <a:srgbClr val="009999"/>
                  </a:solidFill>
                </a:rPr>
                <a:t>46 %</a:t>
              </a:r>
            </a:p>
          </p:txBody>
        </p:sp>
        <p:sp>
          <p:nvSpPr>
            <p:cNvPr id="47" name="ZoneTexte 46">
              <a:extLst>
                <a:ext uri="{FF2B5EF4-FFF2-40B4-BE49-F238E27FC236}">
                  <a16:creationId xmlns:a16="http://schemas.microsoft.com/office/drawing/2014/main" id="{9355D26D-4E40-5DD7-4973-7B05645E9842}"/>
                </a:ext>
              </a:extLst>
            </p:cNvPr>
            <p:cNvSpPr txBox="1"/>
            <p:nvPr/>
          </p:nvSpPr>
          <p:spPr>
            <a:xfrm>
              <a:off x="3718396" y="3270251"/>
              <a:ext cx="487634" cy="276999"/>
            </a:xfrm>
            <a:prstGeom prst="rect">
              <a:avLst/>
            </a:prstGeom>
            <a:noFill/>
          </p:spPr>
          <p:txBody>
            <a:bodyPr wrap="none" rtlCol="0">
              <a:spAutoFit/>
            </a:bodyPr>
            <a:lstStyle/>
            <a:p>
              <a:pPr algn="l"/>
              <a:r>
                <a:rPr lang="fr-FR" sz="1200" b="1" dirty="0">
                  <a:solidFill>
                    <a:srgbClr val="009999"/>
                  </a:solidFill>
                </a:rPr>
                <a:t>64 %</a:t>
              </a:r>
            </a:p>
          </p:txBody>
        </p:sp>
        <p:sp>
          <p:nvSpPr>
            <p:cNvPr id="48" name="ZoneTexte 47">
              <a:extLst>
                <a:ext uri="{FF2B5EF4-FFF2-40B4-BE49-F238E27FC236}">
                  <a16:creationId xmlns:a16="http://schemas.microsoft.com/office/drawing/2014/main" id="{3EDACCA8-8235-A4BD-D523-0716755655A1}"/>
                </a:ext>
              </a:extLst>
            </p:cNvPr>
            <p:cNvSpPr txBox="1"/>
            <p:nvPr/>
          </p:nvSpPr>
          <p:spPr>
            <a:xfrm>
              <a:off x="3816442" y="3628074"/>
              <a:ext cx="487634" cy="276999"/>
            </a:xfrm>
            <a:prstGeom prst="rect">
              <a:avLst/>
            </a:prstGeom>
            <a:noFill/>
          </p:spPr>
          <p:txBody>
            <a:bodyPr wrap="none" rtlCol="0">
              <a:spAutoFit/>
            </a:bodyPr>
            <a:lstStyle/>
            <a:p>
              <a:pPr algn="l"/>
              <a:r>
                <a:rPr lang="fr-FR" sz="1200" b="1" dirty="0">
                  <a:solidFill>
                    <a:srgbClr val="009999"/>
                  </a:solidFill>
                </a:rPr>
                <a:t>80 %</a:t>
              </a:r>
            </a:p>
          </p:txBody>
        </p:sp>
        <p:sp>
          <p:nvSpPr>
            <p:cNvPr id="49" name="ZoneTexte 48">
              <a:extLst>
                <a:ext uri="{FF2B5EF4-FFF2-40B4-BE49-F238E27FC236}">
                  <a16:creationId xmlns:a16="http://schemas.microsoft.com/office/drawing/2014/main" id="{3675CCBE-54A3-19B7-97B4-10E674ACAEF3}"/>
                </a:ext>
              </a:extLst>
            </p:cNvPr>
            <p:cNvSpPr txBox="1"/>
            <p:nvPr/>
          </p:nvSpPr>
          <p:spPr>
            <a:xfrm>
              <a:off x="3800475" y="3976530"/>
              <a:ext cx="487634" cy="276999"/>
            </a:xfrm>
            <a:prstGeom prst="rect">
              <a:avLst/>
            </a:prstGeom>
            <a:noFill/>
          </p:spPr>
          <p:txBody>
            <a:bodyPr wrap="none" rtlCol="0">
              <a:spAutoFit/>
            </a:bodyPr>
            <a:lstStyle/>
            <a:p>
              <a:pPr algn="l"/>
              <a:r>
                <a:rPr lang="fr-FR" sz="1200" b="1" dirty="0">
                  <a:solidFill>
                    <a:srgbClr val="009999"/>
                  </a:solidFill>
                </a:rPr>
                <a:t>58 %</a:t>
              </a:r>
            </a:p>
          </p:txBody>
        </p:sp>
        <p:sp>
          <p:nvSpPr>
            <p:cNvPr id="50" name="ZoneTexte 49">
              <a:extLst>
                <a:ext uri="{FF2B5EF4-FFF2-40B4-BE49-F238E27FC236}">
                  <a16:creationId xmlns:a16="http://schemas.microsoft.com/office/drawing/2014/main" id="{6BB440AB-8122-E9B6-90E9-97FC49A85798}"/>
                </a:ext>
              </a:extLst>
            </p:cNvPr>
            <p:cNvSpPr txBox="1"/>
            <p:nvPr/>
          </p:nvSpPr>
          <p:spPr>
            <a:xfrm>
              <a:off x="4226719" y="4335385"/>
              <a:ext cx="487634" cy="276999"/>
            </a:xfrm>
            <a:prstGeom prst="rect">
              <a:avLst/>
            </a:prstGeom>
            <a:noFill/>
          </p:spPr>
          <p:txBody>
            <a:bodyPr wrap="none" rtlCol="0">
              <a:spAutoFit/>
            </a:bodyPr>
            <a:lstStyle/>
            <a:p>
              <a:pPr algn="l"/>
              <a:r>
                <a:rPr lang="fr-FR" sz="1200" b="1" dirty="0">
                  <a:solidFill>
                    <a:srgbClr val="009999"/>
                  </a:solidFill>
                </a:rPr>
                <a:t>77 %</a:t>
              </a:r>
            </a:p>
          </p:txBody>
        </p:sp>
        <p:sp>
          <p:nvSpPr>
            <p:cNvPr id="51" name="ZoneTexte 50">
              <a:extLst>
                <a:ext uri="{FF2B5EF4-FFF2-40B4-BE49-F238E27FC236}">
                  <a16:creationId xmlns:a16="http://schemas.microsoft.com/office/drawing/2014/main" id="{AE340AF8-6B8F-2EBA-0F2D-497C96635215}"/>
                </a:ext>
              </a:extLst>
            </p:cNvPr>
            <p:cNvSpPr txBox="1"/>
            <p:nvPr/>
          </p:nvSpPr>
          <p:spPr>
            <a:xfrm>
              <a:off x="3887788" y="4708148"/>
              <a:ext cx="487634" cy="276999"/>
            </a:xfrm>
            <a:prstGeom prst="rect">
              <a:avLst/>
            </a:prstGeom>
            <a:noFill/>
          </p:spPr>
          <p:txBody>
            <a:bodyPr wrap="none" rtlCol="0">
              <a:spAutoFit/>
            </a:bodyPr>
            <a:lstStyle/>
            <a:p>
              <a:pPr algn="l"/>
              <a:r>
                <a:rPr lang="fr-FR" sz="1200" b="1" dirty="0">
                  <a:solidFill>
                    <a:srgbClr val="009999"/>
                  </a:solidFill>
                </a:rPr>
                <a:t>25 %</a:t>
              </a:r>
            </a:p>
          </p:txBody>
        </p:sp>
        <p:sp>
          <p:nvSpPr>
            <p:cNvPr id="52" name="ZoneTexte 51">
              <a:extLst>
                <a:ext uri="{FF2B5EF4-FFF2-40B4-BE49-F238E27FC236}">
                  <a16:creationId xmlns:a16="http://schemas.microsoft.com/office/drawing/2014/main" id="{CA116963-BCE5-0EB5-CF8E-4C717E39FFBD}"/>
                </a:ext>
              </a:extLst>
            </p:cNvPr>
            <p:cNvSpPr txBox="1"/>
            <p:nvPr/>
          </p:nvSpPr>
          <p:spPr>
            <a:xfrm>
              <a:off x="5114925" y="5043410"/>
              <a:ext cx="487634" cy="276999"/>
            </a:xfrm>
            <a:prstGeom prst="rect">
              <a:avLst/>
            </a:prstGeom>
            <a:noFill/>
          </p:spPr>
          <p:txBody>
            <a:bodyPr wrap="none" rtlCol="0">
              <a:spAutoFit/>
            </a:bodyPr>
            <a:lstStyle/>
            <a:p>
              <a:pPr algn="l"/>
              <a:r>
                <a:rPr lang="fr-FR" sz="1200" b="1" dirty="0">
                  <a:solidFill>
                    <a:srgbClr val="009999"/>
                  </a:solidFill>
                </a:rPr>
                <a:t>74 %</a:t>
              </a:r>
            </a:p>
          </p:txBody>
        </p:sp>
        <p:sp>
          <p:nvSpPr>
            <p:cNvPr id="53" name="ZoneTexte 52">
              <a:extLst>
                <a:ext uri="{FF2B5EF4-FFF2-40B4-BE49-F238E27FC236}">
                  <a16:creationId xmlns:a16="http://schemas.microsoft.com/office/drawing/2014/main" id="{059437A5-0DA6-C0BC-45A7-6D3DD92085F7}"/>
                </a:ext>
              </a:extLst>
            </p:cNvPr>
            <p:cNvSpPr txBox="1"/>
            <p:nvPr/>
          </p:nvSpPr>
          <p:spPr>
            <a:xfrm>
              <a:off x="4637088" y="5406946"/>
              <a:ext cx="487634" cy="276999"/>
            </a:xfrm>
            <a:prstGeom prst="rect">
              <a:avLst/>
            </a:prstGeom>
            <a:noFill/>
          </p:spPr>
          <p:txBody>
            <a:bodyPr wrap="none" rtlCol="0">
              <a:spAutoFit/>
            </a:bodyPr>
            <a:lstStyle/>
            <a:p>
              <a:pPr algn="l"/>
              <a:r>
                <a:rPr lang="fr-FR" sz="1200" b="1" dirty="0">
                  <a:solidFill>
                    <a:srgbClr val="009999"/>
                  </a:solidFill>
                </a:rPr>
                <a:t>23 %</a:t>
              </a:r>
            </a:p>
          </p:txBody>
        </p:sp>
        <p:sp>
          <p:nvSpPr>
            <p:cNvPr id="54" name="ZoneTexte 53">
              <a:extLst>
                <a:ext uri="{FF2B5EF4-FFF2-40B4-BE49-F238E27FC236}">
                  <a16:creationId xmlns:a16="http://schemas.microsoft.com/office/drawing/2014/main" id="{3E1BC11B-CE01-CFFD-DAA2-6ECF7CA3A17F}"/>
                </a:ext>
              </a:extLst>
            </p:cNvPr>
            <p:cNvSpPr txBox="1"/>
            <p:nvPr/>
          </p:nvSpPr>
          <p:spPr>
            <a:xfrm>
              <a:off x="7446963" y="5755482"/>
              <a:ext cx="487634" cy="276999"/>
            </a:xfrm>
            <a:prstGeom prst="rect">
              <a:avLst/>
            </a:prstGeom>
            <a:noFill/>
          </p:spPr>
          <p:txBody>
            <a:bodyPr wrap="none" rtlCol="0">
              <a:spAutoFit/>
            </a:bodyPr>
            <a:lstStyle/>
            <a:p>
              <a:pPr algn="l"/>
              <a:r>
                <a:rPr lang="fr-FR" sz="1200" b="1" dirty="0">
                  <a:solidFill>
                    <a:srgbClr val="009999"/>
                  </a:solidFill>
                </a:rPr>
                <a:t>43 %</a:t>
              </a:r>
            </a:p>
          </p:txBody>
        </p:sp>
        <p:sp>
          <p:nvSpPr>
            <p:cNvPr id="57" name="ZoneTexte 56">
              <a:extLst>
                <a:ext uri="{FF2B5EF4-FFF2-40B4-BE49-F238E27FC236}">
                  <a16:creationId xmlns:a16="http://schemas.microsoft.com/office/drawing/2014/main" id="{AEC99D5C-D318-7CCB-7CF2-7418C408C7EE}"/>
                </a:ext>
              </a:extLst>
            </p:cNvPr>
            <p:cNvSpPr txBox="1"/>
            <p:nvPr/>
          </p:nvSpPr>
          <p:spPr>
            <a:xfrm>
              <a:off x="3686175" y="3150316"/>
              <a:ext cx="487634" cy="276999"/>
            </a:xfrm>
            <a:prstGeom prst="rect">
              <a:avLst/>
            </a:prstGeom>
            <a:noFill/>
          </p:spPr>
          <p:txBody>
            <a:bodyPr wrap="none" rtlCol="0">
              <a:spAutoFit/>
            </a:bodyPr>
            <a:lstStyle/>
            <a:p>
              <a:pPr algn="l"/>
              <a:r>
                <a:rPr lang="fr-FR" sz="1200" b="1" dirty="0">
                  <a:solidFill>
                    <a:srgbClr val="FF6600"/>
                  </a:solidFill>
                </a:rPr>
                <a:t>36 %</a:t>
              </a:r>
            </a:p>
          </p:txBody>
        </p:sp>
        <p:sp>
          <p:nvSpPr>
            <p:cNvPr id="58" name="ZoneTexte 57">
              <a:extLst>
                <a:ext uri="{FF2B5EF4-FFF2-40B4-BE49-F238E27FC236}">
                  <a16:creationId xmlns:a16="http://schemas.microsoft.com/office/drawing/2014/main" id="{5C81CD8F-E5CD-FF49-FEFD-E0D75C6133A4}"/>
                </a:ext>
              </a:extLst>
            </p:cNvPr>
            <p:cNvSpPr txBox="1"/>
            <p:nvPr/>
          </p:nvSpPr>
          <p:spPr>
            <a:xfrm>
              <a:off x="3686175" y="3507511"/>
              <a:ext cx="487634" cy="276999"/>
            </a:xfrm>
            <a:prstGeom prst="rect">
              <a:avLst/>
            </a:prstGeom>
            <a:noFill/>
          </p:spPr>
          <p:txBody>
            <a:bodyPr wrap="none" rtlCol="0">
              <a:spAutoFit/>
            </a:bodyPr>
            <a:lstStyle/>
            <a:p>
              <a:pPr algn="l"/>
              <a:r>
                <a:rPr lang="fr-FR" sz="1200" b="1" dirty="0">
                  <a:solidFill>
                    <a:srgbClr val="FF6600"/>
                  </a:solidFill>
                </a:rPr>
                <a:t>20 %</a:t>
              </a:r>
            </a:p>
          </p:txBody>
        </p:sp>
        <p:sp>
          <p:nvSpPr>
            <p:cNvPr id="59" name="ZoneTexte 58">
              <a:extLst>
                <a:ext uri="{FF2B5EF4-FFF2-40B4-BE49-F238E27FC236}">
                  <a16:creationId xmlns:a16="http://schemas.microsoft.com/office/drawing/2014/main" id="{9D2FA180-B180-CB15-76B3-9A5E9C857B90}"/>
                </a:ext>
              </a:extLst>
            </p:cNvPr>
            <p:cNvSpPr txBox="1"/>
            <p:nvPr/>
          </p:nvSpPr>
          <p:spPr>
            <a:xfrm>
              <a:off x="3747406" y="3847883"/>
              <a:ext cx="487634" cy="276999"/>
            </a:xfrm>
            <a:prstGeom prst="rect">
              <a:avLst/>
            </a:prstGeom>
            <a:noFill/>
          </p:spPr>
          <p:txBody>
            <a:bodyPr wrap="none" rtlCol="0">
              <a:spAutoFit/>
            </a:bodyPr>
            <a:lstStyle/>
            <a:p>
              <a:pPr algn="l"/>
              <a:r>
                <a:rPr lang="fr-FR" sz="1200" b="1" dirty="0">
                  <a:solidFill>
                    <a:srgbClr val="FF6600"/>
                  </a:solidFill>
                </a:rPr>
                <a:t>42 %</a:t>
              </a:r>
            </a:p>
          </p:txBody>
        </p:sp>
        <p:sp>
          <p:nvSpPr>
            <p:cNvPr id="60" name="ZoneTexte 59">
              <a:extLst>
                <a:ext uri="{FF2B5EF4-FFF2-40B4-BE49-F238E27FC236}">
                  <a16:creationId xmlns:a16="http://schemas.microsoft.com/office/drawing/2014/main" id="{4B662493-447E-0A3E-EBFA-8D9ADC2DD574}"/>
                </a:ext>
              </a:extLst>
            </p:cNvPr>
            <p:cNvSpPr txBox="1"/>
            <p:nvPr/>
          </p:nvSpPr>
          <p:spPr>
            <a:xfrm>
              <a:off x="3817481" y="4215261"/>
              <a:ext cx="487634" cy="276999"/>
            </a:xfrm>
            <a:prstGeom prst="rect">
              <a:avLst/>
            </a:prstGeom>
            <a:noFill/>
          </p:spPr>
          <p:txBody>
            <a:bodyPr wrap="none" rtlCol="0">
              <a:spAutoFit/>
            </a:bodyPr>
            <a:lstStyle/>
            <a:p>
              <a:pPr algn="l"/>
              <a:r>
                <a:rPr lang="fr-FR" sz="1200" b="1" dirty="0">
                  <a:solidFill>
                    <a:srgbClr val="FF6600"/>
                  </a:solidFill>
                </a:rPr>
                <a:t>23 %</a:t>
              </a:r>
            </a:p>
          </p:txBody>
        </p:sp>
        <p:sp>
          <p:nvSpPr>
            <p:cNvPr id="61" name="ZoneTexte 60">
              <a:extLst>
                <a:ext uri="{FF2B5EF4-FFF2-40B4-BE49-F238E27FC236}">
                  <a16:creationId xmlns:a16="http://schemas.microsoft.com/office/drawing/2014/main" id="{F44C5841-BC1E-3DD5-13D9-C828CFE810B1}"/>
                </a:ext>
              </a:extLst>
            </p:cNvPr>
            <p:cNvSpPr txBox="1"/>
            <p:nvPr/>
          </p:nvSpPr>
          <p:spPr>
            <a:xfrm>
              <a:off x="4389438" y="4567952"/>
              <a:ext cx="487634" cy="276999"/>
            </a:xfrm>
            <a:prstGeom prst="rect">
              <a:avLst/>
            </a:prstGeom>
            <a:noFill/>
          </p:spPr>
          <p:txBody>
            <a:bodyPr wrap="none" rtlCol="0">
              <a:spAutoFit/>
            </a:bodyPr>
            <a:lstStyle/>
            <a:p>
              <a:pPr algn="l"/>
              <a:r>
                <a:rPr lang="fr-FR" sz="1200" b="1" dirty="0">
                  <a:solidFill>
                    <a:srgbClr val="FF6600"/>
                  </a:solidFill>
                </a:rPr>
                <a:t>75 %</a:t>
              </a:r>
            </a:p>
          </p:txBody>
        </p:sp>
        <p:sp>
          <p:nvSpPr>
            <p:cNvPr id="62" name="ZoneTexte 61">
              <a:extLst>
                <a:ext uri="{FF2B5EF4-FFF2-40B4-BE49-F238E27FC236}">
                  <a16:creationId xmlns:a16="http://schemas.microsoft.com/office/drawing/2014/main" id="{4F95DA37-385E-1B46-BE02-2EB4A47A0755}"/>
                </a:ext>
              </a:extLst>
            </p:cNvPr>
            <p:cNvSpPr txBox="1"/>
            <p:nvPr/>
          </p:nvSpPr>
          <p:spPr>
            <a:xfrm>
              <a:off x="4166883" y="4921014"/>
              <a:ext cx="487634" cy="276999"/>
            </a:xfrm>
            <a:prstGeom prst="rect">
              <a:avLst/>
            </a:prstGeom>
            <a:noFill/>
          </p:spPr>
          <p:txBody>
            <a:bodyPr wrap="none" rtlCol="0">
              <a:spAutoFit/>
            </a:bodyPr>
            <a:lstStyle/>
            <a:p>
              <a:pPr algn="l"/>
              <a:r>
                <a:rPr lang="fr-FR" sz="1200" b="1" dirty="0">
                  <a:solidFill>
                    <a:srgbClr val="FF6600"/>
                  </a:solidFill>
                </a:rPr>
                <a:t>26 %</a:t>
              </a:r>
            </a:p>
          </p:txBody>
        </p:sp>
        <p:sp>
          <p:nvSpPr>
            <p:cNvPr id="63" name="ZoneTexte 62">
              <a:extLst>
                <a:ext uri="{FF2B5EF4-FFF2-40B4-BE49-F238E27FC236}">
                  <a16:creationId xmlns:a16="http://schemas.microsoft.com/office/drawing/2014/main" id="{1854E776-7A96-270A-F056-6839F6BA9433}"/>
                </a:ext>
              </a:extLst>
            </p:cNvPr>
            <p:cNvSpPr txBox="1"/>
            <p:nvPr/>
          </p:nvSpPr>
          <p:spPr>
            <a:xfrm>
              <a:off x="6989763" y="5268956"/>
              <a:ext cx="487634" cy="276999"/>
            </a:xfrm>
            <a:prstGeom prst="rect">
              <a:avLst/>
            </a:prstGeom>
            <a:noFill/>
          </p:spPr>
          <p:txBody>
            <a:bodyPr wrap="none" rtlCol="0">
              <a:spAutoFit/>
            </a:bodyPr>
            <a:lstStyle/>
            <a:p>
              <a:pPr algn="l"/>
              <a:r>
                <a:rPr lang="fr-FR" sz="1200" b="1" dirty="0">
                  <a:solidFill>
                    <a:srgbClr val="FF6600"/>
                  </a:solidFill>
                </a:rPr>
                <a:t>77 %</a:t>
              </a:r>
            </a:p>
          </p:txBody>
        </p:sp>
        <p:sp>
          <p:nvSpPr>
            <p:cNvPr id="2048" name="ZoneTexte 2047">
              <a:extLst>
                <a:ext uri="{FF2B5EF4-FFF2-40B4-BE49-F238E27FC236}">
                  <a16:creationId xmlns:a16="http://schemas.microsoft.com/office/drawing/2014/main" id="{3FD94136-887B-6EA3-7345-2427BA0BA577}"/>
                </a:ext>
              </a:extLst>
            </p:cNvPr>
            <p:cNvSpPr txBox="1"/>
            <p:nvPr/>
          </p:nvSpPr>
          <p:spPr>
            <a:xfrm>
              <a:off x="8707438" y="5629148"/>
              <a:ext cx="487634" cy="276999"/>
            </a:xfrm>
            <a:prstGeom prst="rect">
              <a:avLst/>
            </a:prstGeom>
            <a:noFill/>
          </p:spPr>
          <p:txBody>
            <a:bodyPr wrap="none" rtlCol="0">
              <a:spAutoFit/>
            </a:bodyPr>
            <a:lstStyle/>
            <a:p>
              <a:pPr algn="l"/>
              <a:r>
                <a:rPr lang="fr-FR" sz="1200" b="1" dirty="0">
                  <a:solidFill>
                    <a:srgbClr val="FF6600"/>
                  </a:solidFill>
                </a:rPr>
                <a:t>57 %</a:t>
              </a:r>
            </a:p>
          </p:txBody>
        </p:sp>
        <p:sp>
          <p:nvSpPr>
            <p:cNvPr id="2050" name="ZoneTexte 2049">
              <a:extLst>
                <a:ext uri="{FF2B5EF4-FFF2-40B4-BE49-F238E27FC236}">
                  <a16:creationId xmlns:a16="http://schemas.microsoft.com/office/drawing/2014/main" id="{5045BF2C-F89A-9132-6599-C8D8182E5C67}"/>
                </a:ext>
              </a:extLst>
            </p:cNvPr>
            <p:cNvSpPr txBox="1"/>
            <p:nvPr/>
          </p:nvSpPr>
          <p:spPr>
            <a:xfrm>
              <a:off x="3505356" y="5999483"/>
              <a:ext cx="263214" cy="276999"/>
            </a:xfrm>
            <a:prstGeom prst="rect">
              <a:avLst/>
            </a:prstGeom>
            <a:noFill/>
          </p:spPr>
          <p:txBody>
            <a:bodyPr wrap="none" rtlCol="0">
              <a:spAutoFit/>
            </a:bodyPr>
            <a:lstStyle/>
            <a:p>
              <a:pPr algn="ctr"/>
              <a:r>
                <a:rPr lang="fr-FR" sz="1200" dirty="0"/>
                <a:t>0</a:t>
              </a:r>
            </a:p>
          </p:txBody>
        </p:sp>
        <p:sp>
          <p:nvSpPr>
            <p:cNvPr id="2051" name="ZoneTexte 2050">
              <a:extLst>
                <a:ext uri="{FF2B5EF4-FFF2-40B4-BE49-F238E27FC236}">
                  <a16:creationId xmlns:a16="http://schemas.microsoft.com/office/drawing/2014/main" id="{970FCCC4-6FDC-FA6E-0FD4-3300EA5B5B8A}"/>
                </a:ext>
              </a:extLst>
            </p:cNvPr>
            <p:cNvSpPr txBox="1"/>
            <p:nvPr/>
          </p:nvSpPr>
          <p:spPr>
            <a:xfrm>
              <a:off x="4526017" y="5999483"/>
              <a:ext cx="612668" cy="276999"/>
            </a:xfrm>
            <a:prstGeom prst="rect">
              <a:avLst/>
            </a:prstGeom>
            <a:noFill/>
          </p:spPr>
          <p:txBody>
            <a:bodyPr wrap="none" rtlCol="0">
              <a:spAutoFit/>
            </a:bodyPr>
            <a:lstStyle/>
            <a:p>
              <a:pPr algn="ctr"/>
              <a:r>
                <a:rPr lang="fr-FR" sz="1200" dirty="0"/>
                <a:t>50 000</a:t>
              </a:r>
            </a:p>
          </p:txBody>
        </p:sp>
        <p:sp>
          <p:nvSpPr>
            <p:cNvPr id="2052" name="ZoneTexte 2051">
              <a:extLst>
                <a:ext uri="{FF2B5EF4-FFF2-40B4-BE49-F238E27FC236}">
                  <a16:creationId xmlns:a16="http://schemas.microsoft.com/office/drawing/2014/main" id="{0FB00FC9-FCCA-B55E-2E0C-3E8F3CED71BF}"/>
                </a:ext>
              </a:extLst>
            </p:cNvPr>
            <p:cNvSpPr txBox="1"/>
            <p:nvPr/>
          </p:nvSpPr>
          <p:spPr>
            <a:xfrm>
              <a:off x="5691488" y="5999483"/>
              <a:ext cx="691215" cy="276999"/>
            </a:xfrm>
            <a:prstGeom prst="rect">
              <a:avLst/>
            </a:prstGeom>
            <a:noFill/>
          </p:spPr>
          <p:txBody>
            <a:bodyPr wrap="none" rtlCol="0">
              <a:spAutoFit/>
            </a:bodyPr>
            <a:lstStyle/>
            <a:p>
              <a:pPr algn="ctr"/>
              <a:r>
                <a:rPr lang="fr-FR" sz="1200" dirty="0"/>
                <a:t>100 000</a:t>
              </a:r>
            </a:p>
          </p:txBody>
        </p:sp>
        <p:sp>
          <p:nvSpPr>
            <p:cNvPr id="2054" name="ZoneTexte 2053">
              <a:extLst>
                <a:ext uri="{FF2B5EF4-FFF2-40B4-BE49-F238E27FC236}">
                  <a16:creationId xmlns:a16="http://schemas.microsoft.com/office/drawing/2014/main" id="{F3F37109-525A-439E-6A56-0BD799C89B95}"/>
                </a:ext>
              </a:extLst>
            </p:cNvPr>
            <p:cNvSpPr txBox="1"/>
            <p:nvPr/>
          </p:nvSpPr>
          <p:spPr>
            <a:xfrm>
              <a:off x="6894717" y="5999483"/>
              <a:ext cx="691215" cy="276999"/>
            </a:xfrm>
            <a:prstGeom prst="rect">
              <a:avLst/>
            </a:prstGeom>
            <a:noFill/>
          </p:spPr>
          <p:txBody>
            <a:bodyPr wrap="none" rtlCol="0">
              <a:spAutoFit/>
            </a:bodyPr>
            <a:lstStyle/>
            <a:p>
              <a:pPr algn="ctr"/>
              <a:r>
                <a:rPr lang="fr-FR" sz="1200" dirty="0"/>
                <a:t>150 000</a:t>
              </a:r>
            </a:p>
          </p:txBody>
        </p:sp>
        <p:sp>
          <p:nvSpPr>
            <p:cNvPr id="2055" name="ZoneTexte 2054">
              <a:extLst>
                <a:ext uri="{FF2B5EF4-FFF2-40B4-BE49-F238E27FC236}">
                  <a16:creationId xmlns:a16="http://schemas.microsoft.com/office/drawing/2014/main" id="{A2546BB2-4577-38A2-9967-1CB88409A680}"/>
                </a:ext>
              </a:extLst>
            </p:cNvPr>
            <p:cNvSpPr txBox="1"/>
            <p:nvPr/>
          </p:nvSpPr>
          <p:spPr>
            <a:xfrm>
              <a:off x="8078839" y="5999483"/>
              <a:ext cx="691215" cy="276999"/>
            </a:xfrm>
            <a:prstGeom prst="rect">
              <a:avLst/>
            </a:prstGeom>
            <a:noFill/>
          </p:spPr>
          <p:txBody>
            <a:bodyPr wrap="none" rtlCol="0">
              <a:spAutoFit/>
            </a:bodyPr>
            <a:lstStyle/>
            <a:p>
              <a:pPr algn="ctr"/>
              <a:r>
                <a:rPr lang="fr-FR" sz="1200" dirty="0"/>
                <a:t>200 000</a:t>
              </a:r>
            </a:p>
          </p:txBody>
        </p:sp>
        <p:sp>
          <p:nvSpPr>
            <p:cNvPr id="2056" name="ZoneTexte 2055">
              <a:extLst>
                <a:ext uri="{FF2B5EF4-FFF2-40B4-BE49-F238E27FC236}">
                  <a16:creationId xmlns:a16="http://schemas.microsoft.com/office/drawing/2014/main" id="{ECC7636A-1C31-8BBC-35F3-5E28CB35A051}"/>
                </a:ext>
              </a:extLst>
            </p:cNvPr>
            <p:cNvSpPr txBox="1"/>
            <p:nvPr/>
          </p:nvSpPr>
          <p:spPr>
            <a:xfrm>
              <a:off x="9287225" y="5999483"/>
              <a:ext cx="691215" cy="276999"/>
            </a:xfrm>
            <a:prstGeom prst="rect">
              <a:avLst/>
            </a:prstGeom>
            <a:noFill/>
          </p:spPr>
          <p:txBody>
            <a:bodyPr wrap="none" rtlCol="0">
              <a:spAutoFit/>
            </a:bodyPr>
            <a:lstStyle/>
            <a:p>
              <a:pPr algn="ctr"/>
              <a:r>
                <a:rPr lang="fr-FR" sz="1200" dirty="0"/>
                <a:t>250 000</a:t>
              </a:r>
            </a:p>
          </p:txBody>
        </p:sp>
        <p:sp>
          <p:nvSpPr>
            <p:cNvPr id="2057" name="ZoneTexte 2056">
              <a:extLst>
                <a:ext uri="{FF2B5EF4-FFF2-40B4-BE49-F238E27FC236}">
                  <a16:creationId xmlns:a16="http://schemas.microsoft.com/office/drawing/2014/main" id="{A65F44D4-40F5-8A87-60E1-38A97A0DE210}"/>
                </a:ext>
              </a:extLst>
            </p:cNvPr>
            <p:cNvSpPr txBox="1"/>
            <p:nvPr/>
          </p:nvSpPr>
          <p:spPr>
            <a:xfrm>
              <a:off x="2781164" y="2826020"/>
              <a:ext cx="837089" cy="276999"/>
            </a:xfrm>
            <a:prstGeom prst="rect">
              <a:avLst/>
            </a:prstGeom>
            <a:noFill/>
          </p:spPr>
          <p:txBody>
            <a:bodyPr wrap="none" rtlCol="0">
              <a:spAutoFit/>
            </a:bodyPr>
            <a:lstStyle/>
            <a:p>
              <a:pPr algn="r"/>
              <a:r>
                <a:rPr lang="fr-FR" sz="1200" b="1" dirty="0"/>
                <a:t>Caribbean</a:t>
              </a:r>
            </a:p>
          </p:txBody>
        </p:sp>
        <p:sp>
          <p:nvSpPr>
            <p:cNvPr id="2058" name="ZoneTexte 2057">
              <a:extLst>
                <a:ext uri="{FF2B5EF4-FFF2-40B4-BE49-F238E27FC236}">
                  <a16:creationId xmlns:a16="http://schemas.microsoft.com/office/drawing/2014/main" id="{9930BCDD-4E28-EC7E-FF37-4B3B54E818AC}"/>
                </a:ext>
              </a:extLst>
            </p:cNvPr>
            <p:cNvSpPr txBox="1"/>
            <p:nvPr/>
          </p:nvSpPr>
          <p:spPr>
            <a:xfrm>
              <a:off x="1586798" y="3195453"/>
              <a:ext cx="2031455" cy="276999"/>
            </a:xfrm>
            <a:prstGeom prst="rect">
              <a:avLst/>
            </a:prstGeom>
            <a:noFill/>
          </p:spPr>
          <p:txBody>
            <a:bodyPr wrap="none" rtlCol="0">
              <a:spAutoFit/>
            </a:bodyPr>
            <a:lstStyle/>
            <a:p>
              <a:pPr algn="r"/>
              <a:r>
                <a:rPr lang="fr-FR" sz="1200" b="1" dirty="0"/>
                <a:t>Middle East and North </a:t>
              </a:r>
              <a:r>
                <a:rPr lang="fr-FR" sz="1200" b="1" dirty="0" err="1"/>
                <a:t>Africa</a:t>
              </a:r>
              <a:endParaRPr lang="fr-FR" sz="1200" b="1" dirty="0"/>
            </a:p>
          </p:txBody>
        </p:sp>
        <p:sp>
          <p:nvSpPr>
            <p:cNvPr id="2060" name="ZoneTexte 2059">
              <a:extLst>
                <a:ext uri="{FF2B5EF4-FFF2-40B4-BE49-F238E27FC236}">
                  <a16:creationId xmlns:a16="http://schemas.microsoft.com/office/drawing/2014/main" id="{DFF65263-6E3F-716E-1F38-80E3A815E4CA}"/>
                </a:ext>
              </a:extLst>
            </p:cNvPr>
            <p:cNvSpPr txBox="1"/>
            <p:nvPr/>
          </p:nvSpPr>
          <p:spPr>
            <a:xfrm>
              <a:off x="1729146" y="3458160"/>
              <a:ext cx="1889107" cy="461665"/>
            </a:xfrm>
            <a:prstGeom prst="rect">
              <a:avLst/>
            </a:prstGeom>
            <a:noFill/>
          </p:spPr>
          <p:txBody>
            <a:bodyPr wrap="none" rtlCol="0">
              <a:spAutoFit/>
            </a:bodyPr>
            <a:lstStyle/>
            <a:p>
              <a:pPr algn="r"/>
              <a:r>
                <a:rPr lang="fr-FR" sz="1200" b="1" dirty="0"/>
                <a:t>Western and central</a:t>
              </a:r>
              <a:br>
                <a:rPr lang="fr-FR" sz="1200" b="1" dirty="0"/>
              </a:br>
              <a:r>
                <a:rPr lang="fr-FR" sz="1200" b="1" dirty="0"/>
                <a:t>Europe and North America</a:t>
              </a:r>
            </a:p>
          </p:txBody>
        </p:sp>
        <p:sp>
          <p:nvSpPr>
            <p:cNvPr id="2061" name="ZoneTexte 2060">
              <a:extLst>
                <a:ext uri="{FF2B5EF4-FFF2-40B4-BE49-F238E27FC236}">
                  <a16:creationId xmlns:a16="http://schemas.microsoft.com/office/drawing/2014/main" id="{0451C6EC-D5CE-7EC0-5C9B-25948B96E19A}"/>
                </a:ext>
              </a:extLst>
            </p:cNvPr>
            <p:cNvSpPr txBox="1"/>
            <p:nvPr/>
          </p:nvSpPr>
          <p:spPr>
            <a:xfrm>
              <a:off x="2394841" y="3801248"/>
              <a:ext cx="1223412" cy="461665"/>
            </a:xfrm>
            <a:prstGeom prst="rect">
              <a:avLst/>
            </a:prstGeom>
            <a:noFill/>
          </p:spPr>
          <p:txBody>
            <a:bodyPr wrap="none" rtlCol="0">
              <a:spAutoFit/>
            </a:bodyPr>
            <a:lstStyle/>
            <a:p>
              <a:pPr algn="r"/>
              <a:r>
                <a:rPr lang="fr-FR" sz="1200" b="1" dirty="0" err="1"/>
                <a:t>Eastern</a:t>
              </a:r>
              <a:r>
                <a:rPr lang="fr-FR" sz="1200" b="1" dirty="0"/>
                <a:t> Europe</a:t>
              </a:r>
              <a:br>
                <a:rPr lang="fr-FR" sz="1200" b="1" dirty="0"/>
              </a:br>
              <a:r>
                <a:rPr lang="fr-FR" sz="1200" b="1" dirty="0"/>
                <a:t>and Central Asia</a:t>
              </a:r>
            </a:p>
          </p:txBody>
        </p:sp>
        <p:sp>
          <p:nvSpPr>
            <p:cNvPr id="2062" name="ZoneTexte 2061">
              <a:extLst>
                <a:ext uri="{FF2B5EF4-FFF2-40B4-BE49-F238E27FC236}">
                  <a16:creationId xmlns:a16="http://schemas.microsoft.com/office/drawing/2014/main" id="{6F6652B0-2D29-FF4C-6569-A5FCD8FAF7A6}"/>
                </a:ext>
              </a:extLst>
            </p:cNvPr>
            <p:cNvSpPr txBox="1"/>
            <p:nvPr/>
          </p:nvSpPr>
          <p:spPr>
            <a:xfrm>
              <a:off x="2557449" y="4274962"/>
              <a:ext cx="1060804" cy="276999"/>
            </a:xfrm>
            <a:prstGeom prst="rect">
              <a:avLst/>
            </a:prstGeom>
            <a:noFill/>
          </p:spPr>
          <p:txBody>
            <a:bodyPr wrap="none" rtlCol="0">
              <a:spAutoFit/>
            </a:bodyPr>
            <a:lstStyle/>
            <a:p>
              <a:pPr algn="r"/>
              <a:r>
                <a:rPr lang="fr-FR" sz="1200" b="1" dirty="0"/>
                <a:t>Latin America</a:t>
              </a:r>
            </a:p>
          </p:txBody>
        </p:sp>
        <p:sp>
          <p:nvSpPr>
            <p:cNvPr id="2063" name="ZoneTexte 2062">
              <a:extLst>
                <a:ext uri="{FF2B5EF4-FFF2-40B4-BE49-F238E27FC236}">
                  <a16:creationId xmlns:a16="http://schemas.microsoft.com/office/drawing/2014/main" id="{964203CC-E427-183D-332B-66DC71B610F9}"/>
                </a:ext>
              </a:extLst>
            </p:cNvPr>
            <p:cNvSpPr txBox="1"/>
            <p:nvPr/>
          </p:nvSpPr>
          <p:spPr>
            <a:xfrm>
              <a:off x="1575000" y="4664495"/>
              <a:ext cx="2043254" cy="276999"/>
            </a:xfrm>
            <a:prstGeom prst="rect">
              <a:avLst/>
            </a:prstGeom>
            <a:noFill/>
          </p:spPr>
          <p:txBody>
            <a:bodyPr wrap="square" rtlCol="0">
              <a:spAutoFit/>
            </a:bodyPr>
            <a:lstStyle/>
            <a:p>
              <a:pPr algn="r"/>
              <a:r>
                <a:rPr lang="fr-FR" sz="1200" b="1" dirty="0"/>
                <a:t>Western and central </a:t>
              </a:r>
              <a:r>
                <a:rPr lang="fr-FR" sz="1200" b="1" dirty="0" err="1"/>
                <a:t>Africa</a:t>
              </a:r>
              <a:endParaRPr lang="fr-FR" sz="1200" b="1" dirty="0"/>
            </a:p>
          </p:txBody>
        </p:sp>
        <p:sp>
          <p:nvSpPr>
            <p:cNvPr id="2064" name="ZoneTexte 2063">
              <a:extLst>
                <a:ext uri="{FF2B5EF4-FFF2-40B4-BE49-F238E27FC236}">
                  <a16:creationId xmlns:a16="http://schemas.microsoft.com/office/drawing/2014/main" id="{BF0D8F1B-4E22-B07D-FF94-0555EEA5D1DA}"/>
                </a:ext>
              </a:extLst>
            </p:cNvPr>
            <p:cNvSpPr txBox="1"/>
            <p:nvPr/>
          </p:nvSpPr>
          <p:spPr>
            <a:xfrm>
              <a:off x="2173434" y="4997538"/>
              <a:ext cx="1444819" cy="276999"/>
            </a:xfrm>
            <a:prstGeom prst="rect">
              <a:avLst/>
            </a:prstGeom>
            <a:noFill/>
          </p:spPr>
          <p:txBody>
            <a:bodyPr wrap="none" rtlCol="0">
              <a:spAutoFit/>
            </a:bodyPr>
            <a:lstStyle/>
            <a:p>
              <a:pPr algn="r"/>
              <a:r>
                <a:rPr lang="fr-FR" sz="1200" b="1" dirty="0"/>
                <a:t>Asia and The Pacific</a:t>
              </a:r>
            </a:p>
          </p:txBody>
        </p:sp>
        <p:sp>
          <p:nvSpPr>
            <p:cNvPr id="2065" name="ZoneTexte 2064">
              <a:extLst>
                <a:ext uri="{FF2B5EF4-FFF2-40B4-BE49-F238E27FC236}">
                  <a16:creationId xmlns:a16="http://schemas.microsoft.com/office/drawing/2014/main" id="{B8D02283-94E0-1FCB-B215-C484173F8867}"/>
                </a:ext>
              </a:extLst>
            </p:cNvPr>
            <p:cNvSpPr txBox="1"/>
            <p:nvPr/>
          </p:nvSpPr>
          <p:spPr>
            <a:xfrm>
              <a:off x="1649573" y="5346875"/>
              <a:ext cx="1968680" cy="276999"/>
            </a:xfrm>
            <a:prstGeom prst="rect">
              <a:avLst/>
            </a:prstGeom>
            <a:noFill/>
          </p:spPr>
          <p:txBody>
            <a:bodyPr wrap="none" rtlCol="0">
              <a:spAutoFit/>
            </a:bodyPr>
            <a:lstStyle/>
            <a:p>
              <a:pPr algn="r"/>
              <a:r>
                <a:rPr lang="fr-FR" sz="1200" b="1" dirty="0" err="1"/>
                <a:t>Eastern</a:t>
              </a:r>
              <a:r>
                <a:rPr lang="fr-FR" sz="1200" b="1" dirty="0"/>
                <a:t> and </a:t>
              </a:r>
              <a:r>
                <a:rPr lang="fr-FR" sz="1200" b="1" dirty="0" err="1"/>
                <a:t>Southern</a:t>
              </a:r>
              <a:r>
                <a:rPr lang="fr-FR" sz="1200" b="1" dirty="0"/>
                <a:t> </a:t>
              </a:r>
              <a:r>
                <a:rPr lang="fr-FR" sz="1200" b="1" dirty="0" err="1"/>
                <a:t>Africa</a:t>
              </a:r>
              <a:endParaRPr lang="fr-FR" sz="1200" b="1" dirty="0"/>
            </a:p>
          </p:txBody>
        </p:sp>
        <p:sp>
          <p:nvSpPr>
            <p:cNvPr id="2066" name="ZoneTexte 2065">
              <a:extLst>
                <a:ext uri="{FF2B5EF4-FFF2-40B4-BE49-F238E27FC236}">
                  <a16:creationId xmlns:a16="http://schemas.microsoft.com/office/drawing/2014/main" id="{24F833E5-65C8-EF15-9957-46A1211137E4}"/>
                </a:ext>
              </a:extLst>
            </p:cNvPr>
            <p:cNvSpPr txBox="1"/>
            <p:nvPr/>
          </p:nvSpPr>
          <p:spPr>
            <a:xfrm>
              <a:off x="2949479" y="5659822"/>
              <a:ext cx="668774" cy="307777"/>
            </a:xfrm>
            <a:prstGeom prst="rect">
              <a:avLst/>
            </a:prstGeom>
            <a:noFill/>
          </p:spPr>
          <p:txBody>
            <a:bodyPr wrap="none" rtlCol="0">
              <a:spAutoFit/>
            </a:bodyPr>
            <a:lstStyle/>
            <a:p>
              <a:pPr algn="r"/>
              <a:r>
                <a:rPr lang="fr-FR" sz="1400" b="1" dirty="0"/>
                <a:t>Global</a:t>
              </a:r>
            </a:p>
          </p:txBody>
        </p:sp>
        <p:sp>
          <p:nvSpPr>
            <p:cNvPr id="2068" name="Rectangle 2067">
              <a:extLst>
                <a:ext uri="{FF2B5EF4-FFF2-40B4-BE49-F238E27FC236}">
                  <a16:creationId xmlns:a16="http://schemas.microsoft.com/office/drawing/2014/main" id="{DEB8ECCA-E538-7EDF-3FAF-6FDFE4BEE035}"/>
                </a:ext>
              </a:extLst>
            </p:cNvPr>
            <p:cNvSpPr/>
            <p:nvPr/>
          </p:nvSpPr>
          <p:spPr>
            <a:xfrm>
              <a:off x="5913429" y="3150316"/>
              <a:ext cx="119071" cy="119071"/>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2069" name="Rectangle 2068">
              <a:extLst>
                <a:ext uri="{FF2B5EF4-FFF2-40B4-BE49-F238E27FC236}">
                  <a16:creationId xmlns:a16="http://schemas.microsoft.com/office/drawing/2014/main" id="{9969028B-AA73-ADAA-8C9E-483B45405C24}"/>
                </a:ext>
              </a:extLst>
            </p:cNvPr>
            <p:cNvSpPr/>
            <p:nvPr/>
          </p:nvSpPr>
          <p:spPr>
            <a:xfrm>
              <a:off x="5913429" y="3456936"/>
              <a:ext cx="119071" cy="119071"/>
            </a:xfrm>
            <a:prstGeom prst="rect">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2070" name="ZoneTexte 2069">
              <a:extLst>
                <a:ext uri="{FF2B5EF4-FFF2-40B4-BE49-F238E27FC236}">
                  <a16:creationId xmlns:a16="http://schemas.microsoft.com/office/drawing/2014/main" id="{8D7187EC-CEF9-3A19-56F3-D7FD81FD0320}"/>
                </a:ext>
              </a:extLst>
            </p:cNvPr>
            <p:cNvSpPr txBox="1"/>
            <p:nvPr/>
          </p:nvSpPr>
          <p:spPr>
            <a:xfrm>
              <a:off x="6032500" y="3071551"/>
              <a:ext cx="645690" cy="276999"/>
            </a:xfrm>
            <a:prstGeom prst="rect">
              <a:avLst/>
            </a:prstGeom>
            <a:noFill/>
          </p:spPr>
          <p:txBody>
            <a:bodyPr wrap="none" rtlCol="0">
              <a:spAutoFit/>
            </a:bodyPr>
            <a:lstStyle/>
            <a:p>
              <a:r>
                <a:rPr lang="en-US" sz="1200" b="1" noProof="0"/>
                <a:t>Female</a:t>
              </a:r>
            </a:p>
          </p:txBody>
        </p:sp>
        <p:sp>
          <p:nvSpPr>
            <p:cNvPr id="2071" name="ZoneTexte 2070">
              <a:extLst>
                <a:ext uri="{FF2B5EF4-FFF2-40B4-BE49-F238E27FC236}">
                  <a16:creationId xmlns:a16="http://schemas.microsoft.com/office/drawing/2014/main" id="{39C2D8BE-9F26-CDD7-A0B7-03AD53F2811E}"/>
                </a:ext>
              </a:extLst>
            </p:cNvPr>
            <p:cNvSpPr txBox="1"/>
            <p:nvPr/>
          </p:nvSpPr>
          <p:spPr>
            <a:xfrm>
              <a:off x="6032500" y="3373335"/>
              <a:ext cx="510076" cy="276999"/>
            </a:xfrm>
            <a:prstGeom prst="rect">
              <a:avLst/>
            </a:prstGeom>
            <a:noFill/>
          </p:spPr>
          <p:txBody>
            <a:bodyPr wrap="none" rtlCol="0">
              <a:spAutoFit/>
            </a:bodyPr>
            <a:lstStyle/>
            <a:p>
              <a:r>
                <a:rPr lang="fr-FR" sz="1200" b="1" dirty="0"/>
                <a:t>Male</a:t>
              </a:r>
            </a:p>
          </p:txBody>
        </p:sp>
      </p:grpSp>
    </p:spTree>
    <p:extLst>
      <p:ext uri="{BB962C8B-B14F-4D97-AF65-F5344CB8AC3E}">
        <p14:creationId xmlns:p14="http://schemas.microsoft.com/office/powerpoint/2010/main" val="38828624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367C-378F-9A05-C9B8-7E9A836E1D61}"/>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0F48C7DB-9D8F-9EBB-1962-61D0FF85C016}"/>
              </a:ext>
            </a:extLst>
          </p:cNvPr>
          <p:cNvSpPr>
            <a:spLocks noGrp="1"/>
          </p:cNvSpPr>
          <p:nvPr>
            <p:ph type="title"/>
          </p:nvPr>
        </p:nvSpPr>
        <p:spPr>
          <a:xfrm>
            <a:off x="609600" y="0"/>
            <a:ext cx="8466034" cy="1491539"/>
          </a:xfrm>
        </p:spPr>
        <p:txBody>
          <a:bodyPr>
            <a:normAutofit/>
          </a:bodyPr>
          <a:lstStyle/>
          <a:p>
            <a:r>
              <a:rPr lang="en-US" dirty="0"/>
              <a:t>Many children are missed along the HIV treatment cascade</a:t>
            </a:r>
            <a:endParaRPr lang="fr-FR" dirty="0"/>
          </a:p>
        </p:txBody>
      </p:sp>
      <p:sp>
        <p:nvSpPr>
          <p:cNvPr id="4" name="Segnaposto testo 3">
            <a:extLst>
              <a:ext uri="{FF2B5EF4-FFF2-40B4-BE49-F238E27FC236}">
                <a16:creationId xmlns:a16="http://schemas.microsoft.com/office/drawing/2014/main" id="{9E20C260-F058-F0EE-C085-B90D74263445}"/>
              </a:ext>
            </a:extLst>
          </p:cNvPr>
          <p:cNvSpPr>
            <a:spLocks noGrp="1"/>
          </p:cNvSpPr>
          <p:nvPr>
            <p:ph idx="1"/>
          </p:nvPr>
        </p:nvSpPr>
        <p:spPr>
          <a:xfrm>
            <a:off x="609600" y="1790701"/>
            <a:ext cx="10972800" cy="688454"/>
          </a:xfrm>
        </p:spPr>
        <p:txBody>
          <a:bodyPr lIns="91440" tIns="45720" rIns="91440" bIns="45720" anchor="t">
            <a:normAutofit lnSpcReduction="10000"/>
          </a:bodyPr>
          <a:lstStyle/>
          <a:p>
            <a:pPr lvl="0"/>
            <a:r>
              <a:rPr lang="en-US" sz="1800" dirty="0"/>
              <a:t>Disparities in treatment programs across regions, between men, women, age groups and key populations</a:t>
            </a:r>
          </a:p>
          <a:p>
            <a:pPr lvl="0"/>
            <a:r>
              <a:rPr lang="en-US" sz="1800" dirty="0"/>
              <a:t>620 000 children living with HIV not receiving treatment </a:t>
            </a:r>
          </a:p>
        </p:txBody>
      </p:sp>
      <p:sp>
        <p:nvSpPr>
          <p:cNvPr id="10" name="TextBox 9">
            <a:extLst>
              <a:ext uri="{FF2B5EF4-FFF2-40B4-BE49-F238E27FC236}">
                <a16:creationId xmlns:a16="http://schemas.microsoft.com/office/drawing/2014/main" id="{92C56B65-7A34-686B-94AF-52EDE50355A1}"/>
              </a:ext>
            </a:extLst>
          </p:cNvPr>
          <p:cNvSpPr txBox="1"/>
          <p:nvPr/>
        </p:nvSpPr>
        <p:spPr>
          <a:xfrm>
            <a:off x="3198125" y="2561704"/>
            <a:ext cx="5795754" cy="461665"/>
          </a:xfrm>
          <a:prstGeom prst="rect">
            <a:avLst/>
          </a:prstGeom>
          <a:noFill/>
        </p:spPr>
        <p:txBody>
          <a:bodyPr wrap="none" rtlCol="0">
            <a:spAutoFit/>
          </a:bodyPr>
          <a:lstStyle/>
          <a:p>
            <a:pPr algn="ctr"/>
            <a:r>
              <a:rPr lang="en-GB" sz="2400" b="1" dirty="0">
                <a:solidFill>
                  <a:srgbClr val="00B0F0"/>
                </a:solidFill>
              </a:rPr>
              <a:t>Testing and treatment cascade, global 2024 </a:t>
            </a:r>
          </a:p>
        </p:txBody>
      </p:sp>
      <p:sp>
        <p:nvSpPr>
          <p:cNvPr id="12" name="TextBox 6">
            <a:extLst>
              <a:ext uri="{FF2B5EF4-FFF2-40B4-BE49-F238E27FC236}">
                <a16:creationId xmlns:a16="http://schemas.microsoft.com/office/drawing/2014/main" id="{053CB988-82D5-DBA7-57CD-97A38DF42EC0}"/>
              </a:ext>
            </a:extLst>
          </p:cNvPr>
          <p:cNvSpPr txBox="1"/>
          <p:nvPr/>
        </p:nvSpPr>
        <p:spPr>
          <a:xfrm>
            <a:off x="503080" y="6506147"/>
            <a:ext cx="116852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i="1" dirty="0"/>
              <a:t>Source: UNAIDS estimates 2025.</a:t>
            </a:r>
            <a:endParaRPr lang="en-US" sz="1000" i="1" dirty="0"/>
          </a:p>
        </p:txBody>
      </p:sp>
      <p:grpSp>
        <p:nvGrpSpPr>
          <p:cNvPr id="2" name="Groupe 1">
            <a:extLst>
              <a:ext uri="{FF2B5EF4-FFF2-40B4-BE49-F238E27FC236}">
                <a16:creationId xmlns:a16="http://schemas.microsoft.com/office/drawing/2014/main" id="{91294B3E-35E0-BD73-2DBA-4D225833BD5B}"/>
              </a:ext>
            </a:extLst>
          </p:cNvPr>
          <p:cNvGrpSpPr/>
          <p:nvPr/>
        </p:nvGrpSpPr>
        <p:grpSpPr>
          <a:xfrm>
            <a:off x="1202806" y="2959871"/>
            <a:ext cx="9664700" cy="3426859"/>
            <a:chOff x="1460500" y="2901680"/>
            <a:chExt cx="9664700" cy="3426859"/>
          </a:xfrm>
        </p:grpSpPr>
        <p:graphicFrame>
          <p:nvGraphicFramePr>
            <p:cNvPr id="17" name="Graphique 16">
              <a:extLst>
                <a:ext uri="{FF2B5EF4-FFF2-40B4-BE49-F238E27FC236}">
                  <a16:creationId xmlns:a16="http://schemas.microsoft.com/office/drawing/2014/main" id="{E5B0AA7A-8720-1AF0-B844-2DE11447683A}"/>
                </a:ext>
              </a:extLst>
            </p:cNvPr>
            <p:cNvGraphicFramePr/>
            <p:nvPr>
              <p:extLst>
                <p:ext uri="{D42A27DB-BD31-4B8C-83A1-F6EECF244321}">
                  <p14:modId xmlns:p14="http://schemas.microsoft.com/office/powerpoint/2010/main" val="2641803295"/>
                </p:ext>
              </p:extLst>
            </p:nvPr>
          </p:nvGraphicFramePr>
          <p:xfrm>
            <a:off x="1460500" y="3023369"/>
            <a:ext cx="9664700" cy="3305170"/>
          </p:xfrm>
          <a:graphic>
            <a:graphicData uri="http://schemas.openxmlformats.org/drawingml/2006/chart">
              <c:chart xmlns:c="http://schemas.openxmlformats.org/drawingml/2006/chart" xmlns:r="http://schemas.openxmlformats.org/officeDocument/2006/relationships" r:id="rId3"/>
            </a:graphicData>
          </a:graphic>
        </p:graphicFrame>
        <p:sp>
          <p:nvSpPr>
            <p:cNvPr id="18" name="ZoneTexte 17">
              <a:extLst>
                <a:ext uri="{FF2B5EF4-FFF2-40B4-BE49-F238E27FC236}">
                  <a16:creationId xmlns:a16="http://schemas.microsoft.com/office/drawing/2014/main" id="{2408B112-4811-EC65-2EF7-0AF2BC5BF4FB}"/>
                </a:ext>
              </a:extLst>
            </p:cNvPr>
            <p:cNvSpPr txBox="1"/>
            <p:nvPr/>
          </p:nvSpPr>
          <p:spPr>
            <a:xfrm>
              <a:off x="2431621" y="3483206"/>
              <a:ext cx="638315" cy="461665"/>
            </a:xfrm>
            <a:prstGeom prst="rect">
              <a:avLst/>
            </a:prstGeom>
            <a:noFill/>
          </p:spPr>
          <p:txBody>
            <a:bodyPr wrap="none" rtlCol="0">
              <a:spAutoFit/>
            </a:bodyPr>
            <a:lstStyle/>
            <a:p>
              <a:pPr algn="ctr"/>
              <a:r>
                <a:rPr lang="fr-FR" sz="1200" b="1" dirty="0">
                  <a:solidFill>
                    <a:schemeClr val="tx1">
                      <a:lumMod val="95000"/>
                      <a:lumOff val="5000"/>
                    </a:schemeClr>
                  </a:solidFill>
                </a:rPr>
                <a:t>63</a:t>
              </a:r>
              <a:br>
                <a:rPr lang="fr-FR" sz="1200" dirty="0">
                  <a:solidFill>
                    <a:schemeClr val="tx1">
                      <a:lumMod val="95000"/>
                      <a:lumOff val="5000"/>
                    </a:schemeClr>
                  </a:solidFill>
                </a:rPr>
              </a:br>
              <a:r>
                <a:rPr lang="fr-FR" sz="1200" dirty="0">
                  <a:solidFill>
                    <a:schemeClr val="tx1">
                      <a:lumMod val="95000"/>
                      <a:lumOff val="5000"/>
                    </a:schemeClr>
                  </a:solidFill>
                </a:rPr>
                <a:t>(46-84)</a:t>
              </a:r>
            </a:p>
          </p:txBody>
        </p:sp>
        <p:sp>
          <p:nvSpPr>
            <p:cNvPr id="19" name="ZoneTexte 18">
              <a:extLst>
                <a:ext uri="{FF2B5EF4-FFF2-40B4-BE49-F238E27FC236}">
                  <a16:creationId xmlns:a16="http://schemas.microsoft.com/office/drawing/2014/main" id="{FAC14BE2-4629-4334-20E1-728D70C40D50}"/>
                </a:ext>
              </a:extLst>
            </p:cNvPr>
            <p:cNvSpPr txBox="1"/>
            <p:nvPr/>
          </p:nvSpPr>
          <p:spPr>
            <a:xfrm>
              <a:off x="3130121" y="3714038"/>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55</a:t>
              </a:r>
              <a:br>
                <a:rPr lang="fr-FR" sz="1200" dirty="0">
                  <a:solidFill>
                    <a:schemeClr val="tx1">
                      <a:lumMod val="95000"/>
                      <a:lumOff val="5000"/>
                    </a:schemeClr>
                  </a:solidFill>
                </a:rPr>
              </a:br>
              <a:r>
                <a:rPr lang="fr-FR" sz="1200" dirty="0">
                  <a:solidFill>
                    <a:schemeClr val="tx1">
                      <a:lumMod val="95000"/>
                      <a:lumOff val="5000"/>
                    </a:schemeClr>
                  </a:solidFill>
                </a:rPr>
                <a:t>(40-73)</a:t>
              </a:r>
            </a:p>
          </p:txBody>
        </p:sp>
        <p:sp>
          <p:nvSpPr>
            <p:cNvPr id="20" name="ZoneTexte 19">
              <a:extLst>
                <a:ext uri="{FF2B5EF4-FFF2-40B4-BE49-F238E27FC236}">
                  <a16:creationId xmlns:a16="http://schemas.microsoft.com/office/drawing/2014/main" id="{B72FF73A-3F22-28E8-EE31-5C0E37CFB64C}"/>
                </a:ext>
              </a:extLst>
            </p:cNvPr>
            <p:cNvSpPr txBox="1"/>
            <p:nvPr/>
          </p:nvSpPr>
          <p:spPr>
            <a:xfrm>
              <a:off x="3763315" y="3869715"/>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47</a:t>
              </a:r>
              <a:br>
                <a:rPr lang="fr-FR" sz="1200" dirty="0">
                  <a:solidFill>
                    <a:schemeClr val="tx1">
                      <a:lumMod val="95000"/>
                      <a:lumOff val="5000"/>
                    </a:schemeClr>
                  </a:solidFill>
                </a:rPr>
              </a:br>
              <a:r>
                <a:rPr lang="fr-FR" sz="1200" dirty="0">
                  <a:solidFill>
                    <a:schemeClr val="tx1">
                      <a:lumMod val="95000"/>
                      <a:lumOff val="5000"/>
                    </a:schemeClr>
                  </a:solidFill>
                </a:rPr>
                <a:t>(38-60)</a:t>
              </a:r>
            </a:p>
          </p:txBody>
        </p:sp>
        <p:sp>
          <p:nvSpPr>
            <p:cNvPr id="21" name="ZoneTexte 20">
              <a:extLst>
                <a:ext uri="{FF2B5EF4-FFF2-40B4-BE49-F238E27FC236}">
                  <a16:creationId xmlns:a16="http://schemas.microsoft.com/office/drawing/2014/main" id="{80F5753F-7E6B-77E4-2658-AE64BF5FB50E}"/>
                </a:ext>
              </a:extLst>
            </p:cNvPr>
            <p:cNvSpPr txBox="1"/>
            <p:nvPr/>
          </p:nvSpPr>
          <p:spPr>
            <a:xfrm>
              <a:off x="5457684" y="2901680"/>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92</a:t>
              </a:r>
              <a:br>
                <a:rPr lang="fr-FR" sz="1200" dirty="0">
                  <a:solidFill>
                    <a:schemeClr val="tx1">
                      <a:lumMod val="95000"/>
                      <a:lumOff val="5000"/>
                    </a:schemeClr>
                  </a:solidFill>
                </a:rPr>
              </a:br>
              <a:r>
                <a:rPr lang="fr-FR" sz="1200" dirty="0">
                  <a:solidFill>
                    <a:schemeClr val="tx1">
                      <a:lumMod val="95000"/>
                      <a:lumOff val="5000"/>
                    </a:schemeClr>
                  </a:solidFill>
                </a:rPr>
                <a:t>(73-98)</a:t>
              </a:r>
            </a:p>
          </p:txBody>
        </p:sp>
        <p:sp>
          <p:nvSpPr>
            <p:cNvPr id="22" name="ZoneTexte 21">
              <a:extLst>
                <a:ext uri="{FF2B5EF4-FFF2-40B4-BE49-F238E27FC236}">
                  <a16:creationId xmlns:a16="http://schemas.microsoft.com/office/drawing/2014/main" id="{93A430C8-2968-D40F-99E7-AE62E9F585B0}"/>
                </a:ext>
              </a:extLst>
            </p:cNvPr>
            <p:cNvSpPr txBox="1"/>
            <p:nvPr/>
          </p:nvSpPr>
          <p:spPr>
            <a:xfrm>
              <a:off x="6113391" y="3090986"/>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83</a:t>
              </a:r>
              <a:br>
                <a:rPr lang="fr-FR" sz="1200" dirty="0">
                  <a:solidFill>
                    <a:schemeClr val="tx1">
                      <a:lumMod val="95000"/>
                      <a:lumOff val="5000"/>
                    </a:schemeClr>
                  </a:solidFill>
                </a:rPr>
              </a:br>
              <a:r>
                <a:rPr lang="fr-FR" sz="1200" dirty="0">
                  <a:solidFill>
                    <a:schemeClr val="tx1">
                      <a:lumMod val="95000"/>
                      <a:lumOff val="5000"/>
                    </a:schemeClr>
                  </a:solidFill>
                </a:rPr>
                <a:t>(66-97)</a:t>
              </a:r>
            </a:p>
          </p:txBody>
        </p:sp>
        <p:sp>
          <p:nvSpPr>
            <p:cNvPr id="23" name="ZoneTexte 22">
              <a:extLst>
                <a:ext uri="{FF2B5EF4-FFF2-40B4-BE49-F238E27FC236}">
                  <a16:creationId xmlns:a16="http://schemas.microsoft.com/office/drawing/2014/main" id="{A4EA39E8-0771-5C0D-3A5C-A53B7CBCC3A6}"/>
                </a:ext>
              </a:extLst>
            </p:cNvPr>
            <p:cNvSpPr txBox="1"/>
            <p:nvPr/>
          </p:nvSpPr>
          <p:spPr>
            <a:xfrm>
              <a:off x="6791108" y="3196330"/>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79</a:t>
              </a:r>
              <a:br>
                <a:rPr lang="fr-FR" sz="1200" dirty="0">
                  <a:solidFill>
                    <a:schemeClr val="tx1">
                      <a:lumMod val="95000"/>
                      <a:lumOff val="5000"/>
                    </a:schemeClr>
                  </a:solidFill>
                </a:rPr>
              </a:br>
              <a:r>
                <a:rPr lang="fr-FR" sz="1200" dirty="0">
                  <a:solidFill>
                    <a:schemeClr val="tx1">
                      <a:lumMod val="95000"/>
                      <a:lumOff val="5000"/>
                    </a:schemeClr>
                  </a:solidFill>
                </a:rPr>
                <a:t>(71-88)</a:t>
              </a:r>
            </a:p>
          </p:txBody>
        </p:sp>
        <p:sp>
          <p:nvSpPr>
            <p:cNvPr id="24" name="ZoneTexte 23">
              <a:extLst>
                <a:ext uri="{FF2B5EF4-FFF2-40B4-BE49-F238E27FC236}">
                  <a16:creationId xmlns:a16="http://schemas.microsoft.com/office/drawing/2014/main" id="{3461781B-9380-B9EC-D5BC-B99283DD5169}"/>
                </a:ext>
              </a:extLst>
            </p:cNvPr>
            <p:cNvSpPr txBox="1"/>
            <p:nvPr/>
          </p:nvSpPr>
          <p:spPr>
            <a:xfrm>
              <a:off x="8454738" y="3067893"/>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84</a:t>
              </a:r>
              <a:br>
                <a:rPr lang="fr-FR" sz="1200" dirty="0">
                  <a:solidFill>
                    <a:schemeClr val="tx1">
                      <a:lumMod val="95000"/>
                      <a:lumOff val="5000"/>
                    </a:schemeClr>
                  </a:solidFill>
                </a:rPr>
              </a:br>
              <a:r>
                <a:rPr lang="fr-FR" sz="1200" dirty="0">
                  <a:solidFill>
                    <a:schemeClr val="tx1">
                      <a:lumMod val="95000"/>
                      <a:lumOff val="5000"/>
                    </a:schemeClr>
                  </a:solidFill>
                </a:rPr>
                <a:t>(66-98)</a:t>
              </a:r>
            </a:p>
          </p:txBody>
        </p:sp>
        <p:sp>
          <p:nvSpPr>
            <p:cNvPr id="25" name="ZoneTexte 24">
              <a:extLst>
                <a:ext uri="{FF2B5EF4-FFF2-40B4-BE49-F238E27FC236}">
                  <a16:creationId xmlns:a16="http://schemas.microsoft.com/office/drawing/2014/main" id="{C9F567C6-369F-C8B4-652F-9040C21B58E2}"/>
                </a:ext>
              </a:extLst>
            </p:cNvPr>
            <p:cNvSpPr txBox="1"/>
            <p:nvPr/>
          </p:nvSpPr>
          <p:spPr>
            <a:xfrm>
              <a:off x="9166156" y="3321818"/>
              <a:ext cx="638316" cy="461665"/>
            </a:xfrm>
            <a:prstGeom prst="rect">
              <a:avLst/>
            </a:prstGeom>
            <a:noFill/>
          </p:spPr>
          <p:txBody>
            <a:bodyPr wrap="none" rtlCol="0">
              <a:spAutoFit/>
            </a:bodyPr>
            <a:lstStyle/>
            <a:p>
              <a:pPr algn="ctr"/>
              <a:r>
                <a:rPr lang="fr-FR" sz="1200" b="1" dirty="0">
                  <a:solidFill>
                    <a:schemeClr val="tx1">
                      <a:lumMod val="95000"/>
                      <a:lumOff val="5000"/>
                    </a:schemeClr>
                  </a:solidFill>
                </a:rPr>
                <a:t>73</a:t>
              </a:r>
              <a:br>
                <a:rPr lang="fr-FR" sz="1200" dirty="0">
                  <a:solidFill>
                    <a:schemeClr val="tx1">
                      <a:lumMod val="95000"/>
                      <a:lumOff val="5000"/>
                    </a:schemeClr>
                  </a:solidFill>
                </a:rPr>
              </a:br>
              <a:r>
                <a:rPr lang="fr-FR" sz="1200" dirty="0">
                  <a:solidFill>
                    <a:schemeClr val="tx1">
                      <a:lumMod val="95000"/>
                      <a:lumOff val="5000"/>
                    </a:schemeClr>
                  </a:solidFill>
                </a:rPr>
                <a:t>(57-85)</a:t>
              </a:r>
            </a:p>
          </p:txBody>
        </p:sp>
        <p:sp>
          <p:nvSpPr>
            <p:cNvPr id="26" name="ZoneTexte 25">
              <a:extLst>
                <a:ext uri="{FF2B5EF4-FFF2-40B4-BE49-F238E27FC236}">
                  <a16:creationId xmlns:a16="http://schemas.microsoft.com/office/drawing/2014/main" id="{543571C9-7372-222D-32F6-FCF94419DF27}"/>
                </a:ext>
              </a:extLst>
            </p:cNvPr>
            <p:cNvSpPr txBox="1"/>
            <p:nvPr/>
          </p:nvSpPr>
          <p:spPr>
            <a:xfrm>
              <a:off x="9832870" y="3441756"/>
              <a:ext cx="638316" cy="461665"/>
            </a:xfrm>
            <a:prstGeom prst="rect">
              <a:avLst/>
            </a:prstGeom>
            <a:noFill/>
          </p:spPr>
          <p:txBody>
            <a:bodyPr wrap="none" rtlCol="0">
              <a:spAutoFit/>
            </a:bodyPr>
            <a:lstStyle/>
            <a:p>
              <a:pPr algn="ctr"/>
              <a:r>
                <a:rPr lang="fr-FR" sz="1200" dirty="0"/>
                <a:t>69</a:t>
              </a:r>
              <a:br>
                <a:rPr lang="fr-FR" sz="1200" dirty="0">
                  <a:solidFill>
                    <a:schemeClr val="tx1">
                      <a:lumMod val="95000"/>
                      <a:lumOff val="5000"/>
                    </a:schemeClr>
                  </a:solidFill>
                </a:rPr>
              </a:br>
              <a:r>
                <a:rPr lang="fr-FR" sz="1200" dirty="0">
                  <a:solidFill>
                    <a:schemeClr val="tx1">
                      <a:lumMod val="95000"/>
                      <a:lumOff val="5000"/>
                    </a:schemeClr>
                  </a:solidFill>
                </a:rPr>
                <a:t>(61-77)</a:t>
              </a:r>
            </a:p>
          </p:txBody>
        </p:sp>
      </p:grpSp>
      <p:sp>
        <p:nvSpPr>
          <p:cNvPr id="3" name="ZoneTexte 2">
            <a:extLst>
              <a:ext uri="{FF2B5EF4-FFF2-40B4-BE49-F238E27FC236}">
                <a16:creationId xmlns:a16="http://schemas.microsoft.com/office/drawing/2014/main" id="{F31C2D7C-2270-2CF2-1943-92A625BEBC13}"/>
              </a:ext>
            </a:extLst>
          </p:cNvPr>
          <p:cNvSpPr txBox="1"/>
          <p:nvPr/>
        </p:nvSpPr>
        <p:spPr>
          <a:xfrm>
            <a:off x="1487156" y="2883878"/>
            <a:ext cx="312906" cy="307777"/>
          </a:xfrm>
          <a:prstGeom prst="rect">
            <a:avLst/>
          </a:prstGeom>
          <a:noFill/>
        </p:spPr>
        <p:txBody>
          <a:bodyPr wrap="none" rtlCol="0">
            <a:spAutoFit/>
          </a:bodyPr>
          <a:lstStyle/>
          <a:p>
            <a:pPr algn="l"/>
            <a:r>
              <a:rPr lang="fr-FR" sz="1400" dirty="0"/>
              <a:t>%</a:t>
            </a:r>
          </a:p>
        </p:txBody>
      </p:sp>
    </p:spTree>
    <p:extLst>
      <p:ext uri="{BB962C8B-B14F-4D97-AF65-F5344CB8AC3E}">
        <p14:creationId xmlns:p14="http://schemas.microsoft.com/office/powerpoint/2010/main" val="29788837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33A88-365A-1C2B-9AF3-094CB62A021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2D2F1FC5-E543-6A9E-0018-8AB636C024C7}"/>
              </a:ext>
            </a:extLst>
          </p:cNvPr>
          <p:cNvSpPr>
            <a:spLocks noGrp="1"/>
          </p:cNvSpPr>
          <p:nvPr>
            <p:ph type="title"/>
          </p:nvPr>
        </p:nvSpPr>
        <p:spPr>
          <a:xfrm>
            <a:off x="609600" y="0"/>
            <a:ext cx="8466034" cy="1491539"/>
          </a:xfrm>
        </p:spPr>
        <p:txBody>
          <a:bodyPr>
            <a:normAutofit/>
          </a:bodyPr>
          <a:lstStyle/>
          <a:p>
            <a:r>
              <a:rPr lang="en-US" dirty="0"/>
              <a:t>Progress in reducing new HIV infections </a:t>
            </a:r>
            <a:br>
              <a:rPr lang="en-US" dirty="0"/>
            </a:br>
            <a:r>
              <a:rPr lang="en-US" dirty="0"/>
              <a:t>is uneven-Global regions</a:t>
            </a:r>
            <a:endParaRPr lang="fr-FR" dirty="0"/>
          </a:p>
        </p:txBody>
      </p:sp>
      <p:sp>
        <p:nvSpPr>
          <p:cNvPr id="4" name="Segnaposto testo 3">
            <a:extLst>
              <a:ext uri="{FF2B5EF4-FFF2-40B4-BE49-F238E27FC236}">
                <a16:creationId xmlns:a16="http://schemas.microsoft.com/office/drawing/2014/main" id="{1F6A3FE5-2C64-C174-93E9-4D531CBE12E5}"/>
              </a:ext>
            </a:extLst>
          </p:cNvPr>
          <p:cNvSpPr>
            <a:spLocks noGrp="1"/>
          </p:cNvSpPr>
          <p:nvPr>
            <p:ph idx="1"/>
          </p:nvPr>
        </p:nvSpPr>
        <p:spPr>
          <a:xfrm>
            <a:off x="624751" y="1394958"/>
            <a:ext cx="10972800" cy="1491539"/>
          </a:xfrm>
        </p:spPr>
        <p:txBody>
          <a:bodyPr lIns="91440" tIns="45720" rIns="91440" bIns="45720" anchor="t">
            <a:normAutofit/>
          </a:bodyPr>
          <a:lstStyle/>
          <a:p>
            <a:pPr lvl="0"/>
            <a:r>
              <a:rPr lang="en-US" sz="1800" dirty="0"/>
              <a:t>40% fewer new infections in 2024 compared to 2010</a:t>
            </a:r>
          </a:p>
          <a:p>
            <a:pPr lvl="0"/>
            <a:r>
              <a:rPr lang="en-US" sz="1800" dirty="0"/>
              <a:t>Progress insufficient to reach the 2025 and 2030 goal</a:t>
            </a:r>
          </a:p>
          <a:p>
            <a:pPr lvl="0"/>
            <a:r>
              <a:rPr lang="en-US" sz="1800" dirty="0"/>
              <a:t>Varying rates of decline across regions</a:t>
            </a:r>
          </a:p>
          <a:p>
            <a:pPr lvl="0"/>
            <a:r>
              <a:rPr lang="en-US" sz="1800" dirty="0"/>
              <a:t>55% decline in new infections in sub-Saharan Africa</a:t>
            </a:r>
            <a:endParaRPr lang="en-KE" sz="1800" dirty="0"/>
          </a:p>
          <a:p>
            <a:endParaRPr lang="en-GB" sz="1800" dirty="0"/>
          </a:p>
        </p:txBody>
      </p:sp>
      <p:sp>
        <p:nvSpPr>
          <p:cNvPr id="9" name="TextBox 8">
            <a:extLst>
              <a:ext uri="{FF2B5EF4-FFF2-40B4-BE49-F238E27FC236}">
                <a16:creationId xmlns:a16="http://schemas.microsoft.com/office/drawing/2014/main" id="{4D7EFD09-7A50-AAD9-3554-5C4D553BEFC3}"/>
              </a:ext>
            </a:extLst>
          </p:cNvPr>
          <p:cNvSpPr txBox="1"/>
          <p:nvPr/>
        </p:nvSpPr>
        <p:spPr>
          <a:xfrm>
            <a:off x="4223820" y="2931726"/>
            <a:ext cx="5023876" cy="400110"/>
          </a:xfrm>
          <a:prstGeom prst="rect">
            <a:avLst/>
          </a:prstGeom>
          <a:noFill/>
        </p:spPr>
        <p:txBody>
          <a:bodyPr wrap="none" rtlCol="0">
            <a:spAutoFit/>
          </a:bodyPr>
          <a:lstStyle/>
          <a:p>
            <a:pPr algn="ctr"/>
            <a:r>
              <a:rPr lang="en-US" sz="2000" b="1" noProof="0" dirty="0">
                <a:solidFill>
                  <a:srgbClr val="00B0F0"/>
                </a:solidFill>
              </a:rPr>
              <a:t>% change in annual new infections 2010-2024</a:t>
            </a:r>
          </a:p>
        </p:txBody>
      </p:sp>
      <p:sp>
        <p:nvSpPr>
          <p:cNvPr id="11" name="TextBox 6">
            <a:extLst>
              <a:ext uri="{FF2B5EF4-FFF2-40B4-BE49-F238E27FC236}">
                <a16:creationId xmlns:a16="http://schemas.microsoft.com/office/drawing/2014/main" id="{3BC2D6F8-C16D-D579-D179-5AA7D090732C}"/>
              </a:ext>
            </a:extLst>
          </p:cNvPr>
          <p:cNvSpPr txBox="1"/>
          <p:nvPr/>
        </p:nvSpPr>
        <p:spPr>
          <a:xfrm>
            <a:off x="516624" y="6553727"/>
            <a:ext cx="116852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i="1" dirty="0"/>
              <a:t>Source: UNAIDS epidemiological estimates 2025 (https://aidsinfo.unaids.org/).</a:t>
            </a:r>
          </a:p>
        </p:txBody>
      </p:sp>
      <p:grpSp>
        <p:nvGrpSpPr>
          <p:cNvPr id="2" name="Groupe 1">
            <a:extLst>
              <a:ext uri="{FF2B5EF4-FFF2-40B4-BE49-F238E27FC236}">
                <a16:creationId xmlns:a16="http://schemas.microsoft.com/office/drawing/2014/main" id="{9E55EA2A-3B4B-670E-F8C8-BCA8655F83AC}"/>
              </a:ext>
            </a:extLst>
          </p:cNvPr>
          <p:cNvGrpSpPr/>
          <p:nvPr/>
        </p:nvGrpSpPr>
        <p:grpSpPr>
          <a:xfrm>
            <a:off x="2336800" y="3182570"/>
            <a:ext cx="8128000" cy="3494268"/>
            <a:chOff x="2336800" y="3182570"/>
            <a:chExt cx="8128000" cy="3494268"/>
          </a:xfrm>
        </p:grpSpPr>
        <p:graphicFrame>
          <p:nvGraphicFramePr>
            <p:cNvPr id="16" name="Graphique 15">
              <a:extLst>
                <a:ext uri="{FF2B5EF4-FFF2-40B4-BE49-F238E27FC236}">
                  <a16:creationId xmlns:a16="http://schemas.microsoft.com/office/drawing/2014/main" id="{04B67379-95D5-E167-C880-A2D6E1E65616}"/>
                </a:ext>
              </a:extLst>
            </p:cNvPr>
            <p:cNvGraphicFramePr/>
            <p:nvPr>
              <p:extLst>
                <p:ext uri="{D42A27DB-BD31-4B8C-83A1-F6EECF244321}">
                  <p14:modId xmlns:p14="http://schemas.microsoft.com/office/powerpoint/2010/main" val="3367854666"/>
                </p:ext>
              </p:extLst>
            </p:nvPr>
          </p:nvGraphicFramePr>
          <p:xfrm>
            <a:off x="2336800" y="3182570"/>
            <a:ext cx="8128000" cy="3217270"/>
          </p:xfrm>
          <a:graphic>
            <a:graphicData uri="http://schemas.openxmlformats.org/drawingml/2006/chart">
              <c:chart xmlns:c="http://schemas.openxmlformats.org/drawingml/2006/chart" xmlns:r="http://schemas.openxmlformats.org/officeDocument/2006/relationships" r:id="rId3"/>
            </a:graphicData>
          </a:graphic>
        </p:graphicFrame>
        <p:sp>
          <p:nvSpPr>
            <p:cNvPr id="17" name="ZoneTexte 16">
              <a:extLst>
                <a:ext uri="{FF2B5EF4-FFF2-40B4-BE49-F238E27FC236}">
                  <a16:creationId xmlns:a16="http://schemas.microsoft.com/office/drawing/2014/main" id="{C5CE20F3-D210-3525-7233-9D2E33912921}"/>
                </a:ext>
              </a:extLst>
            </p:cNvPr>
            <p:cNvSpPr txBox="1"/>
            <p:nvPr/>
          </p:nvSpPr>
          <p:spPr>
            <a:xfrm>
              <a:off x="5359022" y="5938174"/>
              <a:ext cx="752129" cy="253916"/>
            </a:xfrm>
            <a:prstGeom prst="rect">
              <a:avLst/>
            </a:prstGeom>
            <a:noFill/>
          </p:spPr>
          <p:txBody>
            <a:bodyPr wrap="none" rtlCol="0">
              <a:spAutoFit/>
            </a:bodyPr>
            <a:lstStyle/>
            <a:p>
              <a:pPr algn="ctr"/>
              <a:r>
                <a:rPr lang="en-US" sz="1050" b="1" noProof="0" dirty="0"/>
                <a:t>Caribbean</a:t>
              </a:r>
            </a:p>
          </p:txBody>
        </p:sp>
        <p:sp>
          <p:nvSpPr>
            <p:cNvPr id="18" name="ZoneTexte 17">
              <a:extLst>
                <a:ext uri="{FF2B5EF4-FFF2-40B4-BE49-F238E27FC236}">
                  <a16:creationId xmlns:a16="http://schemas.microsoft.com/office/drawing/2014/main" id="{896BDABF-E7C3-1541-7F13-D99A78322682}"/>
                </a:ext>
              </a:extLst>
            </p:cNvPr>
            <p:cNvSpPr txBox="1"/>
            <p:nvPr/>
          </p:nvSpPr>
          <p:spPr>
            <a:xfrm>
              <a:off x="9558524" y="5938174"/>
              <a:ext cx="870751" cy="577081"/>
            </a:xfrm>
            <a:prstGeom prst="rect">
              <a:avLst/>
            </a:prstGeom>
            <a:noFill/>
          </p:spPr>
          <p:txBody>
            <a:bodyPr wrap="none" rtlCol="0">
              <a:spAutoFit/>
            </a:bodyPr>
            <a:lstStyle/>
            <a:p>
              <a:pPr algn="ctr"/>
              <a:r>
                <a:rPr lang="en-US" sz="1050" b="1" noProof="0" dirty="0"/>
                <a:t>Middle </a:t>
              </a:r>
              <a:br>
                <a:rPr lang="en-US" sz="1050" b="1" noProof="0" dirty="0"/>
              </a:br>
              <a:r>
                <a:rPr lang="en-US" sz="1050" b="1" noProof="0" dirty="0"/>
                <a:t>East And </a:t>
              </a:r>
              <a:br>
                <a:rPr lang="en-US" sz="1050" b="1" noProof="0" dirty="0"/>
              </a:br>
              <a:r>
                <a:rPr lang="en-US" sz="1050" b="1" noProof="0" dirty="0"/>
                <a:t>North Africa</a:t>
              </a:r>
            </a:p>
          </p:txBody>
        </p:sp>
        <p:sp>
          <p:nvSpPr>
            <p:cNvPr id="19" name="ZoneTexte 18">
              <a:extLst>
                <a:ext uri="{FF2B5EF4-FFF2-40B4-BE49-F238E27FC236}">
                  <a16:creationId xmlns:a16="http://schemas.microsoft.com/office/drawing/2014/main" id="{FE05F4B0-8C2F-DF69-9B01-E3B842BB1EC5}"/>
                </a:ext>
              </a:extLst>
            </p:cNvPr>
            <p:cNvSpPr txBox="1"/>
            <p:nvPr/>
          </p:nvSpPr>
          <p:spPr>
            <a:xfrm>
              <a:off x="6896168" y="5938174"/>
              <a:ext cx="1003801" cy="738664"/>
            </a:xfrm>
            <a:prstGeom prst="rect">
              <a:avLst/>
            </a:prstGeom>
            <a:noFill/>
          </p:spPr>
          <p:txBody>
            <a:bodyPr wrap="none" rtlCol="0">
              <a:spAutoFit/>
            </a:bodyPr>
            <a:lstStyle/>
            <a:p>
              <a:pPr algn="ctr"/>
              <a:r>
                <a:rPr lang="en-US" sz="1050" b="1" noProof="0" dirty="0"/>
                <a:t>Western and </a:t>
              </a:r>
              <a:br>
                <a:rPr lang="en-US" sz="1050" b="1" noProof="0" dirty="0"/>
              </a:br>
              <a:r>
                <a:rPr lang="en-US" sz="1050" b="1" noProof="0" dirty="0"/>
                <a:t>central</a:t>
              </a:r>
              <a:br>
                <a:rPr lang="en-US" sz="1050" b="1" noProof="0" dirty="0"/>
              </a:br>
              <a:r>
                <a:rPr lang="en-US" sz="1050" b="1" noProof="0" dirty="0"/>
                <a:t>Europe and </a:t>
              </a:r>
              <a:br>
                <a:rPr lang="en-US" sz="1050" b="1" noProof="0" dirty="0"/>
              </a:br>
              <a:r>
                <a:rPr lang="en-US" sz="1050" b="1" noProof="0" dirty="0"/>
                <a:t>North America</a:t>
              </a:r>
            </a:p>
          </p:txBody>
        </p:sp>
        <p:sp>
          <p:nvSpPr>
            <p:cNvPr id="20" name="ZoneTexte 19">
              <a:extLst>
                <a:ext uri="{FF2B5EF4-FFF2-40B4-BE49-F238E27FC236}">
                  <a16:creationId xmlns:a16="http://schemas.microsoft.com/office/drawing/2014/main" id="{9B44697F-2123-6B5A-C445-4A83663CEDA1}"/>
                </a:ext>
              </a:extLst>
            </p:cNvPr>
            <p:cNvSpPr txBox="1"/>
            <p:nvPr/>
          </p:nvSpPr>
          <p:spPr>
            <a:xfrm>
              <a:off x="7838106" y="5938174"/>
              <a:ext cx="869149" cy="577081"/>
            </a:xfrm>
            <a:prstGeom prst="rect">
              <a:avLst/>
            </a:prstGeom>
            <a:noFill/>
          </p:spPr>
          <p:txBody>
            <a:bodyPr wrap="none" rtlCol="0">
              <a:spAutoFit/>
            </a:bodyPr>
            <a:lstStyle/>
            <a:p>
              <a:pPr algn="ctr"/>
              <a:r>
                <a:rPr lang="en-US" sz="1050" b="1" noProof="0" dirty="0"/>
                <a:t>Eastern </a:t>
              </a:r>
              <a:br>
                <a:rPr lang="en-US" sz="1050" b="1" noProof="0" dirty="0"/>
              </a:br>
              <a:r>
                <a:rPr lang="en-US" sz="1050" b="1" noProof="0" dirty="0"/>
                <a:t>Europe And </a:t>
              </a:r>
              <a:br>
                <a:rPr lang="en-US" sz="1050" b="1" noProof="0" dirty="0"/>
              </a:br>
              <a:r>
                <a:rPr lang="en-US" sz="1050" b="1" noProof="0" dirty="0"/>
                <a:t>Central Asia</a:t>
              </a:r>
            </a:p>
          </p:txBody>
        </p:sp>
        <p:sp>
          <p:nvSpPr>
            <p:cNvPr id="21" name="ZoneTexte 20">
              <a:extLst>
                <a:ext uri="{FF2B5EF4-FFF2-40B4-BE49-F238E27FC236}">
                  <a16:creationId xmlns:a16="http://schemas.microsoft.com/office/drawing/2014/main" id="{7FB57F1E-B1E2-E816-6A4D-0ACA08CE8048}"/>
                </a:ext>
              </a:extLst>
            </p:cNvPr>
            <p:cNvSpPr txBox="1"/>
            <p:nvPr/>
          </p:nvSpPr>
          <p:spPr>
            <a:xfrm>
              <a:off x="8658116" y="5938174"/>
              <a:ext cx="952505" cy="253916"/>
            </a:xfrm>
            <a:prstGeom prst="rect">
              <a:avLst/>
            </a:prstGeom>
            <a:noFill/>
          </p:spPr>
          <p:txBody>
            <a:bodyPr wrap="none" rtlCol="0">
              <a:spAutoFit/>
            </a:bodyPr>
            <a:lstStyle/>
            <a:p>
              <a:pPr algn="ctr"/>
              <a:r>
                <a:rPr lang="en-US" sz="1050" b="1" noProof="0" dirty="0"/>
                <a:t>Latin America</a:t>
              </a:r>
            </a:p>
          </p:txBody>
        </p:sp>
        <p:sp>
          <p:nvSpPr>
            <p:cNvPr id="22" name="ZoneTexte 21">
              <a:extLst>
                <a:ext uri="{FF2B5EF4-FFF2-40B4-BE49-F238E27FC236}">
                  <a16:creationId xmlns:a16="http://schemas.microsoft.com/office/drawing/2014/main" id="{1D199DB3-654D-24A9-F5A6-71E92C8DF5B0}"/>
                </a:ext>
              </a:extLst>
            </p:cNvPr>
            <p:cNvSpPr txBox="1"/>
            <p:nvPr/>
          </p:nvSpPr>
          <p:spPr>
            <a:xfrm>
              <a:off x="4498565" y="5938174"/>
              <a:ext cx="933269" cy="415498"/>
            </a:xfrm>
            <a:prstGeom prst="rect">
              <a:avLst/>
            </a:prstGeom>
            <a:noFill/>
          </p:spPr>
          <p:txBody>
            <a:bodyPr wrap="none" rtlCol="0">
              <a:spAutoFit/>
            </a:bodyPr>
            <a:lstStyle/>
            <a:p>
              <a:pPr algn="ctr"/>
              <a:r>
                <a:rPr lang="en-US" sz="1050" b="1" noProof="0" dirty="0"/>
                <a:t>Western and </a:t>
              </a:r>
              <a:br>
                <a:rPr lang="en-US" sz="1050" b="1" noProof="0" dirty="0"/>
              </a:br>
              <a:r>
                <a:rPr lang="en-US" sz="1050" b="1" noProof="0" dirty="0"/>
                <a:t>central Africa</a:t>
              </a:r>
            </a:p>
          </p:txBody>
        </p:sp>
        <p:sp>
          <p:nvSpPr>
            <p:cNvPr id="23" name="ZoneTexte 22">
              <a:extLst>
                <a:ext uri="{FF2B5EF4-FFF2-40B4-BE49-F238E27FC236}">
                  <a16:creationId xmlns:a16="http://schemas.microsoft.com/office/drawing/2014/main" id="{2579D548-C760-6A44-64E6-B56CA4DC33A3}"/>
                </a:ext>
              </a:extLst>
            </p:cNvPr>
            <p:cNvSpPr txBox="1"/>
            <p:nvPr/>
          </p:nvSpPr>
          <p:spPr>
            <a:xfrm>
              <a:off x="6159796" y="5938174"/>
              <a:ext cx="782587" cy="415498"/>
            </a:xfrm>
            <a:prstGeom prst="rect">
              <a:avLst/>
            </a:prstGeom>
            <a:noFill/>
          </p:spPr>
          <p:txBody>
            <a:bodyPr wrap="none" rtlCol="0">
              <a:spAutoFit/>
            </a:bodyPr>
            <a:lstStyle/>
            <a:p>
              <a:pPr algn="ctr"/>
              <a:r>
                <a:rPr lang="en-US" sz="1050" b="1" noProof="0" dirty="0"/>
                <a:t>Asia and </a:t>
              </a:r>
              <a:br>
                <a:rPr lang="en-US" sz="1050" b="1" noProof="0" dirty="0"/>
              </a:br>
              <a:r>
                <a:rPr lang="en-US" sz="1050" b="1" noProof="0" dirty="0"/>
                <a:t>The Pacific</a:t>
              </a:r>
            </a:p>
          </p:txBody>
        </p:sp>
        <p:sp>
          <p:nvSpPr>
            <p:cNvPr id="24" name="ZoneTexte 23">
              <a:extLst>
                <a:ext uri="{FF2B5EF4-FFF2-40B4-BE49-F238E27FC236}">
                  <a16:creationId xmlns:a16="http://schemas.microsoft.com/office/drawing/2014/main" id="{E591DD94-062D-8769-622B-A7D9E198119F}"/>
                </a:ext>
              </a:extLst>
            </p:cNvPr>
            <p:cNvSpPr txBox="1"/>
            <p:nvPr/>
          </p:nvSpPr>
          <p:spPr>
            <a:xfrm>
              <a:off x="3533666" y="5938174"/>
              <a:ext cx="1058303" cy="415498"/>
            </a:xfrm>
            <a:prstGeom prst="rect">
              <a:avLst/>
            </a:prstGeom>
            <a:noFill/>
          </p:spPr>
          <p:txBody>
            <a:bodyPr wrap="none" rtlCol="0">
              <a:spAutoFit/>
            </a:bodyPr>
            <a:lstStyle/>
            <a:p>
              <a:pPr algn="ctr"/>
              <a:r>
                <a:rPr lang="en-US" sz="1050" b="1" noProof="0" dirty="0"/>
                <a:t>Eastern and</a:t>
              </a:r>
              <a:br>
                <a:rPr lang="en-US" sz="1050" b="1" noProof="0" dirty="0"/>
              </a:br>
              <a:r>
                <a:rPr lang="en-US" sz="1050" b="1" noProof="0" dirty="0"/>
                <a:t>Southern Africa</a:t>
              </a:r>
            </a:p>
          </p:txBody>
        </p:sp>
        <p:sp>
          <p:nvSpPr>
            <p:cNvPr id="25" name="ZoneTexte 24">
              <a:extLst>
                <a:ext uri="{FF2B5EF4-FFF2-40B4-BE49-F238E27FC236}">
                  <a16:creationId xmlns:a16="http://schemas.microsoft.com/office/drawing/2014/main" id="{435A56CB-4C57-D6DC-4934-D1AE134EECBA}"/>
                </a:ext>
              </a:extLst>
            </p:cNvPr>
            <p:cNvSpPr txBox="1"/>
            <p:nvPr/>
          </p:nvSpPr>
          <p:spPr>
            <a:xfrm>
              <a:off x="2952559" y="5938174"/>
              <a:ext cx="548548" cy="253916"/>
            </a:xfrm>
            <a:prstGeom prst="rect">
              <a:avLst/>
            </a:prstGeom>
            <a:noFill/>
          </p:spPr>
          <p:txBody>
            <a:bodyPr wrap="none" rtlCol="0">
              <a:spAutoFit/>
            </a:bodyPr>
            <a:lstStyle/>
            <a:p>
              <a:pPr algn="ctr"/>
              <a:r>
                <a:rPr lang="en-US" sz="1050" b="1" noProof="0" dirty="0"/>
                <a:t>Global</a:t>
              </a:r>
            </a:p>
          </p:txBody>
        </p:sp>
      </p:grpSp>
    </p:spTree>
    <p:extLst>
      <p:ext uri="{BB962C8B-B14F-4D97-AF65-F5344CB8AC3E}">
        <p14:creationId xmlns:p14="http://schemas.microsoft.com/office/powerpoint/2010/main" val="1477387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2D02EB-DD4B-F8A7-04E8-499103175C60}"/>
              </a:ext>
            </a:extLst>
          </p:cNvPr>
          <p:cNvSpPr>
            <a:spLocks noGrp="1"/>
          </p:cNvSpPr>
          <p:nvPr>
            <p:ph type="title"/>
          </p:nvPr>
        </p:nvSpPr>
        <p:spPr>
          <a:xfrm>
            <a:off x="609600" y="0"/>
            <a:ext cx="8466034" cy="1491539"/>
          </a:xfrm>
        </p:spPr>
        <p:txBody>
          <a:bodyPr/>
          <a:lstStyle/>
          <a:p>
            <a:r>
              <a:rPr lang="en-US" dirty="0"/>
              <a:t>Barriers to Prevention and Treatment </a:t>
            </a:r>
            <a:endParaRPr lang="fr-FR" dirty="0"/>
          </a:p>
        </p:txBody>
      </p:sp>
      <p:sp>
        <p:nvSpPr>
          <p:cNvPr id="3" name="Content Placeholder 2"/>
          <p:cNvSpPr>
            <a:spLocks noGrp="1"/>
          </p:cNvSpPr>
          <p:nvPr>
            <p:ph idx="1"/>
          </p:nvPr>
        </p:nvSpPr>
        <p:spPr>
          <a:xfrm>
            <a:off x="609600" y="1790700"/>
            <a:ext cx="10972800" cy="4335466"/>
          </a:xfrm>
        </p:spPr>
        <p:txBody>
          <a:bodyPr/>
          <a:lstStyle/>
          <a:p>
            <a:r>
              <a:rPr lang="en-US" dirty="0"/>
              <a:t>Stigma, discrimination, </a:t>
            </a:r>
          </a:p>
          <a:p>
            <a:r>
              <a:rPr lang="en-US" dirty="0"/>
              <a:t>C</a:t>
            </a:r>
            <a:r>
              <a:rPr lang="en-US" dirty="0" err="1"/>
              <a:t>riminalization</a:t>
            </a:r>
            <a:endParaRPr lang="en-US" dirty="0"/>
          </a:p>
          <a:p>
            <a:r>
              <a:rPr lang="en-US" dirty="0"/>
              <a:t>Migrant populations</a:t>
            </a:r>
          </a:p>
          <a:p>
            <a:r>
              <a:rPr lang="en-US" dirty="0"/>
              <a:t>Lack of political will</a:t>
            </a:r>
          </a:p>
          <a:p>
            <a:r>
              <a:rPr lang="en-US" dirty="0"/>
              <a:t>Ultra far right policies confronting human rights </a:t>
            </a:r>
          </a:p>
          <a:p>
            <a:r>
              <a:rPr lang="en-US" dirty="0"/>
              <a:t>Funding shortages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19B8F0-C998-DAA2-FEA9-FEE9E9F1DB6B}"/>
              </a:ext>
            </a:extLst>
          </p:cNvPr>
          <p:cNvSpPr>
            <a:spLocks noGrp="1"/>
          </p:cNvSpPr>
          <p:nvPr>
            <p:ph type="title"/>
          </p:nvPr>
        </p:nvSpPr>
        <p:spPr>
          <a:xfrm>
            <a:off x="609600" y="0"/>
            <a:ext cx="8466034" cy="1491539"/>
          </a:xfrm>
        </p:spPr>
        <p:txBody>
          <a:bodyPr>
            <a:normAutofit/>
          </a:bodyPr>
          <a:lstStyle/>
          <a:p>
            <a:r>
              <a:rPr lang="en-US" dirty="0"/>
              <a:t>HIV-related stigma and discrimination are still unacceptably high</a:t>
            </a:r>
            <a:endParaRPr lang="fr-FR" dirty="0"/>
          </a:p>
        </p:txBody>
      </p:sp>
      <p:sp>
        <p:nvSpPr>
          <p:cNvPr id="6" name="TextBox 5">
            <a:extLst>
              <a:ext uri="{FF2B5EF4-FFF2-40B4-BE49-F238E27FC236}">
                <a16:creationId xmlns:a16="http://schemas.microsoft.com/office/drawing/2014/main" id="{76E5E42C-5999-4023-DB1B-90C84D090F8E}"/>
              </a:ext>
            </a:extLst>
          </p:cNvPr>
          <p:cNvSpPr txBox="1"/>
          <p:nvPr/>
        </p:nvSpPr>
        <p:spPr>
          <a:xfrm>
            <a:off x="783990" y="6503559"/>
            <a:ext cx="114006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venir Regular"/>
                <a:ea typeface="+mn-lt"/>
                <a:cs typeface="+mn-lt"/>
              </a:rPr>
              <a:t>Source: population-based surveys, 2020–2024.</a:t>
            </a:r>
            <a:endParaRPr kumimoji="0" lang="en-US" sz="1000" b="0" i="1" u="none" strike="noStrike" kern="1200" cap="none" spc="0" normalizeH="0" baseline="0" noProof="0" dirty="0">
              <a:ln>
                <a:noFill/>
              </a:ln>
              <a:solidFill>
                <a:srgbClr val="000000"/>
              </a:solidFill>
              <a:effectLst/>
              <a:uLnTx/>
              <a:uFillTx/>
              <a:latin typeface="Avenir Regular"/>
              <a:ea typeface="+mn-ea"/>
              <a:cs typeface="+mn-cs"/>
            </a:endParaRPr>
          </a:p>
        </p:txBody>
      </p:sp>
      <p:sp>
        <p:nvSpPr>
          <p:cNvPr id="62" name="ZoneTexte 61">
            <a:extLst>
              <a:ext uri="{FF2B5EF4-FFF2-40B4-BE49-F238E27FC236}">
                <a16:creationId xmlns:a16="http://schemas.microsoft.com/office/drawing/2014/main" id="{8278BCE6-879A-69A0-93F4-0B87F3D92CFE}"/>
              </a:ext>
            </a:extLst>
          </p:cNvPr>
          <p:cNvSpPr txBox="1"/>
          <p:nvPr/>
        </p:nvSpPr>
        <p:spPr>
          <a:xfrm>
            <a:off x="3584448" y="1605106"/>
            <a:ext cx="5238304" cy="707886"/>
          </a:xfrm>
          <a:prstGeom prst="rect">
            <a:avLst/>
          </a:prstGeom>
          <a:noFill/>
        </p:spPr>
        <p:txBody>
          <a:bodyPr wrap="square">
            <a:spAutoFit/>
          </a:bodyPr>
          <a:lstStyle/>
          <a:p>
            <a:pPr lvl="0" algn="ctr"/>
            <a:r>
              <a:rPr lang="en-GB" sz="2000" b="1" dirty="0">
                <a:solidFill>
                  <a:srgbClr val="00B0F0"/>
                </a:solidFill>
              </a:rPr>
              <a:t>% PLHIV (aged 15-49) who experienced </a:t>
            </a:r>
            <a:br>
              <a:rPr lang="en-GB" sz="2000" b="1" dirty="0">
                <a:solidFill>
                  <a:srgbClr val="00B0F0"/>
                </a:solidFill>
              </a:rPr>
            </a:br>
            <a:r>
              <a:rPr lang="en-GB" sz="2000" b="1" dirty="0">
                <a:solidFill>
                  <a:srgbClr val="00B0F0"/>
                </a:solidFill>
              </a:rPr>
              <a:t>discriminatory attitudes, 2020-2024</a:t>
            </a:r>
          </a:p>
        </p:txBody>
      </p:sp>
      <p:grpSp>
        <p:nvGrpSpPr>
          <p:cNvPr id="2" name="Groupe 1">
            <a:extLst>
              <a:ext uri="{FF2B5EF4-FFF2-40B4-BE49-F238E27FC236}">
                <a16:creationId xmlns:a16="http://schemas.microsoft.com/office/drawing/2014/main" id="{615BD1D1-1226-7F79-624A-9365E861CF8F}"/>
              </a:ext>
            </a:extLst>
          </p:cNvPr>
          <p:cNvGrpSpPr/>
          <p:nvPr/>
        </p:nvGrpSpPr>
        <p:grpSpPr>
          <a:xfrm>
            <a:off x="2166898" y="2126820"/>
            <a:ext cx="8386760" cy="4482958"/>
            <a:chOff x="2166898" y="2126820"/>
            <a:chExt cx="8386760" cy="4482958"/>
          </a:xfrm>
        </p:grpSpPr>
        <p:sp>
          <p:nvSpPr>
            <p:cNvPr id="63" name="ZoneTexte 62">
              <a:extLst>
                <a:ext uri="{FF2B5EF4-FFF2-40B4-BE49-F238E27FC236}">
                  <a16:creationId xmlns:a16="http://schemas.microsoft.com/office/drawing/2014/main" id="{4D05F7F5-BBE3-8EDA-E13D-A79066E1A875}"/>
                </a:ext>
              </a:extLst>
            </p:cNvPr>
            <p:cNvSpPr txBox="1"/>
            <p:nvPr/>
          </p:nvSpPr>
          <p:spPr>
            <a:xfrm>
              <a:off x="2323992" y="5837522"/>
              <a:ext cx="263214" cy="276999"/>
            </a:xfrm>
            <a:prstGeom prst="rect">
              <a:avLst/>
            </a:prstGeom>
            <a:noFill/>
          </p:spPr>
          <p:txBody>
            <a:bodyPr wrap="none" rtlCol="0">
              <a:spAutoFit/>
            </a:bodyPr>
            <a:lstStyle/>
            <a:p>
              <a:pPr algn="r"/>
              <a:r>
                <a:rPr lang="fr-FR" sz="1200" dirty="0"/>
                <a:t>0</a:t>
              </a:r>
            </a:p>
          </p:txBody>
        </p:sp>
        <p:sp>
          <p:nvSpPr>
            <p:cNvPr id="4096" name="ZoneTexte 4095">
              <a:extLst>
                <a:ext uri="{FF2B5EF4-FFF2-40B4-BE49-F238E27FC236}">
                  <a16:creationId xmlns:a16="http://schemas.microsoft.com/office/drawing/2014/main" id="{7BD09746-A650-E466-B56D-FE3AA38BDC29}"/>
                </a:ext>
              </a:extLst>
            </p:cNvPr>
            <p:cNvSpPr txBox="1"/>
            <p:nvPr/>
          </p:nvSpPr>
          <p:spPr>
            <a:xfrm>
              <a:off x="2245445" y="5095380"/>
              <a:ext cx="341761" cy="276999"/>
            </a:xfrm>
            <a:prstGeom prst="rect">
              <a:avLst/>
            </a:prstGeom>
            <a:noFill/>
          </p:spPr>
          <p:txBody>
            <a:bodyPr wrap="none" rtlCol="0">
              <a:spAutoFit/>
            </a:bodyPr>
            <a:lstStyle/>
            <a:p>
              <a:pPr algn="r"/>
              <a:r>
                <a:rPr lang="fr-FR" sz="1200" dirty="0"/>
                <a:t>20</a:t>
              </a:r>
            </a:p>
          </p:txBody>
        </p:sp>
        <p:sp>
          <p:nvSpPr>
            <p:cNvPr id="4097" name="ZoneTexte 4096">
              <a:extLst>
                <a:ext uri="{FF2B5EF4-FFF2-40B4-BE49-F238E27FC236}">
                  <a16:creationId xmlns:a16="http://schemas.microsoft.com/office/drawing/2014/main" id="{523707AC-39CD-7805-DFC2-30456655AF26}"/>
                </a:ext>
              </a:extLst>
            </p:cNvPr>
            <p:cNvSpPr txBox="1"/>
            <p:nvPr/>
          </p:nvSpPr>
          <p:spPr>
            <a:xfrm>
              <a:off x="2245445" y="4353240"/>
              <a:ext cx="341761" cy="276999"/>
            </a:xfrm>
            <a:prstGeom prst="rect">
              <a:avLst/>
            </a:prstGeom>
            <a:noFill/>
          </p:spPr>
          <p:txBody>
            <a:bodyPr wrap="none" rtlCol="0">
              <a:spAutoFit/>
            </a:bodyPr>
            <a:lstStyle/>
            <a:p>
              <a:pPr algn="r"/>
              <a:r>
                <a:rPr lang="fr-FR" sz="1200" dirty="0"/>
                <a:t>40</a:t>
              </a:r>
            </a:p>
          </p:txBody>
        </p:sp>
        <p:sp>
          <p:nvSpPr>
            <p:cNvPr id="4098" name="ZoneTexte 4097">
              <a:extLst>
                <a:ext uri="{FF2B5EF4-FFF2-40B4-BE49-F238E27FC236}">
                  <a16:creationId xmlns:a16="http://schemas.microsoft.com/office/drawing/2014/main" id="{7F54809B-5777-59F4-A32A-88C0A9A32F99}"/>
                </a:ext>
              </a:extLst>
            </p:cNvPr>
            <p:cNvSpPr txBox="1"/>
            <p:nvPr/>
          </p:nvSpPr>
          <p:spPr>
            <a:xfrm>
              <a:off x="2245445" y="3611100"/>
              <a:ext cx="341761" cy="276999"/>
            </a:xfrm>
            <a:prstGeom prst="rect">
              <a:avLst/>
            </a:prstGeom>
            <a:noFill/>
          </p:spPr>
          <p:txBody>
            <a:bodyPr wrap="none" rtlCol="0">
              <a:spAutoFit/>
            </a:bodyPr>
            <a:lstStyle/>
            <a:p>
              <a:pPr algn="r"/>
              <a:r>
                <a:rPr lang="fr-FR" sz="1200" dirty="0"/>
                <a:t>60</a:t>
              </a:r>
            </a:p>
          </p:txBody>
        </p:sp>
        <p:sp>
          <p:nvSpPr>
            <p:cNvPr id="4099" name="ZoneTexte 4098">
              <a:extLst>
                <a:ext uri="{FF2B5EF4-FFF2-40B4-BE49-F238E27FC236}">
                  <a16:creationId xmlns:a16="http://schemas.microsoft.com/office/drawing/2014/main" id="{A8075C76-B7E5-1819-4F85-C036701136F0}"/>
                </a:ext>
              </a:extLst>
            </p:cNvPr>
            <p:cNvSpPr txBox="1"/>
            <p:nvPr/>
          </p:nvSpPr>
          <p:spPr>
            <a:xfrm>
              <a:off x="2245445" y="2868960"/>
              <a:ext cx="341761" cy="276999"/>
            </a:xfrm>
            <a:prstGeom prst="rect">
              <a:avLst/>
            </a:prstGeom>
            <a:noFill/>
          </p:spPr>
          <p:txBody>
            <a:bodyPr wrap="none" rtlCol="0">
              <a:spAutoFit/>
            </a:bodyPr>
            <a:lstStyle/>
            <a:p>
              <a:pPr algn="r"/>
              <a:r>
                <a:rPr lang="fr-FR" sz="1200" dirty="0"/>
                <a:t>80</a:t>
              </a:r>
            </a:p>
          </p:txBody>
        </p:sp>
        <p:sp>
          <p:nvSpPr>
            <p:cNvPr id="4100" name="ZoneTexte 4099">
              <a:extLst>
                <a:ext uri="{FF2B5EF4-FFF2-40B4-BE49-F238E27FC236}">
                  <a16:creationId xmlns:a16="http://schemas.microsoft.com/office/drawing/2014/main" id="{16D477C5-09E3-BEFF-335C-DA495D1E3079}"/>
                </a:ext>
              </a:extLst>
            </p:cNvPr>
            <p:cNvSpPr txBox="1"/>
            <p:nvPr/>
          </p:nvSpPr>
          <p:spPr>
            <a:xfrm>
              <a:off x="2166898" y="2126820"/>
              <a:ext cx="420308" cy="276999"/>
            </a:xfrm>
            <a:prstGeom prst="rect">
              <a:avLst/>
            </a:prstGeom>
            <a:noFill/>
          </p:spPr>
          <p:txBody>
            <a:bodyPr wrap="none" rtlCol="0">
              <a:spAutoFit/>
            </a:bodyPr>
            <a:lstStyle/>
            <a:p>
              <a:pPr algn="r"/>
              <a:r>
                <a:rPr lang="fr-FR" sz="1200" dirty="0"/>
                <a:t>100</a:t>
              </a:r>
            </a:p>
          </p:txBody>
        </p:sp>
        <p:sp>
          <p:nvSpPr>
            <p:cNvPr id="4135" name="ZoneTexte 4134">
              <a:extLst>
                <a:ext uri="{FF2B5EF4-FFF2-40B4-BE49-F238E27FC236}">
                  <a16:creationId xmlns:a16="http://schemas.microsoft.com/office/drawing/2014/main" id="{E4C6C85D-A667-7FE5-51FA-85AC470A9B67}"/>
                </a:ext>
              </a:extLst>
            </p:cNvPr>
            <p:cNvSpPr txBox="1"/>
            <p:nvPr/>
          </p:nvSpPr>
          <p:spPr>
            <a:xfrm>
              <a:off x="3792549" y="5963447"/>
              <a:ext cx="837089" cy="276999"/>
            </a:xfrm>
            <a:prstGeom prst="rect">
              <a:avLst/>
            </a:prstGeom>
            <a:noFill/>
          </p:spPr>
          <p:txBody>
            <a:bodyPr wrap="none" rtlCol="0">
              <a:spAutoFit/>
            </a:bodyPr>
            <a:lstStyle/>
            <a:p>
              <a:pPr algn="ctr"/>
              <a:r>
                <a:rPr lang="fr-FR" sz="1200" b="1" dirty="0"/>
                <a:t>Caribbean</a:t>
              </a:r>
            </a:p>
          </p:txBody>
        </p:sp>
        <p:sp>
          <p:nvSpPr>
            <p:cNvPr id="4136" name="ZoneTexte 4135">
              <a:extLst>
                <a:ext uri="{FF2B5EF4-FFF2-40B4-BE49-F238E27FC236}">
                  <a16:creationId xmlns:a16="http://schemas.microsoft.com/office/drawing/2014/main" id="{6D990E4A-81C5-7F5C-0F67-555DA18BE5E0}"/>
                </a:ext>
              </a:extLst>
            </p:cNvPr>
            <p:cNvSpPr txBox="1"/>
            <p:nvPr/>
          </p:nvSpPr>
          <p:spPr>
            <a:xfrm>
              <a:off x="7336080" y="5963447"/>
              <a:ext cx="967637" cy="646331"/>
            </a:xfrm>
            <a:prstGeom prst="rect">
              <a:avLst/>
            </a:prstGeom>
            <a:noFill/>
          </p:spPr>
          <p:txBody>
            <a:bodyPr wrap="none" rtlCol="0">
              <a:spAutoFit/>
            </a:bodyPr>
            <a:lstStyle/>
            <a:p>
              <a:pPr algn="ctr"/>
              <a:r>
                <a:rPr lang="fr-FR" sz="1200" b="1" dirty="0"/>
                <a:t>Middle </a:t>
              </a:r>
              <a:br>
                <a:rPr lang="fr-FR" sz="1200" b="1" dirty="0"/>
              </a:br>
              <a:r>
                <a:rPr lang="fr-FR" sz="1200" b="1" dirty="0"/>
                <a:t>East And </a:t>
              </a:r>
              <a:br>
                <a:rPr lang="fr-FR" sz="1200" b="1" dirty="0"/>
              </a:br>
              <a:r>
                <a:rPr lang="fr-FR" sz="1200" b="1" dirty="0"/>
                <a:t>North </a:t>
              </a:r>
              <a:r>
                <a:rPr lang="fr-FR" sz="1200" b="1" dirty="0" err="1"/>
                <a:t>Africa</a:t>
              </a:r>
              <a:endParaRPr lang="fr-FR" sz="1200" b="1" dirty="0"/>
            </a:p>
          </p:txBody>
        </p:sp>
        <p:sp>
          <p:nvSpPr>
            <p:cNvPr id="4138" name="ZoneTexte 4137">
              <a:extLst>
                <a:ext uri="{FF2B5EF4-FFF2-40B4-BE49-F238E27FC236}">
                  <a16:creationId xmlns:a16="http://schemas.microsoft.com/office/drawing/2014/main" id="{34EF162D-07B2-5B1C-48EF-9E27C0C1551C}"/>
                </a:ext>
              </a:extLst>
            </p:cNvPr>
            <p:cNvSpPr txBox="1"/>
            <p:nvPr/>
          </p:nvSpPr>
          <p:spPr>
            <a:xfrm>
              <a:off x="5637712" y="5963447"/>
              <a:ext cx="969882" cy="646331"/>
            </a:xfrm>
            <a:prstGeom prst="rect">
              <a:avLst/>
            </a:prstGeom>
            <a:noFill/>
          </p:spPr>
          <p:txBody>
            <a:bodyPr wrap="none" rtlCol="0">
              <a:spAutoFit/>
            </a:bodyPr>
            <a:lstStyle/>
            <a:p>
              <a:pPr algn="ctr"/>
              <a:r>
                <a:rPr lang="fr-FR" sz="1200" b="1" dirty="0" err="1"/>
                <a:t>Eastern</a:t>
              </a:r>
              <a:r>
                <a:rPr lang="fr-FR" sz="1200" b="1" dirty="0"/>
                <a:t> </a:t>
              </a:r>
              <a:br>
                <a:rPr lang="fr-FR" sz="1200" b="1" dirty="0"/>
              </a:br>
              <a:r>
                <a:rPr lang="fr-FR" sz="1200" b="1" dirty="0"/>
                <a:t>Europe and </a:t>
              </a:r>
              <a:br>
                <a:rPr lang="fr-FR" sz="1200" b="1" dirty="0"/>
              </a:br>
              <a:r>
                <a:rPr lang="fr-FR" sz="1200" b="1" dirty="0"/>
                <a:t>Central Asia</a:t>
              </a:r>
            </a:p>
          </p:txBody>
        </p:sp>
        <p:sp>
          <p:nvSpPr>
            <p:cNvPr id="4139" name="ZoneTexte 4138">
              <a:extLst>
                <a:ext uri="{FF2B5EF4-FFF2-40B4-BE49-F238E27FC236}">
                  <a16:creationId xmlns:a16="http://schemas.microsoft.com/office/drawing/2014/main" id="{0A97806D-DEF1-81C0-CFC7-5D3968A93277}"/>
                </a:ext>
              </a:extLst>
            </p:cNvPr>
            <p:cNvSpPr txBox="1"/>
            <p:nvPr/>
          </p:nvSpPr>
          <p:spPr>
            <a:xfrm>
              <a:off x="6595476" y="5963447"/>
              <a:ext cx="711156" cy="461665"/>
            </a:xfrm>
            <a:prstGeom prst="rect">
              <a:avLst/>
            </a:prstGeom>
            <a:noFill/>
          </p:spPr>
          <p:txBody>
            <a:bodyPr wrap="none" rtlCol="0">
              <a:spAutoFit/>
            </a:bodyPr>
            <a:lstStyle/>
            <a:p>
              <a:pPr algn="ctr"/>
              <a:r>
                <a:rPr lang="fr-FR" sz="1200" b="1" dirty="0"/>
                <a:t>Latin </a:t>
              </a:r>
              <a:br>
                <a:rPr lang="fr-FR" sz="1200" b="1" dirty="0"/>
              </a:br>
              <a:r>
                <a:rPr lang="fr-FR" sz="1200" b="1" dirty="0"/>
                <a:t>America</a:t>
              </a:r>
            </a:p>
          </p:txBody>
        </p:sp>
        <p:sp>
          <p:nvSpPr>
            <p:cNvPr id="4140" name="ZoneTexte 4139">
              <a:extLst>
                <a:ext uri="{FF2B5EF4-FFF2-40B4-BE49-F238E27FC236}">
                  <a16:creationId xmlns:a16="http://schemas.microsoft.com/office/drawing/2014/main" id="{72B4C4D6-2EDE-892A-F769-B2CD1B80D508}"/>
                </a:ext>
              </a:extLst>
            </p:cNvPr>
            <p:cNvSpPr txBox="1"/>
            <p:nvPr/>
          </p:nvSpPr>
          <p:spPr>
            <a:xfrm>
              <a:off x="8166652" y="5963447"/>
              <a:ext cx="1033360" cy="461665"/>
            </a:xfrm>
            <a:prstGeom prst="rect">
              <a:avLst/>
            </a:prstGeom>
            <a:noFill/>
          </p:spPr>
          <p:txBody>
            <a:bodyPr wrap="none" rtlCol="0">
              <a:spAutoFit/>
            </a:bodyPr>
            <a:lstStyle/>
            <a:p>
              <a:pPr algn="ctr"/>
              <a:r>
                <a:rPr lang="fr-FR" sz="1200" b="1" dirty="0"/>
                <a:t>Western and </a:t>
              </a:r>
              <a:br>
                <a:rPr lang="fr-FR" sz="1200" b="1" dirty="0"/>
              </a:br>
              <a:r>
                <a:rPr lang="fr-FR" sz="1200" b="1" dirty="0"/>
                <a:t>central </a:t>
              </a:r>
              <a:r>
                <a:rPr lang="fr-FR" sz="1200" b="1" dirty="0" err="1"/>
                <a:t>Africa</a:t>
              </a:r>
              <a:endParaRPr lang="fr-FR" sz="1200" b="1" dirty="0"/>
            </a:p>
          </p:txBody>
        </p:sp>
        <p:sp>
          <p:nvSpPr>
            <p:cNvPr id="4141" name="ZoneTexte 4140">
              <a:extLst>
                <a:ext uri="{FF2B5EF4-FFF2-40B4-BE49-F238E27FC236}">
                  <a16:creationId xmlns:a16="http://schemas.microsoft.com/office/drawing/2014/main" id="{8755F2FA-E85F-1325-0979-50FC480773A3}"/>
                </a:ext>
              </a:extLst>
            </p:cNvPr>
            <p:cNvSpPr txBox="1"/>
            <p:nvPr/>
          </p:nvSpPr>
          <p:spPr>
            <a:xfrm>
              <a:off x="2907137" y="5963447"/>
              <a:ext cx="864532" cy="461665"/>
            </a:xfrm>
            <a:prstGeom prst="rect">
              <a:avLst/>
            </a:prstGeom>
            <a:noFill/>
          </p:spPr>
          <p:txBody>
            <a:bodyPr wrap="none" rtlCol="0">
              <a:spAutoFit/>
            </a:bodyPr>
            <a:lstStyle/>
            <a:p>
              <a:pPr algn="ctr"/>
              <a:r>
                <a:rPr lang="fr-FR" sz="1200" b="1" dirty="0"/>
                <a:t>Asia and </a:t>
              </a:r>
              <a:br>
                <a:rPr lang="fr-FR" sz="1200" b="1" dirty="0"/>
              </a:br>
              <a:r>
                <a:rPr lang="fr-FR" sz="1200" b="1" dirty="0"/>
                <a:t>The Pacific</a:t>
              </a:r>
            </a:p>
          </p:txBody>
        </p:sp>
        <p:sp>
          <p:nvSpPr>
            <p:cNvPr id="4142" name="ZoneTexte 4141">
              <a:extLst>
                <a:ext uri="{FF2B5EF4-FFF2-40B4-BE49-F238E27FC236}">
                  <a16:creationId xmlns:a16="http://schemas.microsoft.com/office/drawing/2014/main" id="{B4F70CE6-5C8A-05AC-4104-63A64BB4ABEA}"/>
                </a:ext>
              </a:extLst>
            </p:cNvPr>
            <p:cNvSpPr txBox="1"/>
            <p:nvPr/>
          </p:nvSpPr>
          <p:spPr>
            <a:xfrm>
              <a:off x="4649226" y="5963447"/>
              <a:ext cx="935641" cy="646331"/>
            </a:xfrm>
            <a:prstGeom prst="rect">
              <a:avLst/>
            </a:prstGeom>
            <a:noFill/>
          </p:spPr>
          <p:txBody>
            <a:bodyPr wrap="none" rtlCol="0">
              <a:spAutoFit/>
            </a:bodyPr>
            <a:lstStyle/>
            <a:p>
              <a:pPr algn="ctr"/>
              <a:r>
                <a:rPr lang="fr-FR" sz="1200" b="1" dirty="0" err="1"/>
                <a:t>Eastern</a:t>
              </a:r>
              <a:r>
                <a:rPr lang="fr-FR" sz="1200" b="1" dirty="0"/>
                <a:t> and</a:t>
              </a:r>
              <a:br>
                <a:rPr lang="fr-FR" sz="1200" b="1" dirty="0"/>
              </a:br>
              <a:r>
                <a:rPr lang="fr-FR" sz="1200" b="1" dirty="0" err="1"/>
                <a:t>Southern</a:t>
              </a:r>
              <a:r>
                <a:rPr lang="fr-FR" sz="1200" b="1" dirty="0"/>
                <a:t> </a:t>
              </a:r>
              <a:br>
                <a:rPr lang="fr-FR" sz="1200" b="1" dirty="0"/>
              </a:br>
              <a:r>
                <a:rPr lang="fr-FR" sz="1200" b="1" dirty="0" err="1"/>
                <a:t>Africa</a:t>
              </a:r>
              <a:endParaRPr lang="fr-FR" sz="1200" b="1" dirty="0"/>
            </a:p>
          </p:txBody>
        </p:sp>
        <p:cxnSp>
          <p:nvCxnSpPr>
            <p:cNvPr id="4145" name="Connecteur droit 4144">
              <a:extLst>
                <a:ext uri="{FF2B5EF4-FFF2-40B4-BE49-F238E27FC236}">
                  <a16:creationId xmlns:a16="http://schemas.microsoft.com/office/drawing/2014/main" id="{0B21BD59-C1EC-479C-2A1F-03FE354303EE}"/>
                </a:ext>
              </a:extLst>
            </p:cNvPr>
            <p:cNvCxnSpPr/>
            <p:nvPr/>
          </p:nvCxnSpPr>
          <p:spPr>
            <a:xfrm>
              <a:off x="3776382" y="6003852"/>
              <a:ext cx="0" cy="27113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46" name="Connecteur droit 4145">
              <a:extLst>
                <a:ext uri="{FF2B5EF4-FFF2-40B4-BE49-F238E27FC236}">
                  <a16:creationId xmlns:a16="http://schemas.microsoft.com/office/drawing/2014/main" id="{5088158B-2EDD-057E-E162-E0FD42DDEB74}"/>
                </a:ext>
              </a:extLst>
            </p:cNvPr>
            <p:cNvCxnSpPr/>
            <p:nvPr/>
          </p:nvCxnSpPr>
          <p:spPr>
            <a:xfrm>
              <a:off x="4662002" y="6003852"/>
              <a:ext cx="0" cy="27113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47" name="Connecteur droit 4146">
              <a:extLst>
                <a:ext uri="{FF2B5EF4-FFF2-40B4-BE49-F238E27FC236}">
                  <a16:creationId xmlns:a16="http://schemas.microsoft.com/office/drawing/2014/main" id="{E10E3EA4-AF72-775B-C45D-3D99CDD392F1}"/>
                </a:ext>
              </a:extLst>
            </p:cNvPr>
            <p:cNvCxnSpPr/>
            <p:nvPr/>
          </p:nvCxnSpPr>
          <p:spPr>
            <a:xfrm>
              <a:off x="5719478" y="6003852"/>
              <a:ext cx="0" cy="27113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48" name="Connecteur droit 4147">
              <a:extLst>
                <a:ext uri="{FF2B5EF4-FFF2-40B4-BE49-F238E27FC236}">
                  <a16:creationId xmlns:a16="http://schemas.microsoft.com/office/drawing/2014/main" id="{F62BA307-1801-6822-1E97-5EA7229340D6}"/>
                </a:ext>
              </a:extLst>
            </p:cNvPr>
            <p:cNvCxnSpPr/>
            <p:nvPr/>
          </p:nvCxnSpPr>
          <p:spPr>
            <a:xfrm>
              <a:off x="6543280" y="6003852"/>
              <a:ext cx="0" cy="27113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49" name="Connecteur droit 4148">
              <a:extLst>
                <a:ext uri="{FF2B5EF4-FFF2-40B4-BE49-F238E27FC236}">
                  <a16:creationId xmlns:a16="http://schemas.microsoft.com/office/drawing/2014/main" id="{95AABA86-3B46-9410-FBDF-38066D41C937}"/>
                </a:ext>
              </a:extLst>
            </p:cNvPr>
            <p:cNvCxnSpPr/>
            <p:nvPr/>
          </p:nvCxnSpPr>
          <p:spPr>
            <a:xfrm>
              <a:off x="7451028" y="6003852"/>
              <a:ext cx="0" cy="27113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50" name="Connecteur droit 4149">
              <a:extLst>
                <a:ext uri="{FF2B5EF4-FFF2-40B4-BE49-F238E27FC236}">
                  <a16:creationId xmlns:a16="http://schemas.microsoft.com/office/drawing/2014/main" id="{503F383B-B56A-B7F2-1473-57E11C3DB0F2}"/>
                </a:ext>
              </a:extLst>
            </p:cNvPr>
            <p:cNvCxnSpPr/>
            <p:nvPr/>
          </p:nvCxnSpPr>
          <p:spPr>
            <a:xfrm>
              <a:off x="8208217" y="6003852"/>
              <a:ext cx="0" cy="27113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e 2">
              <a:extLst>
                <a:ext uri="{FF2B5EF4-FFF2-40B4-BE49-F238E27FC236}">
                  <a16:creationId xmlns:a16="http://schemas.microsoft.com/office/drawing/2014/main" id="{8B95301B-44ED-29A8-463C-3F0FB9FD2D5A}"/>
                </a:ext>
              </a:extLst>
            </p:cNvPr>
            <p:cNvGrpSpPr/>
            <p:nvPr/>
          </p:nvGrpSpPr>
          <p:grpSpPr>
            <a:xfrm>
              <a:off x="2561528" y="2162619"/>
              <a:ext cx="7992130" cy="3800475"/>
              <a:chOff x="2561528" y="2162619"/>
              <a:chExt cx="7992130" cy="3800475"/>
            </a:xfrm>
          </p:grpSpPr>
          <p:sp>
            <p:nvSpPr>
              <p:cNvPr id="18" name="Freeform 6">
                <a:extLst>
                  <a:ext uri="{FF2B5EF4-FFF2-40B4-BE49-F238E27FC236}">
                    <a16:creationId xmlns:a16="http://schemas.microsoft.com/office/drawing/2014/main" id="{CF7F750D-86F7-3202-9878-12563C05D1BC}"/>
                  </a:ext>
                </a:extLst>
              </p:cNvPr>
              <p:cNvSpPr>
                <a:spLocks/>
              </p:cNvSpPr>
              <p:nvPr/>
            </p:nvSpPr>
            <p:spPr bwMode="auto">
              <a:xfrm>
                <a:off x="2655190" y="2162619"/>
                <a:ext cx="6829425" cy="3800475"/>
              </a:xfrm>
              <a:custGeom>
                <a:avLst/>
                <a:gdLst>
                  <a:gd name="T0" fmla="*/ 17207 w 17207"/>
                  <a:gd name="T1" fmla="*/ 9577 h 9577"/>
                  <a:gd name="T2" fmla="*/ 0 w 17207"/>
                  <a:gd name="T3" fmla="*/ 9577 h 9577"/>
                  <a:gd name="T4" fmla="*/ 0 w 17207"/>
                  <a:gd name="T5" fmla="*/ 0 h 9577"/>
                </a:gdLst>
                <a:ahLst/>
                <a:cxnLst>
                  <a:cxn ang="0">
                    <a:pos x="T0" y="T1"/>
                  </a:cxn>
                  <a:cxn ang="0">
                    <a:pos x="T2" y="T3"/>
                  </a:cxn>
                  <a:cxn ang="0">
                    <a:pos x="T4" y="T5"/>
                  </a:cxn>
                </a:cxnLst>
                <a:rect l="0" t="0" r="r" b="b"/>
                <a:pathLst>
                  <a:path w="17207" h="9577">
                    <a:moveTo>
                      <a:pt x="17207" y="9577"/>
                    </a:moveTo>
                    <a:lnTo>
                      <a:pt x="0" y="9577"/>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2" name="Line 10">
                <a:extLst>
                  <a:ext uri="{FF2B5EF4-FFF2-40B4-BE49-F238E27FC236}">
                    <a16:creationId xmlns:a16="http://schemas.microsoft.com/office/drawing/2014/main" id="{49F89206-4343-BFD5-0087-8736056C19B7}"/>
                  </a:ext>
                </a:extLst>
              </p:cNvPr>
              <p:cNvSpPr>
                <a:spLocks noChangeShapeType="1"/>
              </p:cNvSpPr>
              <p:nvPr/>
            </p:nvSpPr>
            <p:spPr bwMode="auto">
              <a:xfrm>
                <a:off x="2561528" y="2246757"/>
                <a:ext cx="936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3" name="Line 11">
                <a:extLst>
                  <a:ext uri="{FF2B5EF4-FFF2-40B4-BE49-F238E27FC236}">
                    <a16:creationId xmlns:a16="http://schemas.microsoft.com/office/drawing/2014/main" id="{D5D5505D-917A-8D91-BC6E-E91FACE75602}"/>
                  </a:ext>
                </a:extLst>
              </p:cNvPr>
              <p:cNvSpPr>
                <a:spLocks noChangeShapeType="1"/>
              </p:cNvSpPr>
              <p:nvPr/>
            </p:nvSpPr>
            <p:spPr bwMode="auto">
              <a:xfrm>
                <a:off x="2561528" y="5963094"/>
                <a:ext cx="936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4" name="Line 12">
                <a:extLst>
                  <a:ext uri="{FF2B5EF4-FFF2-40B4-BE49-F238E27FC236}">
                    <a16:creationId xmlns:a16="http://schemas.microsoft.com/office/drawing/2014/main" id="{5D30DB48-D734-B6D9-1A42-705DB9467345}"/>
                  </a:ext>
                </a:extLst>
              </p:cNvPr>
              <p:cNvSpPr>
                <a:spLocks noChangeShapeType="1"/>
              </p:cNvSpPr>
              <p:nvPr/>
            </p:nvSpPr>
            <p:spPr bwMode="auto">
              <a:xfrm>
                <a:off x="2561528" y="5218557"/>
                <a:ext cx="936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5" name="Line 13">
                <a:extLst>
                  <a:ext uri="{FF2B5EF4-FFF2-40B4-BE49-F238E27FC236}">
                    <a16:creationId xmlns:a16="http://schemas.microsoft.com/office/drawing/2014/main" id="{6EF454E9-76EB-F584-B16A-2B8E7B7E3093}"/>
                  </a:ext>
                </a:extLst>
              </p:cNvPr>
              <p:cNvSpPr>
                <a:spLocks noChangeShapeType="1"/>
              </p:cNvSpPr>
              <p:nvPr/>
            </p:nvSpPr>
            <p:spPr bwMode="auto">
              <a:xfrm>
                <a:off x="2561528" y="4475607"/>
                <a:ext cx="936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6" name="Line 14">
                <a:extLst>
                  <a:ext uri="{FF2B5EF4-FFF2-40B4-BE49-F238E27FC236}">
                    <a16:creationId xmlns:a16="http://schemas.microsoft.com/office/drawing/2014/main" id="{31D142F7-7DCB-3AC9-961F-EA733D3CA9A1}"/>
                  </a:ext>
                </a:extLst>
              </p:cNvPr>
              <p:cNvSpPr>
                <a:spLocks noChangeShapeType="1"/>
              </p:cNvSpPr>
              <p:nvPr/>
            </p:nvSpPr>
            <p:spPr bwMode="auto">
              <a:xfrm>
                <a:off x="2561528" y="3732657"/>
                <a:ext cx="936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7" name="Line 15">
                <a:extLst>
                  <a:ext uri="{FF2B5EF4-FFF2-40B4-BE49-F238E27FC236}">
                    <a16:creationId xmlns:a16="http://schemas.microsoft.com/office/drawing/2014/main" id="{1C09437E-4DF2-A469-6B85-D86F73A47CB3}"/>
                  </a:ext>
                </a:extLst>
              </p:cNvPr>
              <p:cNvSpPr>
                <a:spLocks noChangeShapeType="1"/>
              </p:cNvSpPr>
              <p:nvPr/>
            </p:nvSpPr>
            <p:spPr bwMode="auto">
              <a:xfrm>
                <a:off x="2561528" y="2989707"/>
                <a:ext cx="936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8" name="Line 16">
                <a:extLst>
                  <a:ext uri="{FF2B5EF4-FFF2-40B4-BE49-F238E27FC236}">
                    <a16:creationId xmlns:a16="http://schemas.microsoft.com/office/drawing/2014/main" id="{9E9E111D-8FB0-A3F6-2212-545BCCA14EB6}"/>
                  </a:ext>
                </a:extLst>
              </p:cNvPr>
              <p:cNvSpPr>
                <a:spLocks noChangeShapeType="1"/>
              </p:cNvSpPr>
              <p:nvPr/>
            </p:nvSpPr>
            <p:spPr bwMode="auto">
              <a:xfrm flipH="1">
                <a:off x="2617089" y="5593207"/>
                <a:ext cx="6867525" cy="0"/>
              </a:xfrm>
              <a:prstGeom prst="line">
                <a:avLst/>
              </a:prstGeom>
              <a:noFill/>
              <a:ln w="7938">
                <a:solidFill>
                  <a:srgbClr val="99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29" name="Freeform 17">
                <a:extLst>
                  <a:ext uri="{FF2B5EF4-FFF2-40B4-BE49-F238E27FC236}">
                    <a16:creationId xmlns:a16="http://schemas.microsoft.com/office/drawing/2014/main" id="{E7B0DD26-97E7-0FBE-CA48-A6E064EB495B}"/>
                  </a:ext>
                </a:extLst>
              </p:cNvPr>
              <p:cNvSpPr>
                <a:spLocks/>
              </p:cNvSpPr>
              <p:nvPr/>
            </p:nvSpPr>
            <p:spPr bwMode="auto">
              <a:xfrm>
                <a:off x="3004440" y="2600769"/>
                <a:ext cx="46038" cy="46037"/>
              </a:xfrm>
              <a:custGeom>
                <a:avLst/>
                <a:gdLst>
                  <a:gd name="T0" fmla="*/ 118 w 118"/>
                  <a:gd name="T1" fmla="*/ 59 h 118"/>
                  <a:gd name="T2" fmla="*/ 117 w 118"/>
                  <a:gd name="T3" fmla="*/ 47 h 118"/>
                  <a:gd name="T4" fmla="*/ 114 w 118"/>
                  <a:gd name="T5" fmla="*/ 36 h 118"/>
                  <a:gd name="T6" fmla="*/ 108 w 118"/>
                  <a:gd name="T7" fmla="*/ 27 h 118"/>
                  <a:gd name="T8" fmla="*/ 101 w 118"/>
                  <a:gd name="T9" fmla="*/ 18 h 118"/>
                  <a:gd name="T10" fmla="*/ 96 w 118"/>
                  <a:gd name="T11" fmla="*/ 13 h 118"/>
                  <a:gd name="T12" fmla="*/ 91 w 118"/>
                  <a:gd name="T13" fmla="*/ 10 h 118"/>
                  <a:gd name="T14" fmla="*/ 82 w 118"/>
                  <a:gd name="T15" fmla="*/ 4 h 118"/>
                  <a:gd name="T16" fmla="*/ 70 w 118"/>
                  <a:gd name="T17" fmla="*/ 1 h 118"/>
                  <a:gd name="T18" fmla="*/ 59 w 118"/>
                  <a:gd name="T19" fmla="*/ 0 h 118"/>
                  <a:gd name="T20" fmla="*/ 48 w 118"/>
                  <a:gd name="T21" fmla="*/ 1 h 118"/>
                  <a:gd name="T22" fmla="*/ 37 w 118"/>
                  <a:gd name="T23" fmla="*/ 4 h 118"/>
                  <a:gd name="T24" fmla="*/ 26 w 118"/>
                  <a:gd name="T25" fmla="*/ 10 h 118"/>
                  <a:gd name="T26" fmla="*/ 18 w 118"/>
                  <a:gd name="T27" fmla="*/ 18 h 118"/>
                  <a:gd name="T28" fmla="*/ 10 w 118"/>
                  <a:gd name="T29" fmla="*/ 27 h 118"/>
                  <a:gd name="T30" fmla="*/ 5 w 118"/>
                  <a:gd name="T31" fmla="*/ 36 h 118"/>
                  <a:gd name="T32" fmla="*/ 2 w 118"/>
                  <a:gd name="T33" fmla="*/ 47 h 118"/>
                  <a:gd name="T34" fmla="*/ 0 w 118"/>
                  <a:gd name="T35" fmla="*/ 59 h 118"/>
                  <a:gd name="T36" fmla="*/ 2 w 118"/>
                  <a:gd name="T37" fmla="*/ 70 h 118"/>
                  <a:gd name="T38" fmla="*/ 5 w 118"/>
                  <a:gd name="T39" fmla="*/ 81 h 118"/>
                  <a:gd name="T40" fmla="*/ 10 w 118"/>
                  <a:gd name="T41" fmla="*/ 91 h 118"/>
                  <a:gd name="T42" fmla="*/ 18 w 118"/>
                  <a:gd name="T43" fmla="*/ 101 h 118"/>
                  <a:gd name="T44" fmla="*/ 26 w 118"/>
                  <a:gd name="T45" fmla="*/ 108 h 118"/>
                  <a:gd name="T46" fmla="*/ 37 w 118"/>
                  <a:gd name="T47" fmla="*/ 113 h 118"/>
                  <a:gd name="T48" fmla="*/ 48 w 118"/>
                  <a:gd name="T49" fmla="*/ 117 h 118"/>
                  <a:gd name="T50" fmla="*/ 59 w 118"/>
                  <a:gd name="T51" fmla="*/ 118 h 118"/>
                  <a:gd name="T52" fmla="*/ 70 w 118"/>
                  <a:gd name="T53" fmla="*/ 117 h 118"/>
                  <a:gd name="T54" fmla="*/ 75 w 118"/>
                  <a:gd name="T55" fmla="*/ 114 h 118"/>
                  <a:gd name="T56" fmla="*/ 82 w 118"/>
                  <a:gd name="T57" fmla="*/ 113 h 118"/>
                  <a:gd name="T58" fmla="*/ 86 w 118"/>
                  <a:gd name="T59" fmla="*/ 110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8 h 118"/>
                  <a:gd name="T74" fmla="*/ 101 w 118"/>
                  <a:gd name="T75" fmla="*/ 97 h 118"/>
                  <a:gd name="T76" fmla="*/ 102 w 118"/>
                  <a:gd name="T77" fmla="*/ 97 h 118"/>
                  <a:gd name="T78" fmla="*/ 104 w 118"/>
                  <a:gd name="T79" fmla="*/ 95 h 118"/>
                  <a:gd name="T80" fmla="*/ 108 w 118"/>
                  <a:gd name="T81" fmla="*/ 91 h 118"/>
                  <a:gd name="T82" fmla="*/ 111 w 118"/>
                  <a:gd name="T83" fmla="*/ 86 h 118"/>
                  <a:gd name="T84" fmla="*/ 114 w 118"/>
                  <a:gd name="T85" fmla="*/ 81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7"/>
                    </a:lnTo>
                    <a:lnTo>
                      <a:pt x="114" y="36"/>
                    </a:lnTo>
                    <a:lnTo>
                      <a:pt x="108" y="27"/>
                    </a:lnTo>
                    <a:lnTo>
                      <a:pt x="101" y="18"/>
                    </a:lnTo>
                    <a:lnTo>
                      <a:pt x="96" y="13"/>
                    </a:lnTo>
                    <a:lnTo>
                      <a:pt x="91" y="10"/>
                    </a:lnTo>
                    <a:lnTo>
                      <a:pt x="82" y="4"/>
                    </a:lnTo>
                    <a:lnTo>
                      <a:pt x="70" y="1"/>
                    </a:lnTo>
                    <a:lnTo>
                      <a:pt x="59" y="0"/>
                    </a:lnTo>
                    <a:lnTo>
                      <a:pt x="48" y="1"/>
                    </a:lnTo>
                    <a:lnTo>
                      <a:pt x="37" y="4"/>
                    </a:lnTo>
                    <a:lnTo>
                      <a:pt x="26" y="10"/>
                    </a:lnTo>
                    <a:lnTo>
                      <a:pt x="18" y="18"/>
                    </a:lnTo>
                    <a:lnTo>
                      <a:pt x="10" y="27"/>
                    </a:lnTo>
                    <a:lnTo>
                      <a:pt x="5" y="36"/>
                    </a:lnTo>
                    <a:lnTo>
                      <a:pt x="2" y="47"/>
                    </a:lnTo>
                    <a:lnTo>
                      <a:pt x="0" y="59"/>
                    </a:lnTo>
                    <a:lnTo>
                      <a:pt x="2" y="70"/>
                    </a:lnTo>
                    <a:lnTo>
                      <a:pt x="5" y="81"/>
                    </a:lnTo>
                    <a:lnTo>
                      <a:pt x="10" y="91"/>
                    </a:lnTo>
                    <a:lnTo>
                      <a:pt x="18" y="101"/>
                    </a:lnTo>
                    <a:lnTo>
                      <a:pt x="26" y="108"/>
                    </a:lnTo>
                    <a:lnTo>
                      <a:pt x="37" y="113"/>
                    </a:lnTo>
                    <a:lnTo>
                      <a:pt x="48" y="117"/>
                    </a:lnTo>
                    <a:lnTo>
                      <a:pt x="59" y="118"/>
                    </a:lnTo>
                    <a:lnTo>
                      <a:pt x="70" y="117"/>
                    </a:lnTo>
                    <a:lnTo>
                      <a:pt x="75" y="114"/>
                    </a:lnTo>
                    <a:lnTo>
                      <a:pt x="82" y="113"/>
                    </a:lnTo>
                    <a:lnTo>
                      <a:pt x="86" y="110"/>
                    </a:lnTo>
                    <a:lnTo>
                      <a:pt x="91" y="108"/>
                    </a:lnTo>
                    <a:lnTo>
                      <a:pt x="96" y="104"/>
                    </a:lnTo>
                    <a:lnTo>
                      <a:pt x="98" y="102"/>
                    </a:lnTo>
                    <a:lnTo>
                      <a:pt x="98" y="101"/>
                    </a:lnTo>
                    <a:lnTo>
                      <a:pt x="99" y="101"/>
                    </a:lnTo>
                    <a:lnTo>
                      <a:pt x="101" y="101"/>
                    </a:lnTo>
                    <a:lnTo>
                      <a:pt x="101" y="98"/>
                    </a:lnTo>
                    <a:lnTo>
                      <a:pt x="101" y="97"/>
                    </a:lnTo>
                    <a:lnTo>
                      <a:pt x="102" y="97"/>
                    </a:lnTo>
                    <a:lnTo>
                      <a:pt x="104" y="95"/>
                    </a:lnTo>
                    <a:lnTo>
                      <a:pt x="108" y="91"/>
                    </a:lnTo>
                    <a:lnTo>
                      <a:pt x="111" y="86"/>
                    </a:lnTo>
                    <a:lnTo>
                      <a:pt x="114" y="81"/>
                    </a:lnTo>
                    <a:lnTo>
                      <a:pt x="115" y="75"/>
                    </a:lnTo>
                    <a:lnTo>
                      <a:pt x="117" y="70"/>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0" name="Freeform 18">
                <a:extLst>
                  <a:ext uri="{FF2B5EF4-FFF2-40B4-BE49-F238E27FC236}">
                    <a16:creationId xmlns:a16="http://schemas.microsoft.com/office/drawing/2014/main" id="{B9F0D7CD-1867-1EC5-83A5-34C9D08C8021}"/>
                  </a:ext>
                </a:extLst>
              </p:cNvPr>
              <p:cNvSpPr>
                <a:spLocks/>
              </p:cNvSpPr>
              <p:nvPr/>
            </p:nvSpPr>
            <p:spPr bwMode="auto">
              <a:xfrm>
                <a:off x="3004440" y="3204019"/>
                <a:ext cx="46038" cy="46037"/>
              </a:xfrm>
              <a:custGeom>
                <a:avLst/>
                <a:gdLst>
                  <a:gd name="T0" fmla="*/ 118 w 118"/>
                  <a:gd name="T1" fmla="*/ 59 h 118"/>
                  <a:gd name="T2" fmla="*/ 117 w 118"/>
                  <a:gd name="T3" fmla="*/ 47 h 118"/>
                  <a:gd name="T4" fmla="*/ 114 w 118"/>
                  <a:gd name="T5" fmla="*/ 36 h 118"/>
                  <a:gd name="T6" fmla="*/ 108 w 118"/>
                  <a:gd name="T7" fmla="*/ 27 h 118"/>
                  <a:gd name="T8" fmla="*/ 101 w 118"/>
                  <a:gd name="T9" fmla="*/ 18 h 118"/>
                  <a:gd name="T10" fmla="*/ 96 w 118"/>
                  <a:gd name="T11" fmla="*/ 13 h 118"/>
                  <a:gd name="T12" fmla="*/ 91 w 118"/>
                  <a:gd name="T13" fmla="*/ 10 h 118"/>
                  <a:gd name="T14" fmla="*/ 82 w 118"/>
                  <a:gd name="T15" fmla="*/ 4 h 118"/>
                  <a:gd name="T16" fmla="*/ 70 w 118"/>
                  <a:gd name="T17" fmla="*/ 1 h 118"/>
                  <a:gd name="T18" fmla="*/ 59 w 118"/>
                  <a:gd name="T19" fmla="*/ 0 h 118"/>
                  <a:gd name="T20" fmla="*/ 48 w 118"/>
                  <a:gd name="T21" fmla="*/ 1 h 118"/>
                  <a:gd name="T22" fmla="*/ 37 w 118"/>
                  <a:gd name="T23" fmla="*/ 4 h 118"/>
                  <a:gd name="T24" fmla="*/ 26 w 118"/>
                  <a:gd name="T25" fmla="*/ 10 h 118"/>
                  <a:gd name="T26" fmla="*/ 18 w 118"/>
                  <a:gd name="T27" fmla="*/ 18 h 118"/>
                  <a:gd name="T28" fmla="*/ 10 w 118"/>
                  <a:gd name="T29" fmla="*/ 27 h 118"/>
                  <a:gd name="T30" fmla="*/ 5 w 118"/>
                  <a:gd name="T31" fmla="*/ 36 h 118"/>
                  <a:gd name="T32" fmla="*/ 2 w 118"/>
                  <a:gd name="T33" fmla="*/ 47 h 118"/>
                  <a:gd name="T34" fmla="*/ 0 w 118"/>
                  <a:gd name="T35" fmla="*/ 59 h 118"/>
                  <a:gd name="T36" fmla="*/ 2 w 118"/>
                  <a:gd name="T37" fmla="*/ 69 h 118"/>
                  <a:gd name="T38" fmla="*/ 5 w 118"/>
                  <a:gd name="T39" fmla="*/ 81 h 118"/>
                  <a:gd name="T40" fmla="*/ 10 w 118"/>
                  <a:gd name="T41" fmla="*/ 91 h 118"/>
                  <a:gd name="T42" fmla="*/ 18 w 118"/>
                  <a:gd name="T43" fmla="*/ 100 h 118"/>
                  <a:gd name="T44" fmla="*/ 26 w 118"/>
                  <a:gd name="T45" fmla="*/ 108 h 118"/>
                  <a:gd name="T46" fmla="*/ 37 w 118"/>
                  <a:gd name="T47" fmla="*/ 113 h 118"/>
                  <a:gd name="T48" fmla="*/ 48 w 118"/>
                  <a:gd name="T49" fmla="*/ 117 h 118"/>
                  <a:gd name="T50" fmla="*/ 59 w 118"/>
                  <a:gd name="T51" fmla="*/ 118 h 118"/>
                  <a:gd name="T52" fmla="*/ 70 w 118"/>
                  <a:gd name="T53" fmla="*/ 117 h 118"/>
                  <a:gd name="T54" fmla="*/ 75 w 118"/>
                  <a:gd name="T55" fmla="*/ 114 h 118"/>
                  <a:gd name="T56" fmla="*/ 82 w 118"/>
                  <a:gd name="T57" fmla="*/ 113 h 118"/>
                  <a:gd name="T58" fmla="*/ 86 w 118"/>
                  <a:gd name="T59" fmla="*/ 110 h 118"/>
                  <a:gd name="T60" fmla="*/ 91 w 118"/>
                  <a:gd name="T61" fmla="*/ 108 h 118"/>
                  <a:gd name="T62" fmla="*/ 96 w 118"/>
                  <a:gd name="T63" fmla="*/ 104 h 118"/>
                  <a:gd name="T64" fmla="*/ 98 w 118"/>
                  <a:gd name="T65" fmla="*/ 102 h 118"/>
                  <a:gd name="T66" fmla="*/ 98 w 118"/>
                  <a:gd name="T67" fmla="*/ 100 h 118"/>
                  <a:gd name="T68" fmla="*/ 99 w 118"/>
                  <a:gd name="T69" fmla="*/ 100 h 118"/>
                  <a:gd name="T70" fmla="*/ 101 w 118"/>
                  <a:gd name="T71" fmla="*/ 100 h 118"/>
                  <a:gd name="T72" fmla="*/ 101 w 118"/>
                  <a:gd name="T73" fmla="*/ 98 h 118"/>
                  <a:gd name="T74" fmla="*/ 101 w 118"/>
                  <a:gd name="T75" fmla="*/ 97 h 118"/>
                  <a:gd name="T76" fmla="*/ 102 w 118"/>
                  <a:gd name="T77" fmla="*/ 97 h 118"/>
                  <a:gd name="T78" fmla="*/ 104 w 118"/>
                  <a:gd name="T79" fmla="*/ 95 h 118"/>
                  <a:gd name="T80" fmla="*/ 108 w 118"/>
                  <a:gd name="T81" fmla="*/ 91 h 118"/>
                  <a:gd name="T82" fmla="*/ 111 w 118"/>
                  <a:gd name="T83" fmla="*/ 86 h 118"/>
                  <a:gd name="T84" fmla="*/ 114 w 118"/>
                  <a:gd name="T85" fmla="*/ 81 h 118"/>
                  <a:gd name="T86" fmla="*/ 115 w 118"/>
                  <a:gd name="T87" fmla="*/ 75 h 118"/>
                  <a:gd name="T88" fmla="*/ 117 w 118"/>
                  <a:gd name="T89" fmla="*/ 69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7"/>
                    </a:lnTo>
                    <a:lnTo>
                      <a:pt x="114" y="36"/>
                    </a:lnTo>
                    <a:lnTo>
                      <a:pt x="108" y="27"/>
                    </a:lnTo>
                    <a:lnTo>
                      <a:pt x="101" y="18"/>
                    </a:lnTo>
                    <a:lnTo>
                      <a:pt x="96" y="13"/>
                    </a:lnTo>
                    <a:lnTo>
                      <a:pt x="91" y="10"/>
                    </a:lnTo>
                    <a:lnTo>
                      <a:pt x="82" y="4"/>
                    </a:lnTo>
                    <a:lnTo>
                      <a:pt x="70" y="1"/>
                    </a:lnTo>
                    <a:lnTo>
                      <a:pt x="59" y="0"/>
                    </a:lnTo>
                    <a:lnTo>
                      <a:pt x="48" y="1"/>
                    </a:lnTo>
                    <a:lnTo>
                      <a:pt x="37" y="4"/>
                    </a:lnTo>
                    <a:lnTo>
                      <a:pt x="26" y="10"/>
                    </a:lnTo>
                    <a:lnTo>
                      <a:pt x="18" y="18"/>
                    </a:lnTo>
                    <a:lnTo>
                      <a:pt x="10" y="27"/>
                    </a:lnTo>
                    <a:lnTo>
                      <a:pt x="5" y="36"/>
                    </a:lnTo>
                    <a:lnTo>
                      <a:pt x="2" y="47"/>
                    </a:lnTo>
                    <a:lnTo>
                      <a:pt x="0" y="59"/>
                    </a:lnTo>
                    <a:lnTo>
                      <a:pt x="2" y="69"/>
                    </a:lnTo>
                    <a:lnTo>
                      <a:pt x="5" y="81"/>
                    </a:lnTo>
                    <a:lnTo>
                      <a:pt x="10" y="91"/>
                    </a:lnTo>
                    <a:lnTo>
                      <a:pt x="18" y="100"/>
                    </a:lnTo>
                    <a:lnTo>
                      <a:pt x="26" y="108"/>
                    </a:lnTo>
                    <a:lnTo>
                      <a:pt x="37" y="113"/>
                    </a:lnTo>
                    <a:lnTo>
                      <a:pt x="48" y="117"/>
                    </a:lnTo>
                    <a:lnTo>
                      <a:pt x="59" y="118"/>
                    </a:lnTo>
                    <a:lnTo>
                      <a:pt x="70" y="117"/>
                    </a:lnTo>
                    <a:lnTo>
                      <a:pt x="75" y="114"/>
                    </a:lnTo>
                    <a:lnTo>
                      <a:pt x="82" y="113"/>
                    </a:lnTo>
                    <a:lnTo>
                      <a:pt x="86" y="110"/>
                    </a:lnTo>
                    <a:lnTo>
                      <a:pt x="91" y="108"/>
                    </a:lnTo>
                    <a:lnTo>
                      <a:pt x="96" y="104"/>
                    </a:lnTo>
                    <a:lnTo>
                      <a:pt x="98" y="102"/>
                    </a:lnTo>
                    <a:lnTo>
                      <a:pt x="98" y="100"/>
                    </a:lnTo>
                    <a:lnTo>
                      <a:pt x="99" y="100"/>
                    </a:lnTo>
                    <a:lnTo>
                      <a:pt x="101" y="100"/>
                    </a:lnTo>
                    <a:lnTo>
                      <a:pt x="101" y="98"/>
                    </a:lnTo>
                    <a:lnTo>
                      <a:pt x="101" y="97"/>
                    </a:lnTo>
                    <a:lnTo>
                      <a:pt x="102" y="97"/>
                    </a:lnTo>
                    <a:lnTo>
                      <a:pt x="104" y="95"/>
                    </a:lnTo>
                    <a:lnTo>
                      <a:pt x="108" y="91"/>
                    </a:lnTo>
                    <a:lnTo>
                      <a:pt x="111" y="86"/>
                    </a:lnTo>
                    <a:lnTo>
                      <a:pt x="114" y="81"/>
                    </a:lnTo>
                    <a:lnTo>
                      <a:pt x="115" y="75"/>
                    </a:lnTo>
                    <a:lnTo>
                      <a:pt x="117" y="69"/>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1" name="Freeform 19">
                <a:extLst>
                  <a:ext uri="{FF2B5EF4-FFF2-40B4-BE49-F238E27FC236}">
                    <a16:creationId xmlns:a16="http://schemas.microsoft.com/office/drawing/2014/main" id="{60115AC8-4F72-D169-00D2-ED0C49A30AD3}"/>
                  </a:ext>
                </a:extLst>
              </p:cNvPr>
              <p:cNvSpPr>
                <a:spLocks/>
              </p:cNvSpPr>
              <p:nvPr/>
            </p:nvSpPr>
            <p:spPr bwMode="auto">
              <a:xfrm>
                <a:off x="3004440" y="3470719"/>
                <a:ext cx="46038" cy="46037"/>
              </a:xfrm>
              <a:custGeom>
                <a:avLst/>
                <a:gdLst>
                  <a:gd name="T0" fmla="*/ 118 w 118"/>
                  <a:gd name="T1" fmla="*/ 59 h 118"/>
                  <a:gd name="T2" fmla="*/ 117 w 118"/>
                  <a:gd name="T3" fmla="*/ 48 h 118"/>
                  <a:gd name="T4" fmla="*/ 114 w 118"/>
                  <a:gd name="T5" fmla="*/ 37 h 118"/>
                  <a:gd name="T6" fmla="*/ 108 w 118"/>
                  <a:gd name="T7" fmla="*/ 27 h 118"/>
                  <a:gd name="T8" fmla="*/ 101 w 118"/>
                  <a:gd name="T9" fmla="*/ 19 h 118"/>
                  <a:gd name="T10" fmla="*/ 96 w 118"/>
                  <a:gd name="T11" fmla="*/ 13 h 118"/>
                  <a:gd name="T12" fmla="*/ 91 w 118"/>
                  <a:gd name="T13" fmla="*/ 10 h 118"/>
                  <a:gd name="T14" fmla="*/ 82 w 118"/>
                  <a:gd name="T15" fmla="*/ 5 h 118"/>
                  <a:gd name="T16" fmla="*/ 70 w 118"/>
                  <a:gd name="T17" fmla="*/ 2 h 118"/>
                  <a:gd name="T18" fmla="*/ 59 w 118"/>
                  <a:gd name="T19" fmla="*/ 0 h 118"/>
                  <a:gd name="T20" fmla="*/ 48 w 118"/>
                  <a:gd name="T21" fmla="*/ 2 h 118"/>
                  <a:gd name="T22" fmla="*/ 37 w 118"/>
                  <a:gd name="T23" fmla="*/ 5 h 118"/>
                  <a:gd name="T24" fmla="*/ 26 w 118"/>
                  <a:gd name="T25" fmla="*/ 10 h 118"/>
                  <a:gd name="T26" fmla="*/ 18 w 118"/>
                  <a:gd name="T27" fmla="*/ 19 h 118"/>
                  <a:gd name="T28" fmla="*/ 10 w 118"/>
                  <a:gd name="T29" fmla="*/ 27 h 118"/>
                  <a:gd name="T30" fmla="*/ 5 w 118"/>
                  <a:gd name="T31" fmla="*/ 37 h 118"/>
                  <a:gd name="T32" fmla="*/ 2 w 118"/>
                  <a:gd name="T33" fmla="*/ 48 h 118"/>
                  <a:gd name="T34" fmla="*/ 0 w 118"/>
                  <a:gd name="T35" fmla="*/ 59 h 118"/>
                  <a:gd name="T36" fmla="*/ 2 w 118"/>
                  <a:gd name="T37" fmla="*/ 70 h 118"/>
                  <a:gd name="T38" fmla="*/ 5 w 118"/>
                  <a:gd name="T39" fmla="*/ 82 h 118"/>
                  <a:gd name="T40" fmla="*/ 10 w 118"/>
                  <a:gd name="T41" fmla="*/ 91 h 118"/>
                  <a:gd name="T42" fmla="*/ 18 w 118"/>
                  <a:gd name="T43" fmla="*/ 101 h 118"/>
                  <a:gd name="T44" fmla="*/ 26 w 118"/>
                  <a:gd name="T45" fmla="*/ 108 h 118"/>
                  <a:gd name="T46" fmla="*/ 37 w 118"/>
                  <a:gd name="T47" fmla="*/ 114 h 118"/>
                  <a:gd name="T48" fmla="*/ 48 w 118"/>
                  <a:gd name="T49" fmla="*/ 117 h 118"/>
                  <a:gd name="T50" fmla="*/ 59 w 118"/>
                  <a:gd name="T51" fmla="*/ 118 h 118"/>
                  <a:gd name="T52" fmla="*/ 70 w 118"/>
                  <a:gd name="T53" fmla="*/ 117 h 118"/>
                  <a:gd name="T54" fmla="*/ 75 w 118"/>
                  <a:gd name="T55" fmla="*/ 115 h 118"/>
                  <a:gd name="T56" fmla="*/ 82 w 118"/>
                  <a:gd name="T57" fmla="*/ 114 h 118"/>
                  <a:gd name="T58" fmla="*/ 86 w 118"/>
                  <a:gd name="T59" fmla="*/ 111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9 h 118"/>
                  <a:gd name="T74" fmla="*/ 101 w 118"/>
                  <a:gd name="T75" fmla="*/ 98 h 118"/>
                  <a:gd name="T76" fmla="*/ 102 w 118"/>
                  <a:gd name="T77" fmla="*/ 98 h 118"/>
                  <a:gd name="T78" fmla="*/ 104 w 118"/>
                  <a:gd name="T79" fmla="*/ 96 h 118"/>
                  <a:gd name="T80" fmla="*/ 108 w 118"/>
                  <a:gd name="T81" fmla="*/ 91 h 118"/>
                  <a:gd name="T82" fmla="*/ 111 w 118"/>
                  <a:gd name="T83" fmla="*/ 86 h 118"/>
                  <a:gd name="T84" fmla="*/ 114 w 118"/>
                  <a:gd name="T85" fmla="*/ 82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8"/>
                    </a:lnTo>
                    <a:lnTo>
                      <a:pt x="114" y="37"/>
                    </a:lnTo>
                    <a:lnTo>
                      <a:pt x="108" y="27"/>
                    </a:lnTo>
                    <a:lnTo>
                      <a:pt x="101" y="19"/>
                    </a:lnTo>
                    <a:lnTo>
                      <a:pt x="96" y="13"/>
                    </a:lnTo>
                    <a:lnTo>
                      <a:pt x="91" y="10"/>
                    </a:lnTo>
                    <a:lnTo>
                      <a:pt x="82" y="5"/>
                    </a:lnTo>
                    <a:lnTo>
                      <a:pt x="70" y="2"/>
                    </a:lnTo>
                    <a:lnTo>
                      <a:pt x="59" y="0"/>
                    </a:lnTo>
                    <a:lnTo>
                      <a:pt x="48" y="2"/>
                    </a:lnTo>
                    <a:lnTo>
                      <a:pt x="37" y="5"/>
                    </a:lnTo>
                    <a:lnTo>
                      <a:pt x="26" y="10"/>
                    </a:lnTo>
                    <a:lnTo>
                      <a:pt x="18" y="19"/>
                    </a:lnTo>
                    <a:lnTo>
                      <a:pt x="10" y="27"/>
                    </a:lnTo>
                    <a:lnTo>
                      <a:pt x="5" y="37"/>
                    </a:lnTo>
                    <a:lnTo>
                      <a:pt x="2" y="48"/>
                    </a:lnTo>
                    <a:lnTo>
                      <a:pt x="0" y="59"/>
                    </a:lnTo>
                    <a:lnTo>
                      <a:pt x="2" y="70"/>
                    </a:lnTo>
                    <a:lnTo>
                      <a:pt x="5" y="82"/>
                    </a:lnTo>
                    <a:lnTo>
                      <a:pt x="10" y="91"/>
                    </a:lnTo>
                    <a:lnTo>
                      <a:pt x="18" y="101"/>
                    </a:lnTo>
                    <a:lnTo>
                      <a:pt x="26" y="108"/>
                    </a:lnTo>
                    <a:lnTo>
                      <a:pt x="37" y="114"/>
                    </a:lnTo>
                    <a:lnTo>
                      <a:pt x="48" y="117"/>
                    </a:lnTo>
                    <a:lnTo>
                      <a:pt x="59" y="118"/>
                    </a:lnTo>
                    <a:lnTo>
                      <a:pt x="70" y="117"/>
                    </a:lnTo>
                    <a:lnTo>
                      <a:pt x="75" y="115"/>
                    </a:lnTo>
                    <a:lnTo>
                      <a:pt x="82" y="114"/>
                    </a:lnTo>
                    <a:lnTo>
                      <a:pt x="86" y="111"/>
                    </a:lnTo>
                    <a:lnTo>
                      <a:pt x="91" y="108"/>
                    </a:lnTo>
                    <a:lnTo>
                      <a:pt x="96" y="104"/>
                    </a:lnTo>
                    <a:lnTo>
                      <a:pt x="98" y="102"/>
                    </a:lnTo>
                    <a:lnTo>
                      <a:pt x="98" y="101"/>
                    </a:lnTo>
                    <a:lnTo>
                      <a:pt x="99" y="101"/>
                    </a:lnTo>
                    <a:lnTo>
                      <a:pt x="101" y="101"/>
                    </a:lnTo>
                    <a:lnTo>
                      <a:pt x="101" y="99"/>
                    </a:lnTo>
                    <a:lnTo>
                      <a:pt x="101" y="98"/>
                    </a:lnTo>
                    <a:lnTo>
                      <a:pt x="102" y="98"/>
                    </a:lnTo>
                    <a:lnTo>
                      <a:pt x="104" y="96"/>
                    </a:lnTo>
                    <a:lnTo>
                      <a:pt x="108" y="91"/>
                    </a:lnTo>
                    <a:lnTo>
                      <a:pt x="111" y="86"/>
                    </a:lnTo>
                    <a:lnTo>
                      <a:pt x="114" y="82"/>
                    </a:lnTo>
                    <a:lnTo>
                      <a:pt x="115" y="75"/>
                    </a:lnTo>
                    <a:lnTo>
                      <a:pt x="117" y="70"/>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2" name="Freeform 20">
                <a:extLst>
                  <a:ext uri="{FF2B5EF4-FFF2-40B4-BE49-F238E27FC236}">
                    <a16:creationId xmlns:a16="http://schemas.microsoft.com/office/drawing/2014/main" id="{C3D73129-1879-D4BA-1AA9-AEF77D996266}"/>
                  </a:ext>
                </a:extLst>
              </p:cNvPr>
              <p:cNvSpPr>
                <a:spLocks/>
              </p:cNvSpPr>
              <p:nvPr/>
            </p:nvSpPr>
            <p:spPr bwMode="auto">
              <a:xfrm>
                <a:off x="3004440" y="3507232"/>
                <a:ext cx="46038" cy="46037"/>
              </a:xfrm>
              <a:custGeom>
                <a:avLst/>
                <a:gdLst>
                  <a:gd name="T0" fmla="*/ 118 w 118"/>
                  <a:gd name="T1" fmla="*/ 59 h 118"/>
                  <a:gd name="T2" fmla="*/ 117 w 118"/>
                  <a:gd name="T3" fmla="*/ 47 h 118"/>
                  <a:gd name="T4" fmla="*/ 114 w 118"/>
                  <a:gd name="T5" fmla="*/ 37 h 118"/>
                  <a:gd name="T6" fmla="*/ 108 w 118"/>
                  <a:gd name="T7" fmla="*/ 27 h 118"/>
                  <a:gd name="T8" fmla="*/ 101 w 118"/>
                  <a:gd name="T9" fmla="*/ 19 h 118"/>
                  <a:gd name="T10" fmla="*/ 96 w 118"/>
                  <a:gd name="T11" fmla="*/ 13 h 118"/>
                  <a:gd name="T12" fmla="*/ 91 w 118"/>
                  <a:gd name="T13" fmla="*/ 10 h 118"/>
                  <a:gd name="T14" fmla="*/ 82 w 118"/>
                  <a:gd name="T15" fmla="*/ 5 h 118"/>
                  <a:gd name="T16" fmla="*/ 70 w 118"/>
                  <a:gd name="T17" fmla="*/ 1 h 118"/>
                  <a:gd name="T18" fmla="*/ 59 w 118"/>
                  <a:gd name="T19" fmla="*/ 0 h 118"/>
                  <a:gd name="T20" fmla="*/ 48 w 118"/>
                  <a:gd name="T21" fmla="*/ 1 h 118"/>
                  <a:gd name="T22" fmla="*/ 37 w 118"/>
                  <a:gd name="T23" fmla="*/ 5 h 118"/>
                  <a:gd name="T24" fmla="*/ 26 w 118"/>
                  <a:gd name="T25" fmla="*/ 10 h 118"/>
                  <a:gd name="T26" fmla="*/ 18 w 118"/>
                  <a:gd name="T27" fmla="*/ 19 h 118"/>
                  <a:gd name="T28" fmla="*/ 10 w 118"/>
                  <a:gd name="T29" fmla="*/ 27 h 118"/>
                  <a:gd name="T30" fmla="*/ 5 w 118"/>
                  <a:gd name="T31" fmla="*/ 37 h 118"/>
                  <a:gd name="T32" fmla="*/ 2 w 118"/>
                  <a:gd name="T33" fmla="*/ 47 h 118"/>
                  <a:gd name="T34" fmla="*/ 0 w 118"/>
                  <a:gd name="T35" fmla="*/ 59 h 118"/>
                  <a:gd name="T36" fmla="*/ 2 w 118"/>
                  <a:gd name="T37" fmla="*/ 70 h 118"/>
                  <a:gd name="T38" fmla="*/ 5 w 118"/>
                  <a:gd name="T39" fmla="*/ 82 h 118"/>
                  <a:gd name="T40" fmla="*/ 10 w 118"/>
                  <a:gd name="T41" fmla="*/ 91 h 118"/>
                  <a:gd name="T42" fmla="*/ 18 w 118"/>
                  <a:gd name="T43" fmla="*/ 101 h 118"/>
                  <a:gd name="T44" fmla="*/ 26 w 118"/>
                  <a:gd name="T45" fmla="*/ 108 h 118"/>
                  <a:gd name="T46" fmla="*/ 37 w 118"/>
                  <a:gd name="T47" fmla="*/ 114 h 118"/>
                  <a:gd name="T48" fmla="*/ 48 w 118"/>
                  <a:gd name="T49" fmla="*/ 117 h 118"/>
                  <a:gd name="T50" fmla="*/ 59 w 118"/>
                  <a:gd name="T51" fmla="*/ 118 h 118"/>
                  <a:gd name="T52" fmla="*/ 70 w 118"/>
                  <a:gd name="T53" fmla="*/ 117 h 118"/>
                  <a:gd name="T54" fmla="*/ 75 w 118"/>
                  <a:gd name="T55" fmla="*/ 115 h 118"/>
                  <a:gd name="T56" fmla="*/ 82 w 118"/>
                  <a:gd name="T57" fmla="*/ 114 h 118"/>
                  <a:gd name="T58" fmla="*/ 86 w 118"/>
                  <a:gd name="T59" fmla="*/ 110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9 h 118"/>
                  <a:gd name="T74" fmla="*/ 101 w 118"/>
                  <a:gd name="T75" fmla="*/ 98 h 118"/>
                  <a:gd name="T76" fmla="*/ 102 w 118"/>
                  <a:gd name="T77" fmla="*/ 98 h 118"/>
                  <a:gd name="T78" fmla="*/ 104 w 118"/>
                  <a:gd name="T79" fmla="*/ 95 h 118"/>
                  <a:gd name="T80" fmla="*/ 108 w 118"/>
                  <a:gd name="T81" fmla="*/ 91 h 118"/>
                  <a:gd name="T82" fmla="*/ 111 w 118"/>
                  <a:gd name="T83" fmla="*/ 86 h 118"/>
                  <a:gd name="T84" fmla="*/ 114 w 118"/>
                  <a:gd name="T85" fmla="*/ 82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7"/>
                    </a:lnTo>
                    <a:lnTo>
                      <a:pt x="114" y="37"/>
                    </a:lnTo>
                    <a:lnTo>
                      <a:pt x="108" y="27"/>
                    </a:lnTo>
                    <a:lnTo>
                      <a:pt x="101" y="19"/>
                    </a:lnTo>
                    <a:lnTo>
                      <a:pt x="96" y="13"/>
                    </a:lnTo>
                    <a:lnTo>
                      <a:pt x="91" y="10"/>
                    </a:lnTo>
                    <a:lnTo>
                      <a:pt x="82" y="5"/>
                    </a:lnTo>
                    <a:lnTo>
                      <a:pt x="70" y="1"/>
                    </a:lnTo>
                    <a:lnTo>
                      <a:pt x="59" y="0"/>
                    </a:lnTo>
                    <a:lnTo>
                      <a:pt x="48" y="1"/>
                    </a:lnTo>
                    <a:lnTo>
                      <a:pt x="37" y="5"/>
                    </a:lnTo>
                    <a:lnTo>
                      <a:pt x="26" y="10"/>
                    </a:lnTo>
                    <a:lnTo>
                      <a:pt x="18" y="19"/>
                    </a:lnTo>
                    <a:lnTo>
                      <a:pt x="10" y="27"/>
                    </a:lnTo>
                    <a:lnTo>
                      <a:pt x="5" y="37"/>
                    </a:lnTo>
                    <a:lnTo>
                      <a:pt x="2" y="47"/>
                    </a:lnTo>
                    <a:lnTo>
                      <a:pt x="0" y="59"/>
                    </a:lnTo>
                    <a:lnTo>
                      <a:pt x="2" y="70"/>
                    </a:lnTo>
                    <a:lnTo>
                      <a:pt x="5" y="82"/>
                    </a:lnTo>
                    <a:lnTo>
                      <a:pt x="10" y="91"/>
                    </a:lnTo>
                    <a:lnTo>
                      <a:pt x="18" y="101"/>
                    </a:lnTo>
                    <a:lnTo>
                      <a:pt x="26" y="108"/>
                    </a:lnTo>
                    <a:lnTo>
                      <a:pt x="37" y="114"/>
                    </a:lnTo>
                    <a:lnTo>
                      <a:pt x="48" y="117"/>
                    </a:lnTo>
                    <a:lnTo>
                      <a:pt x="59" y="118"/>
                    </a:lnTo>
                    <a:lnTo>
                      <a:pt x="70" y="117"/>
                    </a:lnTo>
                    <a:lnTo>
                      <a:pt x="75" y="115"/>
                    </a:lnTo>
                    <a:lnTo>
                      <a:pt x="82" y="114"/>
                    </a:lnTo>
                    <a:lnTo>
                      <a:pt x="86" y="110"/>
                    </a:lnTo>
                    <a:lnTo>
                      <a:pt x="91" y="108"/>
                    </a:lnTo>
                    <a:lnTo>
                      <a:pt x="96" y="104"/>
                    </a:lnTo>
                    <a:lnTo>
                      <a:pt x="98" y="102"/>
                    </a:lnTo>
                    <a:lnTo>
                      <a:pt x="98" y="101"/>
                    </a:lnTo>
                    <a:lnTo>
                      <a:pt x="99" y="101"/>
                    </a:lnTo>
                    <a:lnTo>
                      <a:pt x="101" y="101"/>
                    </a:lnTo>
                    <a:lnTo>
                      <a:pt x="101" y="99"/>
                    </a:lnTo>
                    <a:lnTo>
                      <a:pt x="101" y="98"/>
                    </a:lnTo>
                    <a:lnTo>
                      <a:pt x="102" y="98"/>
                    </a:lnTo>
                    <a:lnTo>
                      <a:pt x="104" y="95"/>
                    </a:lnTo>
                    <a:lnTo>
                      <a:pt x="108" y="91"/>
                    </a:lnTo>
                    <a:lnTo>
                      <a:pt x="111" y="86"/>
                    </a:lnTo>
                    <a:lnTo>
                      <a:pt x="114" y="82"/>
                    </a:lnTo>
                    <a:lnTo>
                      <a:pt x="115" y="75"/>
                    </a:lnTo>
                    <a:lnTo>
                      <a:pt x="117" y="70"/>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3" name="Freeform 21">
                <a:extLst>
                  <a:ext uri="{FF2B5EF4-FFF2-40B4-BE49-F238E27FC236}">
                    <a16:creationId xmlns:a16="http://schemas.microsoft.com/office/drawing/2014/main" id="{EFA74786-B630-D4BC-826C-ED48C942965A}"/>
                  </a:ext>
                </a:extLst>
              </p:cNvPr>
              <p:cNvSpPr>
                <a:spLocks/>
              </p:cNvSpPr>
              <p:nvPr/>
            </p:nvSpPr>
            <p:spPr bwMode="auto">
              <a:xfrm>
                <a:off x="3004440" y="3767582"/>
                <a:ext cx="46038" cy="46037"/>
              </a:xfrm>
              <a:custGeom>
                <a:avLst/>
                <a:gdLst>
                  <a:gd name="T0" fmla="*/ 118 w 118"/>
                  <a:gd name="T1" fmla="*/ 59 h 117"/>
                  <a:gd name="T2" fmla="*/ 117 w 118"/>
                  <a:gd name="T3" fmla="*/ 47 h 117"/>
                  <a:gd name="T4" fmla="*/ 114 w 118"/>
                  <a:gd name="T5" fmla="*/ 36 h 117"/>
                  <a:gd name="T6" fmla="*/ 108 w 118"/>
                  <a:gd name="T7" fmla="*/ 27 h 117"/>
                  <a:gd name="T8" fmla="*/ 101 w 118"/>
                  <a:gd name="T9" fmla="*/ 18 h 117"/>
                  <a:gd name="T10" fmla="*/ 96 w 118"/>
                  <a:gd name="T11" fmla="*/ 13 h 117"/>
                  <a:gd name="T12" fmla="*/ 91 w 118"/>
                  <a:gd name="T13" fmla="*/ 9 h 117"/>
                  <a:gd name="T14" fmla="*/ 82 w 118"/>
                  <a:gd name="T15" fmla="*/ 4 h 117"/>
                  <a:gd name="T16" fmla="*/ 70 w 118"/>
                  <a:gd name="T17" fmla="*/ 1 h 117"/>
                  <a:gd name="T18" fmla="*/ 59 w 118"/>
                  <a:gd name="T19" fmla="*/ 0 h 117"/>
                  <a:gd name="T20" fmla="*/ 48 w 118"/>
                  <a:gd name="T21" fmla="*/ 1 h 117"/>
                  <a:gd name="T22" fmla="*/ 37 w 118"/>
                  <a:gd name="T23" fmla="*/ 4 h 117"/>
                  <a:gd name="T24" fmla="*/ 26 w 118"/>
                  <a:gd name="T25" fmla="*/ 9 h 117"/>
                  <a:gd name="T26" fmla="*/ 18 w 118"/>
                  <a:gd name="T27" fmla="*/ 18 h 117"/>
                  <a:gd name="T28" fmla="*/ 10 w 118"/>
                  <a:gd name="T29" fmla="*/ 27 h 117"/>
                  <a:gd name="T30" fmla="*/ 5 w 118"/>
                  <a:gd name="T31" fmla="*/ 36 h 117"/>
                  <a:gd name="T32" fmla="*/ 2 w 118"/>
                  <a:gd name="T33" fmla="*/ 47 h 117"/>
                  <a:gd name="T34" fmla="*/ 0 w 118"/>
                  <a:gd name="T35" fmla="*/ 59 h 117"/>
                  <a:gd name="T36" fmla="*/ 2 w 118"/>
                  <a:gd name="T37" fmla="*/ 69 h 117"/>
                  <a:gd name="T38" fmla="*/ 5 w 118"/>
                  <a:gd name="T39" fmla="*/ 81 h 117"/>
                  <a:gd name="T40" fmla="*/ 10 w 118"/>
                  <a:gd name="T41" fmla="*/ 91 h 117"/>
                  <a:gd name="T42" fmla="*/ 18 w 118"/>
                  <a:gd name="T43" fmla="*/ 100 h 117"/>
                  <a:gd name="T44" fmla="*/ 26 w 118"/>
                  <a:gd name="T45" fmla="*/ 108 h 117"/>
                  <a:gd name="T46" fmla="*/ 37 w 118"/>
                  <a:gd name="T47" fmla="*/ 113 h 117"/>
                  <a:gd name="T48" fmla="*/ 48 w 118"/>
                  <a:gd name="T49" fmla="*/ 116 h 117"/>
                  <a:gd name="T50" fmla="*/ 59 w 118"/>
                  <a:gd name="T51" fmla="*/ 117 h 117"/>
                  <a:gd name="T52" fmla="*/ 70 w 118"/>
                  <a:gd name="T53" fmla="*/ 116 h 117"/>
                  <a:gd name="T54" fmla="*/ 75 w 118"/>
                  <a:gd name="T55" fmla="*/ 114 h 117"/>
                  <a:gd name="T56" fmla="*/ 82 w 118"/>
                  <a:gd name="T57" fmla="*/ 113 h 117"/>
                  <a:gd name="T58" fmla="*/ 86 w 118"/>
                  <a:gd name="T59" fmla="*/ 110 h 117"/>
                  <a:gd name="T60" fmla="*/ 91 w 118"/>
                  <a:gd name="T61" fmla="*/ 108 h 117"/>
                  <a:gd name="T62" fmla="*/ 96 w 118"/>
                  <a:gd name="T63" fmla="*/ 103 h 117"/>
                  <a:gd name="T64" fmla="*/ 98 w 118"/>
                  <a:gd name="T65" fmla="*/ 101 h 117"/>
                  <a:gd name="T66" fmla="*/ 98 w 118"/>
                  <a:gd name="T67" fmla="*/ 100 h 117"/>
                  <a:gd name="T68" fmla="*/ 99 w 118"/>
                  <a:gd name="T69" fmla="*/ 100 h 117"/>
                  <a:gd name="T70" fmla="*/ 101 w 118"/>
                  <a:gd name="T71" fmla="*/ 100 h 117"/>
                  <a:gd name="T72" fmla="*/ 101 w 118"/>
                  <a:gd name="T73" fmla="*/ 98 h 117"/>
                  <a:gd name="T74" fmla="*/ 101 w 118"/>
                  <a:gd name="T75" fmla="*/ 97 h 117"/>
                  <a:gd name="T76" fmla="*/ 102 w 118"/>
                  <a:gd name="T77" fmla="*/ 97 h 117"/>
                  <a:gd name="T78" fmla="*/ 104 w 118"/>
                  <a:gd name="T79" fmla="*/ 95 h 117"/>
                  <a:gd name="T80" fmla="*/ 108 w 118"/>
                  <a:gd name="T81" fmla="*/ 91 h 117"/>
                  <a:gd name="T82" fmla="*/ 111 w 118"/>
                  <a:gd name="T83" fmla="*/ 85 h 117"/>
                  <a:gd name="T84" fmla="*/ 114 w 118"/>
                  <a:gd name="T85" fmla="*/ 81 h 117"/>
                  <a:gd name="T86" fmla="*/ 115 w 118"/>
                  <a:gd name="T87" fmla="*/ 75 h 117"/>
                  <a:gd name="T88" fmla="*/ 117 w 118"/>
                  <a:gd name="T89" fmla="*/ 69 h 117"/>
                  <a:gd name="T90" fmla="*/ 118 w 118"/>
                  <a:gd name="T91"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18" y="59"/>
                    </a:moveTo>
                    <a:lnTo>
                      <a:pt x="117" y="47"/>
                    </a:lnTo>
                    <a:lnTo>
                      <a:pt x="114" y="36"/>
                    </a:lnTo>
                    <a:lnTo>
                      <a:pt x="108" y="27"/>
                    </a:lnTo>
                    <a:lnTo>
                      <a:pt x="101" y="18"/>
                    </a:lnTo>
                    <a:lnTo>
                      <a:pt x="96" y="13"/>
                    </a:lnTo>
                    <a:lnTo>
                      <a:pt x="91" y="9"/>
                    </a:lnTo>
                    <a:lnTo>
                      <a:pt x="82" y="4"/>
                    </a:lnTo>
                    <a:lnTo>
                      <a:pt x="70" y="1"/>
                    </a:lnTo>
                    <a:lnTo>
                      <a:pt x="59" y="0"/>
                    </a:lnTo>
                    <a:lnTo>
                      <a:pt x="48" y="1"/>
                    </a:lnTo>
                    <a:lnTo>
                      <a:pt x="37" y="4"/>
                    </a:lnTo>
                    <a:lnTo>
                      <a:pt x="26" y="9"/>
                    </a:lnTo>
                    <a:lnTo>
                      <a:pt x="18" y="18"/>
                    </a:lnTo>
                    <a:lnTo>
                      <a:pt x="10" y="27"/>
                    </a:lnTo>
                    <a:lnTo>
                      <a:pt x="5" y="36"/>
                    </a:lnTo>
                    <a:lnTo>
                      <a:pt x="2" y="47"/>
                    </a:lnTo>
                    <a:lnTo>
                      <a:pt x="0" y="59"/>
                    </a:lnTo>
                    <a:lnTo>
                      <a:pt x="2" y="69"/>
                    </a:lnTo>
                    <a:lnTo>
                      <a:pt x="5" y="81"/>
                    </a:lnTo>
                    <a:lnTo>
                      <a:pt x="10" y="91"/>
                    </a:lnTo>
                    <a:lnTo>
                      <a:pt x="18" y="100"/>
                    </a:lnTo>
                    <a:lnTo>
                      <a:pt x="26" y="108"/>
                    </a:lnTo>
                    <a:lnTo>
                      <a:pt x="37" y="113"/>
                    </a:lnTo>
                    <a:lnTo>
                      <a:pt x="48" y="116"/>
                    </a:lnTo>
                    <a:lnTo>
                      <a:pt x="59" y="117"/>
                    </a:lnTo>
                    <a:lnTo>
                      <a:pt x="70" y="116"/>
                    </a:lnTo>
                    <a:lnTo>
                      <a:pt x="75" y="114"/>
                    </a:lnTo>
                    <a:lnTo>
                      <a:pt x="82" y="113"/>
                    </a:lnTo>
                    <a:lnTo>
                      <a:pt x="86" y="110"/>
                    </a:lnTo>
                    <a:lnTo>
                      <a:pt x="91" y="108"/>
                    </a:lnTo>
                    <a:lnTo>
                      <a:pt x="96" y="103"/>
                    </a:lnTo>
                    <a:lnTo>
                      <a:pt x="98" y="101"/>
                    </a:lnTo>
                    <a:lnTo>
                      <a:pt x="98" y="100"/>
                    </a:lnTo>
                    <a:lnTo>
                      <a:pt x="99" y="100"/>
                    </a:lnTo>
                    <a:lnTo>
                      <a:pt x="101" y="100"/>
                    </a:lnTo>
                    <a:lnTo>
                      <a:pt x="101" y="98"/>
                    </a:lnTo>
                    <a:lnTo>
                      <a:pt x="101" y="97"/>
                    </a:lnTo>
                    <a:lnTo>
                      <a:pt x="102" y="97"/>
                    </a:lnTo>
                    <a:lnTo>
                      <a:pt x="104" y="95"/>
                    </a:lnTo>
                    <a:lnTo>
                      <a:pt x="108" y="91"/>
                    </a:lnTo>
                    <a:lnTo>
                      <a:pt x="111" y="85"/>
                    </a:lnTo>
                    <a:lnTo>
                      <a:pt x="114" y="81"/>
                    </a:lnTo>
                    <a:lnTo>
                      <a:pt x="115" y="75"/>
                    </a:lnTo>
                    <a:lnTo>
                      <a:pt x="117" y="69"/>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4" name="Freeform 22">
                <a:extLst>
                  <a:ext uri="{FF2B5EF4-FFF2-40B4-BE49-F238E27FC236}">
                    <a16:creationId xmlns:a16="http://schemas.microsoft.com/office/drawing/2014/main" id="{CC9B7314-5BB8-2D4B-D4B6-69B26CD4E332}"/>
                  </a:ext>
                </a:extLst>
              </p:cNvPr>
              <p:cNvSpPr>
                <a:spLocks/>
              </p:cNvSpPr>
              <p:nvPr/>
            </p:nvSpPr>
            <p:spPr bwMode="auto">
              <a:xfrm>
                <a:off x="3004440" y="4159694"/>
                <a:ext cx="46038" cy="47625"/>
              </a:xfrm>
              <a:custGeom>
                <a:avLst/>
                <a:gdLst>
                  <a:gd name="T0" fmla="*/ 118 w 118"/>
                  <a:gd name="T1" fmla="*/ 58 h 117"/>
                  <a:gd name="T2" fmla="*/ 117 w 118"/>
                  <a:gd name="T3" fmla="*/ 47 h 117"/>
                  <a:gd name="T4" fmla="*/ 114 w 118"/>
                  <a:gd name="T5" fmla="*/ 36 h 117"/>
                  <a:gd name="T6" fmla="*/ 108 w 118"/>
                  <a:gd name="T7" fmla="*/ 26 h 117"/>
                  <a:gd name="T8" fmla="*/ 101 w 118"/>
                  <a:gd name="T9" fmla="*/ 18 h 117"/>
                  <a:gd name="T10" fmla="*/ 96 w 118"/>
                  <a:gd name="T11" fmla="*/ 12 h 117"/>
                  <a:gd name="T12" fmla="*/ 91 w 118"/>
                  <a:gd name="T13" fmla="*/ 9 h 117"/>
                  <a:gd name="T14" fmla="*/ 82 w 118"/>
                  <a:gd name="T15" fmla="*/ 4 h 117"/>
                  <a:gd name="T16" fmla="*/ 70 w 118"/>
                  <a:gd name="T17" fmla="*/ 1 h 117"/>
                  <a:gd name="T18" fmla="*/ 59 w 118"/>
                  <a:gd name="T19" fmla="*/ 0 h 117"/>
                  <a:gd name="T20" fmla="*/ 48 w 118"/>
                  <a:gd name="T21" fmla="*/ 1 h 117"/>
                  <a:gd name="T22" fmla="*/ 37 w 118"/>
                  <a:gd name="T23" fmla="*/ 4 h 117"/>
                  <a:gd name="T24" fmla="*/ 26 w 118"/>
                  <a:gd name="T25" fmla="*/ 9 h 117"/>
                  <a:gd name="T26" fmla="*/ 18 w 118"/>
                  <a:gd name="T27" fmla="*/ 18 h 117"/>
                  <a:gd name="T28" fmla="*/ 10 w 118"/>
                  <a:gd name="T29" fmla="*/ 26 h 117"/>
                  <a:gd name="T30" fmla="*/ 5 w 118"/>
                  <a:gd name="T31" fmla="*/ 36 h 117"/>
                  <a:gd name="T32" fmla="*/ 2 w 118"/>
                  <a:gd name="T33" fmla="*/ 47 h 117"/>
                  <a:gd name="T34" fmla="*/ 0 w 118"/>
                  <a:gd name="T35" fmla="*/ 58 h 117"/>
                  <a:gd name="T36" fmla="*/ 2 w 118"/>
                  <a:gd name="T37" fmla="*/ 69 h 117"/>
                  <a:gd name="T38" fmla="*/ 5 w 118"/>
                  <a:gd name="T39" fmla="*/ 81 h 117"/>
                  <a:gd name="T40" fmla="*/ 10 w 118"/>
                  <a:gd name="T41" fmla="*/ 90 h 117"/>
                  <a:gd name="T42" fmla="*/ 18 w 118"/>
                  <a:gd name="T43" fmla="*/ 100 h 117"/>
                  <a:gd name="T44" fmla="*/ 26 w 118"/>
                  <a:gd name="T45" fmla="*/ 108 h 117"/>
                  <a:gd name="T46" fmla="*/ 37 w 118"/>
                  <a:gd name="T47" fmla="*/ 113 h 117"/>
                  <a:gd name="T48" fmla="*/ 48 w 118"/>
                  <a:gd name="T49" fmla="*/ 116 h 117"/>
                  <a:gd name="T50" fmla="*/ 59 w 118"/>
                  <a:gd name="T51" fmla="*/ 117 h 117"/>
                  <a:gd name="T52" fmla="*/ 70 w 118"/>
                  <a:gd name="T53" fmla="*/ 116 h 117"/>
                  <a:gd name="T54" fmla="*/ 75 w 118"/>
                  <a:gd name="T55" fmla="*/ 114 h 117"/>
                  <a:gd name="T56" fmla="*/ 82 w 118"/>
                  <a:gd name="T57" fmla="*/ 113 h 117"/>
                  <a:gd name="T58" fmla="*/ 86 w 118"/>
                  <a:gd name="T59" fmla="*/ 110 h 117"/>
                  <a:gd name="T60" fmla="*/ 91 w 118"/>
                  <a:gd name="T61" fmla="*/ 108 h 117"/>
                  <a:gd name="T62" fmla="*/ 96 w 118"/>
                  <a:gd name="T63" fmla="*/ 103 h 117"/>
                  <a:gd name="T64" fmla="*/ 98 w 118"/>
                  <a:gd name="T65" fmla="*/ 101 h 117"/>
                  <a:gd name="T66" fmla="*/ 98 w 118"/>
                  <a:gd name="T67" fmla="*/ 100 h 117"/>
                  <a:gd name="T68" fmla="*/ 99 w 118"/>
                  <a:gd name="T69" fmla="*/ 100 h 117"/>
                  <a:gd name="T70" fmla="*/ 101 w 118"/>
                  <a:gd name="T71" fmla="*/ 100 h 117"/>
                  <a:gd name="T72" fmla="*/ 101 w 118"/>
                  <a:gd name="T73" fmla="*/ 98 h 117"/>
                  <a:gd name="T74" fmla="*/ 101 w 118"/>
                  <a:gd name="T75" fmla="*/ 97 h 117"/>
                  <a:gd name="T76" fmla="*/ 102 w 118"/>
                  <a:gd name="T77" fmla="*/ 97 h 117"/>
                  <a:gd name="T78" fmla="*/ 104 w 118"/>
                  <a:gd name="T79" fmla="*/ 95 h 117"/>
                  <a:gd name="T80" fmla="*/ 108 w 118"/>
                  <a:gd name="T81" fmla="*/ 90 h 117"/>
                  <a:gd name="T82" fmla="*/ 111 w 118"/>
                  <a:gd name="T83" fmla="*/ 85 h 117"/>
                  <a:gd name="T84" fmla="*/ 114 w 118"/>
                  <a:gd name="T85" fmla="*/ 81 h 117"/>
                  <a:gd name="T86" fmla="*/ 115 w 118"/>
                  <a:gd name="T87" fmla="*/ 74 h 117"/>
                  <a:gd name="T88" fmla="*/ 117 w 118"/>
                  <a:gd name="T89" fmla="*/ 69 h 117"/>
                  <a:gd name="T90" fmla="*/ 118 w 118"/>
                  <a:gd name="T91" fmla="*/ 5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18" y="58"/>
                    </a:moveTo>
                    <a:lnTo>
                      <a:pt x="117" y="47"/>
                    </a:lnTo>
                    <a:lnTo>
                      <a:pt x="114" y="36"/>
                    </a:lnTo>
                    <a:lnTo>
                      <a:pt x="108" y="26"/>
                    </a:lnTo>
                    <a:lnTo>
                      <a:pt x="101" y="18"/>
                    </a:lnTo>
                    <a:lnTo>
                      <a:pt x="96" y="12"/>
                    </a:lnTo>
                    <a:lnTo>
                      <a:pt x="91" y="9"/>
                    </a:lnTo>
                    <a:lnTo>
                      <a:pt x="82" y="4"/>
                    </a:lnTo>
                    <a:lnTo>
                      <a:pt x="70" y="1"/>
                    </a:lnTo>
                    <a:lnTo>
                      <a:pt x="59" y="0"/>
                    </a:lnTo>
                    <a:lnTo>
                      <a:pt x="48" y="1"/>
                    </a:lnTo>
                    <a:lnTo>
                      <a:pt x="37" y="4"/>
                    </a:lnTo>
                    <a:lnTo>
                      <a:pt x="26" y="9"/>
                    </a:lnTo>
                    <a:lnTo>
                      <a:pt x="18" y="18"/>
                    </a:lnTo>
                    <a:lnTo>
                      <a:pt x="10" y="26"/>
                    </a:lnTo>
                    <a:lnTo>
                      <a:pt x="5" y="36"/>
                    </a:lnTo>
                    <a:lnTo>
                      <a:pt x="2" y="47"/>
                    </a:lnTo>
                    <a:lnTo>
                      <a:pt x="0" y="58"/>
                    </a:lnTo>
                    <a:lnTo>
                      <a:pt x="2" y="69"/>
                    </a:lnTo>
                    <a:lnTo>
                      <a:pt x="5" y="81"/>
                    </a:lnTo>
                    <a:lnTo>
                      <a:pt x="10" y="90"/>
                    </a:lnTo>
                    <a:lnTo>
                      <a:pt x="18" y="100"/>
                    </a:lnTo>
                    <a:lnTo>
                      <a:pt x="26" y="108"/>
                    </a:lnTo>
                    <a:lnTo>
                      <a:pt x="37" y="113"/>
                    </a:lnTo>
                    <a:lnTo>
                      <a:pt x="48" y="116"/>
                    </a:lnTo>
                    <a:lnTo>
                      <a:pt x="59" y="117"/>
                    </a:lnTo>
                    <a:lnTo>
                      <a:pt x="70" y="116"/>
                    </a:lnTo>
                    <a:lnTo>
                      <a:pt x="75" y="114"/>
                    </a:lnTo>
                    <a:lnTo>
                      <a:pt x="82" y="113"/>
                    </a:lnTo>
                    <a:lnTo>
                      <a:pt x="86" y="110"/>
                    </a:lnTo>
                    <a:lnTo>
                      <a:pt x="91" y="108"/>
                    </a:lnTo>
                    <a:lnTo>
                      <a:pt x="96" y="103"/>
                    </a:lnTo>
                    <a:lnTo>
                      <a:pt x="98" y="101"/>
                    </a:lnTo>
                    <a:lnTo>
                      <a:pt x="98" y="100"/>
                    </a:lnTo>
                    <a:lnTo>
                      <a:pt x="99" y="100"/>
                    </a:lnTo>
                    <a:lnTo>
                      <a:pt x="101" y="100"/>
                    </a:lnTo>
                    <a:lnTo>
                      <a:pt x="101" y="98"/>
                    </a:lnTo>
                    <a:lnTo>
                      <a:pt x="101" y="97"/>
                    </a:lnTo>
                    <a:lnTo>
                      <a:pt x="102" y="97"/>
                    </a:lnTo>
                    <a:lnTo>
                      <a:pt x="104" y="95"/>
                    </a:lnTo>
                    <a:lnTo>
                      <a:pt x="108" y="90"/>
                    </a:lnTo>
                    <a:lnTo>
                      <a:pt x="111" y="85"/>
                    </a:lnTo>
                    <a:lnTo>
                      <a:pt x="114" y="81"/>
                    </a:lnTo>
                    <a:lnTo>
                      <a:pt x="115" y="74"/>
                    </a:lnTo>
                    <a:lnTo>
                      <a:pt x="117" y="69"/>
                    </a:lnTo>
                    <a:lnTo>
                      <a:pt x="118"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5" name="Freeform 23">
                <a:extLst>
                  <a:ext uri="{FF2B5EF4-FFF2-40B4-BE49-F238E27FC236}">
                    <a16:creationId xmlns:a16="http://schemas.microsoft.com/office/drawing/2014/main" id="{07ADDED4-F7B0-3C98-E522-2078B1FDB2DF}"/>
                  </a:ext>
                </a:extLst>
              </p:cNvPr>
              <p:cNvSpPr>
                <a:spLocks/>
              </p:cNvSpPr>
              <p:nvPr/>
            </p:nvSpPr>
            <p:spPr bwMode="auto">
              <a:xfrm>
                <a:off x="3004440" y="4615307"/>
                <a:ext cx="46038" cy="47625"/>
              </a:xfrm>
              <a:custGeom>
                <a:avLst/>
                <a:gdLst>
                  <a:gd name="T0" fmla="*/ 118 w 118"/>
                  <a:gd name="T1" fmla="*/ 59 h 117"/>
                  <a:gd name="T2" fmla="*/ 117 w 118"/>
                  <a:gd name="T3" fmla="*/ 47 h 117"/>
                  <a:gd name="T4" fmla="*/ 114 w 118"/>
                  <a:gd name="T5" fmla="*/ 36 h 117"/>
                  <a:gd name="T6" fmla="*/ 108 w 118"/>
                  <a:gd name="T7" fmla="*/ 27 h 117"/>
                  <a:gd name="T8" fmla="*/ 101 w 118"/>
                  <a:gd name="T9" fmla="*/ 18 h 117"/>
                  <a:gd name="T10" fmla="*/ 96 w 118"/>
                  <a:gd name="T11" fmla="*/ 13 h 117"/>
                  <a:gd name="T12" fmla="*/ 91 w 118"/>
                  <a:gd name="T13" fmla="*/ 9 h 117"/>
                  <a:gd name="T14" fmla="*/ 82 w 118"/>
                  <a:gd name="T15" fmla="*/ 4 h 117"/>
                  <a:gd name="T16" fmla="*/ 70 w 118"/>
                  <a:gd name="T17" fmla="*/ 1 h 117"/>
                  <a:gd name="T18" fmla="*/ 59 w 118"/>
                  <a:gd name="T19" fmla="*/ 0 h 117"/>
                  <a:gd name="T20" fmla="*/ 48 w 118"/>
                  <a:gd name="T21" fmla="*/ 1 h 117"/>
                  <a:gd name="T22" fmla="*/ 37 w 118"/>
                  <a:gd name="T23" fmla="*/ 4 h 117"/>
                  <a:gd name="T24" fmla="*/ 26 w 118"/>
                  <a:gd name="T25" fmla="*/ 9 h 117"/>
                  <a:gd name="T26" fmla="*/ 18 w 118"/>
                  <a:gd name="T27" fmla="*/ 18 h 117"/>
                  <a:gd name="T28" fmla="*/ 10 w 118"/>
                  <a:gd name="T29" fmla="*/ 27 h 117"/>
                  <a:gd name="T30" fmla="*/ 5 w 118"/>
                  <a:gd name="T31" fmla="*/ 36 h 117"/>
                  <a:gd name="T32" fmla="*/ 2 w 118"/>
                  <a:gd name="T33" fmla="*/ 47 h 117"/>
                  <a:gd name="T34" fmla="*/ 0 w 118"/>
                  <a:gd name="T35" fmla="*/ 59 h 117"/>
                  <a:gd name="T36" fmla="*/ 2 w 118"/>
                  <a:gd name="T37" fmla="*/ 69 h 117"/>
                  <a:gd name="T38" fmla="*/ 5 w 118"/>
                  <a:gd name="T39" fmla="*/ 81 h 117"/>
                  <a:gd name="T40" fmla="*/ 10 w 118"/>
                  <a:gd name="T41" fmla="*/ 91 h 117"/>
                  <a:gd name="T42" fmla="*/ 18 w 118"/>
                  <a:gd name="T43" fmla="*/ 100 h 117"/>
                  <a:gd name="T44" fmla="*/ 26 w 118"/>
                  <a:gd name="T45" fmla="*/ 108 h 117"/>
                  <a:gd name="T46" fmla="*/ 37 w 118"/>
                  <a:gd name="T47" fmla="*/ 113 h 117"/>
                  <a:gd name="T48" fmla="*/ 48 w 118"/>
                  <a:gd name="T49" fmla="*/ 116 h 117"/>
                  <a:gd name="T50" fmla="*/ 59 w 118"/>
                  <a:gd name="T51" fmla="*/ 117 h 117"/>
                  <a:gd name="T52" fmla="*/ 70 w 118"/>
                  <a:gd name="T53" fmla="*/ 116 h 117"/>
                  <a:gd name="T54" fmla="*/ 75 w 118"/>
                  <a:gd name="T55" fmla="*/ 114 h 117"/>
                  <a:gd name="T56" fmla="*/ 82 w 118"/>
                  <a:gd name="T57" fmla="*/ 113 h 117"/>
                  <a:gd name="T58" fmla="*/ 86 w 118"/>
                  <a:gd name="T59" fmla="*/ 110 h 117"/>
                  <a:gd name="T60" fmla="*/ 91 w 118"/>
                  <a:gd name="T61" fmla="*/ 108 h 117"/>
                  <a:gd name="T62" fmla="*/ 96 w 118"/>
                  <a:gd name="T63" fmla="*/ 103 h 117"/>
                  <a:gd name="T64" fmla="*/ 98 w 118"/>
                  <a:gd name="T65" fmla="*/ 101 h 117"/>
                  <a:gd name="T66" fmla="*/ 98 w 118"/>
                  <a:gd name="T67" fmla="*/ 100 h 117"/>
                  <a:gd name="T68" fmla="*/ 99 w 118"/>
                  <a:gd name="T69" fmla="*/ 100 h 117"/>
                  <a:gd name="T70" fmla="*/ 101 w 118"/>
                  <a:gd name="T71" fmla="*/ 100 h 117"/>
                  <a:gd name="T72" fmla="*/ 101 w 118"/>
                  <a:gd name="T73" fmla="*/ 98 h 117"/>
                  <a:gd name="T74" fmla="*/ 101 w 118"/>
                  <a:gd name="T75" fmla="*/ 97 h 117"/>
                  <a:gd name="T76" fmla="*/ 102 w 118"/>
                  <a:gd name="T77" fmla="*/ 97 h 117"/>
                  <a:gd name="T78" fmla="*/ 104 w 118"/>
                  <a:gd name="T79" fmla="*/ 95 h 117"/>
                  <a:gd name="T80" fmla="*/ 108 w 118"/>
                  <a:gd name="T81" fmla="*/ 91 h 117"/>
                  <a:gd name="T82" fmla="*/ 111 w 118"/>
                  <a:gd name="T83" fmla="*/ 85 h 117"/>
                  <a:gd name="T84" fmla="*/ 114 w 118"/>
                  <a:gd name="T85" fmla="*/ 81 h 117"/>
                  <a:gd name="T86" fmla="*/ 115 w 118"/>
                  <a:gd name="T87" fmla="*/ 75 h 117"/>
                  <a:gd name="T88" fmla="*/ 117 w 118"/>
                  <a:gd name="T89" fmla="*/ 69 h 117"/>
                  <a:gd name="T90" fmla="*/ 118 w 118"/>
                  <a:gd name="T91"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18" y="59"/>
                    </a:moveTo>
                    <a:lnTo>
                      <a:pt x="117" y="47"/>
                    </a:lnTo>
                    <a:lnTo>
                      <a:pt x="114" y="36"/>
                    </a:lnTo>
                    <a:lnTo>
                      <a:pt x="108" y="27"/>
                    </a:lnTo>
                    <a:lnTo>
                      <a:pt x="101" y="18"/>
                    </a:lnTo>
                    <a:lnTo>
                      <a:pt x="96" y="13"/>
                    </a:lnTo>
                    <a:lnTo>
                      <a:pt x="91" y="9"/>
                    </a:lnTo>
                    <a:lnTo>
                      <a:pt x="82" y="4"/>
                    </a:lnTo>
                    <a:lnTo>
                      <a:pt x="70" y="1"/>
                    </a:lnTo>
                    <a:lnTo>
                      <a:pt x="59" y="0"/>
                    </a:lnTo>
                    <a:lnTo>
                      <a:pt x="48" y="1"/>
                    </a:lnTo>
                    <a:lnTo>
                      <a:pt x="37" y="4"/>
                    </a:lnTo>
                    <a:lnTo>
                      <a:pt x="26" y="9"/>
                    </a:lnTo>
                    <a:lnTo>
                      <a:pt x="18" y="18"/>
                    </a:lnTo>
                    <a:lnTo>
                      <a:pt x="10" y="27"/>
                    </a:lnTo>
                    <a:lnTo>
                      <a:pt x="5" y="36"/>
                    </a:lnTo>
                    <a:lnTo>
                      <a:pt x="2" y="47"/>
                    </a:lnTo>
                    <a:lnTo>
                      <a:pt x="0" y="59"/>
                    </a:lnTo>
                    <a:lnTo>
                      <a:pt x="2" y="69"/>
                    </a:lnTo>
                    <a:lnTo>
                      <a:pt x="5" y="81"/>
                    </a:lnTo>
                    <a:lnTo>
                      <a:pt x="10" y="91"/>
                    </a:lnTo>
                    <a:lnTo>
                      <a:pt x="18" y="100"/>
                    </a:lnTo>
                    <a:lnTo>
                      <a:pt x="26" y="108"/>
                    </a:lnTo>
                    <a:lnTo>
                      <a:pt x="37" y="113"/>
                    </a:lnTo>
                    <a:lnTo>
                      <a:pt x="48" y="116"/>
                    </a:lnTo>
                    <a:lnTo>
                      <a:pt x="59" y="117"/>
                    </a:lnTo>
                    <a:lnTo>
                      <a:pt x="70" y="116"/>
                    </a:lnTo>
                    <a:lnTo>
                      <a:pt x="75" y="114"/>
                    </a:lnTo>
                    <a:lnTo>
                      <a:pt x="82" y="113"/>
                    </a:lnTo>
                    <a:lnTo>
                      <a:pt x="86" y="110"/>
                    </a:lnTo>
                    <a:lnTo>
                      <a:pt x="91" y="108"/>
                    </a:lnTo>
                    <a:lnTo>
                      <a:pt x="96" y="103"/>
                    </a:lnTo>
                    <a:lnTo>
                      <a:pt x="98" y="101"/>
                    </a:lnTo>
                    <a:lnTo>
                      <a:pt x="98" y="100"/>
                    </a:lnTo>
                    <a:lnTo>
                      <a:pt x="99" y="100"/>
                    </a:lnTo>
                    <a:lnTo>
                      <a:pt x="101" y="100"/>
                    </a:lnTo>
                    <a:lnTo>
                      <a:pt x="101" y="98"/>
                    </a:lnTo>
                    <a:lnTo>
                      <a:pt x="101" y="97"/>
                    </a:lnTo>
                    <a:lnTo>
                      <a:pt x="102" y="97"/>
                    </a:lnTo>
                    <a:lnTo>
                      <a:pt x="104" y="95"/>
                    </a:lnTo>
                    <a:lnTo>
                      <a:pt x="108" y="91"/>
                    </a:lnTo>
                    <a:lnTo>
                      <a:pt x="111" y="85"/>
                    </a:lnTo>
                    <a:lnTo>
                      <a:pt x="114" y="81"/>
                    </a:lnTo>
                    <a:lnTo>
                      <a:pt x="115" y="75"/>
                    </a:lnTo>
                    <a:lnTo>
                      <a:pt x="117" y="69"/>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6" name="Freeform 24">
                <a:extLst>
                  <a:ext uri="{FF2B5EF4-FFF2-40B4-BE49-F238E27FC236}">
                    <a16:creationId xmlns:a16="http://schemas.microsoft.com/office/drawing/2014/main" id="{115113CE-1388-1AF3-A370-023038321077}"/>
                  </a:ext>
                </a:extLst>
              </p:cNvPr>
              <p:cNvSpPr>
                <a:spLocks/>
              </p:cNvSpPr>
              <p:nvPr/>
            </p:nvSpPr>
            <p:spPr bwMode="auto">
              <a:xfrm>
                <a:off x="3004440" y="4815332"/>
                <a:ext cx="46038" cy="46037"/>
              </a:xfrm>
              <a:custGeom>
                <a:avLst/>
                <a:gdLst>
                  <a:gd name="T0" fmla="*/ 118 w 118"/>
                  <a:gd name="T1" fmla="*/ 59 h 118"/>
                  <a:gd name="T2" fmla="*/ 117 w 118"/>
                  <a:gd name="T3" fmla="*/ 47 h 118"/>
                  <a:gd name="T4" fmla="*/ 114 w 118"/>
                  <a:gd name="T5" fmla="*/ 37 h 118"/>
                  <a:gd name="T6" fmla="*/ 108 w 118"/>
                  <a:gd name="T7" fmla="*/ 27 h 118"/>
                  <a:gd name="T8" fmla="*/ 101 w 118"/>
                  <a:gd name="T9" fmla="*/ 18 h 118"/>
                  <a:gd name="T10" fmla="*/ 96 w 118"/>
                  <a:gd name="T11" fmla="*/ 13 h 118"/>
                  <a:gd name="T12" fmla="*/ 91 w 118"/>
                  <a:gd name="T13" fmla="*/ 10 h 118"/>
                  <a:gd name="T14" fmla="*/ 82 w 118"/>
                  <a:gd name="T15" fmla="*/ 4 h 118"/>
                  <a:gd name="T16" fmla="*/ 70 w 118"/>
                  <a:gd name="T17" fmla="*/ 1 h 118"/>
                  <a:gd name="T18" fmla="*/ 59 w 118"/>
                  <a:gd name="T19" fmla="*/ 0 h 118"/>
                  <a:gd name="T20" fmla="*/ 48 w 118"/>
                  <a:gd name="T21" fmla="*/ 1 h 118"/>
                  <a:gd name="T22" fmla="*/ 37 w 118"/>
                  <a:gd name="T23" fmla="*/ 4 h 118"/>
                  <a:gd name="T24" fmla="*/ 26 w 118"/>
                  <a:gd name="T25" fmla="*/ 10 h 118"/>
                  <a:gd name="T26" fmla="*/ 18 w 118"/>
                  <a:gd name="T27" fmla="*/ 18 h 118"/>
                  <a:gd name="T28" fmla="*/ 10 w 118"/>
                  <a:gd name="T29" fmla="*/ 27 h 118"/>
                  <a:gd name="T30" fmla="*/ 5 w 118"/>
                  <a:gd name="T31" fmla="*/ 37 h 118"/>
                  <a:gd name="T32" fmla="*/ 2 w 118"/>
                  <a:gd name="T33" fmla="*/ 47 h 118"/>
                  <a:gd name="T34" fmla="*/ 0 w 118"/>
                  <a:gd name="T35" fmla="*/ 59 h 118"/>
                  <a:gd name="T36" fmla="*/ 2 w 118"/>
                  <a:gd name="T37" fmla="*/ 70 h 118"/>
                  <a:gd name="T38" fmla="*/ 5 w 118"/>
                  <a:gd name="T39" fmla="*/ 81 h 118"/>
                  <a:gd name="T40" fmla="*/ 10 w 118"/>
                  <a:gd name="T41" fmla="*/ 91 h 118"/>
                  <a:gd name="T42" fmla="*/ 18 w 118"/>
                  <a:gd name="T43" fmla="*/ 101 h 118"/>
                  <a:gd name="T44" fmla="*/ 26 w 118"/>
                  <a:gd name="T45" fmla="*/ 108 h 118"/>
                  <a:gd name="T46" fmla="*/ 37 w 118"/>
                  <a:gd name="T47" fmla="*/ 114 h 118"/>
                  <a:gd name="T48" fmla="*/ 48 w 118"/>
                  <a:gd name="T49" fmla="*/ 117 h 118"/>
                  <a:gd name="T50" fmla="*/ 59 w 118"/>
                  <a:gd name="T51" fmla="*/ 118 h 118"/>
                  <a:gd name="T52" fmla="*/ 70 w 118"/>
                  <a:gd name="T53" fmla="*/ 117 h 118"/>
                  <a:gd name="T54" fmla="*/ 75 w 118"/>
                  <a:gd name="T55" fmla="*/ 115 h 118"/>
                  <a:gd name="T56" fmla="*/ 82 w 118"/>
                  <a:gd name="T57" fmla="*/ 114 h 118"/>
                  <a:gd name="T58" fmla="*/ 86 w 118"/>
                  <a:gd name="T59" fmla="*/ 110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9 h 118"/>
                  <a:gd name="T74" fmla="*/ 101 w 118"/>
                  <a:gd name="T75" fmla="*/ 97 h 118"/>
                  <a:gd name="T76" fmla="*/ 102 w 118"/>
                  <a:gd name="T77" fmla="*/ 97 h 118"/>
                  <a:gd name="T78" fmla="*/ 104 w 118"/>
                  <a:gd name="T79" fmla="*/ 95 h 118"/>
                  <a:gd name="T80" fmla="*/ 108 w 118"/>
                  <a:gd name="T81" fmla="*/ 91 h 118"/>
                  <a:gd name="T82" fmla="*/ 111 w 118"/>
                  <a:gd name="T83" fmla="*/ 86 h 118"/>
                  <a:gd name="T84" fmla="*/ 114 w 118"/>
                  <a:gd name="T85" fmla="*/ 81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7"/>
                    </a:lnTo>
                    <a:lnTo>
                      <a:pt x="114" y="37"/>
                    </a:lnTo>
                    <a:lnTo>
                      <a:pt x="108" y="27"/>
                    </a:lnTo>
                    <a:lnTo>
                      <a:pt x="101" y="18"/>
                    </a:lnTo>
                    <a:lnTo>
                      <a:pt x="96" y="13"/>
                    </a:lnTo>
                    <a:lnTo>
                      <a:pt x="91" y="10"/>
                    </a:lnTo>
                    <a:lnTo>
                      <a:pt x="82" y="4"/>
                    </a:lnTo>
                    <a:lnTo>
                      <a:pt x="70" y="1"/>
                    </a:lnTo>
                    <a:lnTo>
                      <a:pt x="59" y="0"/>
                    </a:lnTo>
                    <a:lnTo>
                      <a:pt x="48" y="1"/>
                    </a:lnTo>
                    <a:lnTo>
                      <a:pt x="37" y="4"/>
                    </a:lnTo>
                    <a:lnTo>
                      <a:pt x="26" y="10"/>
                    </a:lnTo>
                    <a:lnTo>
                      <a:pt x="18" y="18"/>
                    </a:lnTo>
                    <a:lnTo>
                      <a:pt x="10" y="27"/>
                    </a:lnTo>
                    <a:lnTo>
                      <a:pt x="5" y="37"/>
                    </a:lnTo>
                    <a:lnTo>
                      <a:pt x="2" y="47"/>
                    </a:lnTo>
                    <a:lnTo>
                      <a:pt x="0" y="59"/>
                    </a:lnTo>
                    <a:lnTo>
                      <a:pt x="2" y="70"/>
                    </a:lnTo>
                    <a:lnTo>
                      <a:pt x="5" y="81"/>
                    </a:lnTo>
                    <a:lnTo>
                      <a:pt x="10" y="91"/>
                    </a:lnTo>
                    <a:lnTo>
                      <a:pt x="18" y="101"/>
                    </a:lnTo>
                    <a:lnTo>
                      <a:pt x="26" y="108"/>
                    </a:lnTo>
                    <a:lnTo>
                      <a:pt x="37" y="114"/>
                    </a:lnTo>
                    <a:lnTo>
                      <a:pt x="48" y="117"/>
                    </a:lnTo>
                    <a:lnTo>
                      <a:pt x="59" y="118"/>
                    </a:lnTo>
                    <a:lnTo>
                      <a:pt x="70" y="117"/>
                    </a:lnTo>
                    <a:lnTo>
                      <a:pt x="75" y="115"/>
                    </a:lnTo>
                    <a:lnTo>
                      <a:pt x="82" y="114"/>
                    </a:lnTo>
                    <a:lnTo>
                      <a:pt x="86" y="110"/>
                    </a:lnTo>
                    <a:lnTo>
                      <a:pt x="91" y="108"/>
                    </a:lnTo>
                    <a:lnTo>
                      <a:pt x="96" y="104"/>
                    </a:lnTo>
                    <a:lnTo>
                      <a:pt x="98" y="102"/>
                    </a:lnTo>
                    <a:lnTo>
                      <a:pt x="98" y="101"/>
                    </a:lnTo>
                    <a:lnTo>
                      <a:pt x="99" y="101"/>
                    </a:lnTo>
                    <a:lnTo>
                      <a:pt x="101" y="101"/>
                    </a:lnTo>
                    <a:lnTo>
                      <a:pt x="101" y="99"/>
                    </a:lnTo>
                    <a:lnTo>
                      <a:pt x="101" y="97"/>
                    </a:lnTo>
                    <a:lnTo>
                      <a:pt x="102" y="97"/>
                    </a:lnTo>
                    <a:lnTo>
                      <a:pt x="104" y="95"/>
                    </a:lnTo>
                    <a:lnTo>
                      <a:pt x="108" y="91"/>
                    </a:lnTo>
                    <a:lnTo>
                      <a:pt x="111" y="86"/>
                    </a:lnTo>
                    <a:lnTo>
                      <a:pt x="114" y="81"/>
                    </a:lnTo>
                    <a:lnTo>
                      <a:pt x="115" y="75"/>
                    </a:lnTo>
                    <a:lnTo>
                      <a:pt x="117" y="70"/>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7" name="Freeform 25">
                <a:extLst>
                  <a:ext uri="{FF2B5EF4-FFF2-40B4-BE49-F238E27FC236}">
                    <a16:creationId xmlns:a16="http://schemas.microsoft.com/office/drawing/2014/main" id="{072920C1-F17A-B0F4-3D6B-0DD25EFBEE42}"/>
                  </a:ext>
                </a:extLst>
              </p:cNvPr>
              <p:cNvSpPr>
                <a:spLocks/>
              </p:cNvSpPr>
              <p:nvPr/>
            </p:nvSpPr>
            <p:spPr bwMode="auto">
              <a:xfrm>
                <a:off x="3004440" y="4928044"/>
                <a:ext cx="46038" cy="46037"/>
              </a:xfrm>
              <a:custGeom>
                <a:avLst/>
                <a:gdLst>
                  <a:gd name="T0" fmla="*/ 118 w 118"/>
                  <a:gd name="T1" fmla="*/ 59 h 118"/>
                  <a:gd name="T2" fmla="*/ 117 w 118"/>
                  <a:gd name="T3" fmla="*/ 48 h 118"/>
                  <a:gd name="T4" fmla="*/ 114 w 118"/>
                  <a:gd name="T5" fmla="*/ 37 h 118"/>
                  <a:gd name="T6" fmla="*/ 108 w 118"/>
                  <a:gd name="T7" fmla="*/ 27 h 118"/>
                  <a:gd name="T8" fmla="*/ 101 w 118"/>
                  <a:gd name="T9" fmla="*/ 19 h 118"/>
                  <a:gd name="T10" fmla="*/ 96 w 118"/>
                  <a:gd name="T11" fmla="*/ 13 h 118"/>
                  <a:gd name="T12" fmla="*/ 91 w 118"/>
                  <a:gd name="T13" fmla="*/ 10 h 118"/>
                  <a:gd name="T14" fmla="*/ 82 w 118"/>
                  <a:gd name="T15" fmla="*/ 5 h 118"/>
                  <a:gd name="T16" fmla="*/ 70 w 118"/>
                  <a:gd name="T17" fmla="*/ 2 h 118"/>
                  <a:gd name="T18" fmla="*/ 59 w 118"/>
                  <a:gd name="T19" fmla="*/ 0 h 118"/>
                  <a:gd name="T20" fmla="*/ 48 w 118"/>
                  <a:gd name="T21" fmla="*/ 2 h 118"/>
                  <a:gd name="T22" fmla="*/ 37 w 118"/>
                  <a:gd name="T23" fmla="*/ 5 h 118"/>
                  <a:gd name="T24" fmla="*/ 26 w 118"/>
                  <a:gd name="T25" fmla="*/ 10 h 118"/>
                  <a:gd name="T26" fmla="*/ 18 w 118"/>
                  <a:gd name="T27" fmla="*/ 19 h 118"/>
                  <a:gd name="T28" fmla="*/ 10 w 118"/>
                  <a:gd name="T29" fmla="*/ 27 h 118"/>
                  <a:gd name="T30" fmla="*/ 5 w 118"/>
                  <a:gd name="T31" fmla="*/ 37 h 118"/>
                  <a:gd name="T32" fmla="*/ 2 w 118"/>
                  <a:gd name="T33" fmla="*/ 48 h 118"/>
                  <a:gd name="T34" fmla="*/ 0 w 118"/>
                  <a:gd name="T35" fmla="*/ 59 h 118"/>
                  <a:gd name="T36" fmla="*/ 2 w 118"/>
                  <a:gd name="T37" fmla="*/ 70 h 118"/>
                  <a:gd name="T38" fmla="*/ 5 w 118"/>
                  <a:gd name="T39" fmla="*/ 82 h 118"/>
                  <a:gd name="T40" fmla="*/ 10 w 118"/>
                  <a:gd name="T41" fmla="*/ 91 h 118"/>
                  <a:gd name="T42" fmla="*/ 18 w 118"/>
                  <a:gd name="T43" fmla="*/ 101 h 118"/>
                  <a:gd name="T44" fmla="*/ 26 w 118"/>
                  <a:gd name="T45" fmla="*/ 108 h 118"/>
                  <a:gd name="T46" fmla="*/ 37 w 118"/>
                  <a:gd name="T47" fmla="*/ 114 h 118"/>
                  <a:gd name="T48" fmla="*/ 48 w 118"/>
                  <a:gd name="T49" fmla="*/ 117 h 118"/>
                  <a:gd name="T50" fmla="*/ 59 w 118"/>
                  <a:gd name="T51" fmla="*/ 118 h 118"/>
                  <a:gd name="T52" fmla="*/ 70 w 118"/>
                  <a:gd name="T53" fmla="*/ 117 h 118"/>
                  <a:gd name="T54" fmla="*/ 75 w 118"/>
                  <a:gd name="T55" fmla="*/ 115 h 118"/>
                  <a:gd name="T56" fmla="*/ 82 w 118"/>
                  <a:gd name="T57" fmla="*/ 114 h 118"/>
                  <a:gd name="T58" fmla="*/ 86 w 118"/>
                  <a:gd name="T59" fmla="*/ 111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9 h 118"/>
                  <a:gd name="T74" fmla="*/ 101 w 118"/>
                  <a:gd name="T75" fmla="*/ 98 h 118"/>
                  <a:gd name="T76" fmla="*/ 102 w 118"/>
                  <a:gd name="T77" fmla="*/ 98 h 118"/>
                  <a:gd name="T78" fmla="*/ 104 w 118"/>
                  <a:gd name="T79" fmla="*/ 96 h 118"/>
                  <a:gd name="T80" fmla="*/ 108 w 118"/>
                  <a:gd name="T81" fmla="*/ 91 h 118"/>
                  <a:gd name="T82" fmla="*/ 111 w 118"/>
                  <a:gd name="T83" fmla="*/ 86 h 118"/>
                  <a:gd name="T84" fmla="*/ 114 w 118"/>
                  <a:gd name="T85" fmla="*/ 82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8"/>
                    </a:lnTo>
                    <a:lnTo>
                      <a:pt x="114" y="37"/>
                    </a:lnTo>
                    <a:lnTo>
                      <a:pt x="108" y="27"/>
                    </a:lnTo>
                    <a:lnTo>
                      <a:pt x="101" y="19"/>
                    </a:lnTo>
                    <a:lnTo>
                      <a:pt x="96" y="13"/>
                    </a:lnTo>
                    <a:lnTo>
                      <a:pt x="91" y="10"/>
                    </a:lnTo>
                    <a:lnTo>
                      <a:pt x="82" y="5"/>
                    </a:lnTo>
                    <a:lnTo>
                      <a:pt x="70" y="2"/>
                    </a:lnTo>
                    <a:lnTo>
                      <a:pt x="59" y="0"/>
                    </a:lnTo>
                    <a:lnTo>
                      <a:pt x="48" y="2"/>
                    </a:lnTo>
                    <a:lnTo>
                      <a:pt x="37" y="5"/>
                    </a:lnTo>
                    <a:lnTo>
                      <a:pt x="26" y="10"/>
                    </a:lnTo>
                    <a:lnTo>
                      <a:pt x="18" y="19"/>
                    </a:lnTo>
                    <a:lnTo>
                      <a:pt x="10" y="27"/>
                    </a:lnTo>
                    <a:lnTo>
                      <a:pt x="5" y="37"/>
                    </a:lnTo>
                    <a:lnTo>
                      <a:pt x="2" y="48"/>
                    </a:lnTo>
                    <a:lnTo>
                      <a:pt x="0" y="59"/>
                    </a:lnTo>
                    <a:lnTo>
                      <a:pt x="2" y="70"/>
                    </a:lnTo>
                    <a:lnTo>
                      <a:pt x="5" y="82"/>
                    </a:lnTo>
                    <a:lnTo>
                      <a:pt x="10" y="91"/>
                    </a:lnTo>
                    <a:lnTo>
                      <a:pt x="18" y="101"/>
                    </a:lnTo>
                    <a:lnTo>
                      <a:pt x="26" y="108"/>
                    </a:lnTo>
                    <a:lnTo>
                      <a:pt x="37" y="114"/>
                    </a:lnTo>
                    <a:lnTo>
                      <a:pt x="48" y="117"/>
                    </a:lnTo>
                    <a:lnTo>
                      <a:pt x="59" y="118"/>
                    </a:lnTo>
                    <a:lnTo>
                      <a:pt x="70" y="117"/>
                    </a:lnTo>
                    <a:lnTo>
                      <a:pt x="75" y="115"/>
                    </a:lnTo>
                    <a:lnTo>
                      <a:pt x="82" y="114"/>
                    </a:lnTo>
                    <a:lnTo>
                      <a:pt x="86" y="111"/>
                    </a:lnTo>
                    <a:lnTo>
                      <a:pt x="91" y="108"/>
                    </a:lnTo>
                    <a:lnTo>
                      <a:pt x="96" y="104"/>
                    </a:lnTo>
                    <a:lnTo>
                      <a:pt x="98" y="102"/>
                    </a:lnTo>
                    <a:lnTo>
                      <a:pt x="98" y="101"/>
                    </a:lnTo>
                    <a:lnTo>
                      <a:pt x="99" y="101"/>
                    </a:lnTo>
                    <a:lnTo>
                      <a:pt x="101" y="101"/>
                    </a:lnTo>
                    <a:lnTo>
                      <a:pt x="101" y="99"/>
                    </a:lnTo>
                    <a:lnTo>
                      <a:pt x="101" y="98"/>
                    </a:lnTo>
                    <a:lnTo>
                      <a:pt x="102" y="98"/>
                    </a:lnTo>
                    <a:lnTo>
                      <a:pt x="104" y="96"/>
                    </a:lnTo>
                    <a:lnTo>
                      <a:pt x="108" y="91"/>
                    </a:lnTo>
                    <a:lnTo>
                      <a:pt x="111" y="86"/>
                    </a:lnTo>
                    <a:lnTo>
                      <a:pt x="114" y="82"/>
                    </a:lnTo>
                    <a:lnTo>
                      <a:pt x="115" y="75"/>
                    </a:lnTo>
                    <a:lnTo>
                      <a:pt x="117" y="70"/>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8" name="Freeform 26">
                <a:extLst>
                  <a:ext uri="{FF2B5EF4-FFF2-40B4-BE49-F238E27FC236}">
                    <a16:creationId xmlns:a16="http://schemas.microsoft.com/office/drawing/2014/main" id="{63A39C30-8AC8-DF9A-6326-B60EDE770C41}"/>
                  </a:ext>
                </a:extLst>
              </p:cNvPr>
              <p:cNvSpPr>
                <a:spLocks/>
              </p:cNvSpPr>
              <p:nvPr/>
            </p:nvSpPr>
            <p:spPr bwMode="auto">
              <a:xfrm>
                <a:off x="3004440" y="5005832"/>
                <a:ext cx="46038" cy="47625"/>
              </a:xfrm>
              <a:custGeom>
                <a:avLst/>
                <a:gdLst>
                  <a:gd name="T0" fmla="*/ 118 w 118"/>
                  <a:gd name="T1" fmla="*/ 59 h 118"/>
                  <a:gd name="T2" fmla="*/ 117 w 118"/>
                  <a:gd name="T3" fmla="*/ 47 h 118"/>
                  <a:gd name="T4" fmla="*/ 114 w 118"/>
                  <a:gd name="T5" fmla="*/ 37 h 118"/>
                  <a:gd name="T6" fmla="*/ 108 w 118"/>
                  <a:gd name="T7" fmla="*/ 27 h 118"/>
                  <a:gd name="T8" fmla="*/ 101 w 118"/>
                  <a:gd name="T9" fmla="*/ 18 h 118"/>
                  <a:gd name="T10" fmla="*/ 96 w 118"/>
                  <a:gd name="T11" fmla="*/ 13 h 118"/>
                  <a:gd name="T12" fmla="*/ 91 w 118"/>
                  <a:gd name="T13" fmla="*/ 10 h 118"/>
                  <a:gd name="T14" fmla="*/ 82 w 118"/>
                  <a:gd name="T15" fmla="*/ 5 h 118"/>
                  <a:gd name="T16" fmla="*/ 70 w 118"/>
                  <a:gd name="T17" fmla="*/ 1 h 118"/>
                  <a:gd name="T18" fmla="*/ 59 w 118"/>
                  <a:gd name="T19" fmla="*/ 0 h 118"/>
                  <a:gd name="T20" fmla="*/ 48 w 118"/>
                  <a:gd name="T21" fmla="*/ 1 h 118"/>
                  <a:gd name="T22" fmla="*/ 37 w 118"/>
                  <a:gd name="T23" fmla="*/ 5 h 118"/>
                  <a:gd name="T24" fmla="*/ 26 w 118"/>
                  <a:gd name="T25" fmla="*/ 10 h 118"/>
                  <a:gd name="T26" fmla="*/ 18 w 118"/>
                  <a:gd name="T27" fmla="*/ 18 h 118"/>
                  <a:gd name="T28" fmla="*/ 10 w 118"/>
                  <a:gd name="T29" fmla="*/ 27 h 118"/>
                  <a:gd name="T30" fmla="*/ 5 w 118"/>
                  <a:gd name="T31" fmla="*/ 37 h 118"/>
                  <a:gd name="T32" fmla="*/ 2 w 118"/>
                  <a:gd name="T33" fmla="*/ 47 h 118"/>
                  <a:gd name="T34" fmla="*/ 0 w 118"/>
                  <a:gd name="T35" fmla="*/ 59 h 118"/>
                  <a:gd name="T36" fmla="*/ 2 w 118"/>
                  <a:gd name="T37" fmla="*/ 70 h 118"/>
                  <a:gd name="T38" fmla="*/ 5 w 118"/>
                  <a:gd name="T39" fmla="*/ 82 h 118"/>
                  <a:gd name="T40" fmla="*/ 10 w 118"/>
                  <a:gd name="T41" fmla="*/ 91 h 118"/>
                  <a:gd name="T42" fmla="*/ 18 w 118"/>
                  <a:gd name="T43" fmla="*/ 101 h 118"/>
                  <a:gd name="T44" fmla="*/ 26 w 118"/>
                  <a:gd name="T45" fmla="*/ 108 h 118"/>
                  <a:gd name="T46" fmla="*/ 37 w 118"/>
                  <a:gd name="T47" fmla="*/ 114 h 118"/>
                  <a:gd name="T48" fmla="*/ 48 w 118"/>
                  <a:gd name="T49" fmla="*/ 117 h 118"/>
                  <a:gd name="T50" fmla="*/ 59 w 118"/>
                  <a:gd name="T51" fmla="*/ 118 h 118"/>
                  <a:gd name="T52" fmla="*/ 70 w 118"/>
                  <a:gd name="T53" fmla="*/ 117 h 118"/>
                  <a:gd name="T54" fmla="*/ 75 w 118"/>
                  <a:gd name="T55" fmla="*/ 115 h 118"/>
                  <a:gd name="T56" fmla="*/ 82 w 118"/>
                  <a:gd name="T57" fmla="*/ 114 h 118"/>
                  <a:gd name="T58" fmla="*/ 86 w 118"/>
                  <a:gd name="T59" fmla="*/ 110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9 h 118"/>
                  <a:gd name="T74" fmla="*/ 101 w 118"/>
                  <a:gd name="T75" fmla="*/ 98 h 118"/>
                  <a:gd name="T76" fmla="*/ 102 w 118"/>
                  <a:gd name="T77" fmla="*/ 98 h 118"/>
                  <a:gd name="T78" fmla="*/ 104 w 118"/>
                  <a:gd name="T79" fmla="*/ 95 h 118"/>
                  <a:gd name="T80" fmla="*/ 108 w 118"/>
                  <a:gd name="T81" fmla="*/ 91 h 118"/>
                  <a:gd name="T82" fmla="*/ 111 w 118"/>
                  <a:gd name="T83" fmla="*/ 86 h 118"/>
                  <a:gd name="T84" fmla="*/ 114 w 118"/>
                  <a:gd name="T85" fmla="*/ 82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7"/>
                    </a:lnTo>
                    <a:lnTo>
                      <a:pt x="114" y="37"/>
                    </a:lnTo>
                    <a:lnTo>
                      <a:pt x="108" y="27"/>
                    </a:lnTo>
                    <a:lnTo>
                      <a:pt x="101" y="18"/>
                    </a:lnTo>
                    <a:lnTo>
                      <a:pt x="96" y="13"/>
                    </a:lnTo>
                    <a:lnTo>
                      <a:pt x="91" y="10"/>
                    </a:lnTo>
                    <a:lnTo>
                      <a:pt x="82" y="5"/>
                    </a:lnTo>
                    <a:lnTo>
                      <a:pt x="70" y="1"/>
                    </a:lnTo>
                    <a:lnTo>
                      <a:pt x="59" y="0"/>
                    </a:lnTo>
                    <a:lnTo>
                      <a:pt x="48" y="1"/>
                    </a:lnTo>
                    <a:lnTo>
                      <a:pt x="37" y="5"/>
                    </a:lnTo>
                    <a:lnTo>
                      <a:pt x="26" y="10"/>
                    </a:lnTo>
                    <a:lnTo>
                      <a:pt x="18" y="18"/>
                    </a:lnTo>
                    <a:lnTo>
                      <a:pt x="10" y="27"/>
                    </a:lnTo>
                    <a:lnTo>
                      <a:pt x="5" y="37"/>
                    </a:lnTo>
                    <a:lnTo>
                      <a:pt x="2" y="47"/>
                    </a:lnTo>
                    <a:lnTo>
                      <a:pt x="0" y="59"/>
                    </a:lnTo>
                    <a:lnTo>
                      <a:pt x="2" y="70"/>
                    </a:lnTo>
                    <a:lnTo>
                      <a:pt x="5" y="82"/>
                    </a:lnTo>
                    <a:lnTo>
                      <a:pt x="10" y="91"/>
                    </a:lnTo>
                    <a:lnTo>
                      <a:pt x="18" y="101"/>
                    </a:lnTo>
                    <a:lnTo>
                      <a:pt x="26" y="108"/>
                    </a:lnTo>
                    <a:lnTo>
                      <a:pt x="37" y="114"/>
                    </a:lnTo>
                    <a:lnTo>
                      <a:pt x="48" y="117"/>
                    </a:lnTo>
                    <a:lnTo>
                      <a:pt x="59" y="118"/>
                    </a:lnTo>
                    <a:lnTo>
                      <a:pt x="70" y="117"/>
                    </a:lnTo>
                    <a:lnTo>
                      <a:pt x="75" y="115"/>
                    </a:lnTo>
                    <a:lnTo>
                      <a:pt x="82" y="114"/>
                    </a:lnTo>
                    <a:lnTo>
                      <a:pt x="86" y="110"/>
                    </a:lnTo>
                    <a:lnTo>
                      <a:pt x="91" y="108"/>
                    </a:lnTo>
                    <a:lnTo>
                      <a:pt x="96" y="104"/>
                    </a:lnTo>
                    <a:lnTo>
                      <a:pt x="98" y="102"/>
                    </a:lnTo>
                    <a:lnTo>
                      <a:pt x="98" y="101"/>
                    </a:lnTo>
                    <a:lnTo>
                      <a:pt x="99" y="101"/>
                    </a:lnTo>
                    <a:lnTo>
                      <a:pt x="101" y="101"/>
                    </a:lnTo>
                    <a:lnTo>
                      <a:pt x="101" y="99"/>
                    </a:lnTo>
                    <a:lnTo>
                      <a:pt x="101" y="98"/>
                    </a:lnTo>
                    <a:lnTo>
                      <a:pt x="102" y="98"/>
                    </a:lnTo>
                    <a:lnTo>
                      <a:pt x="104" y="95"/>
                    </a:lnTo>
                    <a:lnTo>
                      <a:pt x="108" y="91"/>
                    </a:lnTo>
                    <a:lnTo>
                      <a:pt x="111" y="86"/>
                    </a:lnTo>
                    <a:lnTo>
                      <a:pt x="114" y="82"/>
                    </a:lnTo>
                    <a:lnTo>
                      <a:pt x="115" y="75"/>
                    </a:lnTo>
                    <a:lnTo>
                      <a:pt x="117" y="70"/>
                    </a:lnTo>
                    <a:lnTo>
                      <a:pt x="118" y="5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39" name="Freeform 27">
                <a:extLst>
                  <a:ext uri="{FF2B5EF4-FFF2-40B4-BE49-F238E27FC236}">
                    <a16:creationId xmlns:a16="http://schemas.microsoft.com/office/drawing/2014/main" id="{2EA77DA7-9A1D-17D9-A116-CC15086BFA66}"/>
                  </a:ext>
                </a:extLst>
              </p:cNvPr>
              <p:cNvSpPr>
                <a:spLocks/>
              </p:cNvSpPr>
              <p:nvPr/>
            </p:nvSpPr>
            <p:spPr bwMode="auto">
              <a:xfrm>
                <a:off x="3891853" y="5185219"/>
                <a:ext cx="47625" cy="46037"/>
              </a:xfrm>
              <a:custGeom>
                <a:avLst/>
                <a:gdLst>
                  <a:gd name="T0" fmla="*/ 100 w 117"/>
                  <a:gd name="T1" fmla="*/ 101 h 118"/>
                  <a:gd name="T2" fmla="*/ 100 w 117"/>
                  <a:gd name="T3" fmla="*/ 99 h 118"/>
                  <a:gd name="T4" fmla="*/ 100 w 117"/>
                  <a:gd name="T5" fmla="*/ 98 h 118"/>
                  <a:gd name="T6" fmla="*/ 101 w 117"/>
                  <a:gd name="T7" fmla="*/ 98 h 118"/>
                  <a:gd name="T8" fmla="*/ 103 w 117"/>
                  <a:gd name="T9" fmla="*/ 95 h 118"/>
                  <a:gd name="T10" fmla="*/ 108 w 117"/>
                  <a:gd name="T11" fmla="*/ 91 h 118"/>
                  <a:gd name="T12" fmla="*/ 110 w 117"/>
                  <a:gd name="T13" fmla="*/ 86 h 118"/>
                  <a:gd name="T14" fmla="*/ 113 w 117"/>
                  <a:gd name="T15" fmla="*/ 81 h 118"/>
                  <a:gd name="T16" fmla="*/ 114 w 117"/>
                  <a:gd name="T17" fmla="*/ 75 h 118"/>
                  <a:gd name="T18" fmla="*/ 116 w 117"/>
                  <a:gd name="T19" fmla="*/ 70 h 118"/>
                  <a:gd name="T20" fmla="*/ 117 w 117"/>
                  <a:gd name="T21" fmla="*/ 59 h 118"/>
                  <a:gd name="T22" fmla="*/ 116 w 117"/>
                  <a:gd name="T23" fmla="*/ 47 h 118"/>
                  <a:gd name="T24" fmla="*/ 113 w 117"/>
                  <a:gd name="T25" fmla="*/ 37 h 118"/>
                  <a:gd name="T26" fmla="*/ 108 w 117"/>
                  <a:gd name="T27" fmla="*/ 27 h 118"/>
                  <a:gd name="T28" fmla="*/ 100 w 117"/>
                  <a:gd name="T29" fmla="*/ 18 h 118"/>
                  <a:gd name="T30" fmla="*/ 95 w 117"/>
                  <a:gd name="T31" fmla="*/ 13 h 118"/>
                  <a:gd name="T32" fmla="*/ 91 w 117"/>
                  <a:gd name="T33" fmla="*/ 10 h 118"/>
                  <a:gd name="T34" fmla="*/ 81 w 117"/>
                  <a:gd name="T35" fmla="*/ 5 h 118"/>
                  <a:gd name="T36" fmla="*/ 69 w 117"/>
                  <a:gd name="T37" fmla="*/ 1 h 118"/>
                  <a:gd name="T38" fmla="*/ 59 w 117"/>
                  <a:gd name="T39" fmla="*/ 0 h 118"/>
                  <a:gd name="T40" fmla="*/ 47 w 117"/>
                  <a:gd name="T41" fmla="*/ 1 h 118"/>
                  <a:gd name="T42" fmla="*/ 36 w 117"/>
                  <a:gd name="T43" fmla="*/ 5 h 118"/>
                  <a:gd name="T44" fmla="*/ 25 w 117"/>
                  <a:gd name="T45" fmla="*/ 10 h 118"/>
                  <a:gd name="T46" fmla="*/ 17 w 117"/>
                  <a:gd name="T47" fmla="*/ 18 h 118"/>
                  <a:gd name="T48" fmla="*/ 9 w 117"/>
                  <a:gd name="T49" fmla="*/ 27 h 118"/>
                  <a:gd name="T50" fmla="*/ 4 w 117"/>
                  <a:gd name="T51" fmla="*/ 37 h 118"/>
                  <a:gd name="T52" fmla="*/ 1 w 117"/>
                  <a:gd name="T53" fmla="*/ 47 h 118"/>
                  <a:gd name="T54" fmla="*/ 0 w 117"/>
                  <a:gd name="T55" fmla="*/ 59 h 118"/>
                  <a:gd name="T56" fmla="*/ 1 w 117"/>
                  <a:gd name="T57" fmla="*/ 70 h 118"/>
                  <a:gd name="T58" fmla="*/ 4 w 117"/>
                  <a:gd name="T59" fmla="*/ 81 h 118"/>
                  <a:gd name="T60" fmla="*/ 9 w 117"/>
                  <a:gd name="T61" fmla="*/ 91 h 118"/>
                  <a:gd name="T62" fmla="*/ 17 w 117"/>
                  <a:gd name="T63" fmla="*/ 101 h 118"/>
                  <a:gd name="T64" fmla="*/ 25 w 117"/>
                  <a:gd name="T65" fmla="*/ 108 h 118"/>
                  <a:gd name="T66" fmla="*/ 36 w 117"/>
                  <a:gd name="T67" fmla="*/ 114 h 118"/>
                  <a:gd name="T68" fmla="*/ 47 w 117"/>
                  <a:gd name="T69" fmla="*/ 117 h 118"/>
                  <a:gd name="T70" fmla="*/ 59 w 117"/>
                  <a:gd name="T71" fmla="*/ 118 h 118"/>
                  <a:gd name="T72" fmla="*/ 69 w 117"/>
                  <a:gd name="T73" fmla="*/ 117 h 118"/>
                  <a:gd name="T74" fmla="*/ 75 w 117"/>
                  <a:gd name="T75" fmla="*/ 115 h 118"/>
                  <a:gd name="T76" fmla="*/ 81 w 117"/>
                  <a:gd name="T77" fmla="*/ 114 h 118"/>
                  <a:gd name="T78" fmla="*/ 85 w 117"/>
                  <a:gd name="T79" fmla="*/ 110 h 118"/>
                  <a:gd name="T80" fmla="*/ 91 w 117"/>
                  <a:gd name="T81" fmla="*/ 108 h 118"/>
                  <a:gd name="T82" fmla="*/ 95 w 117"/>
                  <a:gd name="T83" fmla="*/ 104 h 118"/>
                  <a:gd name="T84" fmla="*/ 97 w 117"/>
                  <a:gd name="T85" fmla="*/ 102 h 118"/>
                  <a:gd name="T86" fmla="*/ 97 w 117"/>
                  <a:gd name="T87" fmla="*/ 101 h 118"/>
                  <a:gd name="T88" fmla="*/ 98 w 117"/>
                  <a:gd name="T89" fmla="*/ 101 h 118"/>
                  <a:gd name="T90" fmla="*/ 100 w 117"/>
                  <a:gd name="T91"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8">
                    <a:moveTo>
                      <a:pt x="100" y="101"/>
                    </a:moveTo>
                    <a:lnTo>
                      <a:pt x="100" y="99"/>
                    </a:lnTo>
                    <a:lnTo>
                      <a:pt x="100" y="98"/>
                    </a:lnTo>
                    <a:lnTo>
                      <a:pt x="101" y="98"/>
                    </a:lnTo>
                    <a:lnTo>
                      <a:pt x="103" y="95"/>
                    </a:lnTo>
                    <a:lnTo>
                      <a:pt x="108" y="91"/>
                    </a:lnTo>
                    <a:lnTo>
                      <a:pt x="110" y="86"/>
                    </a:lnTo>
                    <a:lnTo>
                      <a:pt x="113" y="81"/>
                    </a:lnTo>
                    <a:lnTo>
                      <a:pt x="114" y="75"/>
                    </a:lnTo>
                    <a:lnTo>
                      <a:pt x="116" y="70"/>
                    </a:lnTo>
                    <a:lnTo>
                      <a:pt x="117" y="59"/>
                    </a:lnTo>
                    <a:lnTo>
                      <a:pt x="116" y="47"/>
                    </a:lnTo>
                    <a:lnTo>
                      <a:pt x="113" y="37"/>
                    </a:lnTo>
                    <a:lnTo>
                      <a:pt x="108" y="27"/>
                    </a:lnTo>
                    <a:lnTo>
                      <a:pt x="100" y="18"/>
                    </a:lnTo>
                    <a:lnTo>
                      <a:pt x="95" y="13"/>
                    </a:lnTo>
                    <a:lnTo>
                      <a:pt x="91" y="10"/>
                    </a:lnTo>
                    <a:lnTo>
                      <a:pt x="81" y="5"/>
                    </a:lnTo>
                    <a:lnTo>
                      <a:pt x="69" y="1"/>
                    </a:lnTo>
                    <a:lnTo>
                      <a:pt x="59" y="0"/>
                    </a:lnTo>
                    <a:lnTo>
                      <a:pt x="47" y="1"/>
                    </a:lnTo>
                    <a:lnTo>
                      <a:pt x="36" y="5"/>
                    </a:lnTo>
                    <a:lnTo>
                      <a:pt x="25" y="10"/>
                    </a:lnTo>
                    <a:lnTo>
                      <a:pt x="17" y="18"/>
                    </a:lnTo>
                    <a:lnTo>
                      <a:pt x="9" y="27"/>
                    </a:lnTo>
                    <a:lnTo>
                      <a:pt x="4" y="37"/>
                    </a:lnTo>
                    <a:lnTo>
                      <a:pt x="1" y="47"/>
                    </a:lnTo>
                    <a:lnTo>
                      <a:pt x="0" y="59"/>
                    </a:lnTo>
                    <a:lnTo>
                      <a:pt x="1" y="70"/>
                    </a:lnTo>
                    <a:lnTo>
                      <a:pt x="4" y="81"/>
                    </a:lnTo>
                    <a:lnTo>
                      <a:pt x="9" y="91"/>
                    </a:lnTo>
                    <a:lnTo>
                      <a:pt x="17" y="101"/>
                    </a:lnTo>
                    <a:lnTo>
                      <a:pt x="25" y="108"/>
                    </a:lnTo>
                    <a:lnTo>
                      <a:pt x="36" y="114"/>
                    </a:lnTo>
                    <a:lnTo>
                      <a:pt x="47" y="117"/>
                    </a:lnTo>
                    <a:lnTo>
                      <a:pt x="59" y="118"/>
                    </a:lnTo>
                    <a:lnTo>
                      <a:pt x="69" y="117"/>
                    </a:lnTo>
                    <a:lnTo>
                      <a:pt x="75" y="115"/>
                    </a:lnTo>
                    <a:lnTo>
                      <a:pt x="81" y="114"/>
                    </a:lnTo>
                    <a:lnTo>
                      <a:pt x="85" y="110"/>
                    </a:lnTo>
                    <a:lnTo>
                      <a:pt x="91" y="108"/>
                    </a:lnTo>
                    <a:lnTo>
                      <a:pt x="95" y="104"/>
                    </a:lnTo>
                    <a:lnTo>
                      <a:pt x="97" y="102"/>
                    </a:lnTo>
                    <a:lnTo>
                      <a:pt x="97" y="101"/>
                    </a:lnTo>
                    <a:lnTo>
                      <a:pt x="98" y="101"/>
                    </a:lnTo>
                    <a:lnTo>
                      <a:pt x="100" y="101"/>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0" name="Freeform 28">
                <a:extLst>
                  <a:ext uri="{FF2B5EF4-FFF2-40B4-BE49-F238E27FC236}">
                    <a16:creationId xmlns:a16="http://schemas.microsoft.com/office/drawing/2014/main" id="{8473E59F-F05F-11DE-9D04-147284E6875F}"/>
                  </a:ext>
                </a:extLst>
              </p:cNvPr>
              <p:cNvSpPr>
                <a:spLocks/>
              </p:cNvSpPr>
              <p:nvPr/>
            </p:nvSpPr>
            <p:spPr bwMode="auto">
              <a:xfrm>
                <a:off x="3891853" y="4459732"/>
                <a:ext cx="47625" cy="46037"/>
              </a:xfrm>
              <a:custGeom>
                <a:avLst/>
                <a:gdLst>
                  <a:gd name="T0" fmla="*/ 100 w 117"/>
                  <a:gd name="T1" fmla="*/ 101 h 118"/>
                  <a:gd name="T2" fmla="*/ 100 w 117"/>
                  <a:gd name="T3" fmla="*/ 99 h 118"/>
                  <a:gd name="T4" fmla="*/ 100 w 117"/>
                  <a:gd name="T5" fmla="*/ 98 h 118"/>
                  <a:gd name="T6" fmla="*/ 101 w 117"/>
                  <a:gd name="T7" fmla="*/ 98 h 118"/>
                  <a:gd name="T8" fmla="*/ 103 w 117"/>
                  <a:gd name="T9" fmla="*/ 95 h 118"/>
                  <a:gd name="T10" fmla="*/ 108 w 117"/>
                  <a:gd name="T11" fmla="*/ 91 h 118"/>
                  <a:gd name="T12" fmla="*/ 110 w 117"/>
                  <a:gd name="T13" fmla="*/ 86 h 118"/>
                  <a:gd name="T14" fmla="*/ 113 w 117"/>
                  <a:gd name="T15" fmla="*/ 81 h 118"/>
                  <a:gd name="T16" fmla="*/ 114 w 117"/>
                  <a:gd name="T17" fmla="*/ 75 h 118"/>
                  <a:gd name="T18" fmla="*/ 116 w 117"/>
                  <a:gd name="T19" fmla="*/ 70 h 118"/>
                  <a:gd name="T20" fmla="*/ 117 w 117"/>
                  <a:gd name="T21" fmla="*/ 59 h 118"/>
                  <a:gd name="T22" fmla="*/ 116 w 117"/>
                  <a:gd name="T23" fmla="*/ 47 h 118"/>
                  <a:gd name="T24" fmla="*/ 113 w 117"/>
                  <a:gd name="T25" fmla="*/ 37 h 118"/>
                  <a:gd name="T26" fmla="*/ 108 w 117"/>
                  <a:gd name="T27" fmla="*/ 27 h 118"/>
                  <a:gd name="T28" fmla="*/ 100 w 117"/>
                  <a:gd name="T29" fmla="*/ 18 h 118"/>
                  <a:gd name="T30" fmla="*/ 95 w 117"/>
                  <a:gd name="T31" fmla="*/ 13 h 118"/>
                  <a:gd name="T32" fmla="*/ 91 w 117"/>
                  <a:gd name="T33" fmla="*/ 10 h 118"/>
                  <a:gd name="T34" fmla="*/ 81 w 117"/>
                  <a:gd name="T35" fmla="*/ 5 h 118"/>
                  <a:gd name="T36" fmla="*/ 69 w 117"/>
                  <a:gd name="T37" fmla="*/ 1 h 118"/>
                  <a:gd name="T38" fmla="*/ 59 w 117"/>
                  <a:gd name="T39" fmla="*/ 0 h 118"/>
                  <a:gd name="T40" fmla="*/ 47 w 117"/>
                  <a:gd name="T41" fmla="*/ 1 h 118"/>
                  <a:gd name="T42" fmla="*/ 36 w 117"/>
                  <a:gd name="T43" fmla="*/ 5 h 118"/>
                  <a:gd name="T44" fmla="*/ 25 w 117"/>
                  <a:gd name="T45" fmla="*/ 10 h 118"/>
                  <a:gd name="T46" fmla="*/ 17 w 117"/>
                  <a:gd name="T47" fmla="*/ 18 h 118"/>
                  <a:gd name="T48" fmla="*/ 9 w 117"/>
                  <a:gd name="T49" fmla="*/ 27 h 118"/>
                  <a:gd name="T50" fmla="*/ 4 w 117"/>
                  <a:gd name="T51" fmla="*/ 37 h 118"/>
                  <a:gd name="T52" fmla="*/ 1 w 117"/>
                  <a:gd name="T53" fmla="*/ 47 h 118"/>
                  <a:gd name="T54" fmla="*/ 0 w 117"/>
                  <a:gd name="T55" fmla="*/ 59 h 118"/>
                  <a:gd name="T56" fmla="*/ 1 w 117"/>
                  <a:gd name="T57" fmla="*/ 70 h 118"/>
                  <a:gd name="T58" fmla="*/ 4 w 117"/>
                  <a:gd name="T59" fmla="*/ 81 h 118"/>
                  <a:gd name="T60" fmla="*/ 9 w 117"/>
                  <a:gd name="T61" fmla="*/ 91 h 118"/>
                  <a:gd name="T62" fmla="*/ 17 w 117"/>
                  <a:gd name="T63" fmla="*/ 101 h 118"/>
                  <a:gd name="T64" fmla="*/ 25 w 117"/>
                  <a:gd name="T65" fmla="*/ 108 h 118"/>
                  <a:gd name="T66" fmla="*/ 36 w 117"/>
                  <a:gd name="T67" fmla="*/ 114 h 118"/>
                  <a:gd name="T68" fmla="*/ 47 w 117"/>
                  <a:gd name="T69" fmla="*/ 117 h 118"/>
                  <a:gd name="T70" fmla="*/ 59 w 117"/>
                  <a:gd name="T71" fmla="*/ 118 h 118"/>
                  <a:gd name="T72" fmla="*/ 69 w 117"/>
                  <a:gd name="T73" fmla="*/ 117 h 118"/>
                  <a:gd name="T74" fmla="*/ 75 w 117"/>
                  <a:gd name="T75" fmla="*/ 115 h 118"/>
                  <a:gd name="T76" fmla="*/ 81 w 117"/>
                  <a:gd name="T77" fmla="*/ 114 h 118"/>
                  <a:gd name="T78" fmla="*/ 85 w 117"/>
                  <a:gd name="T79" fmla="*/ 110 h 118"/>
                  <a:gd name="T80" fmla="*/ 91 w 117"/>
                  <a:gd name="T81" fmla="*/ 108 h 118"/>
                  <a:gd name="T82" fmla="*/ 95 w 117"/>
                  <a:gd name="T83" fmla="*/ 104 h 118"/>
                  <a:gd name="T84" fmla="*/ 97 w 117"/>
                  <a:gd name="T85" fmla="*/ 102 h 118"/>
                  <a:gd name="T86" fmla="*/ 97 w 117"/>
                  <a:gd name="T87" fmla="*/ 101 h 118"/>
                  <a:gd name="T88" fmla="*/ 98 w 117"/>
                  <a:gd name="T89" fmla="*/ 101 h 118"/>
                  <a:gd name="T90" fmla="*/ 100 w 117"/>
                  <a:gd name="T91"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8">
                    <a:moveTo>
                      <a:pt x="100" y="101"/>
                    </a:moveTo>
                    <a:lnTo>
                      <a:pt x="100" y="99"/>
                    </a:lnTo>
                    <a:lnTo>
                      <a:pt x="100" y="98"/>
                    </a:lnTo>
                    <a:lnTo>
                      <a:pt x="101" y="98"/>
                    </a:lnTo>
                    <a:lnTo>
                      <a:pt x="103" y="95"/>
                    </a:lnTo>
                    <a:lnTo>
                      <a:pt x="108" y="91"/>
                    </a:lnTo>
                    <a:lnTo>
                      <a:pt x="110" y="86"/>
                    </a:lnTo>
                    <a:lnTo>
                      <a:pt x="113" y="81"/>
                    </a:lnTo>
                    <a:lnTo>
                      <a:pt x="114" y="75"/>
                    </a:lnTo>
                    <a:lnTo>
                      <a:pt x="116" y="70"/>
                    </a:lnTo>
                    <a:lnTo>
                      <a:pt x="117" y="59"/>
                    </a:lnTo>
                    <a:lnTo>
                      <a:pt x="116" y="47"/>
                    </a:lnTo>
                    <a:lnTo>
                      <a:pt x="113" y="37"/>
                    </a:lnTo>
                    <a:lnTo>
                      <a:pt x="108" y="27"/>
                    </a:lnTo>
                    <a:lnTo>
                      <a:pt x="100" y="18"/>
                    </a:lnTo>
                    <a:lnTo>
                      <a:pt x="95" y="13"/>
                    </a:lnTo>
                    <a:lnTo>
                      <a:pt x="91" y="10"/>
                    </a:lnTo>
                    <a:lnTo>
                      <a:pt x="81" y="5"/>
                    </a:lnTo>
                    <a:lnTo>
                      <a:pt x="69" y="1"/>
                    </a:lnTo>
                    <a:lnTo>
                      <a:pt x="59" y="0"/>
                    </a:lnTo>
                    <a:lnTo>
                      <a:pt x="47" y="1"/>
                    </a:lnTo>
                    <a:lnTo>
                      <a:pt x="36" y="5"/>
                    </a:lnTo>
                    <a:lnTo>
                      <a:pt x="25" y="10"/>
                    </a:lnTo>
                    <a:lnTo>
                      <a:pt x="17" y="18"/>
                    </a:lnTo>
                    <a:lnTo>
                      <a:pt x="9" y="27"/>
                    </a:lnTo>
                    <a:lnTo>
                      <a:pt x="4" y="37"/>
                    </a:lnTo>
                    <a:lnTo>
                      <a:pt x="1" y="47"/>
                    </a:lnTo>
                    <a:lnTo>
                      <a:pt x="0" y="59"/>
                    </a:lnTo>
                    <a:lnTo>
                      <a:pt x="1" y="70"/>
                    </a:lnTo>
                    <a:lnTo>
                      <a:pt x="4" y="81"/>
                    </a:lnTo>
                    <a:lnTo>
                      <a:pt x="9" y="91"/>
                    </a:lnTo>
                    <a:lnTo>
                      <a:pt x="17" y="101"/>
                    </a:lnTo>
                    <a:lnTo>
                      <a:pt x="25" y="108"/>
                    </a:lnTo>
                    <a:lnTo>
                      <a:pt x="36" y="114"/>
                    </a:lnTo>
                    <a:lnTo>
                      <a:pt x="47" y="117"/>
                    </a:lnTo>
                    <a:lnTo>
                      <a:pt x="59" y="118"/>
                    </a:lnTo>
                    <a:lnTo>
                      <a:pt x="69" y="117"/>
                    </a:lnTo>
                    <a:lnTo>
                      <a:pt x="75" y="115"/>
                    </a:lnTo>
                    <a:lnTo>
                      <a:pt x="81" y="114"/>
                    </a:lnTo>
                    <a:lnTo>
                      <a:pt x="85" y="110"/>
                    </a:lnTo>
                    <a:lnTo>
                      <a:pt x="91" y="108"/>
                    </a:lnTo>
                    <a:lnTo>
                      <a:pt x="95" y="104"/>
                    </a:lnTo>
                    <a:lnTo>
                      <a:pt x="97" y="102"/>
                    </a:lnTo>
                    <a:lnTo>
                      <a:pt x="97" y="101"/>
                    </a:lnTo>
                    <a:lnTo>
                      <a:pt x="98" y="101"/>
                    </a:lnTo>
                    <a:lnTo>
                      <a:pt x="100" y="101"/>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1" name="Freeform 29">
                <a:extLst>
                  <a:ext uri="{FF2B5EF4-FFF2-40B4-BE49-F238E27FC236}">
                    <a16:creationId xmlns:a16="http://schemas.microsoft.com/office/drawing/2014/main" id="{8932173F-42C2-2B84-7D3D-C1E13AA8DF01}"/>
                  </a:ext>
                </a:extLst>
              </p:cNvPr>
              <p:cNvSpPr>
                <a:spLocks/>
              </p:cNvSpPr>
              <p:nvPr/>
            </p:nvSpPr>
            <p:spPr bwMode="auto">
              <a:xfrm>
                <a:off x="4784028" y="3130994"/>
                <a:ext cx="46038" cy="46037"/>
              </a:xfrm>
              <a:custGeom>
                <a:avLst/>
                <a:gdLst>
                  <a:gd name="T0" fmla="*/ 59 w 118"/>
                  <a:gd name="T1" fmla="*/ 118 h 118"/>
                  <a:gd name="T2" fmla="*/ 70 w 118"/>
                  <a:gd name="T3" fmla="*/ 117 h 118"/>
                  <a:gd name="T4" fmla="*/ 75 w 118"/>
                  <a:gd name="T5" fmla="*/ 115 h 118"/>
                  <a:gd name="T6" fmla="*/ 82 w 118"/>
                  <a:gd name="T7" fmla="*/ 114 h 118"/>
                  <a:gd name="T8" fmla="*/ 86 w 118"/>
                  <a:gd name="T9" fmla="*/ 110 h 118"/>
                  <a:gd name="T10" fmla="*/ 91 w 118"/>
                  <a:gd name="T11" fmla="*/ 108 h 118"/>
                  <a:gd name="T12" fmla="*/ 95 w 118"/>
                  <a:gd name="T13" fmla="*/ 104 h 118"/>
                  <a:gd name="T14" fmla="*/ 98 w 118"/>
                  <a:gd name="T15" fmla="*/ 102 h 118"/>
                  <a:gd name="T16" fmla="*/ 98 w 118"/>
                  <a:gd name="T17" fmla="*/ 101 h 118"/>
                  <a:gd name="T18" fmla="*/ 99 w 118"/>
                  <a:gd name="T19" fmla="*/ 101 h 118"/>
                  <a:gd name="T20" fmla="*/ 101 w 118"/>
                  <a:gd name="T21" fmla="*/ 101 h 118"/>
                  <a:gd name="T22" fmla="*/ 101 w 118"/>
                  <a:gd name="T23" fmla="*/ 99 h 118"/>
                  <a:gd name="T24" fmla="*/ 101 w 118"/>
                  <a:gd name="T25" fmla="*/ 98 h 118"/>
                  <a:gd name="T26" fmla="*/ 102 w 118"/>
                  <a:gd name="T27" fmla="*/ 98 h 118"/>
                  <a:gd name="T28" fmla="*/ 104 w 118"/>
                  <a:gd name="T29" fmla="*/ 95 h 118"/>
                  <a:gd name="T30" fmla="*/ 108 w 118"/>
                  <a:gd name="T31" fmla="*/ 91 h 118"/>
                  <a:gd name="T32" fmla="*/ 110 w 118"/>
                  <a:gd name="T33" fmla="*/ 86 h 118"/>
                  <a:gd name="T34" fmla="*/ 114 w 118"/>
                  <a:gd name="T35" fmla="*/ 82 h 118"/>
                  <a:gd name="T36" fmla="*/ 115 w 118"/>
                  <a:gd name="T37" fmla="*/ 75 h 118"/>
                  <a:gd name="T38" fmla="*/ 117 w 118"/>
                  <a:gd name="T39" fmla="*/ 70 h 118"/>
                  <a:gd name="T40" fmla="*/ 118 w 118"/>
                  <a:gd name="T41" fmla="*/ 59 h 118"/>
                  <a:gd name="T42" fmla="*/ 117 w 118"/>
                  <a:gd name="T43" fmla="*/ 47 h 118"/>
                  <a:gd name="T44" fmla="*/ 114 w 118"/>
                  <a:gd name="T45" fmla="*/ 37 h 118"/>
                  <a:gd name="T46" fmla="*/ 108 w 118"/>
                  <a:gd name="T47" fmla="*/ 27 h 118"/>
                  <a:gd name="T48" fmla="*/ 101 w 118"/>
                  <a:gd name="T49" fmla="*/ 18 h 118"/>
                  <a:gd name="T50" fmla="*/ 95 w 118"/>
                  <a:gd name="T51" fmla="*/ 13 h 118"/>
                  <a:gd name="T52" fmla="*/ 91 w 118"/>
                  <a:gd name="T53" fmla="*/ 10 h 118"/>
                  <a:gd name="T54" fmla="*/ 82 w 118"/>
                  <a:gd name="T55" fmla="*/ 5 h 118"/>
                  <a:gd name="T56" fmla="*/ 70 w 118"/>
                  <a:gd name="T57" fmla="*/ 1 h 118"/>
                  <a:gd name="T58" fmla="*/ 59 w 118"/>
                  <a:gd name="T59" fmla="*/ 0 h 118"/>
                  <a:gd name="T60" fmla="*/ 47 w 118"/>
                  <a:gd name="T61" fmla="*/ 1 h 118"/>
                  <a:gd name="T62" fmla="*/ 37 w 118"/>
                  <a:gd name="T63" fmla="*/ 5 h 118"/>
                  <a:gd name="T64" fmla="*/ 26 w 118"/>
                  <a:gd name="T65" fmla="*/ 10 h 118"/>
                  <a:gd name="T66" fmla="*/ 17 w 118"/>
                  <a:gd name="T67" fmla="*/ 18 h 118"/>
                  <a:gd name="T68" fmla="*/ 10 w 118"/>
                  <a:gd name="T69" fmla="*/ 27 h 118"/>
                  <a:gd name="T70" fmla="*/ 5 w 118"/>
                  <a:gd name="T71" fmla="*/ 37 h 118"/>
                  <a:gd name="T72" fmla="*/ 1 w 118"/>
                  <a:gd name="T73" fmla="*/ 47 h 118"/>
                  <a:gd name="T74" fmla="*/ 0 w 118"/>
                  <a:gd name="T75" fmla="*/ 59 h 118"/>
                  <a:gd name="T76" fmla="*/ 1 w 118"/>
                  <a:gd name="T77" fmla="*/ 70 h 118"/>
                  <a:gd name="T78" fmla="*/ 5 w 118"/>
                  <a:gd name="T79" fmla="*/ 82 h 118"/>
                  <a:gd name="T80" fmla="*/ 10 w 118"/>
                  <a:gd name="T81" fmla="*/ 91 h 118"/>
                  <a:gd name="T82" fmla="*/ 17 w 118"/>
                  <a:gd name="T83" fmla="*/ 101 h 118"/>
                  <a:gd name="T84" fmla="*/ 26 w 118"/>
                  <a:gd name="T85" fmla="*/ 108 h 118"/>
                  <a:gd name="T86" fmla="*/ 37 w 118"/>
                  <a:gd name="T87" fmla="*/ 114 h 118"/>
                  <a:gd name="T88" fmla="*/ 47 w 118"/>
                  <a:gd name="T89" fmla="*/ 117 h 118"/>
                  <a:gd name="T90" fmla="*/ 59 w 118"/>
                  <a:gd name="T9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59" y="118"/>
                    </a:moveTo>
                    <a:lnTo>
                      <a:pt x="70" y="117"/>
                    </a:lnTo>
                    <a:lnTo>
                      <a:pt x="75" y="115"/>
                    </a:lnTo>
                    <a:lnTo>
                      <a:pt x="82" y="114"/>
                    </a:lnTo>
                    <a:lnTo>
                      <a:pt x="86" y="110"/>
                    </a:lnTo>
                    <a:lnTo>
                      <a:pt x="91" y="108"/>
                    </a:lnTo>
                    <a:lnTo>
                      <a:pt x="95" y="104"/>
                    </a:lnTo>
                    <a:lnTo>
                      <a:pt x="98" y="102"/>
                    </a:lnTo>
                    <a:lnTo>
                      <a:pt x="98" y="101"/>
                    </a:lnTo>
                    <a:lnTo>
                      <a:pt x="99" y="101"/>
                    </a:lnTo>
                    <a:lnTo>
                      <a:pt x="101" y="101"/>
                    </a:lnTo>
                    <a:lnTo>
                      <a:pt x="101" y="99"/>
                    </a:lnTo>
                    <a:lnTo>
                      <a:pt x="101" y="98"/>
                    </a:lnTo>
                    <a:lnTo>
                      <a:pt x="102" y="98"/>
                    </a:lnTo>
                    <a:lnTo>
                      <a:pt x="104" y="95"/>
                    </a:lnTo>
                    <a:lnTo>
                      <a:pt x="108" y="91"/>
                    </a:lnTo>
                    <a:lnTo>
                      <a:pt x="110" y="86"/>
                    </a:lnTo>
                    <a:lnTo>
                      <a:pt x="114" y="82"/>
                    </a:lnTo>
                    <a:lnTo>
                      <a:pt x="115" y="75"/>
                    </a:lnTo>
                    <a:lnTo>
                      <a:pt x="117" y="70"/>
                    </a:lnTo>
                    <a:lnTo>
                      <a:pt x="118" y="59"/>
                    </a:lnTo>
                    <a:lnTo>
                      <a:pt x="117" y="47"/>
                    </a:lnTo>
                    <a:lnTo>
                      <a:pt x="114" y="37"/>
                    </a:lnTo>
                    <a:lnTo>
                      <a:pt x="108" y="27"/>
                    </a:lnTo>
                    <a:lnTo>
                      <a:pt x="101" y="18"/>
                    </a:lnTo>
                    <a:lnTo>
                      <a:pt x="95" y="13"/>
                    </a:lnTo>
                    <a:lnTo>
                      <a:pt x="91" y="10"/>
                    </a:lnTo>
                    <a:lnTo>
                      <a:pt x="82" y="5"/>
                    </a:lnTo>
                    <a:lnTo>
                      <a:pt x="70" y="1"/>
                    </a:lnTo>
                    <a:lnTo>
                      <a:pt x="59" y="0"/>
                    </a:lnTo>
                    <a:lnTo>
                      <a:pt x="47" y="1"/>
                    </a:lnTo>
                    <a:lnTo>
                      <a:pt x="37" y="5"/>
                    </a:lnTo>
                    <a:lnTo>
                      <a:pt x="26" y="10"/>
                    </a:lnTo>
                    <a:lnTo>
                      <a:pt x="17" y="18"/>
                    </a:lnTo>
                    <a:lnTo>
                      <a:pt x="10" y="27"/>
                    </a:lnTo>
                    <a:lnTo>
                      <a:pt x="5" y="37"/>
                    </a:lnTo>
                    <a:lnTo>
                      <a:pt x="1" y="47"/>
                    </a:lnTo>
                    <a:lnTo>
                      <a:pt x="0" y="59"/>
                    </a:lnTo>
                    <a:lnTo>
                      <a:pt x="1" y="70"/>
                    </a:lnTo>
                    <a:lnTo>
                      <a:pt x="5" y="82"/>
                    </a:lnTo>
                    <a:lnTo>
                      <a:pt x="10" y="91"/>
                    </a:lnTo>
                    <a:lnTo>
                      <a:pt x="17" y="101"/>
                    </a:lnTo>
                    <a:lnTo>
                      <a:pt x="26" y="108"/>
                    </a:lnTo>
                    <a:lnTo>
                      <a:pt x="37" y="114"/>
                    </a:lnTo>
                    <a:lnTo>
                      <a:pt x="47" y="117"/>
                    </a:lnTo>
                    <a:lnTo>
                      <a:pt x="59" y="118"/>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2" name="Freeform 30">
                <a:extLst>
                  <a:ext uri="{FF2B5EF4-FFF2-40B4-BE49-F238E27FC236}">
                    <a16:creationId xmlns:a16="http://schemas.microsoft.com/office/drawing/2014/main" id="{739BD94F-86EA-C08F-49D1-B2303FF9B73D}"/>
                  </a:ext>
                </a:extLst>
              </p:cNvPr>
              <p:cNvSpPr>
                <a:spLocks/>
              </p:cNvSpPr>
              <p:nvPr/>
            </p:nvSpPr>
            <p:spPr bwMode="auto">
              <a:xfrm>
                <a:off x="4784028" y="3175444"/>
                <a:ext cx="46038" cy="47625"/>
              </a:xfrm>
              <a:custGeom>
                <a:avLst/>
                <a:gdLst>
                  <a:gd name="T0" fmla="*/ 59 w 118"/>
                  <a:gd name="T1" fmla="*/ 117 h 117"/>
                  <a:gd name="T2" fmla="*/ 70 w 118"/>
                  <a:gd name="T3" fmla="*/ 116 h 117"/>
                  <a:gd name="T4" fmla="*/ 75 w 118"/>
                  <a:gd name="T5" fmla="*/ 114 h 117"/>
                  <a:gd name="T6" fmla="*/ 82 w 118"/>
                  <a:gd name="T7" fmla="*/ 113 h 117"/>
                  <a:gd name="T8" fmla="*/ 86 w 118"/>
                  <a:gd name="T9" fmla="*/ 110 h 117"/>
                  <a:gd name="T10" fmla="*/ 91 w 118"/>
                  <a:gd name="T11" fmla="*/ 107 h 117"/>
                  <a:gd name="T12" fmla="*/ 95 w 118"/>
                  <a:gd name="T13" fmla="*/ 103 h 117"/>
                  <a:gd name="T14" fmla="*/ 98 w 118"/>
                  <a:gd name="T15" fmla="*/ 101 h 117"/>
                  <a:gd name="T16" fmla="*/ 98 w 118"/>
                  <a:gd name="T17" fmla="*/ 100 h 117"/>
                  <a:gd name="T18" fmla="*/ 99 w 118"/>
                  <a:gd name="T19" fmla="*/ 100 h 117"/>
                  <a:gd name="T20" fmla="*/ 101 w 118"/>
                  <a:gd name="T21" fmla="*/ 100 h 117"/>
                  <a:gd name="T22" fmla="*/ 101 w 118"/>
                  <a:gd name="T23" fmla="*/ 98 h 117"/>
                  <a:gd name="T24" fmla="*/ 101 w 118"/>
                  <a:gd name="T25" fmla="*/ 97 h 117"/>
                  <a:gd name="T26" fmla="*/ 102 w 118"/>
                  <a:gd name="T27" fmla="*/ 97 h 117"/>
                  <a:gd name="T28" fmla="*/ 104 w 118"/>
                  <a:gd name="T29" fmla="*/ 95 h 117"/>
                  <a:gd name="T30" fmla="*/ 108 w 118"/>
                  <a:gd name="T31" fmla="*/ 90 h 117"/>
                  <a:gd name="T32" fmla="*/ 110 w 118"/>
                  <a:gd name="T33" fmla="*/ 85 h 117"/>
                  <a:gd name="T34" fmla="*/ 114 w 118"/>
                  <a:gd name="T35" fmla="*/ 81 h 117"/>
                  <a:gd name="T36" fmla="*/ 115 w 118"/>
                  <a:gd name="T37" fmla="*/ 74 h 117"/>
                  <a:gd name="T38" fmla="*/ 117 w 118"/>
                  <a:gd name="T39" fmla="*/ 69 h 117"/>
                  <a:gd name="T40" fmla="*/ 118 w 118"/>
                  <a:gd name="T41" fmla="*/ 58 h 117"/>
                  <a:gd name="T42" fmla="*/ 117 w 118"/>
                  <a:gd name="T43" fmla="*/ 47 h 117"/>
                  <a:gd name="T44" fmla="*/ 114 w 118"/>
                  <a:gd name="T45" fmla="*/ 36 h 117"/>
                  <a:gd name="T46" fmla="*/ 108 w 118"/>
                  <a:gd name="T47" fmla="*/ 26 h 117"/>
                  <a:gd name="T48" fmla="*/ 101 w 118"/>
                  <a:gd name="T49" fmla="*/ 18 h 117"/>
                  <a:gd name="T50" fmla="*/ 95 w 118"/>
                  <a:gd name="T51" fmla="*/ 12 h 117"/>
                  <a:gd name="T52" fmla="*/ 91 w 118"/>
                  <a:gd name="T53" fmla="*/ 9 h 117"/>
                  <a:gd name="T54" fmla="*/ 82 w 118"/>
                  <a:gd name="T55" fmla="*/ 4 h 117"/>
                  <a:gd name="T56" fmla="*/ 70 w 118"/>
                  <a:gd name="T57" fmla="*/ 1 h 117"/>
                  <a:gd name="T58" fmla="*/ 59 w 118"/>
                  <a:gd name="T59" fmla="*/ 0 h 117"/>
                  <a:gd name="T60" fmla="*/ 47 w 118"/>
                  <a:gd name="T61" fmla="*/ 1 h 117"/>
                  <a:gd name="T62" fmla="*/ 37 w 118"/>
                  <a:gd name="T63" fmla="*/ 4 h 117"/>
                  <a:gd name="T64" fmla="*/ 26 w 118"/>
                  <a:gd name="T65" fmla="*/ 9 h 117"/>
                  <a:gd name="T66" fmla="*/ 17 w 118"/>
                  <a:gd name="T67" fmla="*/ 18 h 117"/>
                  <a:gd name="T68" fmla="*/ 10 w 118"/>
                  <a:gd name="T69" fmla="*/ 26 h 117"/>
                  <a:gd name="T70" fmla="*/ 5 w 118"/>
                  <a:gd name="T71" fmla="*/ 36 h 117"/>
                  <a:gd name="T72" fmla="*/ 1 w 118"/>
                  <a:gd name="T73" fmla="*/ 47 h 117"/>
                  <a:gd name="T74" fmla="*/ 0 w 118"/>
                  <a:gd name="T75" fmla="*/ 58 h 117"/>
                  <a:gd name="T76" fmla="*/ 1 w 118"/>
                  <a:gd name="T77" fmla="*/ 69 h 117"/>
                  <a:gd name="T78" fmla="*/ 5 w 118"/>
                  <a:gd name="T79" fmla="*/ 81 h 117"/>
                  <a:gd name="T80" fmla="*/ 10 w 118"/>
                  <a:gd name="T81" fmla="*/ 90 h 117"/>
                  <a:gd name="T82" fmla="*/ 17 w 118"/>
                  <a:gd name="T83" fmla="*/ 100 h 117"/>
                  <a:gd name="T84" fmla="*/ 26 w 118"/>
                  <a:gd name="T85" fmla="*/ 107 h 117"/>
                  <a:gd name="T86" fmla="*/ 37 w 118"/>
                  <a:gd name="T87" fmla="*/ 113 h 117"/>
                  <a:gd name="T88" fmla="*/ 47 w 118"/>
                  <a:gd name="T89" fmla="*/ 116 h 117"/>
                  <a:gd name="T90" fmla="*/ 59 w 118"/>
                  <a:gd name="T9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59" y="117"/>
                    </a:moveTo>
                    <a:lnTo>
                      <a:pt x="70" y="116"/>
                    </a:lnTo>
                    <a:lnTo>
                      <a:pt x="75" y="114"/>
                    </a:lnTo>
                    <a:lnTo>
                      <a:pt x="82" y="113"/>
                    </a:lnTo>
                    <a:lnTo>
                      <a:pt x="86" y="110"/>
                    </a:lnTo>
                    <a:lnTo>
                      <a:pt x="91" y="107"/>
                    </a:lnTo>
                    <a:lnTo>
                      <a:pt x="95" y="103"/>
                    </a:lnTo>
                    <a:lnTo>
                      <a:pt x="98" y="101"/>
                    </a:lnTo>
                    <a:lnTo>
                      <a:pt x="98" y="100"/>
                    </a:lnTo>
                    <a:lnTo>
                      <a:pt x="99" y="100"/>
                    </a:lnTo>
                    <a:lnTo>
                      <a:pt x="101" y="100"/>
                    </a:lnTo>
                    <a:lnTo>
                      <a:pt x="101" y="98"/>
                    </a:lnTo>
                    <a:lnTo>
                      <a:pt x="101" y="97"/>
                    </a:lnTo>
                    <a:lnTo>
                      <a:pt x="102" y="97"/>
                    </a:lnTo>
                    <a:lnTo>
                      <a:pt x="104" y="95"/>
                    </a:lnTo>
                    <a:lnTo>
                      <a:pt x="108" y="90"/>
                    </a:lnTo>
                    <a:lnTo>
                      <a:pt x="110" y="85"/>
                    </a:lnTo>
                    <a:lnTo>
                      <a:pt x="114" y="81"/>
                    </a:lnTo>
                    <a:lnTo>
                      <a:pt x="115" y="74"/>
                    </a:lnTo>
                    <a:lnTo>
                      <a:pt x="117" y="69"/>
                    </a:lnTo>
                    <a:lnTo>
                      <a:pt x="118" y="58"/>
                    </a:lnTo>
                    <a:lnTo>
                      <a:pt x="117" y="47"/>
                    </a:lnTo>
                    <a:lnTo>
                      <a:pt x="114" y="36"/>
                    </a:lnTo>
                    <a:lnTo>
                      <a:pt x="108" y="26"/>
                    </a:lnTo>
                    <a:lnTo>
                      <a:pt x="101" y="18"/>
                    </a:lnTo>
                    <a:lnTo>
                      <a:pt x="95" y="12"/>
                    </a:lnTo>
                    <a:lnTo>
                      <a:pt x="91" y="9"/>
                    </a:lnTo>
                    <a:lnTo>
                      <a:pt x="82" y="4"/>
                    </a:lnTo>
                    <a:lnTo>
                      <a:pt x="70" y="1"/>
                    </a:lnTo>
                    <a:lnTo>
                      <a:pt x="59" y="0"/>
                    </a:lnTo>
                    <a:lnTo>
                      <a:pt x="47" y="1"/>
                    </a:lnTo>
                    <a:lnTo>
                      <a:pt x="37" y="4"/>
                    </a:lnTo>
                    <a:lnTo>
                      <a:pt x="26" y="9"/>
                    </a:lnTo>
                    <a:lnTo>
                      <a:pt x="17" y="18"/>
                    </a:lnTo>
                    <a:lnTo>
                      <a:pt x="10" y="26"/>
                    </a:lnTo>
                    <a:lnTo>
                      <a:pt x="5" y="36"/>
                    </a:lnTo>
                    <a:lnTo>
                      <a:pt x="1" y="47"/>
                    </a:lnTo>
                    <a:lnTo>
                      <a:pt x="0" y="58"/>
                    </a:lnTo>
                    <a:lnTo>
                      <a:pt x="1" y="69"/>
                    </a:lnTo>
                    <a:lnTo>
                      <a:pt x="5" y="81"/>
                    </a:lnTo>
                    <a:lnTo>
                      <a:pt x="10" y="90"/>
                    </a:lnTo>
                    <a:lnTo>
                      <a:pt x="17" y="100"/>
                    </a:lnTo>
                    <a:lnTo>
                      <a:pt x="26" y="107"/>
                    </a:lnTo>
                    <a:lnTo>
                      <a:pt x="37" y="113"/>
                    </a:lnTo>
                    <a:lnTo>
                      <a:pt x="47" y="116"/>
                    </a:lnTo>
                    <a:lnTo>
                      <a:pt x="59" y="117"/>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3" name="Freeform 31">
                <a:extLst>
                  <a:ext uri="{FF2B5EF4-FFF2-40B4-BE49-F238E27FC236}">
                    <a16:creationId xmlns:a16="http://schemas.microsoft.com/office/drawing/2014/main" id="{3CAD9F73-52F9-2492-5899-C815E516031B}"/>
                  </a:ext>
                </a:extLst>
              </p:cNvPr>
              <p:cNvSpPr>
                <a:spLocks/>
              </p:cNvSpPr>
              <p:nvPr/>
            </p:nvSpPr>
            <p:spPr bwMode="auto">
              <a:xfrm>
                <a:off x="4784028" y="4712144"/>
                <a:ext cx="46038" cy="46037"/>
              </a:xfrm>
              <a:custGeom>
                <a:avLst/>
                <a:gdLst>
                  <a:gd name="T0" fmla="*/ 59 w 118"/>
                  <a:gd name="T1" fmla="*/ 118 h 118"/>
                  <a:gd name="T2" fmla="*/ 70 w 118"/>
                  <a:gd name="T3" fmla="*/ 117 h 118"/>
                  <a:gd name="T4" fmla="*/ 75 w 118"/>
                  <a:gd name="T5" fmla="*/ 115 h 118"/>
                  <a:gd name="T6" fmla="*/ 82 w 118"/>
                  <a:gd name="T7" fmla="*/ 114 h 118"/>
                  <a:gd name="T8" fmla="*/ 86 w 118"/>
                  <a:gd name="T9" fmla="*/ 110 h 118"/>
                  <a:gd name="T10" fmla="*/ 91 w 118"/>
                  <a:gd name="T11" fmla="*/ 108 h 118"/>
                  <a:gd name="T12" fmla="*/ 95 w 118"/>
                  <a:gd name="T13" fmla="*/ 104 h 118"/>
                  <a:gd name="T14" fmla="*/ 98 w 118"/>
                  <a:gd name="T15" fmla="*/ 102 h 118"/>
                  <a:gd name="T16" fmla="*/ 98 w 118"/>
                  <a:gd name="T17" fmla="*/ 101 h 118"/>
                  <a:gd name="T18" fmla="*/ 99 w 118"/>
                  <a:gd name="T19" fmla="*/ 101 h 118"/>
                  <a:gd name="T20" fmla="*/ 101 w 118"/>
                  <a:gd name="T21" fmla="*/ 101 h 118"/>
                  <a:gd name="T22" fmla="*/ 101 w 118"/>
                  <a:gd name="T23" fmla="*/ 99 h 118"/>
                  <a:gd name="T24" fmla="*/ 101 w 118"/>
                  <a:gd name="T25" fmla="*/ 98 h 118"/>
                  <a:gd name="T26" fmla="*/ 102 w 118"/>
                  <a:gd name="T27" fmla="*/ 98 h 118"/>
                  <a:gd name="T28" fmla="*/ 104 w 118"/>
                  <a:gd name="T29" fmla="*/ 95 h 118"/>
                  <a:gd name="T30" fmla="*/ 108 w 118"/>
                  <a:gd name="T31" fmla="*/ 91 h 118"/>
                  <a:gd name="T32" fmla="*/ 110 w 118"/>
                  <a:gd name="T33" fmla="*/ 86 h 118"/>
                  <a:gd name="T34" fmla="*/ 114 w 118"/>
                  <a:gd name="T35" fmla="*/ 82 h 118"/>
                  <a:gd name="T36" fmla="*/ 115 w 118"/>
                  <a:gd name="T37" fmla="*/ 75 h 118"/>
                  <a:gd name="T38" fmla="*/ 117 w 118"/>
                  <a:gd name="T39" fmla="*/ 70 h 118"/>
                  <a:gd name="T40" fmla="*/ 118 w 118"/>
                  <a:gd name="T41" fmla="*/ 59 h 118"/>
                  <a:gd name="T42" fmla="*/ 117 w 118"/>
                  <a:gd name="T43" fmla="*/ 47 h 118"/>
                  <a:gd name="T44" fmla="*/ 114 w 118"/>
                  <a:gd name="T45" fmla="*/ 37 h 118"/>
                  <a:gd name="T46" fmla="*/ 108 w 118"/>
                  <a:gd name="T47" fmla="*/ 27 h 118"/>
                  <a:gd name="T48" fmla="*/ 101 w 118"/>
                  <a:gd name="T49" fmla="*/ 18 h 118"/>
                  <a:gd name="T50" fmla="*/ 95 w 118"/>
                  <a:gd name="T51" fmla="*/ 13 h 118"/>
                  <a:gd name="T52" fmla="*/ 91 w 118"/>
                  <a:gd name="T53" fmla="*/ 10 h 118"/>
                  <a:gd name="T54" fmla="*/ 82 w 118"/>
                  <a:gd name="T55" fmla="*/ 5 h 118"/>
                  <a:gd name="T56" fmla="*/ 70 w 118"/>
                  <a:gd name="T57" fmla="*/ 1 h 118"/>
                  <a:gd name="T58" fmla="*/ 59 w 118"/>
                  <a:gd name="T59" fmla="*/ 0 h 118"/>
                  <a:gd name="T60" fmla="*/ 47 w 118"/>
                  <a:gd name="T61" fmla="*/ 1 h 118"/>
                  <a:gd name="T62" fmla="*/ 37 w 118"/>
                  <a:gd name="T63" fmla="*/ 5 h 118"/>
                  <a:gd name="T64" fmla="*/ 26 w 118"/>
                  <a:gd name="T65" fmla="*/ 10 h 118"/>
                  <a:gd name="T66" fmla="*/ 17 w 118"/>
                  <a:gd name="T67" fmla="*/ 18 h 118"/>
                  <a:gd name="T68" fmla="*/ 10 w 118"/>
                  <a:gd name="T69" fmla="*/ 27 h 118"/>
                  <a:gd name="T70" fmla="*/ 5 w 118"/>
                  <a:gd name="T71" fmla="*/ 37 h 118"/>
                  <a:gd name="T72" fmla="*/ 1 w 118"/>
                  <a:gd name="T73" fmla="*/ 47 h 118"/>
                  <a:gd name="T74" fmla="*/ 0 w 118"/>
                  <a:gd name="T75" fmla="*/ 59 h 118"/>
                  <a:gd name="T76" fmla="*/ 1 w 118"/>
                  <a:gd name="T77" fmla="*/ 70 h 118"/>
                  <a:gd name="T78" fmla="*/ 5 w 118"/>
                  <a:gd name="T79" fmla="*/ 82 h 118"/>
                  <a:gd name="T80" fmla="*/ 10 w 118"/>
                  <a:gd name="T81" fmla="*/ 91 h 118"/>
                  <a:gd name="T82" fmla="*/ 17 w 118"/>
                  <a:gd name="T83" fmla="*/ 101 h 118"/>
                  <a:gd name="T84" fmla="*/ 26 w 118"/>
                  <a:gd name="T85" fmla="*/ 108 h 118"/>
                  <a:gd name="T86" fmla="*/ 37 w 118"/>
                  <a:gd name="T87" fmla="*/ 114 h 118"/>
                  <a:gd name="T88" fmla="*/ 47 w 118"/>
                  <a:gd name="T89" fmla="*/ 117 h 118"/>
                  <a:gd name="T90" fmla="*/ 59 w 118"/>
                  <a:gd name="T9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59" y="118"/>
                    </a:moveTo>
                    <a:lnTo>
                      <a:pt x="70" y="117"/>
                    </a:lnTo>
                    <a:lnTo>
                      <a:pt x="75" y="115"/>
                    </a:lnTo>
                    <a:lnTo>
                      <a:pt x="82" y="114"/>
                    </a:lnTo>
                    <a:lnTo>
                      <a:pt x="86" y="110"/>
                    </a:lnTo>
                    <a:lnTo>
                      <a:pt x="91" y="108"/>
                    </a:lnTo>
                    <a:lnTo>
                      <a:pt x="95" y="104"/>
                    </a:lnTo>
                    <a:lnTo>
                      <a:pt x="98" y="102"/>
                    </a:lnTo>
                    <a:lnTo>
                      <a:pt x="98" y="101"/>
                    </a:lnTo>
                    <a:lnTo>
                      <a:pt x="99" y="101"/>
                    </a:lnTo>
                    <a:lnTo>
                      <a:pt x="101" y="101"/>
                    </a:lnTo>
                    <a:lnTo>
                      <a:pt x="101" y="99"/>
                    </a:lnTo>
                    <a:lnTo>
                      <a:pt x="101" y="98"/>
                    </a:lnTo>
                    <a:lnTo>
                      <a:pt x="102" y="98"/>
                    </a:lnTo>
                    <a:lnTo>
                      <a:pt x="104" y="95"/>
                    </a:lnTo>
                    <a:lnTo>
                      <a:pt x="108" y="91"/>
                    </a:lnTo>
                    <a:lnTo>
                      <a:pt x="110" y="86"/>
                    </a:lnTo>
                    <a:lnTo>
                      <a:pt x="114" y="82"/>
                    </a:lnTo>
                    <a:lnTo>
                      <a:pt x="115" y="75"/>
                    </a:lnTo>
                    <a:lnTo>
                      <a:pt x="117" y="70"/>
                    </a:lnTo>
                    <a:lnTo>
                      <a:pt x="118" y="59"/>
                    </a:lnTo>
                    <a:lnTo>
                      <a:pt x="117" y="47"/>
                    </a:lnTo>
                    <a:lnTo>
                      <a:pt x="114" y="37"/>
                    </a:lnTo>
                    <a:lnTo>
                      <a:pt x="108" y="27"/>
                    </a:lnTo>
                    <a:lnTo>
                      <a:pt x="101" y="18"/>
                    </a:lnTo>
                    <a:lnTo>
                      <a:pt x="95" y="13"/>
                    </a:lnTo>
                    <a:lnTo>
                      <a:pt x="91" y="10"/>
                    </a:lnTo>
                    <a:lnTo>
                      <a:pt x="82" y="5"/>
                    </a:lnTo>
                    <a:lnTo>
                      <a:pt x="70" y="1"/>
                    </a:lnTo>
                    <a:lnTo>
                      <a:pt x="59" y="0"/>
                    </a:lnTo>
                    <a:lnTo>
                      <a:pt x="47" y="1"/>
                    </a:lnTo>
                    <a:lnTo>
                      <a:pt x="37" y="5"/>
                    </a:lnTo>
                    <a:lnTo>
                      <a:pt x="26" y="10"/>
                    </a:lnTo>
                    <a:lnTo>
                      <a:pt x="17" y="18"/>
                    </a:lnTo>
                    <a:lnTo>
                      <a:pt x="10" y="27"/>
                    </a:lnTo>
                    <a:lnTo>
                      <a:pt x="5" y="37"/>
                    </a:lnTo>
                    <a:lnTo>
                      <a:pt x="1" y="47"/>
                    </a:lnTo>
                    <a:lnTo>
                      <a:pt x="0" y="59"/>
                    </a:lnTo>
                    <a:lnTo>
                      <a:pt x="1" y="70"/>
                    </a:lnTo>
                    <a:lnTo>
                      <a:pt x="5" y="82"/>
                    </a:lnTo>
                    <a:lnTo>
                      <a:pt x="10" y="91"/>
                    </a:lnTo>
                    <a:lnTo>
                      <a:pt x="17" y="101"/>
                    </a:lnTo>
                    <a:lnTo>
                      <a:pt x="26" y="108"/>
                    </a:lnTo>
                    <a:lnTo>
                      <a:pt x="37" y="114"/>
                    </a:lnTo>
                    <a:lnTo>
                      <a:pt x="47" y="117"/>
                    </a:lnTo>
                    <a:lnTo>
                      <a:pt x="59" y="118"/>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4" name="Freeform 32">
                <a:extLst>
                  <a:ext uri="{FF2B5EF4-FFF2-40B4-BE49-F238E27FC236}">
                    <a16:creationId xmlns:a16="http://schemas.microsoft.com/office/drawing/2014/main" id="{532EA763-A2A1-7E1F-D688-9443F3EA68B7}"/>
                  </a:ext>
                </a:extLst>
              </p:cNvPr>
              <p:cNvSpPr>
                <a:spLocks/>
              </p:cNvSpPr>
              <p:nvPr/>
            </p:nvSpPr>
            <p:spPr bwMode="auto">
              <a:xfrm>
                <a:off x="4784028" y="4920107"/>
                <a:ext cx="46038" cy="46037"/>
              </a:xfrm>
              <a:custGeom>
                <a:avLst/>
                <a:gdLst>
                  <a:gd name="T0" fmla="*/ 59 w 118"/>
                  <a:gd name="T1" fmla="*/ 118 h 118"/>
                  <a:gd name="T2" fmla="*/ 70 w 118"/>
                  <a:gd name="T3" fmla="*/ 117 h 118"/>
                  <a:gd name="T4" fmla="*/ 75 w 118"/>
                  <a:gd name="T5" fmla="*/ 114 h 118"/>
                  <a:gd name="T6" fmla="*/ 82 w 118"/>
                  <a:gd name="T7" fmla="*/ 113 h 118"/>
                  <a:gd name="T8" fmla="*/ 86 w 118"/>
                  <a:gd name="T9" fmla="*/ 110 h 118"/>
                  <a:gd name="T10" fmla="*/ 91 w 118"/>
                  <a:gd name="T11" fmla="*/ 108 h 118"/>
                  <a:gd name="T12" fmla="*/ 95 w 118"/>
                  <a:gd name="T13" fmla="*/ 104 h 118"/>
                  <a:gd name="T14" fmla="*/ 98 w 118"/>
                  <a:gd name="T15" fmla="*/ 102 h 118"/>
                  <a:gd name="T16" fmla="*/ 98 w 118"/>
                  <a:gd name="T17" fmla="*/ 101 h 118"/>
                  <a:gd name="T18" fmla="*/ 99 w 118"/>
                  <a:gd name="T19" fmla="*/ 101 h 118"/>
                  <a:gd name="T20" fmla="*/ 101 w 118"/>
                  <a:gd name="T21" fmla="*/ 101 h 118"/>
                  <a:gd name="T22" fmla="*/ 101 w 118"/>
                  <a:gd name="T23" fmla="*/ 98 h 118"/>
                  <a:gd name="T24" fmla="*/ 101 w 118"/>
                  <a:gd name="T25" fmla="*/ 97 h 118"/>
                  <a:gd name="T26" fmla="*/ 102 w 118"/>
                  <a:gd name="T27" fmla="*/ 97 h 118"/>
                  <a:gd name="T28" fmla="*/ 104 w 118"/>
                  <a:gd name="T29" fmla="*/ 95 h 118"/>
                  <a:gd name="T30" fmla="*/ 108 w 118"/>
                  <a:gd name="T31" fmla="*/ 91 h 118"/>
                  <a:gd name="T32" fmla="*/ 110 w 118"/>
                  <a:gd name="T33" fmla="*/ 86 h 118"/>
                  <a:gd name="T34" fmla="*/ 114 w 118"/>
                  <a:gd name="T35" fmla="*/ 81 h 118"/>
                  <a:gd name="T36" fmla="*/ 115 w 118"/>
                  <a:gd name="T37" fmla="*/ 75 h 118"/>
                  <a:gd name="T38" fmla="*/ 117 w 118"/>
                  <a:gd name="T39" fmla="*/ 70 h 118"/>
                  <a:gd name="T40" fmla="*/ 118 w 118"/>
                  <a:gd name="T41" fmla="*/ 59 h 118"/>
                  <a:gd name="T42" fmla="*/ 117 w 118"/>
                  <a:gd name="T43" fmla="*/ 47 h 118"/>
                  <a:gd name="T44" fmla="*/ 114 w 118"/>
                  <a:gd name="T45" fmla="*/ 36 h 118"/>
                  <a:gd name="T46" fmla="*/ 108 w 118"/>
                  <a:gd name="T47" fmla="*/ 27 h 118"/>
                  <a:gd name="T48" fmla="*/ 101 w 118"/>
                  <a:gd name="T49" fmla="*/ 18 h 118"/>
                  <a:gd name="T50" fmla="*/ 95 w 118"/>
                  <a:gd name="T51" fmla="*/ 13 h 118"/>
                  <a:gd name="T52" fmla="*/ 91 w 118"/>
                  <a:gd name="T53" fmla="*/ 10 h 118"/>
                  <a:gd name="T54" fmla="*/ 82 w 118"/>
                  <a:gd name="T55" fmla="*/ 4 h 118"/>
                  <a:gd name="T56" fmla="*/ 70 w 118"/>
                  <a:gd name="T57" fmla="*/ 1 h 118"/>
                  <a:gd name="T58" fmla="*/ 59 w 118"/>
                  <a:gd name="T59" fmla="*/ 0 h 118"/>
                  <a:gd name="T60" fmla="*/ 47 w 118"/>
                  <a:gd name="T61" fmla="*/ 1 h 118"/>
                  <a:gd name="T62" fmla="*/ 37 w 118"/>
                  <a:gd name="T63" fmla="*/ 4 h 118"/>
                  <a:gd name="T64" fmla="*/ 26 w 118"/>
                  <a:gd name="T65" fmla="*/ 10 h 118"/>
                  <a:gd name="T66" fmla="*/ 17 w 118"/>
                  <a:gd name="T67" fmla="*/ 18 h 118"/>
                  <a:gd name="T68" fmla="*/ 10 w 118"/>
                  <a:gd name="T69" fmla="*/ 27 h 118"/>
                  <a:gd name="T70" fmla="*/ 5 w 118"/>
                  <a:gd name="T71" fmla="*/ 36 h 118"/>
                  <a:gd name="T72" fmla="*/ 1 w 118"/>
                  <a:gd name="T73" fmla="*/ 47 h 118"/>
                  <a:gd name="T74" fmla="*/ 0 w 118"/>
                  <a:gd name="T75" fmla="*/ 59 h 118"/>
                  <a:gd name="T76" fmla="*/ 1 w 118"/>
                  <a:gd name="T77" fmla="*/ 70 h 118"/>
                  <a:gd name="T78" fmla="*/ 5 w 118"/>
                  <a:gd name="T79" fmla="*/ 81 h 118"/>
                  <a:gd name="T80" fmla="*/ 10 w 118"/>
                  <a:gd name="T81" fmla="*/ 91 h 118"/>
                  <a:gd name="T82" fmla="*/ 17 w 118"/>
                  <a:gd name="T83" fmla="*/ 101 h 118"/>
                  <a:gd name="T84" fmla="*/ 26 w 118"/>
                  <a:gd name="T85" fmla="*/ 108 h 118"/>
                  <a:gd name="T86" fmla="*/ 37 w 118"/>
                  <a:gd name="T87" fmla="*/ 113 h 118"/>
                  <a:gd name="T88" fmla="*/ 47 w 118"/>
                  <a:gd name="T89" fmla="*/ 117 h 118"/>
                  <a:gd name="T90" fmla="*/ 59 w 118"/>
                  <a:gd name="T9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59" y="118"/>
                    </a:moveTo>
                    <a:lnTo>
                      <a:pt x="70" y="117"/>
                    </a:lnTo>
                    <a:lnTo>
                      <a:pt x="75" y="114"/>
                    </a:lnTo>
                    <a:lnTo>
                      <a:pt x="82" y="113"/>
                    </a:lnTo>
                    <a:lnTo>
                      <a:pt x="86" y="110"/>
                    </a:lnTo>
                    <a:lnTo>
                      <a:pt x="91" y="108"/>
                    </a:lnTo>
                    <a:lnTo>
                      <a:pt x="95" y="104"/>
                    </a:lnTo>
                    <a:lnTo>
                      <a:pt x="98" y="102"/>
                    </a:lnTo>
                    <a:lnTo>
                      <a:pt x="98" y="101"/>
                    </a:lnTo>
                    <a:lnTo>
                      <a:pt x="99" y="101"/>
                    </a:lnTo>
                    <a:lnTo>
                      <a:pt x="101" y="101"/>
                    </a:lnTo>
                    <a:lnTo>
                      <a:pt x="101" y="98"/>
                    </a:lnTo>
                    <a:lnTo>
                      <a:pt x="101" y="97"/>
                    </a:lnTo>
                    <a:lnTo>
                      <a:pt x="102" y="97"/>
                    </a:lnTo>
                    <a:lnTo>
                      <a:pt x="104" y="95"/>
                    </a:lnTo>
                    <a:lnTo>
                      <a:pt x="108" y="91"/>
                    </a:lnTo>
                    <a:lnTo>
                      <a:pt x="110" y="86"/>
                    </a:lnTo>
                    <a:lnTo>
                      <a:pt x="114" y="81"/>
                    </a:lnTo>
                    <a:lnTo>
                      <a:pt x="115" y="75"/>
                    </a:lnTo>
                    <a:lnTo>
                      <a:pt x="117" y="70"/>
                    </a:lnTo>
                    <a:lnTo>
                      <a:pt x="118" y="59"/>
                    </a:lnTo>
                    <a:lnTo>
                      <a:pt x="117" y="47"/>
                    </a:lnTo>
                    <a:lnTo>
                      <a:pt x="114" y="36"/>
                    </a:lnTo>
                    <a:lnTo>
                      <a:pt x="108" y="27"/>
                    </a:lnTo>
                    <a:lnTo>
                      <a:pt x="101" y="18"/>
                    </a:lnTo>
                    <a:lnTo>
                      <a:pt x="95" y="13"/>
                    </a:lnTo>
                    <a:lnTo>
                      <a:pt x="91" y="10"/>
                    </a:lnTo>
                    <a:lnTo>
                      <a:pt x="82" y="4"/>
                    </a:lnTo>
                    <a:lnTo>
                      <a:pt x="70" y="1"/>
                    </a:lnTo>
                    <a:lnTo>
                      <a:pt x="59" y="0"/>
                    </a:lnTo>
                    <a:lnTo>
                      <a:pt x="47" y="1"/>
                    </a:lnTo>
                    <a:lnTo>
                      <a:pt x="37" y="4"/>
                    </a:lnTo>
                    <a:lnTo>
                      <a:pt x="26" y="10"/>
                    </a:lnTo>
                    <a:lnTo>
                      <a:pt x="17" y="18"/>
                    </a:lnTo>
                    <a:lnTo>
                      <a:pt x="10" y="27"/>
                    </a:lnTo>
                    <a:lnTo>
                      <a:pt x="5" y="36"/>
                    </a:lnTo>
                    <a:lnTo>
                      <a:pt x="1" y="47"/>
                    </a:lnTo>
                    <a:lnTo>
                      <a:pt x="0" y="59"/>
                    </a:lnTo>
                    <a:lnTo>
                      <a:pt x="1" y="70"/>
                    </a:lnTo>
                    <a:lnTo>
                      <a:pt x="5" y="81"/>
                    </a:lnTo>
                    <a:lnTo>
                      <a:pt x="10" y="91"/>
                    </a:lnTo>
                    <a:lnTo>
                      <a:pt x="17" y="101"/>
                    </a:lnTo>
                    <a:lnTo>
                      <a:pt x="26" y="108"/>
                    </a:lnTo>
                    <a:lnTo>
                      <a:pt x="37" y="113"/>
                    </a:lnTo>
                    <a:lnTo>
                      <a:pt x="47" y="117"/>
                    </a:lnTo>
                    <a:lnTo>
                      <a:pt x="59" y="118"/>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5" name="Freeform 33">
                <a:extLst>
                  <a:ext uri="{FF2B5EF4-FFF2-40B4-BE49-F238E27FC236}">
                    <a16:creationId xmlns:a16="http://schemas.microsoft.com/office/drawing/2014/main" id="{18CE53BE-DA1A-D468-4190-C7EC7EDC493E}"/>
                  </a:ext>
                </a:extLst>
              </p:cNvPr>
              <p:cNvSpPr>
                <a:spLocks/>
              </p:cNvSpPr>
              <p:nvPr/>
            </p:nvSpPr>
            <p:spPr bwMode="auto">
              <a:xfrm>
                <a:off x="4784028" y="5193157"/>
                <a:ext cx="46038" cy="46037"/>
              </a:xfrm>
              <a:custGeom>
                <a:avLst/>
                <a:gdLst>
                  <a:gd name="T0" fmla="*/ 59 w 118"/>
                  <a:gd name="T1" fmla="*/ 117 h 117"/>
                  <a:gd name="T2" fmla="*/ 70 w 118"/>
                  <a:gd name="T3" fmla="*/ 116 h 117"/>
                  <a:gd name="T4" fmla="*/ 75 w 118"/>
                  <a:gd name="T5" fmla="*/ 114 h 117"/>
                  <a:gd name="T6" fmla="*/ 82 w 118"/>
                  <a:gd name="T7" fmla="*/ 113 h 117"/>
                  <a:gd name="T8" fmla="*/ 86 w 118"/>
                  <a:gd name="T9" fmla="*/ 110 h 117"/>
                  <a:gd name="T10" fmla="*/ 91 w 118"/>
                  <a:gd name="T11" fmla="*/ 108 h 117"/>
                  <a:gd name="T12" fmla="*/ 95 w 118"/>
                  <a:gd name="T13" fmla="*/ 103 h 117"/>
                  <a:gd name="T14" fmla="*/ 98 w 118"/>
                  <a:gd name="T15" fmla="*/ 101 h 117"/>
                  <a:gd name="T16" fmla="*/ 98 w 118"/>
                  <a:gd name="T17" fmla="*/ 100 h 117"/>
                  <a:gd name="T18" fmla="*/ 99 w 118"/>
                  <a:gd name="T19" fmla="*/ 100 h 117"/>
                  <a:gd name="T20" fmla="*/ 101 w 118"/>
                  <a:gd name="T21" fmla="*/ 100 h 117"/>
                  <a:gd name="T22" fmla="*/ 101 w 118"/>
                  <a:gd name="T23" fmla="*/ 98 h 117"/>
                  <a:gd name="T24" fmla="*/ 101 w 118"/>
                  <a:gd name="T25" fmla="*/ 97 h 117"/>
                  <a:gd name="T26" fmla="*/ 102 w 118"/>
                  <a:gd name="T27" fmla="*/ 97 h 117"/>
                  <a:gd name="T28" fmla="*/ 104 w 118"/>
                  <a:gd name="T29" fmla="*/ 95 h 117"/>
                  <a:gd name="T30" fmla="*/ 108 w 118"/>
                  <a:gd name="T31" fmla="*/ 90 h 117"/>
                  <a:gd name="T32" fmla="*/ 110 w 118"/>
                  <a:gd name="T33" fmla="*/ 85 h 117"/>
                  <a:gd name="T34" fmla="*/ 114 w 118"/>
                  <a:gd name="T35" fmla="*/ 81 h 117"/>
                  <a:gd name="T36" fmla="*/ 115 w 118"/>
                  <a:gd name="T37" fmla="*/ 74 h 117"/>
                  <a:gd name="T38" fmla="*/ 117 w 118"/>
                  <a:gd name="T39" fmla="*/ 69 h 117"/>
                  <a:gd name="T40" fmla="*/ 118 w 118"/>
                  <a:gd name="T41" fmla="*/ 58 h 117"/>
                  <a:gd name="T42" fmla="*/ 117 w 118"/>
                  <a:gd name="T43" fmla="*/ 47 h 117"/>
                  <a:gd name="T44" fmla="*/ 114 w 118"/>
                  <a:gd name="T45" fmla="*/ 36 h 117"/>
                  <a:gd name="T46" fmla="*/ 108 w 118"/>
                  <a:gd name="T47" fmla="*/ 26 h 117"/>
                  <a:gd name="T48" fmla="*/ 101 w 118"/>
                  <a:gd name="T49" fmla="*/ 18 h 117"/>
                  <a:gd name="T50" fmla="*/ 95 w 118"/>
                  <a:gd name="T51" fmla="*/ 12 h 117"/>
                  <a:gd name="T52" fmla="*/ 91 w 118"/>
                  <a:gd name="T53" fmla="*/ 9 h 117"/>
                  <a:gd name="T54" fmla="*/ 82 w 118"/>
                  <a:gd name="T55" fmla="*/ 4 h 117"/>
                  <a:gd name="T56" fmla="*/ 70 w 118"/>
                  <a:gd name="T57" fmla="*/ 1 h 117"/>
                  <a:gd name="T58" fmla="*/ 59 w 118"/>
                  <a:gd name="T59" fmla="*/ 0 h 117"/>
                  <a:gd name="T60" fmla="*/ 47 w 118"/>
                  <a:gd name="T61" fmla="*/ 1 h 117"/>
                  <a:gd name="T62" fmla="*/ 37 w 118"/>
                  <a:gd name="T63" fmla="*/ 4 h 117"/>
                  <a:gd name="T64" fmla="*/ 26 w 118"/>
                  <a:gd name="T65" fmla="*/ 9 h 117"/>
                  <a:gd name="T66" fmla="*/ 17 w 118"/>
                  <a:gd name="T67" fmla="*/ 18 h 117"/>
                  <a:gd name="T68" fmla="*/ 10 w 118"/>
                  <a:gd name="T69" fmla="*/ 26 h 117"/>
                  <a:gd name="T70" fmla="*/ 5 w 118"/>
                  <a:gd name="T71" fmla="*/ 36 h 117"/>
                  <a:gd name="T72" fmla="*/ 1 w 118"/>
                  <a:gd name="T73" fmla="*/ 47 h 117"/>
                  <a:gd name="T74" fmla="*/ 0 w 118"/>
                  <a:gd name="T75" fmla="*/ 58 h 117"/>
                  <a:gd name="T76" fmla="*/ 1 w 118"/>
                  <a:gd name="T77" fmla="*/ 69 h 117"/>
                  <a:gd name="T78" fmla="*/ 5 w 118"/>
                  <a:gd name="T79" fmla="*/ 81 h 117"/>
                  <a:gd name="T80" fmla="*/ 10 w 118"/>
                  <a:gd name="T81" fmla="*/ 90 h 117"/>
                  <a:gd name="T82" fmla="*/ 17 w 118"/>
                  <a:gd name="T83" fmla="*/ 100 h 117"/>
                  <a:gd name="T84" fmla="*/ 26 w 118"/>
                  <a:gd name="T85" fmla="*/ 108 h 117"/>
                  <a:gd name="T86" fmla="*/ 37 w 118"/>
                  <a:gd name="T87" fmla="*/ 113 h 117"/>
                  <a:gd name="T88" fmla="*/ 47 w 118"/>
                  <a:gd name="T89" fmla="*/ 116 h 117"/>
                  <a:gd name="T90" fmla="*/ 59 w 118"/>
                  <a:gd name="T9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59" y="117"/>
                    </a:moveTo>
                    <a:lnTo>
                      <a:pt x="70" y="116"/>
                    </a:lnTo>
                    <a:lnTo>
                      <a:pt x="75" y="114"/>
                    </a:lnTo>
                    <a:lnTo>
                      <a:pt x="82" y="113"/>
                    </a:lnTo>
                    <a:lnTo>
                      <a:pt x="86" y="110"/>
                    </a:lnTo>
                    <a:lnTo>
                      <a:pt x="91" y="108"/>
                    </a:lnTo>
                    <a:lnTo>
                      <a:pt x="95" y="103"/>
                    </a:lnTo>
                    <a:lnTo>
                      <a:pt x="98" y="101"/>
                    </a:lnTo>
                    <a:lnTo>
                      <a:pt x="98" y="100"/>
                    </a:lnTo>
                    <a:lnTo>
                      <a:pt x="99" y="100"/>
                    </a:lnTo>
                    <a:lnTo>
                      <a:pt x="101" y="100"/>
                    </a:lnTo>
                    <a:lnTo>
                      <a:pt x="101" y="98"/>
                    </a:lnTo>
                    <a:lnTo>
                      <a:pt x="101" y="97"/>
                    </a:lnTo>
                    <a:lnTo>
                      <a:pt x="102" y="97"/>
                    </a:lnTo>
                    <a:lnTo>
                      <a:pt x="104" y="95"/>
                    </a:lnTo>
                    <a:lnTo>
                      <a:pt x="108" y="90"/>
                    </a:lnTo>
                    <a:lnTo>
                      <a:pt x="110" y="85"/>
                    </a:lnTo>
                    <a:lnTo>
                      <a:pt x="114" y="81"/>
                    </a:lnTo>
                    <a:lnTo>
                      <a:pt x="115" y="74"/>
                    </a:lnTo>
                    <a:lnTo>
                      <a:pt x="117" y="69"/>
                    </a:lnTo>
                    <a:lnTo>
                      <a:pt x="118" y="58"/>
                    </a:lnTo>
                    <a:lnTo>
                      <a:pt x="117" y="47"/>
                    </a:lnTo>
                    <a:lnTo>
                      <a:pt x="114" y="36"/>
                    </a:lnTo>
                    <a:lnTo>
                      <a:pt x="108" y="26"/>
                    </a:lnTo>
                    <a:lnTo>
                      <a:pt x="101" y="18"/>
                    </a:lnTo>
                    <a:lnTo>
                      <a:pt x="95" y="12"/>
                    </a:lnTo>
                    <a:lnTo>
                      <a:pt x="91" y="9"/>
                    </a:lnTo>
                    <a:lnTo>
                      <a:pt x="82" y="4"/>
                    </a:lnTo>
                    <a:lnTo>
                      <a:pt x="70" y="1"/>
                    </a:lnTo>
                    <a:lnTo>
                      <a:pt x="59" y="0"/>
                    </a:lnTo>
                    <a:lnTo>
                      <a:pt x="47" y="1"/>
                    </a:lnTo>
                    <a:lnTo>
                      <a:pt x="37" y="4"/>
                    </a:lnTo>
                    <a:lnTo>
                      <a:pt x="26" y="9"/>
                    </a:lnTo>
                    <a:lnTo>
                      <a:pt x="17" y="18"/>
                    </a:lnTo>
                    <a:lnTo>
                      <a:pt x="10" y="26"/>
                    </a:lnTo>
                    <a:lnTo>
                      <a:pt x="5" y="36"/>
                    </a:lnTo>
                    <a:lnTo>
                      <a:pt x="1" y="47"/>
                    </a:lnTo>
                    <a:lnTo>
                      <a:pt x="0" y="58"/>
                    </a:lnTo>
                    <a:lnTo>
                      <a:pt x="1" y="69"/>
                    </a:lnTo>
                    <a:lnTo>
                      <a:pt x="5" y="81"/>
                    </a:lnTo>
                    <a:lnTo>
                      <a:pt x="10" y="90"/>
                    </a:lnTo>
                    <a:lnTo>
                      <a:pt x="17" y="100"/>
                    </a:lnTo>
                    <a:lnTo>
                      <a:pt x="26" y="108"/>
                    </a:lnTo>
                    <a:lnTo>
                      <a:pt x="37" y="113"/>
                    </a:lnTo>
                    <a:lnTo>
                      <a:pt x="47" y="116"/>
                    </a:lnTo>
                    <a:lnTo>
                      <a:pt x="59" y="117"/>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6" name="Freeform 34">
                <a:extLst>
                  <a:ext uri="{FF2B5EF4-FFF2-40B4-BE49-F238E27FC236}">
                    <a16:creationId xmlns:a16="http://schemas.microsoft.com/office/drawing/2014/main" id="{61EB8B49-BD7E-9F9A-B9B0-C939ECF4CBFA}"/>
                  </a:ext>
                </a:extLst>
              </p:cNvPr>
              <p:cNvSpPr>
                <a:spLocks/>
              </p:cNvSpPr>
              <p:nvPr/>
            </p:nvSpPr>
            <p:spPr bwMode="auto">
              <a:xfrm>
                <a:off x="4785615" y="5458269"/>
                <a:ext cx="46038" cy="46037"/>
              </a:xfrm>
              <a:custGeom>
                <a:avLst/>
                <a:gdLst>
                  <a:gd name="T0" fmla="*/ 58 w 117"/>
                  <a:gd name="T1" fmla="*/ 117 h 117"/>
                  <a:gd name="T2" fmla="*/ 69 w 117"/>
                  <a:gd name="T3" fmla="*/ 116 h 117"/>
                  <a:gd name="T4" fmla="*/ 74 w 117"/>
                  <a:gd name="T5" fmla="*/ 114 h 117"/>
                  <a:gd name="T6" fmla="*/ 81 w 117"/>
                  <a:gd name="T7" fmla="*/ 113 h 117"/>
                  <a:gd name="T8" fmla="*/ 85 w 117"/>
                  <a:gd name="T9" fmla="*/ 110 h 117"/>
                  <a:gd name="T10" fmla="*/ 91 w 117"/>
                  <a:gd name="T11" fmla="*/ 108 h 117"/>
                  <a:gd name="T12" fmla="*/ 95 w 117"/>
                  <a:gd name="T13" fmla="*/ 103 h 117"/>
                  <a:gd name="T14" fmla="*/ 97 w 117"/>
                  <a:gd name="T15" fmla="*/ 101 h 117"/>
                  <a:gd name="T16" fmla="*/ 97 w 117"/>
                  <a:gd name="T17" fmla="*/ 100 h 117"/>
                  <a:gd name="T18" fmla="*/ 98 w 117"/>
                  <a:gd name="T19" fmla="*/ 100 h 117"/>
                  <a:gd name="T20" fmla="*/ 100 w 117"/>
                  <a:gd name="T21" fmla="*/ 100 h 117"/>
                  <a:gd name="T22" fmla="*/ 100 w 117"/>
                  <a:gd name="T23" fmla="*/ 98 h 117"/>
                  <a:gd name="T24" fmla="*/ 100 w 117"/>
                  <a:gd name="T25" fmla="*/ 97 h 117"/>
                  <a:gd name="T26" fmla="*/ 101 w 117"/>
                  <a:gd name="T27" fmla="*/ 97 h 117"/>
                  <a:gd name="T28" fmla="*/ 103 w 117"/>
                  <a:gd name="T29" fmla="*/ 95 h 117"/>
                  <a:gd name="T30" fmla="*/ 108 w 117"/>
                  <a:gd name="T31" fmla="*/ 91 h 117"/>
                  <a:gd name="T32" fmla="*/ 110 w 117"/>
                  <a:gd name="T33" fmla="*/ 85 h 117"/>
                  <a:gd name="T34" fmla="*/ 113 w 117"/>
                  <a:gd name="T35" fmla="*/ 81 h 117"/>
                  <a:gd name="T36" fmla="*/ 114 w 117"/>
                  <a:gd name="T37" fmla="*/ 75 h 117"/>
                  <a:gd name="T38" fmla="*/ 116 w 117"/>
                  <a:gd name="T39" fmla="*/ 69 h 117"/>
                  <a:gd name="T40" fmla="*/ 117 w 117"/>
                  <a:gd name="T41" fmla="*/ 59 h 117"/>
                  <a:gd name="T42" fmla="*/ 116 w 117"/>
                  <a:gd name="T43" fmla="*/ 47 h 117"/>
                  <a:gd name="T44" fmla="*/ 113 w 117"/>
                  <a:gd name="T45" fmla="*/ 36 h 117"/>
                  <a:gd name="T46" fmla="*/ 108 w 117"/>
                  <a:gd name="T47" fmla="*/ 26 h 117"/>
                  <a:gd name="T48" fmla="*/ 100 w 117"/>
                  <a:gd name="T49" fmla="*/ 18 h 117"/>
                  <a:gd name="T50" fmla="*/ 95 w 117"/>
                  <a:gd name="T51" fmla="*/ 13 h 117"/>
                  <a:gd name="T52" fmla="*/ 91 w 117"/>
                  <a:gd name="T53" fmla="*/ 9 h 117"/>
                  <a:gd name="T54" fmla="*/ 81 w 117"/>
                  <a:gd name="T55" fmla="*/ 4 h 117"/>
                  <a:gd name="T56" fmla="*/ 69 w 117"/>
                  <a:gd name="T57" fmla="*/ 1 h 117"/>
                  <a:gd name="T58" fmla="*/ 58 w 117"/>
                  <a:gd name="T59" fmla="*/ 0 h 117"/>
                  <a:gd name="T60" fmla="*/ 47 w 117"/>
                  <a:gd name="T61" fmla="*/ 1 h 117"/>
                  <a:gd name="T62" fmla="*/ 36 w 117"/>
                  <a:gd name="T63" fmla="*/ 4 h 117"/>
                  <a:gd name="T64" fmla="*/ 25 w 117"/>
                  <a:gd name="T65" fmla="*/ 9 h 117"/>
                  <a:gd name="T66" fmla="*/ 17 w 117"/>
                  <a:gd name="T67" fmla="*/ 18 h 117"/>
                  <a:gd name="T68" fmla="*/ 9 w 117"/>
                  <a:gd name="T69" fmla="*/ 26 h 117"/>
                  <a:gd name="T70" fmla="*/ 4 w 117"/>
                  <a:gd name="T71" fmla="*/ 36 h 117"/>
                  <a:gd name="T72" fmla="*/ 1 w 117"/>
                  <a:gd name="T73" fmla="*/ 47 h 117"/>
                  <a:gd name="T74" fmla="*/ 0 w 117"/>
                  <a:gd name="T75" fmla="*/ 59 h 117"/>
                  <a:gd name="T76" fmla="*/ 1 w 117"/>
                  <a:gd name="T77" fmla="*/ 69 h 117"/>
                  <a:gd name="T78" fmla="*/ 4 w 117"/>
                  <a:gd name="T79" fmla="*/ 81 h 117"/>
                  <a:gd name="T80" fmla="*/ 9 w 117"/>
                  <a:gd name="T81" fmla="*/ 91 h 117"/>
                  <a:gd name="T82" fmla="*/ 17 w 117"/>
                  <a:gd name="T83" fmla="*/ 100 h 117"/>
                  <a:gd name="T84" fmla="*/ 25 w 117"/>
                  <a:gd name="T85" fmla="*/ 108 h 117"/>
                  <a:gd name="T86" fmla="*/ 36 w 117"/>
                  <a:gd name="T87" fmla="*/ 113 h 117"/>
                  <a:gd name="T88" fmla="*/ 47 w 117"/>
                  <a:gd name="T89" fmla="*/ 116 h 117"/>
                  <a:gd name="T90" fmla="*/ 58 w 117"/>
                  <a:gd name="T9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7">
                    <a:moveTo>
                      <a:pt x="58" y="117"/>
                    </a:moveTo>
                    <a:lnTo>
                      <a:pt x="69" y="116"/>
                    </a:lnTo>
                    <a:lnTo>
                      <a:pt x="74" y="114"/>
                    </a:lnTo>
                    <a:lnTo>
                      <a:pt x="81" y="113"/>
                    </a:lnTo>
                    <a:lnTo>
                      <a:pt x="85" y="110"/>
                    </a:lnTo>
                    <a:lnTo>
                      <a:pt x="91" y="108"/>
                    </a:lnTo>
                    <a:lnTo>
                      <a:pt x="95" y="103"/>
                    </a:lnTo>
                    <a:lnTo>
                      <a:pt x="97" y="101"/>
                    </a:lnTo>
                    <a:lnTo>
                      <a:pt x="97" y="100"/>
                    </a:lnTo>
                    <a:lnTo>
                      <a:pt x="98" y="100"/>
                    </a:lnTo>
                    <a:lnTo>
                      <a:pt x="100" y="100"/>
                    </a:lnTo>
                    <a:lnTo>
                      <a:pt x="100" y="98"/>
                    </a:lnTo>
                    <a:lnTo>
                      <a:pt x="100" y="97"/>
                    </a:lnTo>
                    <a:lnTo>
                      <a:pt x="101" y="97"/>
                    </a:lnTo>
                    <a:lnTo>
                      <a:pt x="103" y="95"/>
                    </a:lnTo>
                    <a:lnTo>
                      <a:pt x="108" y="91"/>
                    </a:lnTo>
                    <a:lnTo>
                      <a:pt x="110" y="85"/>
                    </a:lnTo>
                    <a:lnTo>
                      <a:pt x="113" y="81"/>
                    </a:lnTo>
                    <a:lnTo>
                      <a:pt x="114" y="75"/>
                    </a:lnTo>
                    <a:lnTo>
                      <a:pt x="116" y="69"/>
                    </a:lnTo>
                    <a:lnTo>
                      <a:pt x="117" y="59"/>
                    </a:lnTo>
                    <a:lnTo>
                      <a:pt x="116" y="47"/>
                    </a:lnTo>
                    <a:lnTo>
                      <a:pt x="113" y="36"/>
                    </a:lnTo>
                    <a:lnTo>
                      <a:pt x="108" y="26"/>
                    </a:lnTo>
                    <a:lnTo>
                      <a:pt x="100" y="18"/>
                    </a:lnTo>
                    <a:lnTo>
                      <a:pt x="95" y="13"/>
                    </a:lnTo>
                    <a:lnTo>
                      <a:pt x="91" y="9"/>
                    </a:lnTo>
                    <a:lnTo>
                      <a:pt x="81" y="4"/>
                    </a:lnTo>
                    <a:lnTo>
                      <a:pt x="69" y="1"/>
                    </a:lnTo>
                    <a:lnTo>
                      <a:pt x="58" y="0"/>
                    </a:lnTo>
                    <a:lnTo>
                      <a:pt x="47" y="1"/>
                    </a:lnTo>
                    <a:lnTo>
                      <a:pt x="36" y="4"/>
                    </a:lnTo>
                    <a:lnTo>
                      <a:pt x="25" y="9"/>
                    </a:lnTo>
                    <a:lnTo>
                      <a:pt x="17" y="18"/>
                    </a:lnTo>
                    <a:lnTo>
                      <a:pt x="9" y="26"/>
                    </a:lnTo>
                    <a:lnTo>
                      <a:pt x="4" y="36"/>
                    </a:lnTo>
                    <a:lnTo>
                      <a:pt x="1" y="47"/>
                    </a:lnTo>
                    <a:lnTo>
                      <a:pt x="0" y="59"/>
                    </a:lnTo>
                    <a:lnTo>
                      <a:pt x="1" y="69"/>
                    </a:lnTo>
                    <a:lnTo>
                      <a:pt x="4" y="81"/>
                    </a:lnTo>
                    <a:lnTo>
                      <a:pt x="9" y="91"/>
                    </a:lnTo>
                    <a:lnTo>
                      <a:pt x="17" y="100"/>
                    </a:lnTo>
                    <a:lnTo>
                      <a:pt x="25" y="108"/>
                    </a:lnTo>
                    <a:lnTo>
                      <a:pt x="36" y="113"/>
                    </a:lnTo>
                    <a:lnTo>
                      <a:pt x="47" y="116"/>
                    </a:lnTo>
                    <a:lnTo>
                      <a:pt x="58" y="117"/>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7" name="Freeform 35">
                <a:extLst>
                  <a:ext uri="{FF2B5EF4-FFF2-40B4-BE49-F238E27FC236}">
                    <a16:creationId xmlns:a16="http://schemas.microsoft.com/office/drawing/2014/main" id="{4E0505E1-570A-51A5-EE26-F7C983DB5EAA}"/>
                  </a:ext>
                </a:extLst>
              </p:cNvPr>
              <p:cNvSpPr>
                <a:spLocks/>
              </p:cNvSpPr>
              <p:nvPr/>
            </p:nvSpPr>
            <p:spPr bwMode="auto">
              <a:xfrm>
                <a:off x="4785615" y="5490019"/>
                <a:ext cx="46038" cy="46037"/>
              </a:xfrm>
              <a:custGeom>
                <a:avLst/>
                <a:gdLst>
                  <a:gd name="T0" fmla="*/ 58 w 117"/>
                  <a:gd name="T1" fmla="*/ 118 h 118"/>
                  <a:gd name="T2" fmla="*/ 69 w 117"/>
                  <a:gd name="T3" fmla="*/ 116 h 118"/>
                  <a:gd name="T4" fmla="*/ 74 w 117"/>
                  <a:gd name="T5" fmla="*/ 114 h 118"/>
                  <a:gd name="T6" fmla="*/ 81 w 117"/>
                  <a:gd name="T7" fmla="*/ 113 h 118"/>
                  <a:gd name="T8" fmla="*/ 85 w 117"/>
                  <a:gd name="T9" fmla="*/ 110 h 118"/>
                  <a:gd name="T10" fmla="*/ 91 w 117"/>
                  <a:gd name="T11" fmla="*/ 108 h 118"/>
                  <a:gd name="T12" fmla="*/ 95 w 117"/>
                  <a:gd name="T13" fmla="*/ 104 h 118"/>
                  <a:gd name="T14" fmla="*/ 97 w 117"/>
                  <a:gd name="T15" fmla="*/ 101 h 118"/>
                  <a:gd name="T16" fmla="*/ 97 w 117"/>
                  <a:gd name="T17" fmla="*/ 100 h 118"/>
                  <a:gd name="T18" fmla="*/ 98 w 117"/>
                  <a:gd name="T19" fmla="*/ 100 h 118"/>
                  <a:gd name="T20" fmla="*/ 100 w 117"/>
                  <a:gd name="T21" fmla="*/ 100 h 118"/>
                  <a:gd name="T22" fmla="*/ 100 w 117"/>
                  <a:gd name="T23" fmla="*/ 98 h 118"/>
                  <a:gd name="T24" fmla="*/ 100 w 117"/>
                  <a:gd name="T25" fmla="*/ 97 h 118"/>
                  <a:gd name="T26" fmla="*/ 101 w 117"/>
                  <a:gd name="T27" fmla="*/ 97 h 118"/>
                  <a:gd name="T28" fmla="*/ 103 w 117"/>
                  <a:gd name="T29" fmla="*/ 95 h 118"/>
                  <a:gd name="T30" fmla="*/ 108 w 117"/>
                  <a:gd name="T31" fmla="*/ 91 h 118"/>
                  <a:gd name="T32" fmla="*/ 110 w 117"/>
                  <a:gd name="T33" fmla="*/ 85 h 118"/>
                  <a:gd name="T34" fmla="*/ 113 w 117"/>
                  <a:gd name="T35" fmla="*/ 81 h 118"/>
                  <a:gd name="T36" fmla="*/ 114 w 117"/>
                  <a:gd name="T37" fmla="*/ 75 h 118"/>
                  <a:gd name="T38" fmla="*/ 116 w 117"/>
                  <a:gd name="T39" fmla="*/ 69 h 118"/>
                  <a:gd name="T40" fmla="*/ 117 w 117"/>
                  <a:gd name="T41" fmla="*/ 59 h 118"/>
                  <a:gd name="T42" fmla="*/ 116 w 117"/>
                  <a:gd name="T43" fmla="*/ 47 h 118"/>
                  <a:gd name="T44" fmla="*/ 113 w 117"/>
                  <a:gd name="T45" fmla="*/ 36 h 118"/>
                  <a:gd name="T46" fmla="*/ 108 w 117"/>
                  <a:gd name="T47" fmla="*/ 27 h 118"/>
                  <a:gd name="T48" fmla="*/ 100 w 117"/>
                  <a:gd name="T49" fmla="*/ 18 h 118"/>
                  <a:gd name="T50" fmla="*/ 95 w 117"/>
                  <a:gd name="T51" fmla="*/ 13 h 118"/>
                  <a:gd name="T52" fmla="*/ 91 w 117"/>
                  <a:gd name="T53" fmla="*/ 10 h 118"/>
                  <a:gd name="T54" fmla="*/ 81 w 117"/>
                  <a:gd name="T55" fmla="*/ 4 h 118"/>
                  <a:gd name="T56" fmla="*/ 69 w 117"/>
                  <a:gd name="T57" fmla="*/ 1 h 118"/>
                  <a:gd name="T58" fmla="*/ 58 w 117"/>
                  <a:gd name="T59" fmla="*/ 0 h 118"/>
                  <a:gd name="T60" fmla="*/ 47 w 117"/>
                  <a:gd name="T61" fmla="*/ 1 h 118"/>
                  <a:gd name="T62" fmla="*/ 36 w 117"/>
                  <a:gd name="T63" fmla="*/ 4 h 118"/>
                  <a:gd name="T64" fmla="*/ 25 w 117"/>
                  <a:gd name="T65" fmla="*/ 10 h 118"/>
                  <a:gd name="T66" fmla="*/ 17 w 117"/>
                  <a:gd name="T67" fmla="*/ 18 h 118"/>
                  <a:gd name="T68" fmla="*/ 9 w 117"/>
                  <a:gd name="T69" fmla="*/ 27 h 118"/>
                  <a:gd name="T70" fmla="*/ 4 w 117"/>
                  <a:gd name="T71" fmla="*/ 36 h 118"/>
                  <a:gd name="T72" fmla="*/ 1 w 117"/>
                  <a:gd name="T73" fmla="*/ 47 h 118"/>
                  <a:gd name="T74" fmla="*/ 0 w 117"/>
                  <a:gd name="T75" fmla="*/ 59 h 118"/>
                  <a:gd name="T76" fmla="*/ 1 w 117"/>
                  <a:gd name="T77" fmla="*/ 69 h 118"/>
                  <a:gd name="T78" fmla="*/ 4 w 117"/>
                  <a:gd name="T79" fmla="*/ 81 h 118"/>
                  <a:gd name="T80" fmla="*/ 9 w 117"/>
                  <a:gd name="T81" fmla="*/ 91 h 118"/>
                  <a:gd name="T82" fmla="*/ 17 w 117"/>
                  <a:gd name="T83" fmla="*/ 100 h 118"/>
                  <a:gd name="T84" fmla="*/ 25 w 117"/>
                  <a:gd name="T85" fmla="*/ 108 h 118"/>
                  <a:gd name="T86" fmla="*/ 36 w 117"/>
                  <a:gd name="T87" fmla="*/ 113 h 118"/>
                  <a:gd name="T88" fmla="*/ 47 w 117"/>
                  <a:gd name="T89" fmla="*/ 116 h 118"/>
                  <a:gd name="T90" fmla="*/ 58 w 117"/>
                  <a:gd name="T9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8">
                    <a:moveTo>
                      <a:pt x="58" y="118"/>
                    </a:moveTo>
                    <a:lnTo>
                      <a:pt x="69" y="116"/>
                    </a:lnTo>
                    <a:lnTo>
                      <a:pt x="74" y="114"/>
                    </a:lnTo>
                    <a:lnTo>
                      <a:pt x="81" y="113"/>
                    </a:lnTo>
                    <a:lnTo>
                      <a:pt x="85" y="110"/>
                    </a:lnTo>
                    <a:lnTo>
                      <a:pt x="91" y="108"/>
                    </a:lnTo>
                    <a:lnTo>
                      <a:pt x="95" y="104"/>
                    </a:lnTo>
                    <a:lnTo>
                      <a:pt x="97" y="101"/>
                    </a:lnTo>
                    <a:lnTo>
                      <a:pt x="97" y="100"/>
                    </a:lnTo>
                    <a:lnTo>
                      <a:pt x="98" y="100"/>
                    </a:lnTo>
                    <a:lnTo>
                      <a:pt x="100" y="100"/>
                    </a:lnTo>
                    <a:lnTo>
                      <a:pt x="100" y="98"/>
                    </a:lnTo>
                    <a:lnTo>
                      <a:pt x="100" y="97"/>
                    </a:lnTo>
                    <a:lnTo>
                      <a:pt x="101" y="97"/>
                    </a:lnTo>
                    <a:lnTo>
                      <a:pt x="103" y="95"/>
                    </a:lnTo>
                    <a:lnTo>
                      <a:pt x="108" y="91"/>
                    </a:lnTo>
                    <a:lnTo>
                      <a:pt x="110" y="85"/>
                    </a:lnTo>
                    <a:lnTo>
                      <a:pt x="113" y="81"/>
                    </a:lnTo>
                    <a:lnTo>
                      <a:pt x="114" y="75"/>
                    </a:lnTo>
                    <a:lnTo>
                      <a:pt x="116" y="69"/>
                    </a:lnTo>
                    <a:lnTo>
                      <a:pt x="117" y="59"/>
                    </a:lnTo>
                    <a:lnTo>
                      <a:pt x="116" y="47"/>
                    </a:lnTo>
                    <a:lnTo>
                      <a:pt x="113" y="36"/>
                    </a:lnTo>
                    <a:lnTo>
                      <a:pt x="108" y="27"/>
                    </a:lnTo>
                    <a:lnTo>
                      <a:pt x="100" y="18"/>
                    </a:lnTo>
                    <a:lnTo>
                      <a:pt x="95" y="13"/>
                    </a:lnTo>
                    <a:lnTo>
                      <a:pt x="91" y="10"/>
                    </a:lnTo>
                    <a:lnTo>
                      <a:pt x="81" y="4"/>
                    </a:lnTo>
                    <a:lnTo>
                      <a:pt x="69" y="1"/>
                    </a:lnTo>
                    <a:lnTo>
                      <a:pt x="58" y="0"/>
                    </a:lnTo>
                    <a:lnTo>
                      <a:pt x="47" y="1"/>
                    </a:lnTo>
                    <a:lnTo>
                      <a:pt x="36" y="4"/>
                    </a:lnTo>
                    <a:lnTo>
                      <a:pt x="25" y="10"/>
                    </a:lnTo>
                    <a:lnTo>
                      <a:pt x="17" y="18"/>
                    </a:lnTo>
                    <a:lnTo>
                      <a:pt x="9" y="27"/>
                    </a:lnTo>
                    <a:lnTo>
                      <a:pt x="4" y="36"/>
                    </a:lnTo>
                    <a:lnTo>
                      <a:pt x="1" y="47"/>
                    </a:lnTo>
                    <a:lnTo>
                      <a:pt x="0" y="59"/>
                    </a:lnTo>
                    <a:lnTo>
                      <a:pt x="1" y="69"/>
                    </a:lnTo>
                    <a:lnTo>
                      <a:pt x="4" y="81"/>
                    </a:lnTo>
                    <a:lnTo>
                      <a:pt x="9" y="91"/>
                    </a:lnTo>
                    <a:lnTo>
                      <a:pt x="17" y="100"/>
                    </a:lnTo>
                    <a:lnTo>
                      <a:pt x="25" y="108"/>
                    </a:lnTo>
                    <a:lnTo>
                      <a:pt x="36" y="113"/>
                    </a:lnTo>
                    <a:lnTo>
                      <a:pt x="47" y="116"/>
                    </a:lnTo>
                    <a:lnTo>
                      <a:pt x="58" y="118"/>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8" name="Freeform 36">
                <a:extLst>
                  <a:ext uri="{FF2B5EF4-FFF2-40B4-BE49-F238E27FC236}">
                    <a16:creationId xmlns:a16="http://schemas.microsoft.com/office/drawing/2014/main" id="{3926ABA2-C9FB-B5C5-B051-2902CABFA979}"/>
                  </a:ext>
                </a:extLst>
              </p:cNvPr>
              <p:cNvSpPr>
                <a:spLocks/>
              </p:cNvSpPr>
              <p:nvPr/>
            </p:nvSpPr>
            <p:spPr bwMode="auto">
              <a:xfrm>
                <a:off x="4785615" y="5639244"/>
                <a:ext cx="46038" cy="46037"/>
              </a:xfrm>
              <a:custGeom>
                <a:avLst/>
                <a:gdLst>
                  <a:gd name="T0" fmla="*/ 58 w 117"/>
                  <a:gd name="T1" fmla="*/ 118 h 118"/>
                  <a:gd name="T2" fmla="*/ 69 w 117"/>
                  <a:gd name="T3" fmla="*/ 117 h 118"/>
                  <a:gd name="T4" fmla="*/ 74 w 117"/>
                  <a:gd name="T5" fmla="*/ 114 h 118"/>
                  <a:gd name="T6" fmla="*/ 81 w 117"/>
                  <a:gd name="T7" fmla="*/ 113 h 118"/>
                  <a:gd name="T8" fmla="*/ 85 w 117"/>
                  <a:gd name="T9" fmla="*/ 110 h 118"/>
                  <a:gd name="T10" fmla="*/ 91 w 117"/>
                  <a:gd name="T11" fmla="*/ 108 h 118"/>
                  <a:gd name="T12" fmla="*/ 95 w 117"/>
                  <a:gd name="T13" fmla="*/ 104 h 118"/>
                  <a:gd name="T14" fmla="*/ 97 w 117"/>
                  <a:gd name="T15" fmla="*/ 102 h 118"/>
                  <a:gd name="T16" fmla="*/ 97 w 117"/>
                  <a:gd name="T17" fmla="*/ 101 h 118"/>
                  <a:gd name="T18" fmla="*/ 98 w 117"/>
                  <a:gd name="T19" fmla="*/ 101 h 118"/>
                  <a:gd name="T20" fmla="*/ 100 w 117"/>
                  <a:gd name="T21" fmla="*/ 101 h 118"/>
                  <a:gd name="T22" fmla="*/ 100 w 117"/>
                  <a:gd name="T23" fmla="*/ 98 h 118"/>
                  <a:gd name="T24" fmla="*/ 100 w 117"/>
                  <a:gd name="T25" fmla="*/ 97 h 118"/>
                  <a:gd name="T26" fmla="*/ 101 w 117"/>
                  <a:gd name="T27" fmla="*/ 97 h 118"/>
                  <a:gd name="T28" fmla="*/ 103 w 117"/>
                  <a:gd name="T29" fmla="*/ 95 h 118"/>
                  <a:gd name="T30" fmla="*/ 108 w 117"/>
                  <a:gd name="T31" fmla="*/ 91 h 118"/>
                  <a:gd name="T32" fmla="*/ 110 w 117"/>
                  <a:gd name="T33" fmla="*/ 86 h 118"/>
                  <a:gd name="T34" fmla="*/ 113 w 117"/>
                  <a:gd name="T35" fmla="*/ 81 h 118"/>
                  <a:gd name="T36" fmla="*/ 114 w 117"/>
                  <a:gd name="T37" fmla="*/ 75 h 118"/>
                  <a:gd name="T38" fmla="*/ 116 w 117"/>
                  <a:gd name="T39" fmla="*/ 70 h 118"/>
                  <a:gd name="T40" fmla="*/ 117 w 117"/>
                  <a:gd name="T41" fmla="*/ 59 h 118"/>
                  <a:gd name="T42" fmla="*/ 116 w 117"/>
                  <a:gd name="T43" fmla="*/ 47 h 118"/>
                  <a:gd name="T44" fmla="*/ 113 w 117"/>
                  <a:gd name="T45" fmla="*/ 36 h 118"/>
                  <a:gd name="T46" fmla="*/ 108 w 117"/>
                  <a:gd name="T47" fmla="*/ 27 h 118"/>
                  <a:gd name="T48" fmla="*/ 100 w 117"/>
                  <a:gd name="T49" fmla="*/ 18 h 118"/>
                  <a:gd name="T50" fmla="*/ 95 w 117"/>
                  <a:gd name="T51" fmla="*/ 13 h 118"/>
                  <a:gd name="T52" fmla="*/ 91 w 117"/>
                  <a:gd name="T53" fmla="*/ 10 h 118"/>
                  <a:gd name="T54" fmla="*/ 81 w 117"/>
                  <a:gd name="T55" fmla="*/ 4 h 118"/>
                  <a:gd name="T56" fmla="*/ 69 w 117"/>
                  <a:gd name="T57" fmla="*/ 1 h 118"/>
                  <a:gd name="T58" fmla="*/ 58 w 117"/>
                  <a:gd name="T59" fmla="*/ 0 h 118"/>
                  <a:gd name="T60" fmla="*/ 47 w 117"/>
                  <a:gd name="T61" fmla="*/ 1 h 118"/>
                  <a:gd name="T62" fmla="*/ 36 w 117"/>
                  <a:gd name="T63" fmla="*/ 4 h 118"/>
                  <a:gd name="T64" fmla="*/ 25 w 117"/>
                  <a:gd name="T65" fmla="*/ 10 h 118"/>
                  <a:gd name="T66" fmla="*/ 17 w 117"/>
                  <a:gd name="T67" fmla="*/ 18 h 118"/>
                  <a:gd name="T68" fmla="*/ 9 w 117"/>
                  <a:gd name="T69" fmla="*/ 27 h 118"/>
                  <a:gd name="T70" fmla="*/ 4 w 117"/>
                  <a:gd name="T71" fmla="*/ 36 h 118"/>
                  <a:gd name="T72" fmla="*/ 1 w 117"/>
                  <a:gd name="T73" fmla="*/ 47 h 118"/>
                  <a:gd name="T74" fmla="*/ 0 w 117"/>
                  <a:gd name="T75" fmla="*/ 59 h 118"/>
                  <a:gd name="T76" fmla="*/ 1 w 117"/>
                  <a:gd name="T77" fmla="*/ 70 h 118"/>
                  <a:gd name="T78" fmla="*/ 4 w 117"/>
                  <a:gd name="T79" fmla="*/ 81 h 118"/>
                  <a:gd name="T80" fmla="*/ 9 w 117"/>
                  <a:gd name="T81" fmla="*/ 91 h 118"/>
                  <a:gd name="T82" fmla="*/ 17 w 117"/>
                  <a:gd name="T83" fmla="*/ 101 h 118"/>
                  <a:gd name="T84" fmla="*/ 25 w 117"/>
                  <a:gd name="T85" fmla="*/ 108 h 118"/>
                  <a:gd name="T86" fmla="*/ 36 w 117"/>
                  <a:gd name="T87" fmla="*/ 113 h 118"/>
                  <a:gd name="T88" fmla="*/ 47 w 117"/>
                  <a:gd name="T89" fmla="*/ 117 h 118"/>
                  <a:gd name="T90" fmla="*/ 58 w 117"/>
                  <a:gd name="T9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8">
                    <a:moveTo>
                      <a:pt x="58" y="118"/>
                    </a:moveTo>
                    <a:lnTo>
                      <a:pt x="69" y="117"/>
                    </a:lnTo>
                    <a:lnTo>
                      <a:pt x="74" y="114"/>
                    </a:lnTo>
                    <a:lnTo>
                      <a:pt x="81" y="113"/>
                    </a:lnTo>
                    <a:lnTo>
                      <a:pt x="85" y="110"/>
                    </a:lnTo>
                    <a:lnTo>
                      <a:pt x="91" y="108"/>
                    </a:lnTo>
                    <a:lnTo>
                      <a:pt x="95" y="104"/>
                    </a:lnTo>
                    <a:lnTo>
                      <a:pt x="97" y="102"/>
                    </a:lnTo>
                    <a:lnTo>
                      <a:pt x="97" y="101"/>
                    </a:lnTo>
                    <a:lnTo>
                      <a:pt x="98" y="101"/>
                    </a:lnTo>
                    <a:lnTo>
                      <a:pt x="100" y="101"/>
                    </a:lnTo>
                    <a:lnTo>
                      <a:pt x="100" y="98"/>
                    </a:lnTo>
                    <a:lnTo>
                      <a:pt x="100" y="97"/>
                    </a:lnTo>
                    <a:lnTo>
                      <a:pt x="101" y="97"/>
                    </a:lnTo>
                    <a:lnTo>
                      <a:pt x="103" y="95"/>
                    </a:lnTo>
                    <a:lnTo>
                      <a:pt x="108" y="91"/>
                    </a:lnTo>
                    <a:lnTo>
                      <a:pt x="110" y="86"/>
                    </a:lnTo>
                    <a:lnTo>
                      <a:pt x="113" y="81"/>
                    </a:lnTo>
                    <a:lnTo>
                      <a:pt x="114" y="75"/>
                    </a:lnTo>
                    <a:lnTo>
                      <a:pt x="116" y="70"/>
                    </a:lnTo>
                    <a:lnTo>
                      <a:pt x="117" y="59"/>
                    </a:lnTo>
                    <a:lnTo>
                      <a:pt x="116" y="47"/>
                    </a:lnTo>
                    <a:lnTo>
                      <a:pt x="113" y="36"/>
                    </a:lnTo>
                    <a:lnTo>
                      <a:pt x="108" y="27"/>
                    </a:lnTo>
                    <a:lnTo>
                      <a:pt x="100" y="18"/>
                    </a:lnTo>
                    <a:lnTo>
                      <a:pt x="95" y="13"/>
                    </a:lnTo>
                    <a:lnTo>
                      <a:pt x="91" y="10"/>
                    </a:lnTo>
                    <a:lnTo>
                      <a:pt x="81" y="4"/>
                    </a:lnTo>
                    <a:lnTo>
                      <a:pt x="69" y="1"/>
                    </a:lnTo>
                    <a:lnTo>
                      <a:pt x="58" y="0"/>
                    </a:lnTo>
                    <a:lnTo>
                      <a:pt x="47" y="1"/>
                    </a:lnTo>
                    <a:lnTo>
                      <a:pt x="36" y="4"/>
                    </a:lnTo>
                    <a:lnTo>
                      <a:pt x="25" y="10"/>
                    </a:lnTo>
                    <a:lnTo>
                      <a:pt x="17" y="18"/>
                    </a:lnTo>
                    <a:lnTo>
                      <a:pt x="9" y="27"/>
                    </a:lnTo>
                    <a:lnTo>
                      <a:pt x="4" y="36"/>
                    </a:lnTo>
                    <a:lnTo>
                      <a:pt x="1" y="47"/>
                    </a:lnTo>
                    <a:lnTo>
                      <a:pt x="0" y="59"/>
                    </a:lnTo>
                    <a:lnTo>
                      <a:pt x="1" y="70"/>
                    </a:lnTo>
                    <a:lnTo>
                      <a:pt x="4" y="81"/>
                    </a:lnTo>
                    <a:lnTo>
                      <a:pt x="9" y="91"/>
                    </a:lnTo>
                    <a:lnTo>
                      <a:pt x="17" y="101"/>
                    </a:lnTo>
                    <a:lnTo>
                      <a:pt x="25" y="108"/>
                    </a:lnTo>
                    <a:lnTo>
                      <a:pt x="36" y="113"/>
                    </a:lnTo>
                    <a:lnTo>
                      <a:pt x="47" y="117"/>
                    </a:lnTo>
                    <a:lnTo>
                      <a:pt x="58" y="118"/>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9" name="Freeform 37">
                <a:extLst>
                  <a:ext uri="{FF2B5EF4-FFF2-40B4-BE49-F238E27FC236}">
                    <a16:creationId xmlns:a16="http://schemas.microsoft.com/office/drawing/2014/main" id="{CE041EFB-6976-EAA9-0CC3-8A09ED3824F7}"/>
                  </a:ext>
                </a:extLst>
              </p:cNvPr>
              <p:cNvSpPr>
                <a:spLocks/>
              </p:cNvSpPr>
              <p:nvPr/>
            </p:nvSpPr>
            <p:spPr bwMode="auto">
              <a:xfrm>
                <a:off x="6563615" y="5359844"/>
                <a:ext cx="46038" cy="47625"/>
              </a:xfrm>
              <a:custGeom>
                <a:avLst/>
                <a:gdLst>
                  <a:gd name="T0" fmla="*/ 17 w 118"/>
                  <a:gd name="T1" fmla="*/ 100 h 117"/>
                  <a:gd name="T2" fmla="*/ 26 w 118"/>
                  <a:gd name="T3" fmla="*/ 108 h 117"/>
                  <a:gd name="T4" fmla="*/ 36 w 118"/>
                  <a:gd name="T5" fmla="*/ 113 h 117"/>
                  <a:gd name="T6" fmla="*/ 47 w 118"/>
                  <a:gd name="T7" fmla="*/ 116 h 117"/>
                  <a:gd name="T8" fmla="*/ 59 w 118"/>
                  <a:gd name="T9" fmla="*/ 117 h 117"/>
                  <a:gd name="T10" fmla="*/ 70 w 118"/>
                  <a:gd name="T11" fmla="*/ 116 h 117"/>
                  <a:gd name="T12" fmla="*/ 75 w 118"/>
                  <a:gd name="T13" fmla="*/ 114 h 117"/>
                  <a:gd name="T14" fmla="*/ 81 w 118"/>
                  <a:gd name="T15" fmla="*/ 113 h 117"/>
                  <a:gd name="T16" fmla="*/ 86 w 118"/>
                  <a:gd name="T17" fmla="*/ 110 h 117"/>
                  <a:gd name="T18" fmla="*/ 91 w 118"/>
                  <a:gd name="T19" fmla="*/ 108 h 117"/>
                  <a:gd name="T20" fmla="*/ 95 w 118"/>
                  <a:gd name="T21" fmla="*/ 104 h 117"/>
                  <a:gd name="T22" fmla="*/ 97 w 118"/>
                  <a:gd name="T23" fmla="*/ 101 h 117"/>
                  <a:gd name="T24" fmla="*/ 97 w 118"/>
                  <a:gd name="T25" fmla="*/ 100 h 117"/>
                  <a:gd name="T26" fmla="*/ 98 w 118"/>
                  <a:gd name="T27" fmla="*/ 100 h 117"/>
                  <a:gd name="T28" fmla="*/ 101 w 118"/>
                  <a:gd name="T29" fmla="*/ 100 h 117"/>
                  <a:gd name="T30" fmla="*/ 101 w 118"/>
                  <a:gd name="T31" fmla="*/ 98 h 117"/>
                  <a:gd name="T32" fmla="*/ 101 w 118"/>
                  <a:gd name="T33" fmla="*/ 97 h 117"/>
                  <a:gd name="T34" fmla="*/ 102 w 118"/>
                  <a:gd name="T35" fmla="*/ 97 h 117"/>
                  <a:gd name="T36" fmla="*/ 104 w 118"/>
                  <a:gd name="T37" fmla="*/ 95 h 117"/>
                  <a:gd name="T38" fmla="*/ 108 w 118"/>
                  <a:gd name="T39" fmla="*/ 91 h 117"/>
                  <a:gd name="T40" fmla="*/ 110 w 118"/>
                  <a:gd name="T41" fmla="*/ 85 h 117"/>
                  <a:gd name="T42" fmla="*/ 113 w 118"/>
                  <a:gd name="T43" fmla="*/ 81 h 117"/>
                  <a:gd name="T44" fmla="*/ 115 w 118"/>
                  <a:gd name="T45" fmla="*/ 75 h 117"/>
                  <a:gd name="T46" fmla="*/ 117 w 118"/>
                  <a:gd name="T47" fmla="*/ 69 h 117"/>
                  <a:gd name="T48" fmla="*/ 118 w 118"/>
                  <a:gd name="T49" fmla="*/ 59 h 117"/>
                  <a:gd name="T50" fmla="*/ 117 w 118"/>
                  <a:gd name="T51" fmla="*/ 47 h 117"/>
                  <a:gd name="T52" fmla="*/ 113 w 118"/>
                  <a:gd name="T53" fmla="*/ 36 h 117"/>
                  <a:gd name="T54" fmla="*/ 108 w 118"/>
                  <a:gd name="T55" fmla="*/ 27 h 117"/>
                  <a:gd name="T56" fmla="*/ 101 w 118"/>
                  <a:gd name="T57" fmla="*/ 18 h 117"/>
                  <a:gd name="T58" fmla="*/ 95 w 118"/>
                  <a:gd name="T59" fmla="*/ 13 h 117"/>
                  <a:gd name="T60" fmla="*/ 91 w 118"/>
                  <a:gd name="T61" fmla="*/ 9 h 117"/>
                  <a:gd name="T62" fmla="*/ 81 w 118"/>
                  <a:gd name="T63" fmla="*/ 4 h 117"/>
                  <a:gd name="T64" fmla="*/ 70 w 118"/>
                  <a:gd name="T65" fmla="*/ 1 h 117"/>
                  <a:gd name="T66" fmla="*/ 59 w 118"/>
                  <a:gd name="T67" fmla="*/ 0 h 117"/>
                  <a:gd name="T68" fmla="*/ 47 w 118"/>
                  <a:gd name="T69" fmla="*/ 1 h 117"/>
                  <a:gd name="T70" fmla="*/ 36 w 118"/>
                  <a:gd name="T71" fmla="*/ 4 h 117"/>
                  <a:gd name="T72" fmla="*/ 26 w 118"/>
                  <a:gd name="T73" fmla="*/ 9 h 117"/>
                  <a:gd name="T74" fmla="*/ 17 w 118"/>
                  <a:gd name="T75" fmla="*/ 18 h 117"/>
                  <a:gd name="T76" fmla="*/ 10 w 118"/>
                  <a:gd name="T77" fmla="*/ 27 h 117"/>
                  <a:gd name="T78" fmla="*/ 4 w 118"/>
                  <a:gd name="T79" fmla="*/ 36 h 117"/>
                  <a:gd name="T80" fmla="*/ 1 w 118"/>
                  <a:gd name="T81" fmla="*/ 47 h 117"/>
                  <a:gd name="T82" fmla="*/ 0 w 118"/>
                  <a:gd name="T83" fmla="*/ 59 h 117"/>
                  <a:gd name="T84" fmla="*/ 1 w 118"/>
                  <a:gd name="T85" fmla="*/ 69 h 117"/>
                  <a:gd name="T86" fmla="*/ 4 w 118"/>
                  <a:gd name="T87" fmla="*/ 81 h 117"/>
                  <a:gd name="T88" fmla="*/ 10 w 118"/>
                  <a:gd name="T89" fmla="*/ 91 h 117"/>
                  <a:gd name="T90" fmla="*/ 17 w 118"/>
                  <a:gd name="T91" fmla="*/ 10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7" y="100"/>
                    </a:moveTo>
                    <a:lnTo>
                      <a:pt x="26" y="108"/>
                    </a:lnTo>
                    <a:lnTo>
                      <a:pt x="36" y="113"/>
                    </a:lnTo>
                    <a:lnTo>
                      <a:pt x="47" y="116"/>
                    </a:lnTo>
                    <a:lnTo>
                      <a:pt x="59" y="117"/>
                    </a:lnTo>
                    <a:lnTo>
                      <a:pt x="70" y="116"/>
                    </a:lnTo>
                    <a:lnTo>
                      <a:pt x="75" y="114"/>
                    </a:lnTo>
                    <a:lnTo>
                      <a:pt x="81" y="113"/>
                    </a:lnTo>
                    <a:lnTo>
                      <a:pt x="86" y="110"/>
                    </a:lnTo>
                    <a:lnTo>
                      <a:pt x="91" y="108"/>
                    </a:lnTo>
                    <a:lnTo>
                      <a:pt x="95" y="104"/>
                    </a:lnTo>
                    <a:lnTo>
                      <a:pt x="97" y="101"/>
                    </a:lnTo>
                    <a:lnTo>
                      <a:pt x="97" y="100"/>
                    </a:lnTo>
                    <a:lnTo>
                      <a:pt x="98" y="100"/>
                    </a:lnTo>
                    <a:lnTo>
                      <a:pt x="101" y="100"/>
                    </a:lnTo>
                    <a:lnTo>
                      <a:pt x="101" y="98"/>
                    </a:lnTo>
                    <a:lnTo>
                      <a:pt x="101" y="97"/>
                    </a:lnTo>
                    <a:lnTo>
                      <a:pt x="102" y="97"/>
                    </a:lnTo>
                    <a:lnTo>
                      <a:pt x="104" y="95"/>
                    </a:lnTo>
                    <a:lnTo>
                      <a:pt x="108" y="91"/>
                    </a:lnTo>
                    <a:lnTo>
                      <a:pt x="110" y="85"/>
                    </a:lnTo>
                    <a:lnTo>
                      <a:pt x="113" y="81"/>
                    </a:lnTo>
                    <a:lnTo>
                      <a:pt x="115" y="75"/>
                    </a:lnTo>
                    <a:lnTo>
                      <a:pt x="117" y="69"/>
                    </a:lnTo>
                    <a:lnTo>
                      <a:pt x="118" y="59"/>
                    </a:lnTo>
                    <a:lnTo>
                      <a:pt x="117" y="47"/>
                    </a:lnTo>
                    <a:lnTo>
                      <a:pt x="113" y="36"/>
                    </a:lnTo>
                    <a:lnTo>
                      <a:pt x="108" y="27"/>
                    </a:lnTo>
                    <a:lnTo>
                      <a:pt x="101" y="18"/>
                    </a:lnTo>
                    <a:lnTo>
                      <a:pt x="95" y="13"/>
                    </a:lnTo>
                    <a:lnTo>
                      <a:pt x="91" y="9"/>
                    </a:lnTo>
                    <a:lnTo>
                      <a:pt x="81" y="4"/>
                    </a:lnTo>
                    <a:lnTo>
                      <a:pt x="70" y="1"/>
                    </a:lnTo>
                    <a:lnTo>
                      <a:pt x="59" y="0"/>
                    </a:lnTo>
                    <a:lnTo>
                      <a:pt x="47" y="1"/>
                    </a:lnTo>
                    <a:lnTo>
                      <a:pt x="36" y="4"/>
                    </a:lnTo>
                    <a:lnTo>
                      <a:pt x="26" y="9"/>
                    </a:lnTo>
                    <a:lnTo>
                      <a:pt x="17" y="18"/>
                    </a:lnTo>
                    <a:lnTo>
                      <a:pt x="10" y="27"/>
                    </a:lnTo>
                    <a:lnTo>
                      <a:pt x="4" y="36"/>
                    </a:lnTo>
                    <a:lnTo>
                      <a:pt x="1" y="47"/>
                    </a:lnTo>
                    <a:lnTo>
                      <a:pt x="0" y="59"/>
                    </a:lnTo>
                    <a:lnTo>
                      <a:pt x="1" y="69"/>
                    </a:lnTo>
                    <a:lnTo>
                      <a:pt x="4" y="81"/>
                    </a:lnTo>
                    <a:lnTo>
                      <a:pt x="10" y="91"/>
                    </a:lnTo>
                    <a:lnTo>
                      <a:pt x="17" y="100"/>
                    </a:lnTo>
                    <a:close/>
                  </a:path>
                </a:pathLst>
              </a:custGeom>
              <a:solidFill>
                <a:srgbClr val="CC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0" name="Freeform 38">
                <a:extLst>
                  <a:ext uri="{FF2B5EF4-FFF2-40B4-BE49-F238E27FC236}">
                    <a16:creationId xmlns:a16="http://schemas.microsoft.com/office/drawing/2014/main" id="{00265CC6-D2EF-86AA-0F63-5AB09F9ACD5C}"/>
                  </a:ext>
                </a:extLst>
              </p:cNvPr>
              <p:cNvSpPr>
                <a:spLocks/>
              </p:cNvSpPr>
              <p:nvPr/>
            </p:nvSpPr>
            <p:spPr bwMode="auto">
              <a:xfrm>
                <a:off x="5671440" y="3143694"/>
                <a:ext cx="47625" cy="46037"/>
              </a:xfrm>
              <a:custGeom>
                <a:avLst/>
                <a:gdLst>
                  <a:gd name="T0" fmla="*/ 0 w 117"/>
                  <a:gd name="T1" fmla="*/ 59 h 118"/>
                  <a:gd name="T2" fmla="*/ 1 w 117"/>
                  <a:gd name="T3" fmla="*/ 70 h 118"/>
                  <a:gd name="T4" fmla="*/ 4 w 117"/>
                  <a:gd name="T5" fmla="*/ 82 h 118"/>
                  <a:gd name="T6" fmla="*/ 9 w 117"/>
                  <a:gd name="T7" fmla="*/ 91 h 118"/>
                  <a:gd name="T8" fmla="*/ 17 w 117"/>
                  <a:gd name="T9" fmla="*/ 101 h 118"/>
                  <a:gd name="T10" fmla="*/ 25 w 117"/>
                  <a:gd name="T11" fmla="*/ 108 h 118"/>
                  <a:gd name="T12" fmla="*/ 36 w 117"/>
                  <a:gd name="T13" fmla="*/ 114 h 118"/>
                  <a:gd name="T14" fmla="*/ 47 w 117"/>
                  <a:gd name="T15" fmla="*/ 117 h 118"/>
                  <a:gd name="T16" fmla="*/ 58 w 117"/>
                  <a:gd name="T17" fmla="*/ 118 h 118"/>
                  <a:gd name="T18" fmla="*/ 69 w 117"/>
                  <a:gd name="T19" fmla="*/ 117 h 118"/>
                  <a:gd name="T20" fmla="*/ 74 w 117"/>
                  <a:gd name="T21" fmla="*/ 115 h 118"/>
                  <a:gd name="T22" fmla="*/ 81 w 117"/>
                  <a:gd name="T23" fmla="*/ 114 h 118"/>
                  <a:gd name="T24" fmla="*/ 85 w 117"/>
                  <a:gd name="T25" fmla="*/ 110 h 118"/>
                  <a:gd name="T26" fmla="*/ 90 w 117"/>
                  <a:gd name="T27" fmla="*/ 108 h 118"/>
                  <a:gd name="T28" fmla="*/ 95 w 117"/>
                  <a:gd name="T29" fmla="*/ 104 h 118"/>
                  <a:gd name="T30" fmla="*/ 97 w 117"/>
                  <a:gd name="T31" fmla="*/ 102 h 118"/>
                  <a:gd name="T32" fmla="*/ 97 w 117"/>
                  <a:gd name="T33" fmla="*/ 101 h 118"/>
                  <a:gd name="T34" fmla="*/ 98 w 117"/>
                  <a:gd name="T35" fmla="*/ 101 h 118"/>
                  <a:gd name="T36" fmla="*/ 100 w 117"/>
                  <a:gd name="T37" fmla="*/ 101 h 118"/>
                  <a:gd name="T38" fmla="*/ 100 w 117"/>
                  <a:gd name="T39" fmla="*/ 99 h 118"/>
                  <a:gd name="T40" fmla="*/ 100 w 117"/>
                  <a:gd name="T41" fmla="*/ 98 h 118"/>
                  <a:gd name="T42" fmla="*/ 101 w 117"/>
                  <a:gd name="T43" fmla="*/ 98 h 118"/>
                  <a:gd name="T44" fmla="*/ 103 w 117"/>
                  <a:gd name="T45" fmla="*/ 95 h 118"/>
                  <a:gd name="T46" fmla="*/ 108 w 117"/>
                  <a:gd name="T47" fmla="*/ 91 h 118"/>
                  <a:gd name="T48" fmla="*/ 110 w 117"/>
                  <a:gd name="T49" fmla="*/ 86 h 118"/>
                  <a:gd name="T50" fmla="*/ 113 w 117"/>
                  <a:gd name="T51" fmla="*/ 82 h 118"/>
                  <a:gd name="T52" fmla="*/ 114 w 117"/>
                  <a:gd name="T53" fmla="*/ 75 h 118"/>
                  <a:gd name="T54" fmla="*/ 116 w 117"/>
                  <a:gd name="T55" fmla="*/ 70 h 118"/>
                  <a:gd name="T56" fmla="*/ 117 w 117"/>
                  <a:gd name="T57" fmla="*/ 59 h 118"/>
                  <a:gd name="T58" fmla="*/ 116 w 117"/>
                  <a:gd name="T59" fmla="*/ 47 h 118"/>
                  <a:gd name="T60" fmla="*/ 113 w 117"/>
                  <a:gd name="T61" fmla="*/ 37 h 118"/>
                  <a:gd name="T62" fmla="*/ 108 w 117"/>
                  <a:gd name="T63" fmla="*/ 27 h 118"/>
                  <a:gd name="T64" fmla="*/ 100 w 117"/>
                  <a:gd name="T65" fmla="*/ 19 h 118"/>
                  <a:gd name="T66" fmla="*/ 95 w 117"/>
                  <a:gd name="T67" fmla="*/ 13 h 118"/>
                  <a:gd name="T68" fmla="*/ 90 w 117"/>
                  <a:gd name="T69" fmla="*/ 10 h 118"/>
                  <a:gd name="T70" fmla="*/ 81 w 117"/>
                  <a:gd name="T71" fmla="*/ 5 h 118"/>
                  <a:gd name="T72" fmla="*/ 69 w 117"/>
                  <a:gd name="T73" fmla="*/ 1 h 118"/>
                  <a:gd name="T74" fmla="*/ 58 w 117"/>
                  <a:gd name="T75" fmla="*/ 0 h 118"/>
                  <a:gd name="T76" fmla="*/ 47 w 117"/>
                  <a:gd name="T77" fmla="*/ 1 h 118"/>
                  <a:gd name="T78" fmla="*/ 36 w 117"/>
                  <a:gd name="T79" fmla="*/ 5 h 118"/>
                  <a:gd name="T80" fmla="*/ 25 w 117"/>
                  <a:gd name="T81" fmla="*/ 10 h 118"/>
                  <a:gd name="T82" fmla="*/ 17 w 117"/>
                  <a:gd name="T83" fmla="*/ 19 h 118"/>
                  <a:gd name="T84" fmla="*/ 9 w 117"/>
                  <a:gd name="T85" fmla="*/ 27 h 118"/>
                  <a:gd name="T86" fmla="*/ 4 w 117"/>
                  <a:gd name="T87" fmla="*/ 37 h 118"/>
                  <a:gd name="T88" fmla="*/ 1 w 117"/>
                  <a:gd name="T89" fmla="*/ 47 h 118"/>
                  <a:gd name="T90" fmla="*/ 0 w 117"/>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8">
                    <a:moveTo>
                      <a:pt x="0" y="59"/>
                    </a:moveTo>
                    <a:lnTo>
                      <a:pt x="1" y="70"/>
                    </a:lnTo>
                    <a:lnTo>
                      <a:pt x="4" y="82"/>
                    </a:lnTo>
                    <a:lnTo>
                      <a:pt x="9" y="91"/>
                    </a:lnTo>
                    <a:lnTo>
                      <a:pt x="17" y="101"/>
                    </a:lnTo>
                    <a:lnTo>
                      <a:pt x="25" y="108"/>
                    </a:lnTo>
                    <a:lnTo>
                      <a:pt x="36" y="114"/>
                    </a:lnTo>
                    <a:lnTo>
                      <a:pt x="47" y="117"/>
                    </a:lnTo>
                    <a:lnTo>
                      <a:pt x="58" y="118"/>
                    </a:lnTo>
                    <a:lnTo>
                      <a:pt x="69" y="117"/>
                    </a:lnTo>
                    <a:lnTo>
                      <a:pt x="74" y="115"/>
                    </a:lnTo>
                    <a:lnTo>
                      <a:pt x="81" y="114"/>
                    </a:lnTo>
                    <a:lnTo>
                      <a:pt x="85" y="110"/>
                    </a:lnTo>
                    <a:lnTo>
                      <a:pt x="90" y="108"/>
                    </a:lnTo>
                    <a:lnTo>
                      <a:pt x="95" y="104"/>
                    </a:lnTo>
                    <a:lnTo>
                      <a:pt x="97" y="102"/>
                    </a:lnTo>
                    <a:lnTo>
                      <a:pt x="97" y="101"/>
                    </a:lnTo>
                    <a:lnTo>
                      <a:pt x="98" y="101"/>
                    </a:lnTo>
                    <a:lnTo>
                      <a:pt x="100" y="101"/>
                    </a:lnTo>
                    <a:lnTo>
                      <a:pt x="100" y="99"/>
                    </a:lnTo>
                    <a:lnTo>
                      <a:pt x="100" y="98"/>
                    </a:lnTo>
                    <a:lnTo>
                      <a:pt x="101" y="98"/>
                    </a:lnTo>
                    <a:lnTo>
                      <a:pt x="103" y="95"/>
                    </a:lnTo>
                    <a:lnTo>
                      <a:pt x="108" y="91"/>
                    </a:lnTo>
                    <a:lnTo>
                      <a:pt x="110" y="86"/>
                    </a:lnTo>
                    <a:lnTo>
                      <a:pt x="113" y="82"/>
                    </a:lnTo>
                    <a:lnTo>
                      <a:pt x="114" y="75"/>
                    </a:lnTo>
                    <a:lnTo>
                      <a:pt x="116" y="70"/>
                    </a:lnTo>
                    <a:lnTo>
                      <a:pt x="117" y="59"/>
                    </a:lnTo>
                    <a:lnTo>
                      <a:pt x="116" y="47"/>
                    </a:lnTo>
                    <a:lnTo>
                      <a:pt x="113" y="37"/>
                    </a:lnTo>
                    <a:lnTo>
                      <a:pt x="108" y="27"/>
                    </a:lnTo>
                    <a:lnTo>
                      <a:pt x="100" y="19"/>
                    </a:lnTo>
                    <a:lnTo>
                      <a:pt x="95" y="13"/>
                    </a:lnTo>
                    <a:lnTo>
                      <a:pt x="90" y="10"/>
                    </a:lnTo>
                    <a:lnTo>
                      <a:pt x="81" y="5"/>
                    </a:lnTo>
                    <a:lnTo>
                      <a:pt x="69" y="1"/>
                    </a:lnTo>
                    <a:lnTo>
                      <a:pt x="58" y="0"/>
                    </a:lnTo>
                    <a:lnTo>
                      <a:pt x="47" y="1"/>
                    </a:lnTo>
                    <a:lnTo>
                      <a:pt x="36" y="5"/>
                    </a:lnTo>
                    <a:lnTo>
                      <a:pt x="25" y="10"/>
                    </a:lnTo>
                    <a:lnTo>
                      <a:pt x="17" y="19"/>
                    </a:lnTo>
                    <a:lnTo>
                      <a:pt x="9" y="27"/>
                    </a:lnTo>
                    <a:lnTo>
                      <a:pt x="4" y="37"/>
                    </a:lnTo>
                    <a:lnTo>
                      <a:pt x="1" y="47"/>
                    </a:lnTo>
                    <a:lnTo>
                      <a:pt x="0" y="59"/>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1" name="Freeform 39">
                <a:extLst>
                  <a:ext uri="{FF2B5EF4-FFF2-40B4-BE49-F238E27FC236}">
                    <a16:creationId xmlns:a16="http://schemas.microsoft.com/office/drawing/2014/main" id="{75D4964F-E7E2-D483-E8C7-260218444669}"/>
                  </a:ext>
                </a:extLst>
              </p:cNvPr>
              <p:cNvSpPr>
                <a:spLocks/>
              </p:cNvSpPr>
              <p:nvPr/>
            </p:nvSpPr>
            <p:spPr bwMode="auto">
              <a:xfrm>
                <a:off x="5671440" y="3535807"/>
                <a:ext cx="47625" cy="47625"/>
              </a:xfrm>
              <a:custGeom>
                <a:avLst/>
                <a:gdLst>
                  <a:gd name="T0" fmla="*/ 0 w 117"/>
                  <a:gd name="T1" fmla="*/ 59 h 118"/>
                  <a:gd name="T2" fmla="*/ 1 w 117"/>
                  <a:gd name="T3" fmla="*/ 70 h 118"/>
                  <a:gd name="T4" fmla="*/ 4 w 117"/>
                  <a:gd name="T5" fmla="*/ 81 h 118"/>
                  <a:gd name="T6" fmla="*/ 9 w 117"/>
                  <a:gd name="T7" fmla="*/ 91 h 118"/>
                  <a:gd name="T8" fmla="*/ 17 w 117"/>
                  <a:gd name="T9" fmla="*/ 101 h 118"/>
                  <a:gd name="T10" fmla="*/ 25 w 117"/>
                  <a:gd name="T11" fmla="*/ 108 h 118"/>
                  <a:gd name="T12" fmla="*/ 36 w 117"/>
                  <a:gd name="T13" fmla="*/ 113 h 118"/>
                  <a:gd name="T14" fmla="*/ 47 w 117"/>
                  <a:gd name="T15" fmla="*/ 117 h 118"/>
                  <a:gd name="T16" fmla="*/ 58 w 117"/>
                  <a:gd name="T17" fmla="*/ 118 h 118"/>
                  <a:gd name="T18" fmla="*/ 69 w 117"/>
                  <a:gd name="T19" fmla="*/ 117 h 118"/>
                  <a:gd name="T20" fmla="*/ 74 w 117"/>
                  <a:gd name="T21" fmla="*/ 115 h 118"/>
                  <a:gd name="T22" fmla="*/ 81 w 117"/>
                  <a:gd name="T23" fmla="*/ 113 h 118"/>
                  <a:gd name="T24" fmla="*/ 85 w 117"/>
                  <a:gd name="T25" fmla="*/ 110 h 118"/>
                  <a:gd name="T26" fmla="*/ 90 w 117"/>
                  <a:gd name="T27" fmla="*/ 108 h 118"/>
                  <a:gd name="T28" fmla="*/ 95 w 117"/>
                  <a:gd name="T29" fmla="*/ 104 h 118"/>
                  <a:gd name="T30" fmla="*/ 97 w 117"/>
                  <a:gd name="T31" fmla="*/ 102 h 118"/>
                  <a:gd name="T32" fmla="*/ 97 w 117"/>
                  <a:gd name="T33" fmla="*/ 101 h 118"/>
                  <a:gd name="T34" fmla="*/ 98 w 117"/>
                  <a:gd name="T35" fmla="*/ 101 h 118"/>
                  <a:gd name="T36" fmla="*/ 100 w 117"/>
                  <a:gd name="T37" fmla="*/ 101 h 118"/>
                  <a:gd name="T38" fmla="*/ 100 w 117"/>
                  <a:gd name="T39" fmla="*/ 99 h 118"/>
                  <a:gd name="T40" fmla="*/ 100 w 117"/>
                  <a:gd name="T41" fmla="*/ 97 h 118"/>
                  <a:gd name="T42" fmla="*/ 101 w 117"/>
                  <a:gd name="T43" fmla="*/ 97 h 118"/>
                  <a:gd name="T44" fmla="*/ 103 w 117"/>
                  <a:gd name="T45" fmla="*/ 95 h 118"/>
                  <a:gd name="T46" fmla="*/ 108 w 117"/>
                  <a:gd name="T47" fmla="*/ 91 h 118"/>
                  <a:gd name="T48" fmla="*/ 110 w 117"/>
                  <a:gd name="T49" fmla="*/ 86 h 118"/>
                  <a:gd name="T50" fmla="*/ 113 w 117"/>
                  <a:gd name="T51" fmla="*/ 81 h 118"/>
                  <a:gd name="T52" fmla="*/ 114 w 117"/>
                  <a:gd name="T53" fmla="*/ 75 h 118"/>
                  <a:gd name="T54" fmla="*/ 116 w 117"/>
                  <a:gd name="T55" fmla="*/ 70 h 118"/>
                  <a:gd name="T56" fmla="*/ 117 w 117"/>
                  <a:gd name="T57" fmla="*/ 59 h 118"/>
                  <a:gd name="T58" fmla="*/ 116 w 117"/>
                  <a:gd name="T59" fmla="*/ 47 h 118"/>
                  <a:gd name="T60" fmla="*/ 113 w 117"/>
                  <a:gd name="T61" fmla="*/ 37 h 118"/>
                  <a:gd name="T62" fmla="*/ 108 w 117"/>
                  <a:gd name="T63" fmla="*/ 27 h 118"/>
                  <a:gd name="T64" fmla="*/ 100 w 117"/>
                  <a:gd name="T65" fmla="*/ 18 h 118"/>
                  <a:gd name="T66" fmla="*/ 95 w 117"/>
                  <a:gd name="T67" fmla="*/ 13 h 118"/>
                  <a:gd name="T68" fmla="*/ 90 w 117"/>
                  <a:gd name="T69" fmla="*/ 10 h 118"/>
                  <a:gd name="T70" fmla="*/ 81 w 117"/>
                  <a:gd name="T71" fmla="*/ 4 h 118"/>
                  <a:gd name="T72" fmla="*/ 69 w 117"/>
                  <a:gd name="T73" fmla="*/ 1 h 118"/>
                  <a:gd name="T74" fmla="*/ 58 w 117"/>
                  <a:gd name="T75" fmla="*/ 0 h 118"/>
                  <a:gd name="T76" fmla="*/ 47 w 117"/>
                  <a:gd name="T77" fmla="*/ 1 h 118"/>
                  <a:gd name="T78" fmla="*/ 36 w 117"/>
                  <a:gd name="T79" fmla="*/ 4 h 118"/>
                  <a:gd name="T80" fmla="*/ 25 w 117"/>
                  <a:gd name="T81" fmla="*/ 10 h 118"/>
                  <a:gd name="T82" fmla="*/ 17 w 117"/>
                  <a:gd name="T83" fmla="*/ 18 h 118"/>
                  <a:gd name="T84" fmla="*/ 9 w 117"/>
                  <a:gd name="T85" fmla="*/ 27 h 118"/>
                  <a:gd name="T86" fmla="*/ 4 w 117"/>
                  <a:gd name="T87" fmla="*/ 37 h 118"/>
                  <a:gd name="T88" fmla="*/ 1 w 117"/>
                  <a:gd name="T89" fmla="*/ 47 h 118"/>
                  <a:gd name="T90" fmla="*/ 0 w 117"/>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8">
                    <a:moveTo>
                      <a:pt x="0" y="59"/>
                    </a:moveTo>
                    <a:lnTo>
                      <a:pt x="1" y="70"/>
                    </a:lnTo>
                    <a:lnTo>
                      <a:pt x="4" y="81"/>
                    </a:lnTo>
                    <a:lnTo>
                      <a:pt x="9" y="91"/>
                    </a:lnTo>
                    <a:lnTo>
                      <a:pt x="17" y="101"/>
                    </a:lnTo>
                    <a:lnTo>
                      <a:pt x="25" y="108"/>
                    </a:lnTo>
                    <a:lnTo>
                      <a:pt x="36" y="113"/>
                    </a:lnTo>
                    <a:lnTo>
                      <a:pt x="47" y="117"/>
                    </a:lnTo>
                    <a:lnTo>
                      <a:pt x="58" y="118"/>
                    </a:lnTo>
                    <a:lnTo>
                      <a:pt x="69" y="117"/>
                    </a:lnTo>
                    <a:lnTo>
                      <a:pt x="74" y="115"/>
                    </a:lnTo>
                    <a:lnTo>
                      <a:pt x="81" y="113"/>
                    </a:lnTo>
                    <a:lnTo>
                      <a:pt x="85" y="110"/>
                    </a:lnTo>
                    <a:lnTo>
                      <a:pt x="90" y="108"/>
                    </a:lnTo>
                    <a:lnTo>
                      <a:pt x="95" y="104"/>
                    </a:lnTo>
                    <a:lnTo>
                      <a:pt x="97" y="102"/>
                    </a:lnTo>
                    <a:lnTo>
                      <a:pt x="97" y="101"/>
                    </a:lnTo>
                    <a:lnTo>
                      <a:pt x="98" y="101"/>
                    </a:lnTo>
                    <a:lnTo>
                      <a:pt x="100" y="101"/>
                    </a:lnTo>
                    <a:lnTo>
                      <a:pt x="100" y="99"/>
                    </a:lnTo>
                    <a:lnTo>
                      <a:pt x="100" y="97"/>
                    </a:lnTo>
                    <a:lnTo>
                      <a:pt x="101" y="97"/>
                    </a:lnTo>
                    <a:lnTo>
                      <a:pt x="103" y="95"/>
                    </a:lnTo>
                    <a:lnTo>
                      <a:pt x="108" y="91"/>
                    </a:lnTo>
                    <a:lnTo>
                      <a:pt x="110" y="86"/>
                    </a:lnTo>
                    <a:lnTo>
                      <a:pt x="113" y="81"/>
                    </a:lnTo>
                    <a:lnTo>
                      <a:pt x="114" y="75"/>
                    </a:lnTo>
                    <a:lnTo>
                      <a:pt x="116" y="70"/>
                    </a:lnTo>
                    <a:lnTo>
                      <a:pt x="117" y="59"/>
                    </a:lnTo>
                    <a:lnTo>
                      <a:pt x="116" y="47"/>
                    </a:lnTo>
                    <a:lnTo>
                      <a:pt x="113" y="37"/>
                    </a:lnTo>
                    <a:lnTo>
                      <a:pt x="108" y="27"/>
                    </a:lnTo>
                    <a:lnTo>
                      <a:pt x="100" y="18"/>
                    </a:lnTo>
                    <a:lnTo>
                      <a:pt x="95" y="13"/>
                    </a:lnTo>
                    <a:lnTo>
                      <a:pt x="90" y="10"/>
                    </a:lnTo>
                    <a:lnTo>
                      <a:pt x="81" y="4"/>
                    </a:lnTo>
                    <a:lnTo>
                      <a:pt x="69" y="1"/>
                    </a:lnTo>
                    <a:lnTo>
                      <a:pt x="58" y="0"/>
                    </a:lnTo>
                    <a:lnTo>
                      <a:pt x="47" y="1"/>
                    </a:lnTo>
                    <a:lnTo>
                      <a:pt x="36" y="4"/>
                    </a:lnTo>
                    <a:lnTo>
                      <a:pt x="25" y="10"/>
                    </a:lnTo>
                    <a:lnTo>
                      <a:pt x="17" y="18"/>
                    </a:lnTo>
                    <a:lnTo>
                      <a:pt x="9" y="27"/>
                    </a:lnTo>
                    <a:lnTo>
                      <a:pt x="4" y="37"/>
                    </a:lnTo>
                    <a:lnTo>
                      <a:pt x="1" y="47"/>
                    </a:lnTo>
                    <a:lnTo>
                      <a:pt x="0" y="59"/>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2" name="Freeform 40">
                <a:extLst>
                  <a:ext uri="{FF2B5EF4-FFF2-40B4-BE49-F238E27FC236}">
                    <a16:creationId xmlns:a16="http://schemas.microsoft.com/office/drawing/2014/main" id="{543D100B-18EE-6616-6A05-D78777CA90FE}"/>
                  </a:ext>
                </a:extLst>
              </p:cNvPr>
              <p:cNvSpPr>
                <a:spLocks/>
              </p:cNvSpPr>
              <p:nvPr/>
            </p:nvSpPr>
            <p:spPr bwMode="auto">
              <a:xfrm>
                <a:off x="7451028" y="2569019"/>
                <a:ext cx="47625" cy="46037"/>
              </a:xfrm>
              <a:custGeom>
                <a:avLst/>
                <a:gdLst>
                  <a:gd name="T0" fmla="*/ 118 w 118"/>
                  <a:gd name="T1" fmla="*/ 59 h 117"/>
                  <a:gd name="T2" fmla="*/ 117 w 118"/>
                  <a:gd name="T3" fmla="*/ 47 h 117"/>
                  <a:gd name="T4" fmla="*/ 114 w 118"/>
                  <a:gd name="T5" fmla="*/ 36 h 117"/>
                  <a:gd name="T6" fmla="*/ 108 w 118"/>
                  <a:gd name="T7" fmla="*/ 27 h 117"/>
                  <a:gd name="T8" fmla="*/ 101 w 118"/>
                  <a:gd name="T9" fmla="*/ 18 h 117"/>
                  <a:gd name="T10" fmla="*/ 96 w 118"/>
                  <a:gd name="T11" fmla="*/ 13 h 117"/>
                  <a:gd name="T12" fmla="*/ 91 w 118"/>
                  <a:gd name="T13" fmla="*/ 9 h 117"/>
                  <a:gd name="T14" fmla="*/ 82 w 118"/>
                  <a:gd name="T15" fmla="*/ 4 h 117"/>
                  <a:gd name="T16" fmla="*/ 70 w 118"/>
                  <a:gd name="T17" fmla="*/ 1 h 117"/>
                  <a:gd name="T18" fmla="*/ 59 w 118"/>
                  <a:gd name="T19" fmla="*/ 0 h 117"/>
                  <a:gd name="T20" fmla="*/ 47 w 118"/>
                  <a:gd name="T21" fmla="*/ 1 h 117"/>
                  <a:gd name="T22" fmla="*/ 37 w 118"/>
                  <a:gd name="T23" fmla="*/ 4 h 117"/>
                  <a:gd name="T24" fmla="*/ 26 w 118"/>
                  <a:gd name="T25" fmla="*/ 9 h 117"/>
                  <a:gd name="T26" fmla="*/ 17 w 118"/>
                  <a:gd name="T27" fmla="*/ 18 h 117"/>
                  <a:gd name="T28" fmla="*/ 10 w 118"/>
                  <a:gd name="T29" fmla="*/ 27 h 117"/>
                  <a:gd name="T30" fmla="*/ 5 w 118"/>
                  <a:gd name="T31" fmla="*/ 36 h 117"/>
                  <a:gd name="T32" fmla="*/ 1 w 118"/>
                  <a:gd name="T33" fmla="*/ 47 h 117"/>
                  <a:gd name="T34" fmla="*/ 0 w 118"/>
                  <a:gd name="T35" fmla="*/ 59 h 117"/>
                  <a:gd name="T36" fmla="*/ 1 w 118"/>
                  <a:gd name="T37" fmla="*/ 69 h 117"/>
                  <a:gd name="T38" fmla="*/ 5 w 118"/>
                  <a:gd name="T39" fmla="*/ 81 h 117"/>
                  <a:gd name="T40" fmla="*/ 10 w 118"/>
                  <a:gd name="T41" fmla="*/ 91 h 117"/>
                  <a:gd name="T42" fmla="*/ 17 w 118"/>
                  <a:gd name="T43" fmla="*/ 100 h 117"/>
                  <a:gd name="T44" fmla="*/ 26 w 118"/>
                  <a:gd name="T45" fmla="*/ 108 h 117"/>
                  <a:gd name="T46" fmla="*/ 37 w 118"/>
                  <a:gd name="T47" fmla="*/ 113 h 117"/>
                  <a:gd name="T48" fmla="*/ 47 w 118"/>
                  <a:gd name="T49" fmla="*/ 116 h 117"/>
                  <a:gd name="T50" fmla="*/ 59 w 118"/>
                  <a:gd name="T51" fmla="*/ 117 h 117"/>
                  <a:gd name="T52" fmla="*/ 70 w 118"/>
                  <a:gd name="T53" fmla="*/ 116 h 117"/>
                  <a:gd name="T54" fmla="*/ 75 w 118"/>
                  <a:gd name="T55" fmla="*/ 114 h 117"/>
                  <a:gd name="T56" fmla="*/ 82 w 118"/>
                  <a:gd name="T57" fmla="*/ 113 h 117"/>
                  <a:gd name="T58" fmla="*/ 86 w 118"/>
                  <a:gd name="T59" fmla="*/ 110 h 117"/>
                  <a:gd name="T60" fmla="*/ 91 w 118"/>
                  <a:gd name="T61" fmla="*/ 108 h 117"/>
                  <a:gd name="T62" fmla="*/ 96 w 118"/>
                  <a:gd name="T63" fmla="*/ 104 h 117"/>
                  <a:gd name="T64" fmla="*/ 98 w 118"/>
                  <a:gd name="T65" fmla="*/ 101 h 117"/>
                  <a:gd name="T66" fmla="*/ 98 w 118"/>
                  <a:gd name="T67" fmla="*/ 100 h 117"/>
                  <a:gd name="T68" fmla="*/ 99 w 118"/>
                  <a:gd name="T69" fmla="*/ 100 h 117"/>
                  <a:gd name="T70" fmla="*/ 101 w 118"/>
                  <a:gd name="T71" fmla="*/ 100 h 117"/>
                  <a:gd name="T72" fmla="*/ 101 w 118"/>
                  <a:gd name="T73" fmla="*/ 98 h 117"/>
                  <a:gd name="T74" fmla="*/ 101 w 118"/>
                  <a:gd name="T75" fmla="*/ 97 h 117"/>
                  <a:gd name="T76" fmla="*/ 102 w 118"/>
                  <a:gd name="T77" fmla="*/ 97 h 117"/>
                  <a:gd name="T78" fmla="*/ 104 w 118"/>
                  <a:gd name="T79" fmla="*/ 95 h 117"/>
                  <a:gd name="T80" fmla="*/ 108 w 118"/>
                  <a:gd name="T81" fmla="*/ 91 h 117"/>
                  <a:gd name="T82" fmla="*/ 110 w 118"/>
                  <a:gd name="T83" fmla="*/ 85 h 117"/>
                  <a:gd name="T84" fmla="*/ 114 w 118"/>
                  <a:gd name="T85" fmla="*/ 81 h 117"/>
                  <a:gd name="T86" fmla="*/ 115 w 118"/>
                  <a:gd name="T87" fmla="*/ 75 h 117"/>
                  <a:gd name="T88" fmla="*/ 117 w 118"/>
                  <a:gd name="T89" fmla="*/ 69 h 117"/>
                  <a:gd name="T90" fmla="*/ 118 w 118"/>
                  <a:gd name="T91"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18" y="59"/>
                    </a:moveTo>
                    <a:lnTo>
                      <a:pt x="117" y="47"/>
                    </a:lnTo>
                    <a:lnTo>
                      <a:pt x="114" y="36"/>
                    </a:lnTo>
                    <a:lnTo>
                      <a:pt x="108" y="27"/>
                    </a:lnTo>
                    <a:lnTo>
                      <a:pt x="101" y="18"/>
                    </a:lnTo>
                    <a:lnTo>
                      <a:pt x="96" y="13"/>
                    </a:lnTo>
                    <a:lnTo>
                      <a:pt x="91" y="9"/>
                    </a:lnTo>
                    <a:lnTo>
                      <a:pt x="82" y="4"/>
                    </a:lnTo>
                    <a:lnTo>
                      <a:pt x="70" y="1"/>
                    </a:lnTo>
                    <a:lnTo>
                      <a:pt x="59" y="0"/>
                    </a:lnTo>
                    <a:lnTo>
                      <a:pt x="47" y="1"/>
                    </a:lnTo>
                    <a:lnTo>
                      <a:pt x="37" y="4"/>
                    </a:lnTo>
                    <a:lnTo>
                      <a:pt x="26" y="9"/>
                    </a:lnTo>
                    <a:lnTo>
                      <a:pt x="17" y="18"/>
                    </a:lnTo>
                    <a:lnTo>
                      <a:pt x="10" y="27"/>
                    </a:lnTo>
                    <a:lnTo>
                      <a:pt x="5" y="36"/>
                    </a:lnTo>
                    <a:lnTo>
                      <a:pt x="1" y="47"/>
                    </a:lnTo>
                    <a:lnTo>
                      <a:pt x="0" y="59"/>
                    </a:lnTo>
                    <a:lnTo>
                      <a:pt x="1" y="69"/>
                    </a:lnTo>
                    <a:lnTo>
                      <a:pt x="5" y="81"/>
                    </a:lnTo>
                    <a:lnTo>
                      <a:pt x="10" y="91"/>
                    </a:lnTo>
                    <a:lnTo>
                      <a:pt x="17" y="100"/>
                    </a:lnTo>
                    <a:lnTo>
                      <a:pt x="26" y="108"/>
                    </a:lnTo>
                    <a:lnTo>
                      <a:pt x="37" y="113"/>
                    </a:lnTo>
                    <a:lnTo>
                      <a:pt x="47" y="116"/>
                    </a:lnTo>
                    <a:lnTo>
                      <a:pt x="59" y="117"/>
                    </a:lnTo>
                    <a:lnTo>
                      <a:pt x="70" y="116"/>
                    </a:lnTo>
                    <a:lnTo>
                      <a:pt x="75" y="114"/>
                    </a:lnTo>
                    <a:lnTo>
                      <a:pt x="82" y="113"/>
                    </a:lnTo>
                    <a:lnTo>
                      <a:pt x="86" y="110"/>
                    </a:lnTo>
                    <a:lnTo>
                      <a:pt x="91" y="108"/>
                    </a:lnTo>
                    <a:lnTo>
                      <a:pt x="96" y="104"/>
                    </a:lnTo>
                    <a:lnTo>
                      <a:pt x="98" y="101"/>
                    </a:lnTo>
                    <a:lnTo>
                      <a:pt x="98" y="100"/>
                    </a:lnTo>
                    <a:lnTo>
                      <a:pt x="99" y="100"/>
                    </a:lnTo>
                    <a:lnTo>
                      <a:pt x="101" y="100"/>
                    </a:lnTo>
                    <a:lnTo>
                      <a:pt x="101" y="98"/>
                    </a:lnTo>
                    <a:lnTo>
                      <a:pt x="101" y="97"/>
                    </a:lnTo>
                    <a:lnTo>
                      <a:pt x="102" y="97"/>
                    </a:lnTo>
                    <a:lnTo>
                      <a:pt x="104" y="95"/>
                    </a:lnTo>
                    <a:lnTo>
                      <a:pt x="108" y="91"/>
                    </a:lnTo>
                    <a:lnTo>
                      <a:pt x="110" y="85"/>
                    </a:lnTo>
                    <a:lnTo>
                      <a:pt x="114" y="81"/>
                    </a:lnTo>
                    <a:lnTo>
                      <a:pt x="115" y="75"/>
                    </a:lnTo>
                    <a:lnTo>
                      <a:pt x="117" y="69"/>
                    </a:lnTo>
                    <a:lnTo>
                      <a:pt x="118" y="5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3" name="Freeform 41">
                <a:extLst>
                  <a:ext uri="{FF2B5EF4-FFF2-40B4-BE49-F238E27FC236}">
                    <a16:creationId xmlns:a16="http://schemas.microsoft.com/office/drawing/2014/main" id="{6C5C9120-1B75-5627-20C4-D772F7507CF4}"/>
                  </a:ext>
                </a:extLst>
              </p:cNvPr>
              <p:cNvSpPr>
                <a:spLocks/>
              </p:cNvSpPr>
              <p:nvPr/>
            </p:nvSpPr>
            <p:spPr bwMode="auto">
              <a:xfrm>
                <a:off x="7451028" y="3519932"/>
                <a:ext cx="47625" cy="46037"/>
              </a:xfrm>
              <a:custGeom>
                <a:avLst/>
                <a:gdLst>
                  <a:gd name="T0" fmla="*/ 118 w 118"/>
                  <a:gd name="T1" fmla="*/ 59 h 118"/>
                  <a:gd name="T2" fmla="*/ 117 w 118"/>
                  <a:gd name="T3" fmla="*/ 47 h 118"/>
                  <a:gd name="T4" fmla="*/ 114 w 118"/>
                  <a:gd name="T5" fmla="*/ 37 h 118"/>
                  <a:gd name="T6" fmla="*/ 108 w 118"/>
                  <a:gd name="T7" fmla="*/ 27 h 118"/>
                  <a:gd name="T8" fmla="*/ 101 w 118"/>
                  <a:gd name="T9" fmla="*/ 19 h 118"/>
                  <a:gd name="T10" fmla="*/ 96 w 118"/>
                  <a:gd name="T11" fmla="*/ 13 h 118"/>
                  <a:gd name="T12" fmla="*/ 91 w 118"/>
                  <a:gd name="T13" fmla="*/ 10 h 118"/>
                  <a:gd name="T14" fmla="*/ 82 w 118"/>
                  <a:gd name="T15" fmla="*/ 5 h 118"/>
                  <a:gd name="T16" fmla="*/ 70 w 118"/>
                  <a:gd name="T17" fmla="*/ 1 h 118"/>
                  <a:gd name="T18" fmla="*/ 59 w 118"/>
                  <a:gd name="T19" fmla="*/ 0 h 118"/>
                  <a:gd name="T20" fmla="*/ 47 w 118"/>
                  <a:gd name="T21" fmla="*/ 1 h 118"/>
                  <a:gd name="T22" fmla="*/ 37 w 118"/>
                  <a:gd name="T23" fmla="*/ 5 h 118"/>
                  <a:gd name="T24" fmla="*/ 26 w 118"/>
                  <a:gd name="T25" fmla="*/ 10 h 118"/>
                  <a:gd name="T26" fmla="*/ 17 w 118"/>
                  <a:gd name="T27" fmla="*/ 19 h 118"/>
                  <a:gd name="T28" fmla="*/ 10 w 118"/>
                  <a:gd name="T29" fmla="*/ 27 h 118"/>
                  <a:gd name="T30" fmla="*/ 5 w 118"/>
                  <a:gd name="T31" fmla="*/ 37 h 118"/>
                  <a:gd name="T32" fmla="*/ 1 w 118"/>
                  <a:gd name="T33" fmla="*/ 47 h 118"/>
                  <a:gd name="T34" fmla="*/ 0 w 118"/>
                  <a:gd name="T35" fmla="*/ 59 h 118"/>
                  <a:gd name="T36" fmla="*/ 1 w 118"/>
                  <a:gd name="T37" fmla="*/ 70 h 118"/>
                  <a:gd name="T38" fmla="*/ 5 w 118"/>
                  <a:gd name="T39" fmla="*/ 82 h 118"/>
                  <a:gd name="T40" fmla="*/ 10 w 118"/>
                  <a:gd name="T41" fmla="*/ 91 h 118"/>
                  <a:gd name="T42" fmla="*/ 17 w 118"/>
                  <a:gd name="T43" fmla="*/ 101 h 118"/>
                  <a:gd name="T44" fmla="*/ 26 w 118"/>
                  <a:gd name="T45" fmla="*/ 108 h 118"/>
                  <a:gd name="T46" fmla="*/ 37 w 118"/>
                  <a:gd name="T47" fmla="*/ 114 h 118"/>
                  <a:gd name="T48" fmla="*/ 47 w 118"/>
                  <a:gd name="T49" fmla="*/ 117 h 118"/>
                  <a:gd name="T50" fmla="*/ 59 w 118"/>
                  <a:gd name="T51" fmla="*/ 118 h 118"/>
                  <a:gd name="T52" fmla="*/ 70 w 118"/>
                  <a:gd name="T53" fmla="*/ 117 h 118"/>
                  <a:gd name="T54" fmla="*/ 75 w 118"/>
                  <a:gd name="T55" fmla="*/ 115 h 118"/>
                  <a:gd name="T56" fmla="*/ 82 w 118"/>
                  <a:gd name="T57" fmla="*/ 114 h 118"/>
                  <a:gd name="T58" fmla="*/ 86 w 118"/>
                  <a:gd name="T59" fmla="*/ 111 h 118"/>
                  <a:gd name="T60" fmla="*/ 91 w 118"/>
                  <a:gd name="T61" fmla="*/ 108 h 118"/>
                  <a:gd name="T62" fmla="*/ 96 w 118"/>
                  <a:gd name="T63" fmla="*/ 104 h 118"/>
                  <a:gd name="T64" fmla="*/ 98 w 118"/>
                  <a:gd name="T65" fmla="*/ 102 h 118"/>
                  <a:gd name="T66" fmla="*/ 98 w 118"/>
                  <a:gd name="T67" fmla="*/ 101 h 118"/>
                  <a:gd name="T68" fmla="*/ 99 w 118"/>
                  <a:gd name="T69" fmla="*/ 101 h 118"/>
                  <a:gd name="T70" fmla="*/ 101 w 118"/>
                  <a:gd name="T71" fmla="*/ 101 h 118"/>
                  <a:gd name="T72" fmla="*/ 101 w 118"/>
                  <a:gd name="T73" fmla="*/ 99 h 118"/>
                  <a:gd name="T74" fmla="*/ 101 w 118"/>
                  <a:gd name="T75" fmla="*/ 98 h 118"/>
                  <a:gd name="T76" fmla="*/ 102 w 118"/>
                  <a:gd name="T77" fmla="*/ 98 h 118"/>
                  <a:gd name="T78" fmla="*/ 104 w 118"/>
                  <a:gd name="T79" fmla="*/ 96 h 118"/>
                  <a:gd name="T80" fmla="*/ 108 w 118"/>
                  <a:gd name="T81" fmla="*/ 91 h 118"/>
                  <a:gd name="T82" fmla="*/ 110 w 118"/>
                  <a:gd name="T83" fmla="*/ 86 h 118"/>
                  <a:gd name="T84" fmla="*/ 114 w 118"/>
                  <a:gd name="T85" fmla="*/ 82 h 118"/>
                  <a:gd name="T86" fmla="*/ 115 w 118"/>
                  <a:gd name="T87" fmla="*/ 75 h 118"/>
                  <a:gd name="T88" fmla="*/ 117 w 118"/>
                  <a:gd name="T89" fmla="*/ 70 h 118"/>
                  <a:gd name="T90" fmla="*/ 118 w 118"/>
                  <a:gd name="T9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18" y="59"/>
                    </a:moveTo>
                    <a:lnTo>
                      <a:pt x="117" y="47"/>
                    </a:lnTo>
                    <a:lnTo>
                      <a:pt x="114" y="37"/>
                    </a:lnTo>
                    <a:lnTo>
                      <a:pt x="108" y="27"/>
                    </a:lnTo>
                    <a:lnTo>
                      <a:pt x="101" y="19"/>
                    </a:lnTo>
                    <a:lnTo>
                      <a:pt x="96" y="13"/>
                    </a:lnTo>
                    <a:lnTo>
                      <a:pt x="91" y="10"/>
                    </a:lnTo>
                    <a:lnTo>
                      <a:pt x="82" y="5"/>
                    </a:lnTo>
                    <a:lnTo>
                      <a:pt x="70" y="1"/>
                    </a:lnTo>
                    <a:lnTo>
                      <a:pt x="59" y="0"/>
                    </a:lnTo>
                    <a:lnTo>
                      <a:pt x="47" y="1"/>
                    </a:lnTo>
                    <a:lnTo>
                      <a:pt x="37" y="5"/>
                    </a:lnTo>
                    <a:lnTo>
                      <a:pt x="26" y="10"/>
                    </a:lnTo>
                    <a:lnTo>
                      <a:pt x="17" y="19"/>
                    </a:lnTo>
                    <a:lnTo>
                      <a:pt x="10" y="27"/>
                    </a:lnTo>
                    <a:lnTo>
                      <a:pt x="5" y="37"/>
                    </a:lnTo>
                    <a:lnTo>
                      <a:pt x="1" y="47"/>
                    </a:lnTo>
                    <a:lnTo>
                      <a:pt x="0" y="59"/>
                    </a:lnTo>
                    <a:lnTo>
                      <a:pt x="1" y="70"/>
                    </a:lnTo>
                    <a:lnTo>
                      <a:pt x="5" y="82"/>
                    </a:lnTo>
                    <a:lnTo>
                      <a:pt x="10" y="91"/>
                    </a:lnTo>
                    <a:lnTo>
                      <a:pt x="17" y="101"/>
                    </a:lnTo>
                    <a:lnTo>
                      <a:pt x="26" y="108"/>
                    </a:lnTo>
                    <a:lnTo>
                      <a:pt x="37" y="114"/>
                    </a:lnTo>
                    <a:lnTo>
                      <a:pt x="47" y="117"/>
                    </a:lnTo>
                    <a:lnTo>
                      <a:pt x="59" y="118"/>
                    </a:lnTo>
                    <a:lnTo>
                      <a:pt x="70" y="117"/>
                    </a:lnTo>
                    <a:lnTo>
                      <a:pt x="75" y="115"/>
                    </a:lnTo>
                    <a:lnTo>
                      <a:pt x="82" y="114"/>
                    </a:lnTo>
                    <a:lnTo>
                      <a:pt x="86" y="111"/>
                    </a:lnTo>
                    <a:lnTo>
                      <a:pt x="91" y="108"/>
                    </a:lnTo>
                    <a:lnTo>
                      <a:pt x="96" y="104"/>
                    </a:lnTo>
                    <a:lnTo>
                      <a:pt x="98" y="102"/>
                    </a:lnTo>
                    <a:lnTo>
                      <a:pt x="98" y="101"/>
                    </a:lnTo>
                    <a:lnTo>
                      <a:pt x="99" y="101"/>
                    </a:lnTo>
                    <a:lnTo>
                      <a:pt x="101" y="101"/>
                    </a:lnTo>
                    <a:lnTo>
                      <a:pt x="101" y="99"/>
                    </a:lnTo>
                    <a:lnTo>
                      <a:pt x="101" y="98"/>
                    </a:lnTo>
                    <a:lnTo>
                      <a:pt x="102" y="98"/>
                    </a:lnTo>
                    <a:lnTo>
                      <a:pt x="104" y="96"/>
                    </a:lnTo>
                    <a:lnTo>
                      <a:pt x="108" y="91"/>
                    </a:lnTo>
                    <a:lnTo>
                      <a:pt x="110" y="86"/>
                    </a:lnTo>
                    <a:lnTo>
                      <a:pt x="114" y="82"/>
                    </a:lnTo>
                    <a:lnTo>
                      <a:pt x="115" y="75"/>
                    </a:lnTo>
                    <a:lnTo>
                      <a:pt x="117" y="70"/>
                    </a:lnTo>
                    <a:lnTo>
                      <a:pt x="118" y="5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4" name="Freeform 42">
                <a:extLst>
                  <a:ext uri="{FF2B5EF4-FFF2-40B4-BE49-F238E27FC236}">
                    <a16:creationId xmlns:a16="http://schemas.microsoft.com/office/drawing/2014/main" id="{E2FBD293-DCBC-2DC8-6748-1D519960638A}"/>
                  </a:ext>
                </a:extLst>
              </p:cNvPr>
              <p:cNvSpPr>
                <a:spLocks/>
              </p:cNvSpPr>
              <p:nvPr/>
            </p:nvSpPr>
            <p:spPr bwMode="auto">
              <a:xfrm>
                <a:off x="8238428" y="3037332"/>
                <a:ext cx="46038" cy="47625"/>
              </a:xfrm>
              <a:custGeom>
                <a:avLst/>
                <a:gdLst>
                  <a:gd name="T0" fmla="*/ 101 w 118"/>
                  <a:gd name="T1" fmla="*/ 101 h 118"/>
                  <a:gd name="T2" fmla="*/ 101 w 118"/>
                  <a:gd name="T3" fmla="*/ 98 h 118"/>
                  <a:gd name="T4" fmla="*/ 101 w 118"/>
                  <a:gd name="T5" fmla="*/ 97 h 118"/>
                  <a:gd name="T6" fmla="*/ 102 w 118"/>
                  <a:gd name="T7" fmla="*/ 97 h 118"/>
                  <a:gd name="T8" fmla="*/ 104 w 118"/>
                  <a:gd name="T9" fmla="*/ 95 h 118"/>
                  <a:gd name="T10" fmla="*/ 108 w 118"/>
                  <a:gd name="T11" fmla="*/ 91 h 118"/>
                  <a:gd name="T12" fmla="*/ 110 w 118"/>
                  <a:gd name="T13" fmla="*/ 86 h 118"/>
                  <a:gd name="T14" fmla="*/ 113 w 118"/>
                  <a:gd name="T15" fmla="*/ 81 h 118"/>
                  <a:gd name="T16" fmla="*/ 114 w 118"/>
                  <a:gd name="T17" fmla="*/ 75 h 118"/>
                  <a:gd name="T18" fmla="*/ 117 w 118"/>
                  <a:gd name="T19" fmla="*/ 70 h 118"/>
                  <a:gd name="T20" fmla="*/ 118 w 118"/>
                  <a:gd name="T21" fmla="*/ 59 h 118"/>
                  <a:gd name="T22" fmla="*/ 117 w 118"/>
                  <a:gd name="T23" fmla="*/ 47 h 118"/>
                  <a:gd name="T24" fmla="*/ 113 w 118"/>
                  <a:gd name="T25" fmla="*/ 36 h 118"/>
                  <a:gd name="T26" fmla="*/ 108 w 118"/>
                  <a:gd name="T27" fmla="*/ 27 h 118"/>
                  <a:gd name="T28" fmla="*/ 101 w 118"/>
                  <a:gd name="T29" fmla="*/ 18 h 118"/>
                  <a:gd name="T30" fmla="*/ 95 w 118"/>
                  <a:gd name="T31" fmla="*/ 13 h 118"/>
                  <a:gd name="T32" fmla="*/ 91 w 118"/>
                  <a:gd name="T33" fmla="*/ 10 h 118"/>
                  <a:gd name="T34" fmla="*/ 81 w 118"/>
                  <a:gd name="T35" fmla="*/ 4 h 118"/>
                  <a:gd name="T36" fmla="*/ 70 w 118"/>
                  <a:gd name="T37" fmla="*/ 1 h 118"/>
                  <a:gd name="T38" fmla="*/ 59 w 118"/>
                  <a:gd name="T39" fmla="*/ 0 h 118"/>
                  <a:gd name="T40" fmla="*/ 47 w 118"/>
                  <a:gd name="T41" fmla="*/ 1 h 118"/>
                  <a:gd name="T42" fmla="*/ 36 w 118"/>
                  <a:gd name="T43" fmla="*/ 4 h 118"/>
                  <a:gd name="T44" fmla="*/ 26 w 118"/>
                  <a:gd name="T45" fmla="*/ 10 h 118"/>
                  <a:gd name="T46" fmla="*/ 17 w 118"/>
                  <a:gd name="T47" fmla="*/ 18 h 118"/>
                  <a:gd name="T48" fmla="*/ 10 w 118"/>
                  <a:gd name="T49" fmla="*/ 27 h 118"/>
                  <a:gd name="T50" fmla="*/ 4 w 118"/>
                  <a:gd name="T51" fmla="*/ 36 h 118"/>
                  <a:gd name="T52" fmla="*/ 1 w 118"/>
                  <a:gd name="T53" fmla="*/ 47 h 118"/>
                  <a:gd name="T54" fmla="*/ 0 w 118"/>
                  <a:gd name="T55" fmla="*/ 59 h 118"/>
                  <a:gd name="T56" fmla="*/ 1 w 118"/>
                  <a:gd name="T57" fmla="*/ 70 h 118"/>
                  <a:gd name="T58" fmla="*/ 4 w 118"/>
                  <a:gd name="T59" fmla="*/ 81 h 118"/>
                  <a:gd name="T60" fmla="*/ 10 w 118"/>
                  <a:gd name="T61" fmla="*/ 91 h 118"/>
                  <a:gd name="T62" fmla="*/ 17 w 118"/>
                  <a:gd name="T63" fmla="*/ 101 h 118"/>
                  <a:gd name="T64" fmla="*/ 26 w 118"/>
                  <a:gd name="T65" fmla="*/ 108 h 118"/>
                  <a:gd name="T66" fmla="*/ 36 w 118"/>
                  <a:gd name="T67" fmla="*/ 113 h 118"/>
                  <a:gd name="T68" fmla="*/ 47 w 118"/>
                  <a:gd name="T69" fmla="*/ 117 h 118"/>
                  <a:gd name="T70" fmla="*/ 59 w 118"/>
                  <a:gd name="T71" fmla="*/ 118 h 118"/>
                  <a:gd name="T72" fmla="*/ 70 w 118"/>
                  <a:gd name="T73" fmla="*/ 117 h 118"/>
                  <a:gd name="T74" fmla="*/ 75 w 118"/>
                  <a:gd name="T75" fmla="*/ 114 h 118"/>
                  <a:gd name="T76" fmla="*/ 81 w 118"/>
                  <a:gd name="T77" fmla="*/ 113 h 118"/>
                  <a:gd name="T78" fmla="*/ 86 w 118"/>
                  <a:gd name="T79" fmla="*/ 110 h 118"/>
                  <a:gd name="T80" fmla="*/ 91 w 118"/>
                  <a:gd name="T81" fmla="*/ 108 h 118"/>
                  <a:gd name="T82" fmla="*/ 95 w 118"/>
                  <a:gd name="T83" fmla="*/ 104 h 118"/>
                  <a:gd name="T84" fmla="*/ 97 w 118"/>
                  <a:gd name="T85" fmla="*/ 102 h 118"/>
                  <a:gd name="T86" fmla="*/ 97 w 118"/>
                  <a:gd name="T87" fmla="*/ 101 h 118"/>
                  <a:gd name="T88" fmla="*/ 98 w 118"/>
                  <a:gd name="T89" fmla="*/ 101 h 118"/>
                  <a:gd name="T90" fmla="*/ 101 w 118"/>
                  <a:gd name="T91"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01" y="101"/>
                    </a:moveTo>
                    <a:lnTo>
                      <a:pt x="101" y="98"/>
                    </a:lnTo>
                    <a:lnTo>
                      <a:pt x="101" y="97"/>
                    </a:lnTo>
                    <a:lnTo>
                      <a:pt x="102" y="97"/>
                    </a:lnTo>
                    <a:lnTo>
                      <a:pt x="104" y="95"/>
                    </a:lnTo>
                    <a:lnTo>
                      <a:pt x="108" y="91"/>
                    </a:lnTo>
                    <a:lnTo>
                      <a:pt x="110" y="86"/>
                    </a:lnTo>
                    <a:lnTo>
                      <a:pt x="113" y="81"/>
                    </a:lnTo>
                    <a:lnTo>
                      <a:pt x="114" y="75"/>
                    </a:lnTo>
                    <a:lnTo>
                      <a:pt x="117" y="70"/>
                    </a:lnTo>
                    <a:lnTo>
                      <a:pt x="118" y="59"/>
                    </a:lnTo>
                    <a:lnTo>
                      <a:pt x="117" y="47"/>
                    </a:lnTo>
                    <a:lnTo>
                      <a:pt x="113" y="36"/>
                    </a:lnTo>
                    <a:lnTo>
                      <a:pt x="108" y="27"/>
                    </a:lnTo>
                    <a:lnTo>
                      <a:pt x="101" y="18"/>
                    </a:lnTo>
                    <a:lnTo>
                      <a:pt x="95" y="13"/>
                    </a:lnTo>
                    <a:lnTo>
                      <a:pt x="91" y="10"/>
                    </a:lnTo>
                    <a:lnTo>
                      <a:pt x="81" y="4"/>
                    </a:lnTo>
                    <a:lnTo>
                      <a:pt x="70" y="1"/>
                    </a:lnTo>
                    <a:lnTo>
                      <a:pt x="59" y="0"/>
                    </a:lnTo>
                    <a:lnTo>
                      <a:pt x="47" y="1"/>
                    </a:lnTo>
                    <a:lnTo>
                      <a:pt x="36" y="4"/>
                    </a:lnTo>
                    <a:lnTo>
                      <a:pt x="26" y="10"/>
                    </a:lnTo>
                    <a:lnTo>
                      <a:pt x="17" y="18"/>
                    </a:lnTo>
                    <a:lnTo>
                      <a:pt x="10" y="27"/>
                    </a:lnTo>
                    <a:lnTo>
                      <a:pt x="4" y="36"/>
                    </a:lnTo>
                    <a:lnTo>
                      <a:pt x="1" y="47"/>
                    </a:lnTo>
                    <a:lnTo>
                      <a:pt x="0" y="59"/>
                    </a:lnTo>
                    <a:lnTo>
                      <a:pt x="1" y="70"/>
                    </a:lnTo>
                    <a:lnTo>
                      <a:pt x="4" y="81"/>
                    </a:lnTo>
                    <a:lnTo>
                      <a:pt x="10" y="91"/>
                    </a:lnTo>
                    <a:lnTo>
                      <a:pt x="17" y="101"/>
                    </a:lnTo>
                    <a:lnTo>
                      <a:pt x="26" y="108"/>
                    </a:lnTo>
                    <a:lnTo>
                      <a:pt x="36" y="113"/>
                    </a:lnTo>
                    <a:lnTo>
                      <a:pt x="47" y="117"/>
                    </a:lnTo>
                    <a:lnTo>
                      <a:pt x="59" y="118"/>
                    </a:lnTo>
                    <a:lnTo>
                      <a:pt x="70" y="117"/>
                    </a:lnTo>
                    <a:lnTo>
                      <a:pt x="75" y="114"/>
                    </a:lnTo>
                    <a:lnTo>
                      <a:pt x="81" y="113"/>
                    </a:lnTo>
                    <a:lnTo>
                      <a:pt x="86" y="110"/>
                    </a:lnTo>
                    <a:lnTo>
                      <a:pt x="91" y="108"/>
                    </a:lnTo>
                    <a:lnTo>
                      <a:pt x="95" y="104"/>
                    </a:lnTo>
                    <a:lnTo>
                      <a:pt x="97" y="102"/>
                    </a:lnTo>
                    <a:lnTo>
                      <a:pt x="97" y="101"/>
                    </a:lnTo>
                    <a:lnTo>
                      <a:pt x="98" y="101"/>
                    </a:lnTo>
                    <a:lnTo>
                      <a:pt x="101" y="10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5" name="Freeform 43">
                <a:extLst>
                  <a:ext uri="{FF2B5EF4-FFF2-40B4-BE49-F238E27FC236}">
                    <a16:creationId xmlns:a16="http://schemas.microsoft.com/office/drawing/2014/main" id="{BCFF0769-5032-527B-4774-C7D52EFF6C50}"/>
                  </a:ext>
                </a:extLst>
              </p:cNvPr>
              <p:cNvSpPr>
                <a:spLocks/>
              </p:cNvSpPr>
              <p:nvPr/>
            </p:nvSpPr>
            <p:spPr bwMode="auto">
              <a:xfrm>
                <a:off x="8238428" y="3119882"/>
                <a:ext cx="46038" cy="47625"/>
              </a:xfrm>
              <a:custGeom>
                <a:avLst/>
                <a:gdLst>
                  <a:gd name="T0" fmla="*/ 101 w 118"/>
                  <a:gd name="T1" fmla="*/ 100 h 117"/>
                  <a:gd name="T2" fmla="*/ 101 w 118"/>
                  <a:gd name="T3" fmla="*/ 98 h 117"/>
                  <a:gd name="T4" fmla="*/ 101 w 118"/>
                  <a:gd name="T5" fmla="*/ 97 h 117"/>
                  <a:gd name="T6" fmla="*/ 102 w 118"/>
                  <a:gd name="T7" fmla="*/ 97 h 117"/>
                  <a:gd name="T8" fmla="*/ 104 w 118"/>
                  <a:gd name="T9" fmla="*/ 95 h 117"/>
                  <a:gd name="T10" fmla="*/ 108 w 118"/>
                  <a:gd name="T11" fmla="*/ 90 h 117"/>
                  <a:gd name="T12" fmla="*/ 110 w 118"/>
                  <a:gd name="T13" fmla="*/ 85 h 117"/>
                  <a:gd name="T14" fmla="*/ 113 w 118"/>
                  <a:gd name="T15" fmla="*/ 81 h 117"/>
                  <a:gd name="T16" fmla="*/ 114 w 118"/>
                  <a:gd name="T17" fmla="*/ 74 h 117"/>
                  <a:gd name="T18" fmla="*/ 117 w 118"/>
                  <a:gd name="T19" fmla="*/ 69 h 117"/>
                  <a:gd name="T20" fmla="*/ 118 w 118"/>
                  <a:gd name="T21" fmla="*/ 58 h 117"/>
                  <a:gd name="T22" fmla="*/ 117 w 118"/>
                  <a:gd name="T23" fmla="*/ 47 h 117"/>
                  <a:gd name="T24" fmla="*/ 113 w 118"/>
                  <a:gd name="T25" fmla="*/ 36 h 117"/>
                  <a:gd name="T26" fmla="*/ 108 w 118"/>
                  <a:gd name="T27" fmla="*/ 26 h 117"/>
                  <a:gd name="T28" fmla="*/ 101 w 118"/>
                  <a:gd name="T29" fmla="*/ 18 h 117"/>
                  <a:gd name="T30" fmla="*/ 95 w 118"/>
                  <a:gd name="T31" fmla="*/ 12 h 117"/>
                  <a:gd name="T32" fmla="*/ 91 w 118"/>
                  <a:gd name="T33" fmla="*/ 9 h 117"/>
                  <a:gd name="T34" fmla="*/ 81 w 118"/>
                  <a:gd name="T35" fmla="*/ 4 h 117"/>
                  <a:gd name="T36" fmla="*/ 70 w 118"/>
                  <a:gd name="T37" fmla="*/ 1 h 117"/>
                  <a:gd name="T38" fmla="*/ 59 w 118"/>
                  <a:gd name="T39" fmla="*/ 0 h 117"/>
                  <a:gd name="T40" fmla="*/ 47 w 118"/>
                  <a:gd name="T41" fmla="*/ 1 h 117"/>
                  <a:gd name="T42" fmla="*/ 36 w 118"/>
                  <a:gd name="T43" fmla="*/ 4 h 117"/>
                  <a:gd name="T44" fmla="*/ 26 w 118"/>
                  <a:gd name="T45" fmla="*/ 9 h 117"/>
                  <a:gd name="T46" fmla="*/ 17 w 118"/>
                  <a:gd name="T47" fmla="*/ 18 h 117"/>
                  <a:gd name="T48" fmla="*/ 10 w 118"/>
                  <a:gd name="T49" fmla="*/ 26 h 117"/>
                  <a:gd name="T50" fmla="*/ 4 w 118"/>
                  <a:gd name="T51" fmla="*/ 36 h 117"/>
                  <a:gd name="T52" fmla="*/ 1 w 118"/>
                  <a:gd name="T53" fmla="*/ 47 h 117"/>
                  <a:gd name="T54" fmla="*/ 0 w 118"/>
                  <a:gd name="T55" fmla="*/ 58 h 117"/>
                  <a:gd name="T56" fmla="*/ 1 w 118"/>
                  <a:gd name="T57" fmla="*/ 69 h 117"/>
                  <a:gd name="T58" fmla="*/ 4 w 118"/>
                  <a:gd name="T59" fmla="*/ 81 h 117"/>
                  <a:gd name="T60" fmla="*/ 10 w 118"/>
                  <a:gd name="T61" fmla="*/ 90 h 117"/>
                  <a:gd name="T62" fmla="*/ 17 w 118"/>
                  <a:gd name="T63" fmla="*/ 100 h 117"/>
                  <a:gd name="T64" fmla="*/ 26 w 118"/>
                  <a:gd name="T65" fmla="*/ 108 h 117"/>
                  <a:gd name="T66" fmla="*/ 36 w 118"/>
                  <a:gd name="T67" fmla="*/ 113 h 117"/>
                  <a:gd name="T68" fmla="*/ 47 w 118"/>
                  <a:gd name="T69" fmla="*/ 116 h 117"/>
                  <a:gd name="T70" fmla="*/ 59 w 118"/>
                  <a:gd name="T71" fmla="*/ 117 h 117"/>
                  <a:gd name="T72" fmla="*/ 70 w 118"/>
                  <a:gd name="T73" fmla="*/ 116 h 117"/>
                  <a:gd name="T74" fmla="*/ 75 w 118"/>
                  <a:gd name="T75" fmla="*/ 114 h 117"/>
                  <a:gd name="T76" fmla="*/ 81 w 118"/>
                  <a:gd name="T77" fmla="*/ 113 h 117"/>
                  <a:gd name="T78" fmla="*/ 86 w 118"/>
                  <a:gd name="T79" fmla="*/ 110 h 117"/>
                  <a:gd name="T80" fmla="*/ 91 w 118"/>
                  <a:gd name="T81" fmla="*/ 108 h 117"/>
                  <a:gd name="T82" fmla="*/ 95 w 118"/>
                  <a:gd name="T83" fmla="*/ 103 h 117"/>
                  <a:gd name="T84" fmla="*/ 97 w 118"/>
                  <a:gd name="T85" fmla="*/ 101 h 117"/>
                  <a:gd name="T86" fmla="*/ 97 w 118"/>
                  <a:gd name="T87" fmla="*/ 100 h 117"/>
                  <a:gd name="T88" fmla="*/ 98 w 118"/>
                  <a:gd name="T89" fmla="*/ 100 h 117"/>
                  <a:gd name="T90" fmla="*/ 101 w 118"/>
                  <a:gd name="T91" fmla="*/ 10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01" y="100"/>
                    </a:moveTo>
                    <a:lnTo>
                      <a:pt x="101" y="98"/>
                    </a:lnTo>
                    <a:lnTo>
                      <a:pt x="101" y="97"/>
                    </a:lnTo>
                    <a:lnTo>
                      <a:pt x="102" y="97"/>
                    </a:lnTo>
                    <a:lnTo>
                      <a:pt x="104" y="95"/>
                    </a:lnTo>
                    <a:lnTo>
                      <a:pt x="108" y="90"/>
                    </a:lnTo>
                    <a:lnTo>
                      <a:pt x="110" y="85"/>
                    </a:lnTo>
                    <a:lnTo>
                      <a:pt x="113" y="81"/>
                    </a:lnTo>
                    <a:lnTo>
                      <a:pt x="114" y="74"/>
                    </a:lnTo>
                    <a:lnTo>
                      <a:pt x="117" y="69"/>
                    </a:lnTo>
                    <a:lnTo>
                      <a:pt x="118" y="58"/>
                    </a:lnTo>
                    <a:lnTo>
                      <a:pt x="117" y="47"/>
                    </a:lnTo>
                    <a:lnTo>
                      <a:pt x="113" y="36"/>
                    </a:lnTo>
                    <a:lnTo>
                      <a:pt x="108" y="26"/>
                    </a:lnTo>
                    <a:lnTo>
                      <a:pt x="101" y="18"/>
                    </a:lnTo>
                    <a:lnTo>
                      <a:pt x="95" y="12"/>
                    </a:lnTo>
                    <a:lnTo>
                      <a:pt x="91" y="9"/>
                    </a:lnTo>
                    <a:lnTo>
                      <a:pt x="81" y="4"/>
                    </a:lnTo>
                    <a:lnTo>
                      <a:pt x="70" y="1"/>
                    </a:lnTo>
                    <a:lnTo>
                      <a:pt x="59" y="0"/>
                    </a:lnTo>
                    <a:lnTo>
                      <a:pt x="47" y="1"/>
                    </a:lnTo>
                    <a:lnTo>
                      <a:pt x="36" y="4"/>
                    </a:lnTo>
                    <a:lnTo>
                      <a:pt x="26" y="9"/>
                    </a:lnTo>
                    <a:lnTo>
                      <a:pt x="17" y="18"/>
                    </a:lnTo>
                    <a:lnTo>
                      <a:pt x="10" y="26"/>
                    </a:lnTo>
                    <a:lnTo>
                      <a:pt x="4" y="36"/>
                    </a:lnTo>
                    <a:lnTo>
                      <a:pt x="1" y="47"/>
                    </a:lnTo>
                    <a:lnTo>
                      <a:pt x="0" y="58"/>
                    </a:lnTo>
                    <a:lnTo>
                      <a:pt x="1" y="69"/>
                    </a:lnTo>
                    <a:lnTo>
                      <a:pt x="4" y="81"/>
                    </a:lnTo>
                    <a:lnTo>
                      <a:pt x="10" y="90"/>
                    </a:lnTo>
                    <a:lnTo>
                      <a:pt x="17" y="100"/>
                    </a:lnTo>
                    <a:lnTo>
                      <a:pt x="26" y="108"/>
                    </a:lnTo>
                    <a:lnTo>
                      <a:pt x="36" y="113"/>
                    </a:lnTo>
                    <a:lnTo>
                      <a:pt x="47" y="116"/>
                    </a:lnTo>
                    <a:lnTo>
                      <a:pt x="59" y="117"/>
                    </a:lnTo>
                    <a:lnTo>
                      <a:pt x="70" y="116"/>
                    </a:lnTo>
                    <a:lnTo>
                      <a:pt x="75" y="114"/>
                    </a:lnTo>
                    <a:lnTo>
                      <a:pt x="81" y="113"/>
                    </a:lnTo>
                    <a:lnTo>
                      <a:pt x="86" y="110"/>
                    </a:lnTo>
                    <a:lnTo>
                      <a:pt x="91" y="108"/>
                    </a:lnTo>
                    <a:lnTo>
                      <a:pt x="95" y="103"/>
                    </a:lnTo>
                    <a:lnTo>
                      <a:pt x="97" y="101"/>
                    </a:lnTo>
                    <a:lnTo>
                      <a:pt x="97" y="100"/>
                    </a:lnTo>
                    <a:lnTo>
                      <a:pt x="98" y="100"/>
                    </a:lnTo>
                    <a:lnTo>
                      <a:pt x="101" y="10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6" name="Freeform 44">
                <a:extLst>
                  <a:ext uri="{FF2B5EF4-FFF2-40B4-BE49-F238E27FC236}">
                    <a16:creationId xmlns:a16="http://schemas.microsoft.com/office/drawing/2014/main" id="{3B4350FF-B92D-6357-19E5-2622F86F66FE}"/>
                  </a:ext>
                </a:extLst>
              </p:cNvPr>
              <p:cNvSpPr>
                <a:spLocks/>
              </p:cNvSpPr>
              <p:nvPr/>
            </p:nvSpPr>
            <p:spPr bwMode="auto">
              <a:xfrm>
                <a:off x="8238428" y="3456432"/>
                <a:ext cx="46038" cy="46037"/>
              </a:xfrm>
              <a:custGeom>
                <a:avLst/>
                <a:gdLst>
                  <a:gd name="T0" fmla="*/ 101 w 118"/>
                  <a:gd name="T1" fmla="*/ 101 h 118"/>
                  <a:gd name="T2" fmla="*/ 101 w 118"/>
                  <a:gd name="T3" fmla="*/ 98 h 118"/>
                  <a:gd name="T4" fmla="*/ 101 w 118"/>
                  <a:gd name="T5" fmla="*/ 97 h 118"/>
                  <a:gd name="T6" fmla="*/ 102 w 118"/>
                  <a:gd name="T7" fmla="*/ 97 h 118"/>
                  <a:gd name="T8" fmla="*/ 104 w 118"/>
                  <a:gd name="T9" fmla="*/ 95 h 118"/>
                  <a:gd name="T10" fmla="*/ 108 w 118"/>
                  <a:gd name="T11" fmla="*/ 91 h 118"/>
                  <a:gd name="T12" fmla="*/ 110 w 118"/>
                  <a:gd name="T13" fmla="*/ 86 h 118"/>
                  <a:gd name="T14" fmla="*/ 113 w 118"/>
                  <a:gd name="T15" fmla="*/ 81 h 118"/>
                  <a:gd name="T16" fmla="*/ 114 w 118"/>
                  <a:gd name="T17" fmla="*/ 75 h 118"/>
                  <a:gd name="T18" fmla="*/ 117 w 118"/>
                  <a:gd name="T19" fmla="*/ 70 h 118"/>
                  <a:gd name="T20" fmla="*/ 118 w 118"/>
                  <a:gd name="T21" fmla="*/ 59 h 118"/>
                  <a:gd name="T22" fmla="*/ 117 w 118"/>
                  <a:gd name="T23" fmla="*/ 47 h 118"/>
                  <a:gd name="T24" fmla="*/ 113 w 118"/>
                  <a:gd name="T25" fmla="*/ 36 h 118"/>
                  <a:gd name="T26" fmla="*/ 108 w 118"/>
                  <a:gd name="T27" fmla="*/ 27 h 118"/>
                  <a:gd name="T28" fmla="*/ 101 w 118"/>
                  <a:gd name="T29" fmla="*/ 18 h 118"/>
                  <a:gd name="T30" fmla="*/ 95 w 118"/>
                  <a:gd name="T31" fmla="*/ 13 h 118"/>
                  <a:gd name="T32" fmla="*/ 91 w 118"/>
                  <a:gd name="T33" fmla="*/ 10 h 118"/>
                  <a:gd name="T34" fmla="*/ 81 w 118"/>
                  <a:gd name="T35" fmla="*/ 4 h 118"/>
                  <a:gd name="T36" fmla="*/ 70 w 118"/>
                  <a:gd name="T37" fmla="*/ 1 h 118"/>
                  <a:gd name="T38" fmla="*/ 59 w 118"/>
                  <a:gd name="T39" fmla="*/ 0 h 118"/>
                  <a:gd name="T40" fmla="*/ 47 w 118"/>
                  <a:gd name="T41" fmla="*/ 1 h 118"/>
                  <a:gd name="T42" fmla="*/ 36 w 118"/>
                  <a:gd name="T43" fmla="*/ 4 h 118"/>
                  <a:gd name="T44" fmla="*/ 26 w 118"/>
                  <a:gd name="T45" fmla="*/ 10 h 118"/>
                  <a:gd name="T46" fmla="*/ 17 w 118"/>
                  <a:gd name="T47" fmla="*/ 18 h 118"/>
                  <a:gd name="T48" fmla="*/ 10 w 118"/>
                  <a:gd name="T49" fmla="*/ 27 h 118"/>
                  <a:gd name="T50" fmla="*/ 4 w 118"/>
                  <a:gd name="T51" fmla="*/ 36 h 118"/>
                  <a:gd name="T52" fmla="*/ 1 w 118"/>
                  <a:gd name="T53" fmla="*/ 47 h 118"/>
                  <a:gd name="T54" fmla="*/ 0 w 118"/>
                  <a:gd name="T55" fmla="*/ 59 h 118"/>
                  <a:gd name="T56" fmla="*/ 1 w 118"/>
                  <a:gd name="T57" fmla="*/ 70 h 118"/>
                  <a:gd name="T58" fmla="*/ 4 w 118"/>
                  <a:gd name="T59" fmla="*/ 81 h 118"/>
                  <a:gd name="T60" fmla="*/ 10 w 118"/>
                  <a:gd name="T61" fmla="*/ 91 h 118"/>
                  <a:gd name="T62" fmla="*/ 17 w 118"/>
                  <a:gd name="T63" fmla="*/ 101 h 118"/>
                  <a:gd name="T64" fmla="*/ 26 w 118"/>
                  <a:gd name="T65" fmla="*/ 108 h 118"/>
                  <a:gd name="T66" fmla="*/ 36 w 118"/>
                  <a:gd name="T67" fmla="*/ 113 h 118"/>
                  <a:gd name="T68" fmla="*/ 47 w 118"/>
                  <a:gd name="T69" fmla="*/ 117 h 118"/>
                  <a:gd name="T70" fmla="*/ 59 w 118"/>
                  <a:gd name="T71" fmla="*/ 118 h 118"/>
                  <a:gd name="T72" fmla="*/ 70 w 118"/>
                  <a:gd name="T73" fmla="*/ 117 h 118"/>
                  <a:gd name="T74" fmla="*/ 75 w 118"/>
                  <a:gd name="T75" fmla="*/ 114 h 118"/>
                  <a:gd name="T76" fmla="*/ 81 w 118"/>
                  <a:gd name="T77" fmla="*/ 113 h 118"/>
                  <a:gd name="T78" fmla="*/ 86 w 118"/>
                  <a:gd name="T79" fmla="*/ 110 h 118"/>
                  <a:gd name="T80" fmla="*/ 91 w 118"/>
                  <a:gd name="T81" fmla="*/ 108 h 118"/>
                  <a:gd name="T82" fmla="*/ 95 w 118"/>
                  <a:gd name="T83" fmla="*/ 104 h 118"/>
                  <a:gd name="T84" fmla="*/ 97 w 118"/>
                  <a:gd name="T85" fmla="*/ 102 h 118"/>
                  <a:gd name="T86" fmla="*/ 97 w 118"/>
                  <a:gd name="T87" fmla="*/ 101 h 118"/>
                  <a:gd name="T88" fmla="*/ 98 w 118"/>
                  <a:gd name="T89" fmla="*/ 101 h 118"/>
                  <a:gd name="T90" fmla="*/ 101 w 118"/>
                  <a:gd name="T91"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01" y="101"/>
                    </a:moveTo>
                    <a:lnTo>
                      <a:pt x="101" y="98"/>
                    </a:lnTo>
                    <a:lnTo>
                      <a:pt x="101" y="97"/>
                    </a:lnTo>
                    <a:lnTo>
                      <a:pt x="102" y="97"/>
                    </a:lnTo>
                    <a:lnTo>
                      <a:pt x="104" y="95"/>
                    </a:lnTo>
                    <a:lnTo>
                      <a:pt x="108" y="91"/>
                    </a:lnTo>
                    <a:lnTo>
                      <a:pt x="110" y="86"/>
                    </a:lnTo>
                    <a:lnTo>
                      <a:pt x="113" y="81"/>
                    </a:lnTo>
                    <a:lnTo>
                      <a:pt x="114" y="75"/>
                    </a:lnTo>
                    <a:lnTo>
                      <a:pt x="117" y="70"/>
                    </a:lnTo>
                    <a:lnTo>
                      <a:pt x="118" y="59"/>
                    </a:lnTo>
                    <a:lnTo>
                      <a:pt x="117" y="47"/>
                    </a:lnTo>
                    <a:lnTo>
                      <a:pt x="113" y="36"/>
                    </a:lnTo>
                    <a:lnTo>
                      <a:pt x="108" y="27"/>
                    </a:lnTo>
                    <a:lnTo>
                      <a:pt x="101" y="18"/>
                    </a:lnTo>
                    <a:lnTo>
                      <a:pt x="95" y="13"/>
                    </a:lnTo>
                    <a:lnTo>
                      <a:pt x="91" y="10"/>
                    </a:lnTo>
                    <a:lnTo>
                      <a:pt x="81" y="4"/>
                    </a:lnTo>
                    <a:lnTo>
                      <a:pt x="70" y="1"/>
                    </a:lnTo>
                    <a:lnTo>
                      <a:pt x="59" y="0"/>
                    </a:lnTo>
                    <a:lnTo>
                      <a:pt x="47" y="1"/>
                    </a:lnTo>
                    <a:lnTo>
                      <a:pt x="36" y="4"/>
                    </a:lnTo>
                    <a:lnTo>
                      <a:pt x="26" y="10"/>
                    </a:lnTo>
                    <a:lnTo>
                      <a:pt x="17" y="18"/>
                    </a:lnTo>
                    <a:lnTo>
                      <a:pt x="10" y="27"/>
                    </a:lnTo>
                    <a:lnTo>
                      <a:pt x="4" y="36"/>
                    </a:lnTo>
                    <a:lnTo>
                      <a:pt x="1" y="47"/>
                    </a:lnTo>
                    <a:lnTo>
                      <a:pt x="0" y="59"/>
                    </a:lnTo>
                    <a:lnTo>
                      <a:pt x="1" y="70"/>
                    </a:lnTo>
                    <a:lnTo>
                      <a:pt x="4" y="81"/>
                    </a:lnTo>
                    <a:lnTo>
                      <a:pt x="10" y="91"/>
                    </a:lnTo>
                    <a:lnTo>
                      <a:pt x="17" y="101"/>
                    </a:lnTo>
                    <a:lnTo>
                      <a:pt x="26" y="108"/>
                    </a:lnTo>
                    <a:lnTo>
                      <a:pt x="36" y="113"/>
                    </a:lnTo>
                    <a:lnTo>
                      <a:pt x="47" y="117"/>
                    </a:lnTo>
                    <a:lnTo>
                      <a:pt x="59" y="118"/>
                    </a:lnTo>
                    <a:lnTo>
                      <a:pt x="70" y="117"/>
                    </a:lnTo>
                    <a:lnTo>
                      <a:pt x="75" y="114"/>
                    </a:lnTo>
                    <a:lnTo>
                      <a:pt x="81" y="113"/>
                    </a:lnTo>
                    <a:lnTo>
                      <a:pt x="86" y="110"/>
                    </a:lnTo>
                    <a:lnTo>
                      <a:pt x="91" y="108"/>
                    </a:lnTo>
                    <a:lnTo>
                      <a:pt x="95" y="104"/>
                    </a:lnTo>
                    <a:lnTo>
                      <a:pt x="97" y="102"/>
                    </a:lnTo>
                    <a:lnTo>
                      <a:pt x="97" y="101"/>
                    </a:lnTo>
                    <a:lnTo>
                      <a:pt x="98" y="101"/>
                    </a:lnTo>
                    <a:lnTo>
                      <a:pt x="101" y="10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7" name="Freeform 45">
                <a:extLst>
                  <a:ext uri="{FF2B5EF4-FFF2-40B4-BE49-F238E27FC236}">
                    <a16:creationId xmlns:a16="http://schemas.microsoft.com/office/drawing/2014/main" id="{9A7CC610-5987-711F-6DB2-F1978B484D0A}"/>
                  </a:ext>
                </a:extLst>
              </p:cNvPr>
              <p:cNvSpPr>
                <a:spLocks/>
              </p:cNvSpPr>
              <p:nvPr/>
            </p:nvSpPr>
            <p:spPr bwMode="auto">
              <a:xfrm>
                <a:off x="8238428" y="3624707"/>
                <a:ext cx="46038" cy="47625"/>
              </a:xfrm>
              <a:custGeom>
                <a:avLst/>
                <a:gdLst>
                  <a:gd name="T0" fmla="*/ 101 w 118"/>
                  <a:gd name="T1" fmla="*/ 100 h 117"/>
                  <a:gd name="T2" fmla="*/ 101 w 118"/>
                  <a:gd name="T3" fmla="*/ 98 h 117"/>
                  <a:gd name="T4" fmla="*/ 101 w 118"/>
                  <a:gd name="T5" fmla="*/ 97 h 117"/>
                  <a:gd name="T6" fmla="*/ 102 w 118"/>
                  <a:gd name="T7" fmla="*/ 97 h 117"/>
                  <a:gd name="T8" fmla="*/ 104 w 118"/>
                  <a:gd name="T9" fmla="*/ 95 h 117"/>
                  <a:gd name="T10" fmla="*/ 108 w 118"/>
                  <a:gd name="T11" fmla="*/ 91 h 117"/>
                  <a:gd name="T12" fmla="*/ 110 w 118"/>
                  <a:gd name="T13" fmla="*/ 85 h 117"/>
                  <a:gd name="T14" fmla="*/ 113 w 118"/>
                  <a:gd name="T15" fmla="*/ 81 h 117"/>
                  <a:gd name="T16" fmla="*/ 114 w 118"/>
                  <a:gd name="T17" fmla="*/ 74 h 117"/>
                  <a:gd name="T18" fmla="*/ 117 w 118"/>
                  <a:gd name="T19" fmla="*/ 69 h 117"/>
                  <a:gd name="T20" fmla="*/ 118 w 118"/>
                  <a:gd name="T21" fmla="*/ 58 h 117"/>
                  <a:gd name="T22" fmla="*/ 117 w 118"/>
                  <a:gd name="T23" fmla="*/ 47 h 117"/>
                  <a:gd name="T24" fmla="*/ 113 w 118"/>
                  <a:gd name="T25" fmla="*/ 36 h 117"/>
                  <a:gd name="T26" fmla="*/ 108 w 118"/>
                  <a:gd name="T27" fmla="*/ 26 h 117"/>
                  <a:gd name="T28" fmla="*/ 101 w 118"/>
                  <a:gd name="T29" fmla="*/ 18 h 117"/>
                  <a:gd name="T30" fmla="*/ 95 w 118"/>
                  <a:gd name="T31" fmla="*/ 12 h 117"/>
                  <a:gd name="T32" fmla="*/ 91 w 118"/>
                  <a:gd name="T33" fmla="*/ 9 h 117"/>
                  <a:gd name="T34" fmla="*/ 81 w 118"/>
                  <a:gd name="T35" fmla="*/ 4 h 117"/>
                  <a:gd name="T36" fmla="*/ 70 w 118"/>
                  <a:gd name="T37" fmla="*/ 1 h 117"/>
                  <a:gd name="T38" fmla="*/ 59 w 118"/>
                  <a:gd name="T39" fmla="*/ 0 h 117"/>
                  <a:gd name="T40" fmla="*/ 47 w 118"/>
                  <a:gd name="T41" fmla="*/ 1 h 117"/>
                  <a:gd name="T42" fmla="*/ 36 w 118"/>
                  <a:gd name="T43" fmla="*/ 4 h 117"/>
                  <a:gd name="T44" fmla="*/ 26 w 118"/>
                  <a:gd name="T45" fmla="*/ 9 h 117"/>
                  <a:gd name="T46" fmla="*/ 17 w 118"/>
                  <a:gd name="T47" fmla="*/ 18 h 117"/>
                  <a:gd name="T48" fmla="*/ 10 w 118"/>
                  <a:gd name="T49" fmla="*/ 26 h 117"/>
                  <a:gd name="T50" fmla="*/ 4 w 118"/>
                  <a:gd name="T51" fmla="*/ 36 h 117"/>
                  <a:gd name="T52" fmla="*/ 1 w 118"/>
                  <a:gd name="T53" fmla="*/ 47 h 117"/>
                  <a:gd name="T54" fmla="*/ 0 w 118"/>
                  <a:gd name="T55" fmla="*/ 58 h 117"/>
                  <a:gd name="T56" fmla="*/ 1 w 118"/>
                  <a:gd name="T57" fmla="*/ 69 h 117"/>
                  <a:gd name="T58" fmla="*/ 4 w 118"/>
                  <a:gd name="T59" fmla="*/ 81 h 117"/>
                  <a:gd name="T60" fmla="*/ 10 w 118"/>
                  <a:gd name="T61" fmla="*/ 91 h 117"/>
                  <a:gd name="T62" fmla="*/ 17 w 118"/>
                  <a:gd name="T63" fmla="*/ 100 h 117"/>
                  <a:gd name="T64" fmla="*/ 26 w 118"/>
                  <a:gd name="T65" fmla="*/ 108 h 117"/>
                  <a:gd name="T66" fmla="*/ 36 w 118"/>
                  <a:gd name="T67" fmla="*/ 113 h 117"/>
                  <a:gd name="T68" fmla="*/ 47 w 118"/>
                  <a:gd name="T69" fmla="*/ 116 h 117"/>
                  <a:gd name="T70" fmla="*/ 59 w 118"/>
                  <a:gd name="T71" fmla="*/ 117 h 117"/>
                  <a:gd name="T72" fmla="*/ 70 w 118"/>
                  <a:gd name="T73" fmla="*/ 116 h 117"/>
                  <a:gd name="T74" fmla="*/ 75 w 118"/>
                  <a:gd name="T75" fmla="*/ 114 h 117"/>
                  <a:gd name="T76" fmla="*/ 81 w 118"/>
                  <a:gd name="T77" fmla="*/ 113 h 117"/>
                  <a:gd name="T78" fmla="*/ 86 w 118"/>
                  <a:gd name="T79" fmla="*/ 110 h 117"/>
                  <a:gd name="T80" fmla="*/ 91 w 118"/>
                  <a:gd name="T81" fmla="*/ 108 h 117"/>
                  <a:gd name="T82" fmla="*/ 95 w 118"/>
                  <a:gd name="T83" fmla="*/ 103 h 117"/>
                  <a:gd name="T84" fmla="*/ 97 w 118"/>
                  <a:gd name="T85" fmla="*/ 101 h 117"/>
                  <a:gd name="T86" fmla="*/ 97 w 118"/>
                  <a:gd name="T87" fmla="*/ 100 h 117"/>
                  <a:gd name="T88" fmla="*/ 98 w 118"/>
                  <a:gd name="T89" fmla="*/ 100 h 117"/>
                  <a:gd name="T90" fmla="*/ 101 w 118"/>
                  <a:gd name="T91" fmla="*/ 10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01" y="100"/>
                    </a:moveTo>
                    <a:lnTo>
                      <a:pt x="101" y="98"/>
                    </a:lnTo>
                    <a:lnTo>
                      <a:pt x="101" y="97"/>
                    </a:lnTo>
                    <a:lnTo>
                      <a:pt x="102" y="97"/>
                    </a:lnTo>
                    <a:lnTo>
                      <a:pt x="104" y="95"/>
                    </a:lnTo>
                    <a:lnTo>
                      <a:pt x="108" y="91"/>
                    </a:lnTo>
                    <a:lnTo>
                      <a:pt x="110" y="85"/>
                    </a:lnTo>
                    <a:lnTo>
                      <a:pt x="113" y="81"/>
                    </a:lnTo>
                    <a:lnTo>
                      <a:pt x="114" y="74"/>
                    </a:lnTo>
                    <a:lnTo>
                      <a:pt x="117" y="69"/>
                    </a:lnTo>
                    <a:lnTo>
                      <a:pt x="118" y="58"/>
                    </a:lnTo>
                    <a:lnTo>
                      <a:pt x="117" y="47"/>
                    </a:lnTo>
                    <a:lnTo>
                      <a:pt x="113" y="36"/>
                    </a:lnTo>
                    <a:lnTo>
                      <a:pt x="108" y="26"/>
                    </a:lnTo>
                    <a:lnTo>
                      <a:pt x="101" y="18"/>
                    </a:lnTo>
                    <a:lnTo>
                      <a:pt x="95" y="12"/>
                    </a:lnTo>
                    <a:lnTo>
                      <a:pt x="91" y="9"/>
                    </a:lnTo>
                    <a:lnTo>
                      <a:pt x="81" y="4"/>
                    </a:lnTo>
                    <a:lnTo>
                      <a:pt x="70" y="1"/>
                    </a:lnTo>
                    <a:lnTo>
                      <a:pt x="59" y="0"/>
                    </a:lnTo>
                    <a:lnTo>
                      <a:pt x="47" y="1"/>
                    </a:lnTo>
                    <a:lnTo>
                      <a:pt x="36" y="4"/>
                    </a:lnTo>
                    <a:lnTo>
                      <a:pt x="26" y="9"/>
                    </a:lnTo>
                    <a:lnTo>
                      <a:pt x="17" y="18"/>
                    </a:lnTo>
                    <a:lnTo>
                      <a:pt x="10" y="26"/>
                    </a:lnTo>
                    <a:lnTo>
                      <a:pt x="4" y="36"/>
                    </a:lnTo>
                    <a:lnTo>
                      <a:pt x="1" y="47"/>
                    </a:lnTo>
                    <a:lnTo>
                      <a:pt x="0" y="58"/>
                    </a:lnTo>
                    <a:lnTo>
                      <a:pt x="1" y="69"/>
                    </a:lnTo>
                    <a:lnTo>
                      <a:pt x="4" y="81"/>
                    </a:lnTo>
                    <a:lnTo>
                      <a:pt x="10" y="91"/>
                    </a:lnTo>
                    <a:lnTo>
                      <a:pt x="17" y="100"/>
                    </a:lnTo>
                    <a:lnTo>
                      <a:pt x="26" y="108"/>
                    </a:lnTo>
                    <a:lnTo>
                      <a:pt x="36" y="113"/>
                    </a:lnTo>
                    <a:lnTo>
                      <a:pt x="47" y="116"/>
                    </a:lnTo>
                    <a:lnTo>
                      <a:pt x="59" y="117"/>
                    </a:lnTo>
                    <a:lnTo>
                      <a:pt x="70" y="116"/>
                    </a:lnTo>
                    <a:lnTo>
                      <a:pt x="75" y="114"/>
                    </a:lnTo>
                    <a:lnTo>
                      <a:pt x="81" y="113"/>
                    </a:lnTo>
                    <a:lnTo>
                      <a:pt x="86" y="110"/>
                    </a:lnTo>
                    <a:lnTo>
                      <a:pt x="91" y="108"/>
                    </a:lnTo>
                    <a:lnTo>
                      <a:pt x="95" y="103"/>
                    </a:lnTo>
                    <a:lnTo>
                      <a:pt x="97" y="101"/>
                    </a:lnTo>
                    <a:lnTo>
                      <a:pt x="97" y="100"/>
                    </a:lnTo>
                    <a:lnTo>
                      <a:pt x="98" y="100"/>
                    </a:lnTo>
                    <a:lnTo>
                      <a:pt x="101" y="10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8" name="Freeform 46">
                <a:extLst>
                  <a:ext uri="{FF2B5EF4-FFF2-40B4-BE49-F238E27FC236}">
                    <a16:creationId xmlns:a16="http://schemas.microsoft.com/office/drawing/2014/main" id="{3A79AAA2-D33D-DCF5-91DB-6DE39F8AEFC5}"/>
                  </a:ext>
                </a:extLst>
              </p:cNvPr>
              <p:cNvSpPr>
                <a:spLocks/>
              </p:cNvSpPr>
              <p:nvPr/>
            </p:nvSpPr>
            <p:spPr bwMode="auto">
              <a:xfrm>
                <a:off x="8246365" y="3750119"/>
                <a:ext cx="46038" cy="47625"/>
              </a:xfrm>
              <a:custGeom>
                <a:avLst/>
                <a:gdLst>
                  <a:gd name="T0" fmla="*/ 101 w 118"/>
                  <a:gd name="T1" fmla="*/ 101 h 118"/>
                  <a:gd name="T2" fmla="*/ 101 w 118"/>
                  <a:gd name="T3" fmla="*/ 98 h 118"/>
                  <a:gd name="T4" fmla="*/ 101 w 118"/>
                  <a:gd name="T5" fmla="*/ 97 h 118"/>
                  <a:gd name="T6" fmla="*/ 102 w 118"/>
                  <a:gd name="T7" fmla="*/ 97 h 118"/>
                  <a:gd name="T8" fmla="*/ 104 w 118"/>
                  <a:gd name="T9" fmla="*/ 95 h 118"/>
                  <a:gd name="T10" fmla="*/ 108 w 118"/>
                  <a:gd name="T11" fmla="*/ 91 h 118"/>
                  <a:gd name="T12" fmla="*/ 110 w 118"/>
                  <a:gd name="T13" fmla="*/ 86 h 118"/>
                  <a:gd name="T14" fmla="*/ 114 w 118"/>
                  <a:gd name="T15" fmla="*/ 81 h 118"/>
                  <a:gd name="T16" fmla="*/ 115 w 118"/>
                  <a:gd name="T17" fmla="*/ 75 h 118"/>
                  <a:gd name="T18" fmla="*/ 117 w 118"/>
                  <a:gd name="T19" fmla="*/ 70 h 118"/>
                  <a:gd name="T20" fmla="*/ 118 w 118"/>
                  <a:gd name="T21" fmla="*/ 59 h 118"/>
                  <a:gd name="T22" fmla="*/ 117 w 118"/>
                  <a:gd name="T23" fmla="*/ 47 h 118"/>
                  <a:gd name="T24" fmla="*/ 114 w 118"/>
                  <a:gd name="T25" fmla="*/ 36 h 118"/>
                  <a:gd name="T26" fmla="*/ 108 w 118"/>
                  <a:gd name="T27" fmla="*/ 27 h 118"/>
                  <a:gd name="T28" fmla="*/ 101 w 118"/>
                  <a:gd name="T29" fmla="*/ 18 h 118"/>
                  <a:gd name="T30" fmla="*/ 95 w 118"/>
                  <a:gd name="T31" fmla="*/ 13 h 118"/>
                  <a:gd name="T32" fmla="*/ 91 w 118"/>
                  <a:gd name="T33" fmla="*/ 10 h 118"/>
                  <a:gd name="T34" fmla="*/ 82 w 118"/>
                  <a:gd name="T35" fmla="*/ 4 h 118"/>
                  <a:gd name="T36" fmla="*/ 70 w 118"/>
                  <a:gd name="T37" fmla="*/ 1 h 118"/>
                  <a:gd name="T38" fmla="*/ 59 w 118"/>
                  <a:gd name="T39" fmla="*/ 0 h 118"/>
                  <a:gd name="T40" fmla="*/ 47 w 118"/>
                  <a:gd name="T41" fmla="*/ 1 h 118"/>
                  <a:gd name="T42" fmla="*/ 37 w 118"/>
                  <a:gd name="T43" fmla="*/ 4 h 118"/>
                  <a:gd name="T44" fmla="*/ 26 w 118"/>
                  <a:gd name="T45" fmla="*/ 10 h 118"/>
                  <a:gd name="T46" fmla="*/ 17 w 118"/>
                  <a:gd name="T47" fmla="*/ 18 h 118"/>
                  <a:gd name="T48" fmla="*/ 10 w 118"/>
                  <a:gd name="T49" fmla="*/ 27 h 118"/>
                  <a:gd name="T50" fmla="*/ 5 w 118"/>
                  <a:gd name="T51" fmla="*/ 36 h 118"/>
                  <a:gd name="T52" fmla="*/ 1 w 118"/>
                  <a:gd name="T53" fmla="*/ 47 h 118"/>
                  <a:gd name="T54" fmla="*/ 0 w 118"/>
                  <a:gd name="T55" fmla="*/ 59 h 118"/>
                  <a:gd name="T56" fmla="*/ 1 w 118"/>
                  <a:gd name="T57" fmla="*/ 70 h 118"/>
                  <a:gd name="T58" fmla="*/ 5 w 118"/>
                  <a:gd name="T59" fmla="*/ 81 h 118"/>
                  <a:gd name="T60" fmla="*/ 10 w 118"/>
                  <a:gd name="T61" fmla="*/ 91 h 118"/>
                  <a:gd name="T62" fmla="*/ 17 w 118"/>
                  <a:gd name="T63" fmla="*/ 101 h 118"/>
                  <a:gd name="T64" fmla="*/ 26 w 118"/>
                  <a:gd name="T65" fmla="*/ 108 h 118"/>
                  <a:gd name="T66" fmla="*/ 37 w 118"/>
                  <a:gd name="T67" fmla="*/ 113 h 118"/>
                  <a:gd name="T68" fmla="*/ 47 w 118"/>
                  <a:gd name="T69" fmla="*/ 117 h 118"/>
                  <a:gd name="T70" fmla="*/ 59 w 118"/>
                  <a:gd name="T71" fmla="*/ 118 h 118"/>
                  <a:gd name="T72" fmla="*/ 70 w 118"/>
                  <a:gd name="T73" fmla="*/ 117 h 118"/>
                  <a:gd name="T74" fmla="*/ 75 w 118"/>
                  <a:gd name="T75" fmla="*/ 114 h 118"/>
                  <a:gd name="T76" fmla="*/ 82 w 118"/>
                  <a:gd name="T77" fmla="*/ 113 h 118"/>
                  <a:gd name="T78" fmla="*/ 86 w 118"/>
                  <a:gd name="T79" fmla="*/ 110 h 118"/>
                  <a:gd name="T80" fmla="*/ 91 w 118"/>
                  <a:gd name="T81" fmla="*/ 108 h 118"/>
                  <a:gd name="T82" fmla="*/ 95 w 118"/>
                  <a:gd name="T83" fmla="*/ 104 h 118"/>
                  <a:gd name="T84" fmla="*/ 98 w 118"/>
                  <a:gd name="T85" fmla="*/ 102 h 118"/>
                  <a:gd name="T86" fmla="*/ 98 w 118"/>
                  <a:gd name="T87" fmla="*/ 101 h 118"/>
                  <a:gd name="T88" fmla="*/ 99 w 118"/>
                  <a:gd name="T89" fmla="*/ 101 h 118"/>
                  <a:gd name="T90" fmla="*/ 101 w 118"/>
                  <a:gd name="T91"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8">
                    <a:moveTo>
                      <a:pt x="101" y="101"/>
                    </a:moveTo>
                    <a:lnTo>
                      <a:pt x="101" y="98"/>
                    </a:lnTo>
                    <a:lnTo>
                      <a:pt x="101" y="97"/>
                    </a:lnTo>
                    <a:lnTo>
                      <a:pt x="102" y="97"/>
                    </a:lnTo>
                    <a:lnTo>
                      <a:pt x="104" y="95"/>
                    </a:lnTo>
                    <a:lnTo>
                      <a:pt x="108" y="91"/>
                    </a:lnTo>
                    <a:lnTo>
                      <a:pt x="110" y="86"/>
                    </a:lnTo>
                    <a:lnTo>
                      <a:pt x="114" y="81"/>
                    </a:lnTo>
                    <a:lnTo>
                      <a:pt x="115" y="75"/>
                    </a:lnTo>
                    <a:lnTo>
                      <a:pt x="117" y="70"/>
                    </a:lnTo>
                    <a:lnTo>
                      <a:pt x="118" y="59"/>
                    </a:lnTo>
                    <a:lnTo>
                      <a:pt x="117" y="47"/>
                    </a:lnTo>
                    <a:lnTo>
                      <a:pt x="114" y="36"/>
                    </a:lnTo>
                    <a:lnTo>
                      <a:pt x="108" y="27"/>
                    </a:lnTo>
                    <a:lnTo>
                      <a:pt x="101" y="18"/>
                    </a:lnTo>
                    <a:lnTo>
                      <a:pt x="95" y="13"/>
                    </a:lnTo>
                    <a:lnTo>
                      <a:pt x="91" y="10"/>
                    </a:lnTo>
                    <a:lnTo>
                      <a:pt x="82" y="4"/>
                    </a:lnTo>
                    <a:lnTo>
                      <a:pt x="70" y="1"/>
                    </a:lnTo>
                    <a:lnTo>
                      <a:pt x="59" y="0"/>
                    </a:lnTo>
                    <a:lnTo>
                      <a:pt x="47" y="1"/>
                    </a:lnTo>
                    <a:lnTo>
                      <a:pt x="37" y="4"/>
                    </a:lnTo>
                    <a:lnTo>
                      <a:pt x="26" y="10"/>
                    </a:lnTo>
                    <a:lnTo>
                      <a:pt x="17" y="18"/>
                    </a:lnTo>
                    <a:lnTo>
                      <a:pt x="10" y="27"/>
                    </a:lnTo>
                    <a:lnTo>
                      <a:pt x="5" y="36"/>
                    </a:lnTo>
                    <a:lnTo>
                      <a:pt x="1" y="47"/>
                    </a:lnTo>
                    <a:lnTo>
                      <a:pt x="0" y="59"/>
                    </a:lnTo>
                    <a:lnTo>
                      <a:pt x="1" y="70"/>
                    </a:lnTo>
                    <a:lnTo>
                      <a:pt x="5" y="81"/>
                    </a:lnTo>
                    <a:lnTo>
                      <a:pt x="10" y="91"/>
                    </a:lnTo>
                    <a:lnTo>
                      <a:pt x="17" y="101"/>
                    </a:lnTo>
                    <a:lnTo>
                      <a:pt x="26" y="108"/>
                    </a:lnTo>
                    <a:lnTo>
                      <a:pt x="37" y="113"/>
                    </a:lnTo>
                    <a:lnTo>
                      <a:pt x="47" y="117"/>
                    </a:lnTo>
                    <a:lnTo>
                      <a:pt x="59" y="118"/>
                    </a:lnTo>
                    <a:lnTo>
                      <a:pt x="70" y="117"/>
                    </a:lnTo>
                    <a:lnTo>
                      <a:pt x="75" y="114"/>
                    </a:lnTo>
                    <a:lnTo>
                      <a:pt x="82" y="113"/>
                    </a:lnTo>
                    <a:lnTo>
                      <a:pt x="86" y="110"/>
                    </a:lnTo>
                    <a:lnTo>
                      <a:pt x="91" y="108"/>
                    </a:lnTo>
                    <a:lnTo>
                      <a:pt x="95" y="104"/>
                    </a:lnTo>
                    <a:lnTo>
                      <a:pt x="98" y="102"/>
                    </a:lnTo>
                    <a:lnTo>
                      <a:pt x="98" y="101"/>
                    </a:lnTo>
                    <a:lnTo>
                      <a:pt x="99" y="101"/>
                    </a:lnTo>
                    <a:lnTo>
                      <a:pt x="101" y="10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9" name="Freeform 47">
                <a:extLst>
                  <a:ext uri="{FF2B5EF4-FFF2-40B4-BE49-F238E27FC236}">
                    <a16:creationId xmlns:a16="http://schemas.microsoft.com/office/drawing/2014/main" id="{417A59CC-1D3E-9939-6EF9-50E68D6B7878}"/>
                  </a:ext>
                </a:extLst>
              </p:cNvPr>
              <p:cNvSpPr>
                <a:spLocks/>
              </p:cNvSpPr>
              <p:nvPr/>
            </p:nvSpPr>
            <p:spPr bwMode="auto">
              <a:xfrm>
                <a:off x="8246365" y="4000944"/>
                <a:ext cx="46038" cy="46037"/>
              </a:xfrm>
              <a:custGeom>
                <a:avLst/>
                <a:gdLst>
                  <a:gd name="T0" fmla="*/ 101 w 118"/>
                  <a:gd name="T1" fmla="*/ 100 h 117"/>
                  <a:gd name="T2" fmla="*/ 101 w 118"/>
                  <a:gd name="T3" fmla="*/ 98 h 117"/>
                  <a:gd name="T4" fmla="*/ 101 w 118"/>
                  <a:gd name="T5" fmla="*/ 97 h 117"/>
                  <a:gd name="T6" fmla="*/ 102 w 118"/>
                  <a:gd name="T7" fmla="*/ 97 h 117"/>
                  <a:gd name="T8" fmla="*/ 104 w 118"/>
                  <a:gd name="T9" fmla="*/ 95 h 117"/>
                  <a:gd name="T10" fmla="*/ 108 w 118"/>
                  <a:gd name="T11" fmla="*/ 91 h 117"/>
                  <a:gd name="T12" fmla="*/ 110 w 118"/>
                  <a:gd name="T13" fmla="*/ 85 h 117"/>
                  <a:gd name="T14" fmla="*/ 114 w 118"/>
                  <a:gd name="T15" fmla="*/ 81 h 117"/>
                  <a:gd name="T16" fmla="*/ 115 w 118"/>
                  <a:gd name="T17" fmla="*/ 75 h 117"/>
                  <a:gd name="T18" fmla="*/ 117 w 118"/>
                  <a:gd name="T19" fmla="*/ 69 h 117"/>
                  <a:gd name="T20" fmla="*/ 118 w 118"/>
                  <a:gd name="T21" fmla="*/ 59 h 117"/>
                  <a:gd name="T22" fmla="*/ 117 w 118"/>
                  <a:gd name="T23" fmla="*/ 47 h 117"/>
                  <a:gd name="T24" fmla="*/ 114 w 118"/>
                  <a:gd name="T25" fmla="*/ 36 h 117"/>
                  <a:gd name="T26" fmla="*/ 108 w 118"/>
                  <a:gd name="T27" fmla="*/ 26 h 117"/>
                  <a:gd name="T28" fmla="*/ 101 w 118"/>
                  <a:gd name="T29" fmla="*/ 18 h 117"/>
                  <a:gd name="T30" fmla="*/ 95 w 118"/>
                  <a:gd name="T31" fmla="*/ 13 h 117"/>
                  <a:gd name="T32" fmla="*/ 91 w 118"/>
                  <a:gd name="T33" fmla="*/ 9 h 117"/>
                  <a:gd name="T34" fmla="*/ 82 w 118"/>
                  <a:gd name="T35" fmla="*/ 4 h 117"/>
                  <a:gd name="T36" fmla="*/ 70 w 118"/>
                  <a:gd name="T37" fmla="*/ 1 h 117"/>
                  <a:gd name="T38" fmla="*/ 59 w 118"/>
                  <a:gd name="T39" fmla="*/ 0 h 117"/>
                  <a:gd name="T40" fmla="*/ 47 w 118"/>
                  <a:gd name="T41" fmla="*/ 1 h 117"/>
                  <a:gd name="T42" fmla="*/ 37 w 118"/>
                  <a:gd name="T43" fmla="*/ 4 h 117"/>
                  <a:gd name="T44" fmla="*/ 26 w 118"/>
                  <a:gd name="T45" fmla="*/ 9 h 117"/>
                  <a:gd name="T46" fmla="*/ 17 w 118"/>
                  <a:gd name="T47" fmla="*/ 18 h 117"/>
                  <a:gd name="T48" fmla="*/ 10 w 118"/>
                  <a:gd name="T49" fmla="*/ 26 h 117"/>
                  <a:gd name="T50" fmla="*/ 5 w 118"/>
                  <a:gd name="T51" fmla="*/ 36 h 117"/>
                  <a:gd name="T52" fmla="*/ 1 w 118"/>
                  <a:gd name="T53" fmla="*/ 47 h 117"/>
                  <a:gd name="T54" fmla="*/ 0 w 118"/>
                  <a:gd name="T55" fmla="*/ 59 h 117"/>
                  <a:gd name="T56" fmla="*/ 1 w 118"/>
                  <a:gd name="T57" fmla="*/ 69 h 117"/>
                  <a:gd name="T58" fmla="*/ 5 w 118"/>
                  <a:gd name="T59" fmla="*/ 81 h 117"/>
                  <a:gd name="T60" fmla="*/ 10 w 118"/>
                  <a:gd name="T61" fmla="*/ 91 h 117"/>
                  <a:gd name="T62" fmla="*/ 17 w 118"/>
                  <a:gd name="T63" fmla="*/ 100 h 117"/>
                  <a:gd name="T64" fmla="*/ 26 w 118"/>
                  <a:gd name="T65" fmla="*/ 108 h 117"/>
                  <a:gd name="T66" fmla="*/ 37 w 118"/>
                  <a:gd name="T67" fmla="*/ 113 h 117"/>
                  <a:gd name="T68" fmla="*/ 47 w 118"/>
                  <a:gd name="T69" fmla="*/ 116 h 117"/>
                  <a:gd name="T70" fmla="*/ 59 w 118"/>
                  <a:gd name="T71" fmla="*/ 117 h 117"/>
                  <a:gd name="T72" fmla="*/ 70 w 118"/>
                  <a:gd name="T73" fmla="*/ 116 h 117"/>
                  <a:gd name="T74" fmla="*/ 75 w 118"/>
                  <a:gd name="T75" fmla="*/ 114 h 117"/>
                  <a:gd name="T76" fmla="*/ 82 w 118"/>
                  <a:gd name="T77" fmla="*/ 113 h 117"/>
                  <a:gd name="T78" fmla="*/ 86 w 118"/>
                  <a:gd name="T79" fmla="*/ 110 h 117"/>
                  <a:gd name="T80" fmla="*/ 91 w 118"/>
                  <a:gd name="T81" fmla="*/ 108 h 117"/>
                  <a:gd name="T82" fmla="*/ 95 w 118"/>
                  <a:gd name="T83" fmla="*/ 103 h 117"/>
                  <a:gd name="T84" fmla="*/ 98 w 118"/>
                  <a:gd name="T85" fmla="*/ 101 h 117"/>
                  <a:gd name="T86" fmla="*/ 98 w 118"/>
                  <a:gd name="T87" fmla="*/ 100 h 117"/>
                  <a:gd name="T88" fmla="*/ 99 w 118"/>
                  <a:gd name="T89" fmla="*/ 100 h 117"/>
                  <a:gd name="T90" fmla="*/ 101 w 118"/>
                  <a:gd name="T91" fmla="*/ 10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01" y="100"/>
                    </a:moveTo>
                    <a:lnTo>
                      <a:pt x="101" y="98"/>
                    </a:lnTo>
                    <a:lnTo>
                      <a:pt x="101" y="97"/>
                    </a:lnTo>
                    <a:lnTo>
                      <a:pt x="102" y="97"/>
                    </a:lnTo>
                    <a:lnTo>
                      <a:pt x="104" y="95"/>
                    </a:lnTo>
                    <a:lnTo>
                      <a:pt x="108" y="91"/>
                    </a:lnTo>
                    <a:lnTo>
                      <a:pt x="110" y="85"/>
                    </a:lnTo>
                    <a:lnTo>
                      <a:pt x="114" y="81"/>
                    </a:lnTo>
                    <a:lnTo>
                      <a:pt x="115" y="75"/>
                    </a:lnTo>
                    <a:lnTo>
                      <a:pt x="117" y="69"/>
                    </a:lnTo>
                    <a:lnTo>
                      <a:pt x="118" y="59"/>
                    </a:lnTo>
                    <a:lnTo>
                      <a:pt x="117" y="47"/>
                    </a:lnTo>
                    <a:lnTo>
                      <a:pt x="114" y="36"/>
                    </a:lnTo>
                    <a:lnTo>
                      <a:pt x="108" y="26"/>
                    </a:lnTo>
                    <a:lnTo>
                      <a:pt x="101" y="18"/>
                    </a:lnTo>
                    <a:lnTo>
                      <a:pt x="95" y="13"/>
                    </a:lnTo>
                    <a:lnTo>
                      <a:pt x="91" y="9"/>
                    </a:lnTo>
                    <a:lnTo>
                      <a:pt x="82" y="4"/>
                    </a:lnTo>
                    <a:lnTo>
                      <a:pt x="70" y="1"/>
                    </a:lnTo>
                    <a:lnTo>
                      <a:pt x="59" y="0"/>
                    </a:lnTo>
                    <a:lnTo>
                      <a:pt x="47" y="1"/>
                    </a:lnTo>
                    <a:lnTo>
                      <a:pt x="37" y="4"/>
                    </a:lnTo>
                    <a:lnTo>
                      <a:pt x="26" y="9"/>
                    </a:lnTo>
                    <a:lnTo>
                      <a:pt x="17" y="18"/>
                    </a:lnTo>
                    <a:lnTo>
                      <a:pt x="10" y="26"/>
                    </a:lnTo>
                    <a:lnTo>
                      <a:pt x="5" y="36"/>
                    </a:lnTo>
                    <a:lnTo>
                      <a:pt x="1" y="47"/>
                    </a:lnTo>
                    <a:lnTo>
                      <a:pt x="0" y="59"/>
                    </a:lnTo>
                    <a:lnTo>
                      <a:pt x="1" y="69"/>
                    </a:lnTo>
                    <a:lnTo>
                      <a:pt x="5" y="81"/>
                    </a:lnTo>
                    <a:lnTo>
                      <a:pt x="10" y="91"/>
                    </a:lnTo>
                    <a:lnTo>
                      <a:pt x="17" y="100"/>
                    </a:lnTo>
                    <a:lnTo>
                      <a:pt x="26" y="108"/>
                    </a:lnTo>
                    <a:lnTo>
                      <a:pt x="37" y="113"/>
                    </a:lnTo>
                    <a:lnTo>
                      <a:pt x="47" y="116"/>
                    </a:lnTo>
                    <a:lnTo>
                      <a:pt x="59" y="117"/>
                    </a:lnTo>
                    <a:lnTo>
                      <a:pt x="70" y="116"/>
                    </a:lnTo>
                    <a:lnTo>
                      <a:pt x="75" y="114"/>
                    </a:lnTo>
                    <a:lnTo>
                      <a:pt x="82" y="113"/>
                    </a:lnTo>
                    <a:lnTo>
                      <a:pt x="86" y="110"/>
                    </a:lnTo>
                    <a:lnTo>
                      <a:pt x="91" y="108"/>
                    </a:lnTo>
                    <a:lnTo>
                      <a:pt x="95" y="103"/>
                    </a:lnTo>
                    <a:lnTo>
                      <a:pt x="98" y="101"/>
                    </a:lnTo>
                    <a:lnTo>
                      <a:pt x="98" y="100"/>
                    </a:lnTo>
                    <a:lnTo>
                      <a:pt x="99" y="100"/>
                    </a:lnTo>
                    <a:lnTo>
                      <a:pt x="101" y="10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60" name="Freeform 48">
                <a:extLst>
                  <a:ext uri="{FF2B5EF4-FFF2-40B4-BE49-F238E27FC236}">
                    <a16:creationId xmlns:a16="http://schemas.microsoft.com/office/drawing/2014/main" id="{4ED785E8-69C4-2117-5831-A9233411FC2B}"/>
                  </a:ext>
                </a:extLst>
              </p:cNvPr>
              <p:cNvSpPr>
                <a:spLocks/>
              </p:cNvSpPr>
              <p:nvPr/>
            </p:nvSpPr>
            <p:spPr bwMode="auto">
              <a:xfrm>
                <a:off x="8246365" y="4750244"/>
                <a:ext cx="46038" cy="46037"/>
              </a:xfrm>
              <a:custGeom>
                <a:avLst/>
                <a:gdLst>
                  <a:gd name="T0" fmla="*/ 101 w 118"/>
                  <a:gd name="T1" fmla="*/ 100 h 117"/>
                  <a:gd name="T2" fmla="*/ 101 w 118"/>
                  <a:gd name="T3" fmla="*/ 98 h 117"/>
                  <a:gd name="T4" fmla="*/ 101 w 118"/>
                  <a:gd name="T5" fmla="*/ 97 h 117"/>
                  <a:gd name="T6" fmla="*/ 102 w 118"/>
                  <a:gd name="T7" fmla="*/ 97 h 117"/>
                  <a:gd name="T8" fmla="*/ 104 w 118"/>
                  <a:gd name="T9" fmla="*/ 95 h 117"/>
                  <a:gd name="T10" fmla="*/ 108 w 118"/>
                  <a:gd name="T11" fmla="*/ 90 h 117"/>
                  <a:gd name="T12" fmla="*/ 110 w 118"/>
                  <a:gd name="T13" fmla="*/ 85 h 117"/>
                  <a:gd name="T14" fmla="*/ 114 w 118"/>
                  <a:gd name="T15" fmla="*/ 81 h 117"/>
                  <a:gd name="T16" fmla="*/ 115 w 118"/>
                  <a:gd name="T17" fmla="*/ 74 h 117"/>
                  <a:gd name="T18" fmla="*/ 117 w 118"/>
                  <a:gd name="T19" fmla="*/ 69 h 117"/>
                  <a:gd name="T20" fmla="*/ 118 w 118"/>
                  <a:gd name="T21" fmla="*/ 58 h 117"/>
                  <a:gd name="T22" fmla="*/ 117 w 118"/>
                  <a:gd name="T23" fmla="*/ 47 h 117"/>
                  <a:gd name="T24" fmla="*/ 114 w 118"/>
                  <a:gd name="T25" fmla="*/ 36 h 117"/>
                  <a:gd name="T26" fmla="*/ 108 w 118"/>
                  <a:gd name="T27" fmla="*/ 26 h 117"/>
                  <a:gd name="T28" fmla="*/ 101 w 118"/>
                  <a:gd name="T29" fmla="*/ 18 h 117"/>
                  <a:gd name="T30" fmla="*/ 95 w 118"/>
                  <a:gd name="T31" fmla="*/ 12 h 117"/>
                  <a:gd name="T32" fmla="*/ 91 w 118"/>
                  <a:gd name="T33" fmla="*/ 9 h 117"/>
                  <a:gd name="T34" fmla="*/ 82 w 118"/>
                  <a:gd name="T35" fmla="*/ 4 h 117"/>
                  <a:gd name="T36" fmla="*/ 70 w 118"/>
                  <a:gd name="T37" fmla="*/ 1 h 117"/>
                  <a:gd name="T38" fmla="*/ 59 w 118"/>
                  <a:gd name="T39" fmla="*/ 0 h 117"/>
                  <a:gd name="T40" fmla="*/ 47 w 118"/>
                  <a:gd name="T41" fmla="*/ 1 h 117"/>
                  <a:gd name="T42" fmla="*/ 37 w 118"/>
                  <a:gd name="T43" fmla="*/ 4 h 117"/>
                  <a:gd name="T44" fmla="*/ 26 w 118"/>
                  <a:gd name="T45" fmla="*/ 9 h 117"/>
                  <a:gd name="T46" fmla="*/ 17 w 118"/>
                  <a:gd name="T47" fmla="*/ 18 h 117"/>
                  <a:gd name="T48" fmla="*/ 10 w 118"/>
                  <a:gd name="T49" fmla="*/ 26 h 117"/>
                  <a:gd name="T50" fmla="*/ 5 w 118"/>
                  <a:gd name="T51" fmla="*/ 36 h 117"/>
                  <a:gd name="T52" fmla="*/ 1 w 118"/>
                  <a:gd name="T53" fmla="*/ 47 h 117"/>
                  <a:gd name="T54" fmla="*/ 0 w 118"/>
                  <a:gd name="T55" fmla="*/ 58 h 117"/>
                  <a:gd name="T56" fmla="*/ 1 w 118"/>
                  <a:gd name="T57" fmla="*/ 69 h 117"/>
                  <a:gd name="T58" fmla="*/ 5 w 118"/>
                  <a:gd name="T59" fmla="*/ 81 h 117"/>
                  <a:gd name="T60" fmla="*/ 10 w 118"/>
                  <a:gd name="T61" fmla="*/ 90 h 117"/>
                  <a:gd name="T62" fmla="*/ 17 w 118"/>
                  <a:gd name="T63" fmla="*/ 100 h 117"/>
                  <a:gd name="T64" fmla="*/ 26 w 118"/>
                  <a:gd name="T65" fmla="*/ 107 h 117"/>
                  <a:gd name="T66" fmla="*/ 37 w 118"/>
                  <a:gd name="T67" fmla="*/ 113 h 117"/>
                  <a:gd name="T68" fmla="*/ 47 w 118"/>
                  <a:gd name="T69" fmla="*/ 116 h 117"/>
                  <a:gd name="T70" fmla="*/ 59 w 118"/>
                  <a:gd name="T71" fmla="*/ 117 h 117"/>
                  <a:gd name="T72" fmla="*/ 70 w 118"/>
                  <a:gd name="T73" fmla="*/ 116 h 117"/>
                  <a:gd name="T74" fmla="*/ 75 w 118"/>
                  <a:gd name="T75" fmla="*/ 114 h 117"/>
                  <a:gd name="T76" fmla="*/ 82 w 118"/>
                  <a:gd name="T77" fmla="*/ 113 h 117"/>
                  <a:gd name="T78" fmla="*/ 86 w 118"/>
                  <a:gd name="T79" fmla="*/ 110 h 117"/>
                  <a:gd name="T80" fmla="*/ 91 w 118"/>
                  <a:gd name="T81" fmla="*/ 107 h 117"/>
                  <a:gd name="T82" fmla="*/ 95 w 118"/>
                  <a:gd name="T83" fmla="*/ 103 h 117"/>
                  <a:gd name="T84" fmla="*/ 98 w 118"/>
                  <a:gd name="T85" fmla="*/ 101 h 117"/>
                  <a:gd name="T86" fmla="*/ 98 w 118"/>
                  <a:gd name="T87" fmla="*/ 100 h 117"/>
                  <a:gd name="T88" fmla="*/ 99 w 118"/>
                  <a:gd name="T89" fmla="*/ 100 h 117"/>
                  <a:gd name="T90" fmla="*/ 101 w 118"/>
                  <a:gd name="T91" fmla="*/ 10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7">
                    <a:moveTo>
                      <a:pt x="101" y="100"/>
                    </a:moveTo>
                    <a:lnTo>
                      <a:pt x="101" y="98"/>
                    </a:lnTo>
                    <a:lnTo>
                      <a:pt x="101" y="97"/>
                    </a:lnTo>
                    <a:lnTo>
                      <a:pt x="102" y="97"/>
                    </a:lnTo>
                    <a:lnTo>
                      <a:pt x="104" y="95"/>
                    </a:lnTo>
                    <a:lnTo>
                      <a:pt x="108" y="90"/>
                    </a:lnTo>
                    <a:lnTo>
                      <a:pt x="110" y="85"/>
                    </a:lnTo>
                    <a:lnTo>
                      <a:pt x="114" y="81"/>
                    </a:lnTo>
                    <a:lnTo>
                      <a:pt x="115" y="74"/>
                    </a:lnTo>
                    <a:lnTo>
                      <a:pt x="117" y="69"/>
                    </a:lnTo>
                    <a:lnTo>
                      <a:pt x="118" y="58"/>
                    </a:lnTo>
                    <a:lnTo>
                      <a:pt x="117" y="47"/>
                    </a:lnTo>
                    <a:lnTo>
                      <a:pt x="114" y="36"/>
                    </a:lnTo>
                    <a:lnTo>
                      <a:pt x="108" y="26"/>
                    </a:lnTo>
                    <a:lnTo>
                      <a:pt x="101" y="18"/>
                    </a:lnTo>
                    <a:lnTo>
                      <a:pt x="95" y="12"/>
                    </a:lnTo>
                    <a:lnTo>
                      <a:pt x="91" y="9"/>
                    </a:lnTo>
                    <a:lnTo>
                      <a:pt x="82" y="4"/>
                    </a:lnTo>
                    <a:lnTo>
                      <a:pt x="70" y="1"/>
                    </a:lnTo>
                    <a:lnTo>
                      <a:pt x="59" y="0"/>
                    </a:lnTo>
                    <a:lnTo>
                      <a:pt x="47" y="1"/>
                    </a:lnTo>
                    <a:lnTo>
                      <a:pt x="37" y="4"/>
                    </a:lnTo>
                    <a:lnTo>
                      <a:pt x="26" y="9"/>
                    </a:lnTo>
                    <a:lnTo>
                      <a:pt x="17" y="18"/>
                    </a:lnTo>
                    <a:lnTo>
                      <a:pt x="10" y="26"/>
                    </a:lnTo>
                    <a:lnTo>
                      <a:pt x="5" y="36"/>
                    </a:lnTo>
                    <a:lnTo>
                      <a:pt x="1" y="47"/>
                    </a:lnTo>
                    <a:lnTo>
                      <a:pt x="0" y="58"/>
                    </a:lnTo>
                    <a:lnTo>
                      <a:pt x="1" y="69"/>
                    </a:lnTo>
                    <a:lnTo>
                      <a:pt x="5" y="81"/>
                    </a:lnTo>
                    <a:lnTo>
                      <a:pt x="10" y="90"/>
                    </a:lnTo>
                    <a:lnTo>
                      <a:pt x="17" y="100"/>
                    </a:lnTo>
                    <a:lnTo>
                      <a:pt x="26" y="107"/>
                    </a:lnTo>
                    <a:lnTo>
                      <a:pt x="37" y="113"/>
                    </a:lnTo>
                    <a:lnTo>
                      <a:pt x="47" y="116"/>
                    </a:lnTo>
                    <a:lnTo>
                      <a:pt x="59" y="117"/>
                    </a:lnTo>
                    <a:lnTo>
                      <a:pt x="70" y="116"/>
                    </a:lnTo>
                    <a:lnTo>
                      <a:pt x="75" y="114"/>
                    </a:lnTo>
                    <a:lnTo>
                      <a:pt x="82" y="113"/>
                    </a:lnTo>
                    <a:lnTo>
                      <a:pt x="86" y="110"/>
                    </a:lnTo>
                    <a:lnTo>
                      <a:pt x="91" y="107"/>
                    </a:lnTo>
                    <a:lnTo>
                      <a:pt x="95" y="103"/>
                    </a:lnTo>
                    <a:lnTo>
                      <a:pt x="98" y="101"/>
                    </a:lnTo>
                    <a:lnTo>
                      <a:pt x="98" y="100"/>
                    </a:lnTo>
                    <a:lnTo>
                      <a:pt x="99" y="100"/>
                    </a:lnTo>
                    <a:lnTo>
                      <a:pt x="101" y="10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4103" name="ZoneTexte 4102">
                <a:extLst>
                  <a:ext uri="{FF2B5EF4-FFF2-40B4-BE49-F238E27FC236}">
                    <a16:creationId xmlns:a16="http://schemas.microsoft.com/office/drawing/2014/main" id="{54E76F9B-3E91-0D08-929C-D770FE52640B}"/>
                  </a:ext>
                </a:extLst>
              </p:cNvPr>
              <p:cNvSpPr txBox="1"/>
              <p:nvPr/>
            </p:nvSpPr>
            <p:spPr>
              <a:xfrm>
                <a:off x="3027459" y="2499090"/>
                <a:ext cx="607859" cy="276999"/>
              </a:xfrm>
              <a:prstGeom prst="rect">
                <a:avLst/>
              </a:prstGeom>
              <a:noFill/>
            </p:spPr>
            <p:txBody>
              <a:bodyPr wrap="none" rtlCol="0">
                <a:spAutoFit/>
              </a:bodyPr>
              <a:lstStyle/>
              <a:p>
                <a:r>
                  <a:rPr lang="fr-FR" sz="1200" dirty="0"/>
                  <a:t>Samoa</a:t>
                </a:r>
              </a:p>
            </p:txBody>
          </p:sp>
          <p:sp>
            <p:nvSpPr>
              <p:cNvPr id="4104" name="ZoneTexte 4103">
                <a:extLst>
                  <a:ext uri="{FF2B5EF4-FFF2-40B4-BE49-F238E27FC236}">
                    <a16:creationId xmlns:a16="http://schemas.microsoft.com/office/drawing/2014/main" id="{F8CC5AC3-8483-9470-68F0-E92A82156A5E}"/>
                  </a:ext>
                </a:extLst>
              </p:cNvPr>
              <p:cNvSpPr txBox="1"/>
              <p:nvPr/>
            </p:nvSpPr>
            <p:spPr>
              <a:xfrm>
                <a:off x="3027459" y="3099958"/>
                <a:ext cx="570990" cy="276999"/>
              </a:xfrm>
              <a:prstGeom prst="rect">
                <a:avLst/>
              </a:prstGeom>
              <a:noFill/>
            </p:spPr>
            <p:txBody>
              <a:bodyPr wrap="none" rtlCol="0">
                <a:spAutoFit/>
              </a:bodyPr>
              <a:lstStyle/>
              <a:p>
                <a:r>
                  <a:rPr lang="fr-FR" sz="1200" dirty="0"/>
                  <a:t>Nauru</a:t>
                </a:r>
              </a:p>
            </p:txBody>
          </p:sp>
          <p:sp>
            <p:nvSpPr>
              <p:cNvPr id="4105" name="ZoneTexte 4104">
                <a:extLst>
                  <a:ext uri="{FF2B5EF4-FFF2-40B4-BE49-F238E27FC236}">
                    <a16:creationId xmlns:a16="http://schemas.microsoft.com/office/drawing/2014/main" id="{1090AD63-B7BF-948C-407D-047234210E27}"/>
                  </a:ext>
                </a:extLst>
              </p:cNvPr>
              <p:cNvSpPr txBox="1"/>
              <p:nvPr/>
            </p:nvSpPr>
            <p:spPr>
              <a:xfrm>
                <a:off x="3027459" y="3356182"/>
                <a:ext cx="571951" cy="276999"/>
              </a:xfrm>
              <a:prstGeom prst="rect">
                <a:avLst/>
              </a:prstGeom>
              <a:noFill/>
            </p:spPr>
            <p:txBody>
              <a:bodyPr wrap="none" rtlCol="0">
                <a:spAutoFit/>
              </a:bodyPr>
              <a:lstStyle/>
              <a:p>
                <a:r>
                  <a:rPr lang="fr-FR" sz="1200" dirty="0" err="1"/>
                  <a:t>tuvalu</a:t>
                </a:r>
                <a:endParaRPr lang="fr-FR" sz="1200" dirty="0"/>
              </a:p>
            </p:txBody>
          </p:sp>
          <p:sp>
            <p:nvSpPr>
              <p:cNvPr id="4106" name="ZoneTexte 4105">
                <a:extLst>
                  <a:ext uri="{FF2B5EF4-FFF2-40B4-BE49-F238E27FC236}">
                    <a16:creationId xmlns:a16="http://schemas.microsoft.com/office/drawing/2014/main" id="{D15CC935-4E5D-CBF5-C8FE-BFF366EFF362}"/>
                  </a:ext>
                </a:extLst>
              </p:cNvPr>
              <p:cNvSpPr txBox="1"/>
              <p:nvPr/>
            </p:nvSpPr>
            <p:spPr>
              <a:xfrm>
                <a:off x="3027459" y="3445523"/>
                <a:ext cx="700448" cy="276999"/>
              </a:xfrm>
              <a:prstGeom prst="rect">
                <a:avLst/>
              </a:prstGeom>
              <a:noFill/>
            </p:spPr>
            <p:txBody>
              <a:bodyPr wrap="none" rtlCol="0">
                <a:spAutoFit/>
              </a:bodyPr>
              <a:lstStyle/>
              <a:p>
                <a:r>
                  <a:rPr lang="fr-FR" sz="1200" dirty="0"/>
                  <a:t>Vanuatu</a:t>
                </a:r>
              </a:p>
            </p:txBody>
          </p:sp>
          <p:sp>
            <p:nvSpPr>
              <p:cNvPr id="4107" name="ZoneTexte 4106">
                <a:extLst>
                  <a:ext uri="{FF2B5EF4-FFF2-40B4-BE49-F238E27FC236}">
                    <a16:creationId xmlns:a16="http://schemas.microsoft.com/office/drawing/2014/main" id="{C0CFFD25-C6AD-580F-1494-2E4B93074837}"/>
                  </a:ext>
                </a:extLst>
              </p:cNvPr>
              <p:cNvSpPr txBox="1"/>
              <p:nvPr/>
            </p:nvSpPr>
            <p:spPr>
              <a:xfrm>
                <a:off x="3027459" y="3673857"/>
                <a:ext cx="864339" cy="276999"/>
              </a:xfrm>
              <a:prstGeom prst="rect">
                <a:avLst/>
              </a:prstGeom>
              <a:noFill/>
            </p:spPr>
            <p:txBody>
              <a:bodyPr wrap="none" rtlCol="0">
                <a:spAutoFit/>
              </a:bodyPr>
              <a:lstStyle/>
              <a:p>
                <a:r>
                  <a:rPr lang="fr-FR" sz="1200" dirty="0"/>
                  <a:t>Philippines</a:t>
                </a:r>
              </a:p>
            </p:txBody>
          </p:sp>
          <p:sp>
            <p:nvSpPr>
              <p:cNvPr id="4108" name="ZoneTexte 4107">
                <a:extLst>
                  <a:ext uri="{FF2B5EF4-FFF2-40B4-BE49-F238E27FC236}">
                    <a16:creationId xmlns:a16="http://schemas.microsoft.com/office/drawing/2014/main" id="{727E2E48-5EA8-92C5-EC9D-A638E600EF51}"/>
                  </a:ext>
                </a:extLst>
              </p:cNvPr>
              <p:cNvSpPr txBox="1"/>
              <p:nvPr/>
            </p:nvSpPr>
            <p:spPr>
              <a:xfrm>
                <a:off x="3027459" y="4056394"/>
                <a:ext cx="711220" cy="276999"/>
              </a:xfrm>
              <a:prstGeom prst="rect">
                <a:avLst/>
              </a:prstGeom>
              <a:noFill/>
            </p:spPr>
            <p:txBody>
              <a:bodyPr wrap="none" rtlCol="0">
                <a:spAutoFit/>
              </a:bodyPr>
              <a:lstStyle/>
              <a:p>
                <a:r>
                  <a:rPr lang="fr-FR" sz="1200" dirty="0"/>
                  <a:t>Vietnam</a:t>
                </a:r>
              </a:p>
            </p:txBody>
          </p:sp>
          <p:sp>
            <p:nvSpPr>
              <p:cNvPr id="4109" name="ZoneTexte 4108">
                <a:extLst>
                  <a:ext uri="{FF2B5EF4-FFF2-40B4-BE49-F238E27FC236}">
                    <a16:creationId xmlns:a16="http://schemas.microsoft.com/office/drawing/2014/main" id="{9CE70B6F-7C01-1830-B074-EA3D16B760B5}"/>
                  </a:ext>
                </a:extLst>
              </p:cNvPr>
              <p:cNvSpPr txBox="1"/>
              <p:nvPr/>
            </p:nvSpPr>
            <p:spPr>
              <a:xfrm>
                <a:off x="3027459" y="4506138"/>
                <a:ext cx="550151" cy="276999"/>
              </a:xfrm>
              <a:prstGeom prst="rect">
                <a:avLst/>
              </a:prstGeom>
              <a:noFill/>
            </p:spPr>
            <p:txBody>
              <a:bodyPr wrap="none" rtlCol="0">
                <a:spAutoFit/>
              </a:bodyPr>
              <a:lstStyle/>
              <a:p>
                <a:r>
                  <a:rPr lang="fr-FR" sz="1200" dirty="0" err="1"/>
                  <a:t>Nepal</a:t>
                </a:r>
                <a:endParaRPr lang="fr-FR" sz="1200" dirty="0"/>
              </a:p>
            </p:txBody>
          </p:sp>
          <p:sp>
            <p:nvSpPr>
              <p:cNvPr id="4110" name="ZoneTexte 4109">
                <a:extLst>
                  <a:ext uri="{FF2B5EF4-FFF2-40B4-BE49-F238E27FC236}">
                    <a16:creationId xmlns:a16="http://schemas.microsoft.com/office/drawing/2014/main" id="{901AF40A-EB87-C0B4-B465-89FE2D099069}"/>
                  </a:ext>
                </a:extLst>
              </p:cNvPr>
              <p:cNvSpPr txBox="1"/>
              <p:nvPr/>
            </p:nvSpPr>
            <p:spPr>
              <a:xfrm>
                <a:off x="3027459" y="4707830"/>
                <a:ext cx="492443" cy="276999"/>
              </a:xfrm>
              <a:prstGeom prst="rect">
                <a:avLst/>
              </a:prstGeom>
              <a:noFill/>
            </p:spPr>
            <p:txBody>
              <a:bodyPr wrap="none" rtlCol="0">
                <a:spAutoFit/>
              </a:bodyPr>
              <a:lstStyle/>
              <a:p>
                <a:r>
                  <a:rPr lang="fr-FR" sz="1200" dirty="0" err="1"/>
                  <a:t>India</a:t>
                </a:r>
                <a:endParaRPr lang="fr-FR" sz="1200" dirty="0"/>
              </a:p>
            </p:txBody>
          </p:sp>
          <p:sp>
            <p:nvSpPr>
              <p:cNvPr id="4111" name="ZoneTexte 4110">
                <a:extLst>
                  <a:ext uri="{FF2B5EF4-FFF2-40B4-BE49-F238E27FC236}">
                    <a16:creationId xmlns:a16="http://schemas.microsoft.com/office/drawing/2014/main" id="{0333126E-0982-A00F-140F-F60F6ADBE0CA}"/>
                  </a:ext>
                </a:extLst>
              </p:cNvPr>
              <p:cNvSpPr txBox="1"/>
              <p:nvPr/>
            </p:nvSpPr>
            <p:spPr>
              <a:xfrm>
                <a:off x="3027459" y="4814191"/>
                <a:ext cx="718466" cy="276999"/>
              </a:xfrm>
              <a:prstGeom prst="rect">
                <a:avLst/>
              </a:prstGeom>
              <a:noFill/>
            </p:spPr>
            <p:txBody>
              <a:bodyPr wrap="none" rtlCol="0">
                <a:spAutoFit/>
              </a:bodyPr>
              <a:lstStyle/>
              <a:p>
                <a:r>
                  <a:rPr lang="fr-FR" sz="1200" dirty="0" err="1"/>
                  <a:t>Thailand</a:t>
                </a:r>
                <a:endParaRPr lang="fr-FR" sz="1200" dirty="0"/>
              </a:p>
            </p:txBody>
          </p:sp>
          <p:sp>
            <p:nvSpPr>
              <p:cNvPr id="4112" name="ZoneTexte 4111">
                <a:extLst>
                  <a:ext uri="{FF2B5EF4-FFF2-40B4-BE49-F238E27FC236}">
                    <a16:creationId xmlns:a16="http://schemas.microsoft.com/office/drawing/2014/main" id="{ED9ACA0E-E8F0-064F-4844-11B7BC64C8AC}"/>
                  </a:ext>
                </a:extLst>
              </p:cNvPr>
              <p:cNvSpPr txBox="1"/>
              <p:nvPr/>
            </p:nvSpPr>
            <p:spPr>
              <a:xfrm>
                <a:off x="3027459" y="4909522"/>
                <a:ext cx="814647" cy="276999"/>
              </a:xfrm>
              <a:prstGeom prst="rect">
                <a:avLst/>
              </a:prstGeom>
              <a:noFill/>
            </p:spPr>
            <p:txBody>
              <a:bodyPr wrap="none" rtlCol="0">
                <a:spAutoFit/>
              </a:bodyPr>
              <a:lstStyle/>
              <a:p>
                <a:r>
                  <a:rPr lang="fr-FR" sz="1200" dirty="0" err="1"/>
                  <a:t>Cambodia</a:t>
                </a:r>
                <a:endParaRPr lang="fr-FR" sz="1200" dirty="0"/>
              </a:p>
            </p:txBody>
          </p:sp>
          <p:sp>
            <p:nvSpPr>
              <p:cNvPr id="4113" name="ZoneTexte 4112">
                <a:extLst>
                  <a:ext uri="{FF2B5EF4-FFF2-40B4-BE49-F238E27FC236}">
                    <a16:creationId xmlns:a16="http://schemas.microsoft.com/office/drawing/2014/main" id="{4BE8D11D-F8EE-1C65-595A-7A61925DD88C}"/>
                  </a:ext>
                </a:extLst>
              </p:cNvPr>
              <p:cNvSpPr txBox="1"/>
              <p:nvPr/>
            </p:nvSpPr>
            <p:spPr>
              <a:xfrm>
                <a:off x="3900213" y="4356205"/>
                <a:ext cx="656846" cy="276999"/>
              </a:xfrm>
              <a:prstGeom prst="rect">
                <a:avLst/>
              </a:prstGeom>
              <a:noFill/>
            </p:spPr>
            <p:txBody>
              <a:bodyPr wrap="none" rtlCol="0">
                <a:spAutoFit/>
              </a:bodyPr>
              <a:lstStyle/>
              <a:p>
                <a:r>
                  <a:rPr lang="fr-FR" sz="1200" dirty="0"/>
                  <a:t>Guyana</a:t>
                </a:r>
              </a:p>
            </p:txBody>
          </p:sp>
          <p:sp>
            <p:nvSpPr>
              <p:cNvPr id="4114" name="ZoneTexte 4113">
                <a:extLst>
                  <a:ext uri="{FF2B5EF4-FFF2-40B4-BE49-F238E27FC236}">
                    <a16:creationId xmlns:a16="http://schemas.microsoft.com/office/drawing/2014/main" id="{42DB0328-73C2-7D0C-2280-9090238E3966}"/>
                  </a:ext>
                </a:extLst>
              </p:cNvPr>
              <p:cNvSpPr txBox="1"/>
              <p:nvPr/>
            </p:nvSpPr>
            <p:spPr>
              <a:xfrm>
                <a:off x="3900213" y="5069161"/>
                <a:ext cx="904158" cy="461665"/>
              </a:xfrm>
              <a:prstGeom prst="rect">
                <a:avLst/>
              </a:prstGeom>
              <a:noFill/>
            </p:spPr>
            <p:txBody>
              <a:bodyPr wrap="none" rtlCol="0">
                <a:spAutoFit/>
              </a:bodyPr>
              <a:lstStyle/>
              <a:p>
                <a:r>
                  <a:rPr lang="fr-FR" sz="1200" dirty="0" err="1"/>
                  <a:t>Trininad</a:t>
                </a:r>
                <a:br>
                  <a:rPr lang="fr-FR" sz="1200" dirty="0"/>
                </a:br>
                <a:r>
                  <a:rPr lang="fr-FR" sz="1200" dirty="0"/>
                  <a:t>and Tobago</a:t>
                </a:r>
              </a:p>
            </p:txBody>
          </p:sp>
          <p:sp>
            <p:nvSpPr>
              <p:cNvPr id="4115" name="ZoneTexte 4114">
                <a:extLst>
                  <a:ext uri="{FF2B5EF4-FFF2-40B4-BE49-F238E27FC236}">
                    <a16:creationId xmlns:a16="http://schemas.microsoft.com/office/drawing/2014/main" id="{0A1B567E-54E1-B1B1-364C-4FBC47E80016}"/>
                  </a:ext>
                </a:extLst>
              </p:cNvPr>
              <p:cNvSpPr txBox="1"/>
              <p:nvPr/>
            </p:nvSpPr>
            <p:spPr>
              <a:xfrm>
                <a:off x="4783595" y="3020834"/>
                <a:ext cx="746423" cy="276999"/>
              </a:xfrm>
              <a:prstGeom prst="rect">
                <a:avLst/>
              </a:prstGeom>
              <a:noFill/>
            </p:spPr>
            <p:txBody>
              <a:bodyPr wrap="none" rtlCol="0">
                <a:spAutoFit/>
              </a:bodyPr>
              <a:lstStyle/>
              <a:p>
                <a:r>
                  <a:rPr lang="fr-FR" sz="1200" dirty="0" err="1"/>
                  <a:t>Comoros</a:t>
                </a:r>
                <a:endParaRPr lang="fr-FR" sz="1200" dirty="0"/>
              </a:p>
            </p:txBody>
          </p:sp>
          <p:sp>
            <p:nvSpPr>
              <p:cNvPr id="4116" name="ZoneTexte 4115">
                <a:extLst>
                  <a:ext uri="{FF2B5EF4-FFF2-40B4-BE49-F238E27FC236}">
                    <a16:creationId xmlns:a16="http://schemas.microsoft.com/office/drawing/2014/main" id="{A53899AC-9E78-356D-097D-9266CBEB810B}"/>
                  </a:ext>
                </a:extLst>
              </p:cNvPr>
              <p:cNvSpPr txBox="1"/>
              <p:nvPr/>
            </p:nvSpPr>
            <p:spPr>
              <a:xfrm>
                <a:off x="4783595" y="3109961"/>
                <a:ext cx="938719" cy="276999"/>
              </a:xfrm>
              <a:prstGeom prst="rect">
                <a:avLst/>
              </a:prstGeom>
              <a:noFill/>
            </p:spPr>
            <p:txBody>
              <a:bodyPr wrap="none" rtlCol="0">
                <a:spAutoFit/>
              </a:bodyPr>
              <a:lstStyle/>
              <a:p>
                <a:r>
                  <a:rPr lang="fr-FR" sz="1200" dirty="0"/>
                  <a:t>Madagascar</a:t>
                </a:r>
              </a:p>
            </p:txBody>
          </p:sp>
          <p:sp>
            <p:nvSpPr>
              <p:cNvPr id="4117" name="ZoneTexte 4116">
                <a:extLst>
                  <a:ext uri="{FF2B5EF4-FFF2-40B4-BE49-F238E27FC236}">
                    <a16:creationId xmlns:a16="http://schemas.microsoft.com/office/drawing/2014/main" id="{724BF5CF-69AB-754C-7FE8-790CC2BD6FBE}"/>
                  </a:ext>
                </a:extLst>
              </p:cNvPr>
              <p:cNvSpPr txBox="1"/>
              <p:nvPr/>
            </p:nvSpPr>
            <p:spPr>
              <a:xfrm>
                <a:off x="4783595" y="4615148"/>
                <a:ext cx="1003993" cy="276999"/>
              </a:xfrm>
              <a:prstGeom prst="rect">
                <a:avLst/>
              </a:prstGeom>
              <a:noFill/>
            </p:spPr>
            <p:txBody>
              <a:bodyPr wrap="none" rtlCol="0">
                <a:spAutoFit/>
              </a:bodyPr>
              <a:lstStyle/>
              <a:p>
                <a:r>
                  <a:rPr lang="fr-FR" sz="1200" dirty="0"/>
                  <a:t>Mozambique</a:t>
                </a:r>
              </a:p>
            </p:txBody>
          </p:sp>
          <p:sp>
            <p:nvSpPr>
              <p:cNvPr id="4118" name="ZoneTexte 4117">
                <a:extLst>
                  <a:ext uri="{FF2B5EF4-FFF2-40B4-BE49-F238E27FC236}">
                    <a16:creationId xmlns:a16="http://schemas.microsoft.com/office/drawing/2014/main" id="{272AF250-119D-BC56-9FEE-D9F3AD7943B5}"/>
                  </a:ext>
                </a:extLst>
              </p:cNvPr>
              <p:cNvSpPr txBox="1"/>
              <p:nvPr/>
            </p:nvSpPr>
            <p:spPr>
              <a:xfrm>
                <a:off x="4783595" y="4806362"/>
                <a:ext cx="1912960" cy="276999"/>
              </a:xfrm>
              <a:prstGeom prst="rect">
                <a:avLst/>
              </a:prstGeom>
              <a:noFill/>
            </p:spPr>
            <p:txBody>
              <a:bodyPr wrap="none" rtlCol="0">
                <a:spAutoFit/>
              </a:bodyPr>
              <a:lstStyle/>
              <a:p>
                <a:r>
                  <a:rPr lang="fr-FR" sz="1200" dirty="0"/>
                  <a:t>United Republic of </a:t>
                </a:r>
                <a:r>
                  <a:rPr lang="fr-FR" sz="1200" dirty="0" err="1"/>
                  <a:t>Tanzania</a:t>
                </a:r>
                <a:endParaRPr lang="fr-FR" sz="1200" dirty="0"/>
              </a:p>
            </p:txBody>
          </p:sp>
          <p:sp>
            <p:nvSpPr>
              <p:cNvPr id="4119" name="ZoneTexte 4118">
                <a:extLst>
                  <a:ext uri="{FF2B5EF4-FFF2-40B4-BE49-F238E27FC236}">
                    <a16:creationId xmlns:a16="http://schemas.microsoft.com/office/drawing/2014/main" id="{F02D466F-5694-6F0C-8635-8BE09FBB5B48}"/>
                  </a:ext>
                </a:extLst>
              </p:cNvPr>
              <p:cNvSpPr txBox="1"/>
              <p:nvPr/>
            </p:nvSpPr>
            <p:spPr>
              <a:xfrm>
                <a:off x="4783595" y="5095213"/>
                <a:ext cx="556627" cy="276999"/>
              </a:xfrm>
              <a:prstGeom prst="rect">
                <a:avLst/>
              </a:prstGeom>
              <a:noFill/>
            </p:spPr>
            <p:txBody>
              <a:bodyPr wrap="none" rtlCol="0">
                <a:spAutoFit/>
              </a:bodyPr>
              <a:lstStyle/>
              <a:p>
                <a:r>
                  <a:rPr lang="fr-FR" sz="1200" dirty="0"/>
                  <a:t>Kenya</a:t>
                </a:r>
              </a:p>
            </p:txBody>
          </p:sp>
          <p:sp>
            <p:nvSpPr>
              <p:cNvPr id="4120" name="ZoneTexte 4119">
                <a:extLst>
                  <a:ext uri="{FF2B5EF4-FFF2-40B4-BE49-F238E27FC236}">
                    <a16:creationId xmlns:a16="http://schemas.microsoft.com/office/drawing/2014/main" id="{8311E62F-3282-F19E-36E2-7AF250F187C0}"/>
                  </a:ext>
                </a:extLst>
              </p:cNvPr>
              <p:cNvSpPr txBox="1"/>
              <p:nvPr/>
            </p:nvSpPr>
            <p:spPr>
              <a:xfrm>
                <a:off x="4783595" y="5313807"/>
                <a:ext cx="681597" cy="276999"/>
              </a:xfrm>
              <a:prstGeom prst="rect">
                <a:avLst/>
              </a:prstGeom>
              <a:noFill/>
            </p:spPr>
            <p:txBody>
              <a:bodyPr wrap="none" rtlCol="0">
                <a:spAutoFit/>
              </a:bodyPr>
              <a:lstStyle/>
              <a:p>
                <a:r>
                  <a:rPr lang="fr-FR" sz="1200" dirty="0"/>
                  <a:t>Lesotho</a:t>
                </a:r>
              </a:p>
            </p:txBody>
          </p:sp>
          <p:sp>
            <p:nvSpPr>
              <p:cNvPr id="4121" name="ZoneTexte 4120">
                <a:extLst>
                  <a:ext uri="{FF2B5EF4-FFF2-40B4-BE49-F238E27FC236}">
                    <a16:creationId xmlns:a16="http://schemas.microsoft.com/office/drawing/2014/main" id="{DC6EF4B3-059E-9891-D43A-8D7EE98FBBC2}"/>
                  </a:ext>
                </a:extLst>
              </p:cNvPr>
              <p:cNvSpPr txBox="1"/>
              <p:nvPr/>
            </p:nvSpPr>
            <p:spPr>
              <a:xfrm>
                <a:off x="4783595" y="5418041"/>
                <a:ext cx="682174" cy="276999"/>
              </a:xfrm>
              <a:prstGeom prst="rect">
                <a:avLst/>
              </a:prstGeom>
              <a:noFill/>
            </p:spPr>
            <p:txBody>
              <a:bodyPr wrap="none" rtlCol="0">
                <a:spAutoFit/>
              </a:bodyPr>
              <a:lstStyle/>
              <a:p>
                <a:r>
                  <a:rPr lang="fr-FR" sz="1200" dirty="0"/>
                  <a:t>Rwanda</a:t>
                </a:r>
              </a:p>
            </p:txBody>
          </p:sp>
          <p:sp>
            <p:nvSpPr>
              <p:cNvPr id="4122" name="ZoneTexte 4121">
                <a:extLst>
                  <a:ext uri="{FF2B5EF4-FFF2-40B4-BE49-F238E27FC236}">
                    <a16:creationId xmlns:a16="http://schemas.microsoft.com/office/drawing/2014/main" id="{6D8BC319-6EF1-394D-DEE4-04F59B4906D6}"/>
                  </a:ext>
                </a:extLst>
              </p:cNvPr>
              <p:cNvSpPr txBox="1"/>
              <p:nvPr/>
            </p:nvSpPr>
            <p:spPr>
              <a:xfrm>
                <a:off x="4783595" y="5539869"/>
                <a:ext cx="703334" cy="276999"/>
              </a:xfrm>
              <a:prstGeom prst="rect">
                <a:avLst/>
              </a:prstGeom>
              <a:noFill/>
            </p:spPr>
            <p:txBody>
              <a:bodyPr wrap="none" rtlCol="0">
                <a:spAutoFit/>
              </a:bodyPr>
              <a:lstStyle/>
              <a:p>
                <a:r>
                  <a:rPr lang="fr-FR" sz="1200" dirty="0"/>
                  <a:t>Eswatini</a:t>
                </a:r>
              </a:p>
            </p:txBody>
          </p:sp>
          <p:sp>
            <p:nvSpPr>
              <p:cNvPr id="4123" name="ZoneTexte 4122">
                <a:extLst>
                  <a:ext uri="{FF2B5EF4-FFF2-40B4-BE49-F238E27FC236}">
                    <a16:creationId xmlns:a16="http://schemas.microsoft.com/office/drawing/2014/main" id="{C826AF11-8016-E9A6-6844-387B662A9177}"/>
                  </a:ext>
                </a:extLst>
              </p:cNvPr>
              <p:cNvSpPr txBox="1"/>
              <p:nvPr/>
            </p:nvSpPr>
            <p:spPr>
              <a:xfrm>
                <a:off x="6580140" y="5262203"/>
                <a:ext cx="792205" cy="276999"/>
              </a:xfrm>
              <a:prstGeom prst="rect">
                <a:avLst/>
              </a:prstGeom>
              <a:noFill/>
            </p:spPr>
            <p:txBody>
              <a:bodyPr wrap="none" rtlCol="0">
                <a:spAutoFit/>
              </a:bodyPr>
              <a:lstStyle/>
              <a:p>
                <a:r>
                  <a:rPr lang="fr-FR" sz="1200" dirty="0"/>
                  <a:t>Argentina</a:t>
                </a:r>
              </a:p>
            </p:txBody>
          </p:sp>
          <p:sp>
            <p:nvSpPr>
              <p:cNvPr id="4124" name="ZoneTexte 4123">
                <a:extLst>
                  <a:ext uri="{FF2B5EF4-FFF2-40B4-BE49-F238E27FC236}">
                    <a16:creationId xmlns:a16="http://schemas.microsoft.com/office/drawing/2014/main" id="{9BBC301B-A9E1-1D83-8E46-4F2F38C800AA}"/>
                  </a:ext>
                </a:extLst>
              </p:cNvPr>
              <p:cNvSpPr txBox="1"/>
              <p:nvPr/>
            </p:nvSpPr>
            <p:spPr>
              <a:xfrm>
                <a:off x="5702839" y="3044618"/>
                <a:ext cx="870366" cy="276999"/>
              </a:xfrm>
              <a:prstGeom prst="rect">
                <a:avLst/>
              </a:prstGeom>
              <a:noFill/>
            </p:spPr>
            <p:txBody>
              <a:bodyPr wrap="none" rtlCol="0">
                <a:spAutoFit/>
              </a:bodyPr>
              <a:lstStyle/>
              <a:p>
                <a:r>
                  <a:rPr lang="fr-FR" sz="1200" dirty="0" err="1"/>
                  <a:t>Uzbekistan</a:t>
                </a:r>
                <a:endParaRPr lang="fr-FR" sz="1200" dirty="0"/>
              </a:p>
            </p:txBody>
          </p:sp>
          <p:sp>
            <p:nvSpPr>
              <p:cNvPr id="4125" name="ZoneTexte 4124">
                <a:extLst>
                  <a:ext uri="{FF2B5EF4-FFF2-40B4-BE49-F238E27FC236}">
                    <a16:creationId xmlns:a16="http://schemas.microsoft.com/office/drawing/2014/main" id="{029AFF83-B63E-8776-C634-FDAC693214B4}"/>
                  </a:ext>
                </a:extLst>
              </p:cNvPr>
              <p:cNvSpPr txBox="1"/>
              <p:nvPr/>
            </p:nvSpPr>
            <p:spPr>
              <a:xfrm>
                <a:off x="5702839" y="3438040"/>
                <a:ext cx="839653" cy="276999"/>
              </a:xfrm>
              <a:prstGeom prst="rect">
                <a:avLst/>
              </a:prstGeom>
              <a:noFill/>
            </p:spPr>
            <p:txBody>
              <a:bodyPr wrap="none" rtlCol="0">
                <a:spAutoFit/>
              </a:bodyPr>
              <a:lstStyle/>
              <a:p>
                <a:r>
                  <a:rPr lang="fr-FR" sz="1200" dirty="0" err="1"/>
                  <a:t>Kyrgyzstan</a:t>
                </a:r>
                <a:endParaRPr lang="fr-FR" sz="1200" dirty="0"/>
              </a:p>
            </p:txBody>
          </p:sp>
          <p:sp>
            <p:nvSpPr>
              <p:cNvPr id="4126" name="ZoneTexte 4125">
                <a:extLst>
                  <a:ext uri="{FF2B5EF4-FFF2-40B4-BE49-F238E27FC236}">
                    <a16:creationId xmlns:a16="http://schemas.microsoft.com/office/drawing/2014/main" id="{33093C8C-942A-03B4-981F-02F3F1E5F68F}"/>
                  </a:ext>
                </a:extLst>
              </p:cNvPr>
              <p:cNvSpPr txBox="1"/>
              <p:nvPr/>
            </p:nvSpPr>
            <p:spPr>
              <a:xfrm>
                <a:off x="7451028" y="2470824"/>
                <a:ext cx="600934" cy="276999"/>
              </a:xfrm>
              <a:prstGeom prst="rect">
                <a:avLst/>
              </a:prstGeom>
              <a:noFill/>
            </p:spPr>
            <p:txBody>
              <a:bodyPr wrap="none" rtlCol="0">
                <a:spAutoFit/>
              </a:bodyPr>
              <a:lstStyle/>
              <a:p>
                <a:r>
                  <a:rPr lang="fr-FR" sz="1200" dirty="0"/>
                  <a:t>Jordan</a:t>
                </a:r>
              </a:p>
            </p:txBody>
          </p:sp>
          <p:sp>
            <p:nvSpPr>
              <p:cNvPr id="4127" name="ZoneTexte 4126">
                <a:extLst>
                  <a:ext uri="{FF2B5EF4-FFF2-40B4-BE49-F238E27FC236}">
                    <a16:creationId xmlns:a16="http://schemas.microsoft.com/office/drawing/2014/main" id="{7AB81E48-530E-F368-83F2-F54CDC992912}"/>
                  </a:ext>
                </a:extLst>
              </p:cNvPr>
              <p:cNvSpPr txBox="1"/>
              <p:nvPr/>
            </p:nvSpPr>
            <p:spPr>
              <a:xfrm>
                <a:off x="7451028" y="3402298"/>
                <a:ext cx="615938" cy="276999"/>
              </a:xfrm>
              <a:prstGeom prst="rect">
                <a:avLst/>
              </a:prstGeom>
              <a:noFill/>
            </p:spPr>
            <p:txBody>
              <a:bodyPr wrap="none" rtlCol="0">
                <a:spAutoFit/>
              </a:bodyPr>
              <a:lstStyle/>
              <a:p>
                <a:r>
                  <a:rPr lang="fr-FR" sz="1200" dirty="0" err="1"/>
                  <a:t>Tunisia</a:t>
                </a:r>
                <a:endParaRPr lang="fr-FR" sz="1200" dirty="0"/>
              </a:p>
            </p:txBody>
          </p:sp>
          <p:sp>
            <p:nvSpPr>
              <p:cNvPr id="4128" name="ZoneTexte 4127">
                <a:extLst>
                  <a:ext uri="{FF2B5EF4-FFF2-40B4-BE49-F238E27FC236}">
                    <a16:creationId xmlns:a16="http://schemas.microsoft.com/office/drawing/2014/main" id="{4C005E79-5CA0-8420-1305-55059C3834C5}"/>
                  </a:ext>
                </a:extLst>
              </p:cNvPr>
              <p:cNvSpPr txBox="1"/>
              <p:nvPr/>
            </p:nvSpPr>
            <p:spPr>
              <a:xfrm>
                <a:off x="8243667" y="2939703"/>
                <a:ext cx="870495" cy="276999"/>
              </a:xfrm>
              <a:prstGeom prst="rect">
                <a:avLst/>
              </a:prstGeom>
              <a:noFill/>
            </p:spPr>
            <p:txBody>
              <a:bodyPr wrap="none" rtlCol="0">
                <a:spAutoFit/>
              </a:bodyPr>
              <a:lstStyle/>
              <a:p>
                <a:r>
                  <a:rPr lang="fr-FR" sz="1200" dirty="0" err="1"/>
                  <a:t>Mauritania</a:t>
                </a:r>
                <a:endParaRPr lang="fr-FR" sz="1200" dirty="0"/>
              </a:p>
            </p:txBody>
          </p:sp>
          <p:sp>
            <p:nvSpPr>
              <p:cNvPr id="4129" name="ZoneTexte 4128">
                <a:extLst>
                  <a:ext uri="{FF2B5EF4-FFF2-40B4-BE49-F238E27FC236}">
                    <a16:creationId xmlns:a16="http://schemas.microsoft.com/office/drawing/2014/main" id="{3ACEDD53-3CF9-C5E5-6A21-1E6AD6E19DBC}"/>
                  </a:ext>
                </a:extLst>
              </p:cNvPr>
              <p:cNvSpPr txBox="1"/>
              <p:nvPr/>
            </p:nvSpPr>
            <p:spPr>
              <a:xfrm>
                <a:off x="8243667" y="3046629"/>
                <a:ext cx="590226" cy="276999"/>
              </a:xfrm>
              <a:prstGeom prst="rect">
                <a:avLst/>
              </a:prstGeom>
              <a:noFill/>
            </p:spPr>
            <p:txBody>
              <a:bodyPr wrap="none" rtlCol="0">
                <a:spAutoFit/>
              </a:bodyPr>
              <a:lstStyle/>
              <a:p>
                <a:r>
                  <a:rPr lang="fr-FR" sz="1200" dirty="0"/>
                  <a:t>Ghana</a:t>
                </a:r>
              </a:p>
            </p:txBody>
          </p:sp>
          <p:sp>
            <p:nvSpPr>
              <p:cNvPr id="4130" name="ZoneTexte 4129">
                <a:extLst>
                  <a:ext uri="{FF2B5EF4-FFF2-40B4-BE49-F238E27FC236}">
                    <a16:creationId xmlns:a16="http://schemas.microsoft.com/office/drawing/2014/main" id="{4E9977AD-8C46-987D-8198-1C218DF94D1D}"/>
                  </a:ext>
                </a:extLst>
              </p:cNvPr>
              <p:cNvSpPr txBox="1"/>
              <p:nvPr/>
            </p:nvSpPr>
            <p:spPr>
              <a:xfrm>
                <a:off x="8243667" y="3349259"/>
                <a:ext cx="603050" cy="276999"/>
              </a:xfrm>
              <a:prstGeom prst="rect">
                <a:avLst/>
              </a:prstGeom>
              <a:noFill/>
            </p:spPr>
            <p:txBody>
              <a:bodyPr wrap="none" rtlCol="0">
                <a:spAutoFit/>
              </a:bodyPr>
              <a:lstStyle/>
              <a:p>
                <a:r>
                  <a:rPr lang="fr-FR" sz="1200" dirty="0"/>
                  <a:t>Liberia</a:t>
                </a:r>
              </a:p>
            </p:txBody>
          </p:sp>
          <p:sp>
            <p:nvSpPr>
              <p:cNvPr id="4131" name="ZoneTexte 4130">
                <a:extLst>
                  <a:ext uri="{FF2B5EF4-FFF2-40B4-BE49-F238E27FC236}">
                    <a16:creationId xmlns:a16="http://schemas.microsoft.com/office/drawing/2014/main" id="{146776E7-CD6E-4637-53EF-2FFD2227673C}"/>
                  </a:ext>
                </a:extLst>
              </p:cNvPr>
              <p:cNvSpPr txBox="1"/>
              <p:nvPr/>
            </p:nvSpPr>
            <p:spPr>
              <a:xfrm>
                <a:off x="8243667" y="3525408"/>
                <a:ext cx="2309991" cy="276999"/>
              </a:xfrm>
              <a:prstGeom prst="rect">
                <a:avLst/>
              </a:prstGeom>
              <a:noFill/>
            </p:spPr>
            <p:txBody>
              <a:bodyPr wrap="none" rtlCol="0">
                <a:spAutoFit/>
              </a:bodyPr>
              <a:lstStyle/>
              <a:p>
                <a:r>
                  <a:rPr lang="fr-FR" sz="1200" dirty="0"/>
                  <a:t>Democratic Republic of the Congo</a:t>
                </a:r>
              </a:p>
            </p:txBody>
          </p:sp>
          <p:sp>
            <p:nvSpPr>
              <p:cNvPr id="4132" name="ZoneTexte 4131">
                <a:extLst>
                  <a:ext uri="{FF2B5EF4-FFF2-40B4-BE49-F238E27FC236}">
                    <a16:creationId xmlns:a16="http://schemas.microsoft.com/office/drawing/2014/main" id="{1A2802F4-CBBC-977F-527F-DCAEBD515DF8}"/>
                  </a:ext>
                </a:extLst>
              </p:cNvPr>
              <p:cNvSpPr txBox="1"/>
              <p:nvPr/>
            </p:nvSpPr>
            <p:spPr>
              <a:xfrm>
                <a:off x="8243667" y="3903195"/>
                <a:ext cx="979435" cy="276999"/>
              </a:xfrm>
              <a:prstGeom prst="rect">
                <a:avLst/>
              </a:prstGeom>
              <a:noFill/>
            </p:spPr>
            <p:txBody>
              <a:bodyPr wrap="none" rtlCol="0">
                <a:spAutoFit/>
              </a:bodyPr>
              <a:lstStyle/>
              <a:p>
                <a:r>
                  <a:rPr lang="fr-FR" sz="1200" dirty="0"/>
                  <a:t>Côte d’Ivoire</a:t>
                </a:r>
              </a:p>
            </p:txBody>
          </p:sp>
          <p:sp>
            <p:nvSpPr>
              <p:cNvPr id="4133" name="ZoneTexte 4132">
                <a:extLst>
                  <a:ext uri="{FF2B5EF4-FFF2-40B4-BE49-F238E27FC236}">
                    <a16:creationId xmlns:a16="http://schemas.microsoft.com/office/drawing/2014/main" id="{7CF0BA13-A78C-D147-3C2B-F837580FFDB7}"/>
                  </a:ext>
                </a:extLst>
              </p:cNvPr>
              <p:cNvSpPr txBox="1"/>
              <p:nvPr/>
            </p:nvSpPr>
            <p:spPr>
              <a:xfrm>
                <a:off x="8243667" y="3653124"/>
                <a:ext cx="978858" cy="276999"/>
              </a:xfrm>
              <a:prstGeom prst="rect">
                <a:avLst/>
              </a:prstGeom>
              <a:noFill/>
            </p:spPr>
            <p:txBody>
              <a:bodyPr wrap="none" rtlCol="0">
                <a:spAutoFit/>
              </a:bodyPr>
              <a:lstStyle/>
              <a:p>
                <a:r>
                  <a:rPr lang="fr-FR" sz="1200" dirty="0"/>
                  <a:t>Burkina Faso</a:t>
                </a:r>
              </a:p>
            </p:txBody>
          </p:sp>
          <p:sp>
            <p:nvSpPr>
              <p:cNvPr id="4134" name="ZoneTexte 4133">
                <a:extLst>
                  <a:ext uri="{FF2B5EF4-FFF2-40B4-BE49-F238E27FC236}">
                    <a16:creationId xmlns:a16="http://schemas.microsoft.com/office/drawing/2014/main" id="{C1FEA084-6CEA-0ABC-E033-FDD6D979870B}"/>
                  </a:ext>
                </a:extLst>
              </p:cNvPr>
              <p:cNvSpPr txBox="1"/>
              <p:nvPr/>
            </p:nvSpPr>
            <p:spPr>
              <a:xfrm>
                <a:off x="8243667" y="4635070"/>
                <a:ext cx="598241" cy="276999"/>
              </a:xfrm>
              <a:prstGeom prst="rect">
                <a:avLst/>
              </a:prstGeom>
              <a:noFill/>
            </p:spPr>
            <p:txBody>
              <a:bodyPr wrap="none" rtlCol="0">
                <a:spAutoFit/>
              </a:bodyPr>
              <a:lstStyle/>
              <a:p>
                <a:r>
                  <a:rPr lang="fr-FR" sz="1200" dirty="0"/>
                  <a:t>Gabon</a:t>
                </a:r>
              </a:p>
            </p:txBody>
          </p:sp>
          <p:sp>
            <p:nvSpPr>
              <p:cNvPr id="4151" name="ZoneTexte 4150">
                <a:extLst>
                  <a:ext uri="{FF2B5EF4-FFF2-40B4-BE49-F238E27FC236}">
                    <a16:creationId xmlns:a16="http://schemas.microsoft.com/office/drawing/2014/main" id="{73E8EB4E-D145-A011-CDBA-CDD818F7ED8E}"/>
                  </a:ext>
                </a:extLst>
              </p:cNvPr>
              <p:cNvSpPr txBox="1"/>
              <p:nvPr/>
            </p:nvSpPr>
            <p:spPr>
              <a:xfrm>
                <a:off x="9460412" y="5435864"/>
                <a:ext cx="1028808" cy="307777"/>
              </a:xfrm>
              <a:prstGeom prst="rect">
                <a:avLst/>
              </a:prstGeom>
              <a:noFill/>
            </p:spPr>
            <p:txBody>
              <a:bodyPr wrap="none" rtlCol="0">
                <a:spAutoFit/>
              </a:bodyPr>
              <a:lstStyle/>
              <a:p>
                <a:pPr algn="l"/>
                <a:r>
                  <a:rPr lang="fr-FR" sz="1400" dirty="0">
                    <a:solidFill>
                      <a:srgbClr val="C00000"/>
                    </a:solidFill>
                  </a:rPr>
                  <a:t>2025 </a:t>
                </a:r>
                <a:r>
                  <a:rPr lang="fr-FR" sz="1400" dirty="0" err="1">
                    <a:solidFill>
                      <a:srgbClr val="C00000"/>
                    </a:solidFill>
                  </a:rPr>
                  <a:t>target</a:t>
                </a:r>
                <a:endParaRPr lang="fr-FR" sz="1400" dirty="0">
                  <a:solidFill>
                    <a:srgbClr val="C00000"/>
                  </a:solidFill>
                </a:endParaRPr>
              </a:p>
            </p:txBody>
          </p:sp>
        </p:grpSp>
      </p:grpSp>
      <p:sp>
        <p:nvSpPr>
          <p:cNvPr id="5" name="ZoneTexte 4">
            <a:extLst>
              <a:ext uri="{FF2B5EF4-FFF2-40B4-BE49-F238E27FC236}">
                <a16:creationId xmlns:a16="http://schemas.microsoft.com/office/drawing/2014/main" id="{9D561BEE-D231-40F7-4800-9F51ABE50817}"/>
              </a:ext>
            </a:extLst>
          </p:cNvPr>
          <p:cNvSpPr txBox="1"/>
          <p:nvPr/>
        </p:nvSpPr>
        <p:spPr>
          <a:xfrm>
            <a:off x="2512190" y="1828798"/>
            <a:ext cx="312906" cy="307777"/>
          </a:xfrm>
          <a:prstGeom prst="rect">
            <a:avLst/>
          </a:prstGeom>
          <a:noFill/>
        </p:spPr>
        <p:txBody>
          <a:bodyPr wrap="none" rtlCol="0">
            <a:spAutoFit/>
          </a:bodyPr>
          <a:lstStyle/>
          <a:p>
            <a:pPr algn="l"/>
            <a:r>
              <a:rPr lang="fr-FR" sz="1400" dirty="0"/>
              <a:t>%</a:t>
            </a:r>
          </a:p>
        </p:txBody>
      </p:sp>
    </p:spTree>
    <p:extLst>
      <p:ext uri="{BB962C8B-B14F-4D97-AF65-F5344CB8AC3E}">
        <p14:creationId xmlns:p14="http://schemas.microsoft.com/office/powerpoint/2010/main" val="760064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7DE83-2E4C-F645-8EED-DCEF103BCD46}"/>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8F0C2841-9A5F-9027-6579-7C58DBFF89E7}"/>
              </a:ext>
            </a:extLst>
          </p:cNvPr>
          <p:cNvSpPr>
            <a:spLocks noGrp="1"/>
          </p:cNvSpPr>
          <p:nvPr>
            <p:ph type="title"/>
          </p:nvPr>
        </p:nvSpPr>
        <p:spPr>
          <a:xfrm>
            <a:off x="609600" y="0"/>
            <a:ext cx="8466034" cy="1491539"/>
          </a:xfrm>
        </p:spPr>
        <p:txBody>
          <a:bodyPr>
            <a:normAutofit fontScale="90000"/>
          </a:bodyPr>
          <a:lstStyle/>
          <a:p>
            <a:r>
              <a:rPr lang="en-US" dirty="0"/>
              <a:t>People living with HIV routinely exposed to stigma, discrimination and violence (2020-2024)</a:t>
            </a:r>
            <a:endParaRPr lang="fr-FR" dirty="0"/>
          </a:p>
        </p:txBody>
      </p:sp>
      <p:sp>
        <p:nvSpPr>
          <p:cNvPr id="4" name="Segnaposto testo 3">
            <a:extLst>
              <a:ext uri="{FF2B5EF4-FFF2-40B4-BE49-F238E27FC236}">
                <a16:creationId xmlns:a16="http://schemas.microsoft.com/office/drawing/2014/main" id="{EF409B44-C293-7943-104B-340B9BDB1257}"/>
              </a:ext>
            </a:extLst>
          </p:cNvPr>
          <p:cNvSpPr>
            <a:spLocks noGrp="1"/>
          </p:cNvSpPr>
          <p:nvPr>
            <p:ph idx="1"/>
          </p:nvPr>
        </p:nvSpPr>
        <p:spPr>
          <a:xfrm>
            <a:off x="609599" y="1790700"/>
            <a:ext cx="2989811" cy="4335463"/>
          </a:xfrm>
        </p:spPr>
        <p:txBody>
          <a:bodyPr lIns="91440" tIns="45720" rIns="91440" bIns="45720" anchor="t">
            <a:normAutofit/>
          </a:bodyPr>
          <a:lstStyle/>
          <a:p>
            <a:pPr lvl="0"/>
            <a:r>
              <a:rPr lang="en-US" sz="1800" dirty="0"/>
              <a:t>Treatment coverage substantially lower among key populations</a:t>
            </a:r>
            <a:br>
              <a:rPr lang="en-US" sz="1800" dirty="0"/>
            </a:br>
            <a:endParaRPr lang="en-US" sz="1800" dirty="0"/>
          </a:p>
          <a:p>
            <a:pPr lvl="0"/>
            <a:r>
              <a:rPr lang="en-US" sz="1800" dirty="0"/>
              <a:t>Barriers such as stigma and discrimination, harassment and violence can prevent access to HIV testing and treatment services</a:t>
            </a:r>
          </a:p>
        </p:txBody>
      </p:sp>
      <p:sp>
        <p:nvSpPr>
          <p:cNvPr id="13" name="TextBox 12">
            <a:extLst>
              <a:ext uri="{FF2B5EF4-FFF2-40B4-BE49-F238E27FC236}">
                <a16:creationId xmlns:a16="http://schemas.microsoft.com/office/drawing/2014/main" id="{CD5735BD-F9F6-6D10-1DAA-4B908F6DC1CD}"/>
              </a:ext>
            </a:extLst>
          </p:cNvPr>
          <p:cNvSpPr txBox="1"/>
          <p:nvPr/>
        </p:nvSpPr>
        <p:spPr>
          <a:xfrm>
            <a:off x="4103623" y="1764403"/>
            <a:ext cx="6563593" cy="646331"/>
          </a:xfrm>
          <a:prstGeom prst="rect">
            <a:avLst/>
          </a:prstGeom>
          <a:noFill/>
        </p:spPr>
        <p:txBody>
          <a:bodyPr wrap="none" rtlCol="0">
            <a:spAutoFit/>
          </a:bodyPr>
          <a:lstStyle/>
          <a:p>
            <a:pPr algn="ctr"/>
            <a:r>
              <a:rPr lang="en-GB" b="1" dirty="0">
                <a:solidFill>
                  <a:srgbClr val="00B0F0"/>
                </a:solidFill>
              </a:rPr>
              <a:t>% PLHIV experienced stigma/discrimination over prior 12 months </a:t>
            </a:r>
          </a:p>
          <a:p>
            <a:pPr algn="ctr"/>
            <a:r>
              <a:rPr lang="en-GB" b="1" dirty="0">
                <a:solidFill>
                  <a:srgbClr val="00B0F0"/>
                </a:solidFill>
              </a:rPr>
              <a:t>when seeking HIV or other healthcare, 2020-2024</a:t>
            </a:r>
          </a:p>
        </p:txBody>
      </p:sp>
      <p:sp>
        <p:nvSpPr>
          <p:cNvPr id="9" name="TextBox 5">
            <a:extLst>
              <a:ext uri="{FF2B5EF4-FFF2-40B4-BE49-F238E27FC236}">
                <a16:creationId xmlns:a16="http://schemas.microsoft.com/office/drawing/2014/main" id="{7DD1B07F-EB94-A902-9BCF-AD955867C477}"/>
              </a:ext>
            </a:extLst>
          </p:cNvPr>
          <p:cNvSpPr txBox="1"/>
          <p:nvPr/>
        </p:nvSpPr>
        <p:spPr>
          <a:xfrm>
            <a:off x="787184" y="6503559"/>
            <a:ext cx="114006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i="1" dirty="0"/>
              <a:t>Source:: People living with HIV Stigma Index 2.0, 2020–2024.</a:t>
            </a:r>
          </a:p>
        </p:txBody>
      </p:sp>
      <p:grpSp>
        <p:nvGrpSpPr>
          <p:cNvPr id="3" name="Groupe 2">
            <a:extLst>
              <a:ext uri="{FF2B5EF4-FFF2-40B4-BE49-F238E27FC236}">
                <a16:creationId xmlns:a16="http://schemas.microsoft.com/office/drawing/2014/main" id="{7B215E13-98E8-53F3-4B29-8C63C4DCC461}"/>
              </a:ext>
            </a:extLst>
          </p:cNvPr>
          <p:cNvGrpSpPr/>
          <p:nvPr/>
        </p:nvGrpSpPr>
        <p:grpSpPr>
          <a:xfrm>
            <a:off x="3785641" y="2384601"/>
            <a:ext cx="6050509" cy="4332886"/>
            <a:chOff x="3785641" y="2384601"/>
            <a:chExt cx="6050509" cy="4332886"/>
          </a:xfrm>
        </p:grpSpPr>
        <p:grpSp>
          <p:nvGrpSpPr>
            <p:cNvPr id="1033" name="Groupe 1032">
              <a:extLst>
                <a:ext uri="{FF2B5EF4-FFF2-40B4-BE49-F238E27FC236}">
                  <a16:creationId xmlns:a16="http://schemas.microsoft.com/office/drawing/2014/main" id="{9CD44C2E-E449-A452-3B66-8C952B358281}"/>
                </a:ext>
              </a:extLst>
            </p:cNvPr>
            <p:cNvGrpSpPr/>
            <p:nvPr/>
          </p:nvGrpSpPr>
          <p:grpSpPr>
            <a:xfrm>
              <a:off x="5218113" y="2408238"/>
              <a:ext cx="4618037" cy="3962401"/>
              <a:chOff x="5218113" y="2408238"/>
              <a:chExt cx="4618037" cy="3962401"/>
            </a:xfrm>
          </p:grpSpPr>
          <p:sp>
            <p:nvSpPr>
              <p:cNvPr id="14" name="Freeform 6">
                <a:extLst>
                  <a:ext uri="{FF2B5EF4-FFF2-40B4-BE49-F238E27FC236}">
                    <a16:creationId xmlns:a16="http://schemas.microsoft.com/office/drawing/2014/main" id="{447D9BDC-BB2D-F17B-18E8-BFFCBCFE54CE}"/>
                  </a:ext>
                </a:extLst>
              </p:cNvPr>
              <p:cNvSpPr>
                <a:spLocks/>
              </p:cNvSpPr>
              <p:nvPr/>
            </p:nvSpPr>
            <p:spPr bwMode="auto">
              <a:xfrm>
                <a:off x="5218113" y="2408238"/>
                <a:ext cx="4618037" cy="3887788"/>
              </a:xfrm>
              <a:custGeom>
                <a:avLst/>
                <a:gdLst>
                  <a:gd name="T0" fmla="*/ 14548 w 14548"/>
                  <a:gd name="T1" fmla="*/ 12242 h 12242"/>
                  <a:gd name="T2" fmla="*/ 0 w 14548"/>
                  <a:gd name="T3" fmla="*/ 12242 h 12242"/>
                  <a:gd name="T4" fmla="*/ 0 w 14548"/>
                  <a:gd name="T5" fmla="*/ 0 h 12242"/>
                </a:gdLst>
                <a:ahLst/>
                <a:cxnLst>
                  <a:cxn ang="0">
                    <a:pos x="T0" y="T1"/>
                  </a:cxn>
                  <a:cxn ang="0">
                    <a:pos x="T2" y="T3"/>
                  </a:cxn>
                  <a:cxn ang="0">
                    <a:pos x="T4" y="T5"/>
                  </a:cxn>
                </a:cxnLst>
                <a:rect l="0" t="0" r="r" b="b"/>
                <a:pathLst>
                  <a:path w="14548" h="12242">
                    <a:moveTo>
                      <a:pt x="14548" y="12242"/>
                    </a:moveTo>
                    <a:lnTo>
                      <a:pt x="0" y="12242"/>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 name="Line 7">
                <a:extLst>
                  <a:ext uri="{FF2B5EF4-FFF2-40B4-BE49-F238E27FC236}">
                    <a16:creationId xmlns:a16="http://schemas.microsoft.com/office/drawing/2014/main" id="{80E8CA8E-CE9C-AFBA-8A5C-81ABE84C797F}"/>
                  </a:ext>
                </a:extLst>
              </p:cNvPr>
              <p:cNvSpPr>
                <a:spLocks noChangeShapeType="1"/>
              </p:cNvSpPr>
              <p:nvPr/>
            </p:nvSpPr>
            <p:spPr bwMode="auto">
              <a:xfrm flipV="1">
                <a:off x="6969125"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Line 8">
                <a:extLst>
                  <a:ext uri="{FF2B5EF4-FFF2-40B4-BE49-F238E27FC236}">
                    <a16:creationId xmlns:a16="http://schemas.microsoft.com/office/drawing/2014/main" id="{BFD4D3D3-0A11-E96B-D17D-182CDAA9E386}"/>
                  </a:ext>
                </a:extLst>
              </p:cNvPr>
              <p:cNvSpPr>
                <a:spLocks noChangeShapeType="1"/>
              </p:cNvSpPr>
              <p:nvPr/>
            </p:nvSpPr>
            <p:spPr bwMode="auto">
              <a:xfrm flipV="1">
                <a:off x="7405688"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9">
                <a:extLst>
                  <a:ext uri="{FF2B5EF4-FFF2-40B4-BE49-F238E27FC236}">
                    <a16:creationId xmlns:a16="http://schemas.microsoft.com/office/drawing/2014/main" id="{B5D8DA48-3A98-2A79-E4F2-78BDAB6B7982}"/>
                  </a:ext>
                </a:extLst>
              </p:cNvPr>
              <p:cNvSpPr>
                <a:spLocks noChangeShapeType="1"/>
              </p:cNvSpPr>
              <p:nvPr/>
            </p:nvSpPr>
            <p:spPr bwMode="auto">
              <a:xfrm flipV="1">
                <a:off x="6530975"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10">
                <a:extLst>
                  <a:ext uri="{FF2B5EF4-FFF2-40B4-BE49-F238E27FC236}">
                    <a16:creationId xmlns:a16="http://schemas.microsoft.com/office/drawing/2014/main" id="{D7BD0435-C45C-09D5-B929-F15AA7199F5F}"/>
                  </a:ext>
                </a:extLst>
              </p:cNvPr>
              <p:cNvSpPr>
                <a:spLocks noChangeShapeType="1"/>
              </p:cNvSpPr>
              <p:nvPr/>
            </p:nvSpPr>
            <p:spPr bwMode="auto">
              <a:xfrm flipV="1">
                <a:off x="6092825"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11">
                <a:extLst>
                  <a:ext uri="{FF2B5EF4-FFF2-40B4-BE49-F238E27FC236}">
                    <a16:creationId xmlns:a16="http://schemas.microsoft.com/office/drawing/2014/main" id="{27C85DDB-23C8-05BF-4F27-900DC4359B6C}"/>
                  </a:ext>
                </a:extLst>
              </p:cNvPr>
              <p:cNvSpPr>
                <a:spLocks noChangeShapeType="1"/>
              </p:cNvSpPr>
              <p:nvPr/>
            </p:nvSpPr>
            <p:spPr bwMode="auto">
              <a:xfrm flipV="1">
                <a:off x="5654675"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12">
                <a:extLst>
                  <a:ext uri="{FF2B5EF4-FFF2-40B4-BE49-F238E27FC236}">
                    <a16:creationId xmlns:a16="http://schemas.microsoft.com/office/drawing/2014/main" id="{5A8873F6-2768-4D70-952A-06DD3FE6D28F}"/>
                  </a:ext>
                </a:extLst>
              </p:cNvPr>
              <p:cNvSpPr>
                <a:spLocks noChangeShapeType="1"/>
              </p:cNvSpPr>
              <p:nvPr/>
            </p:nvSpPr>
            <p:spPr bwMode="auto">
              <a:xfrm flipV="1">
                <a:off x="9156700"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13">
                <a:extLst>
                  <a:ext uri="{FF2B5EF4-FFF2-40B4-BE49-F238E27FC236}">
                    <a16:creationId xmlns:a16="http://schemas.microsoft.com/office/drawing/2014/main" id="{6D221CE7-7B74-7D4D-0133-34D08DF29BF6}"/>
                  </a:ext>
                </a:extLst>
              </p:cNvPr>
              <p:cNvSpPr>
                <a:spLocks noChangeShapeType="1"/>
              </p:cNvSpPr>
              <p:nvPr/>
            </p:nvSpPr>
            <p:spPr bwMode="auto">
              <a:xfrm flipV="1">
                <a:off x="9598025"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Line 14">
                <a:extLst>
                  <a:ext uri="{FF2B5EF4-FFF2-40B4-BE49-F238E27FC236}">
                    <a16:creationId xmlns:a16="http://schemas.microsoft.com/office/drawing/2014/main" id="{C5A9B04B-0985-C804-7354-95A0EB89C6C2}"/>
                  </a:ext>
                </a:extLst>
              </p:cNvPr>
              <p:cNvSpPr>
                <a:spLocks noChangeShapeType="1"/>
              </p:cNvSpPr>
              <p:nvPr/>
            </p:nvSpPr>
            <p:spPr bwMode="auto">
              <a:xfrm flipV="1">
                <a:off x="8720138"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Line 15">
                <a:extLst>
                  <a:ext uri="{FF2B5EF4-FFF2-40B4-BE49-F238E27FC236}">
                    <a16:creationId xmlns:a16="http://schemas.microsoft.com/office/drawing/2014/main" id="{8C63E038-95C3-F3FF-109F-49CB2BCF5B26}"/>
                  </a:ext>
                </a:extLst>
              </p:cNvPr>
              <p:cNvSpPr>
                <a:spLocks noChangeShapeType="1"/>
              </p:cNvSpPr>
              <p:nvPr/>
            </p:nvSpPr>
            <p:spPr bwMode="auto">
              <a:xfrm flipV="1">
                <a:off x="8281988"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Line 16">
                <a:extLst>
                  <a:ext uri="{FF2B5EF4-FFF2-40B4-BE49-F238E27FC236}">
                    <a16:creationId xmlns:a16="http://schemas.microsoft.com/office/drawing/2014/main" id="{C9DE8285-A5E1-4265-6F54-D921D5795B94}"/>
                  </a:ext>
                </a:extLst>
              </p:cNvPr>
              <p:cNvSpPr>
                <a:spLocks noChangeShapeType="1"/>
              </p:cNvSpPr>
              <p:nvPr/>
            </p:nvSpPr>
            <p:spPr bwMode="auto">
              <a:xfrm flipV="1">
                <a:off x="7843838"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Line 17">
                <a:extLst>
                  <a:ext uri="{FF2B5EF4-FFF2-40B4-BE49-F238E27FC236}">
                    <a16:creationId xmlns:a16="http://schemas.microsoft.com/office/drawing/2014/main" id="{66847955-BF15-3F97-2A1E-38A173A7F16F}"/>
                  </a:ext>
                </a:extLst>
              </p:cNvPr>
              <p:cNvSpPr>
                <a:spLocks noChangeShapeType="1"/>
              </p:cNvSpPr>
              <p:nvPr/>
            </p:nvSpPr>
            <p:spPr bwMode="auto">
              <a:xfrm flipV="1">
                <a:off x="5218113" y="6296026"/>
                <a:ext cx="0" cy="746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Rectangle 18">
                <a:extLst>
                  <a:ext uri="{FF2B5EF4-FFF2-40B4-BE49-F238E27FC236}">
                    <a16:creationId xmlns:a16="http://schemas.microsoft.com/office/drawing/2014/main" id="{925B189F-F789-61B3-E7F4-1DBF9D7C5D97}"/>
                  </a:ext>
                </a:extLst>
              </p:cNvPr>
              <p:cNvSpPr>
                <a:spLocks noChangeArrowheads="1"/>
              </p:cNvSpPr>
              <p:nvPr/>
            </p:nvSpPr>
            <p:spPr bwMode="auto">
              <a:xfrm>
                <a:off x="5218113" y="2459038"/>
                <a:ext cx="3235325"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Rectangle 19">
                <a:extLst>
                  <a:ext uri="{FF2B5EF4-FFF2-40B4-BE49-F238E27FC236}">
                    <a16:creationId xmlns:a16="http://schemas.microsoft.com/office/drawing/2014/main" id="{EF6FB0DD-547B-4186-3CFA-02ECF60B005F}"/>
                  </a:ext>
                </a:extLst>
              </p:cNvPr>
              <p:cNvSpPr>
                <a:spLocks noChangeArrowheads="1"/>
              </p:cNvSpPr>
              <p:nvPr/>
            </p:nvSpPr>
            <p:spPr bwMode="auto">
              <a:xfrm>
                <a:off x="5218113" y="2506663"/>
                <a:ext cx="3017837"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Rectangle 20">
                <a:extLst>
                  <a:ext uri="{FF2B5EF4-FFF2-40B4-BE49-F238E27FC236}">
                    <a16:creationId xmlns:a16="http://schemas.microsoft.com/office/drawing/2014/main" id="{6B54313C-E168-1235-3B26-BEB3FB9C6F74}"/>
                  </a:ext>
                </a:extLst>
              </p:cNvPr>
              <p:cNvSpPr>
                <a:spLocks noChangeArrowheads="1"/>
              </p:cNvSpPr>
              <p:nvPr/>
            </p:nvSpPr>
            <p:spPr bwMode="auto">
              <a:xfrm>
                <a:off x="5218113" y="2640013"/>
                <a:ext cx="2676525"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21">
                <a:extLst>
                  <a:ext uri="{FF2B5EF4-FFF2-40B4-BE49-F238E27FC236}">
                    <a16:creationId xmlns:a16="http://schemas.microsoft.com/office/drawing/2014/main" id="{D04D7914-0689-3167-C26E-645E92CC317D}"/>
                  </a:ext>
                </a:extLst>
              </p:cNvPr>
              <p:cNvSpPr>
                <a:spLocks noChangeArrowheads="1"/>
              </p:cNvSpPr>
              <p:nvPr/>
            </p:nvSpPr>
            <p:spPr bwMode="auto">
              <a:xfrm>
                <a:off x="5218113" y="2794001"/>
                <a:ext cx="2451100"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22">
                <a:extLst>
                  <a:ext uri="{FF2B5EF4-FFF2-40B4-BE49-F238E27FC236}">
                    <a16:creationId xmlns:a16="http://schemas.microsoft.com/office/drawing/2014/main" id="{21929C65-D8B7-2911-749F-1B612CC8B4F9}"/>
                  </a:ext>
                </a:extLst>
              </p:cNvPr>
              <p:cNvSpPr>
                <a:spLocks noChangeArrowheads="1"/>
              </p:cNvSpPr>
              <p:nvPr/>
            </p:nvSpPr>
            <p:spPr bwMode="auto">
              <a:xfrm>
                <a:off x="5218113" y="2927351"/>
                <a:ext cx="417512"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23">
                <a:extLst>
                  <a:ext uri="{FF2B5EF4-FFF2-40B4-BE49-F238E27FC236}">
                    <a16:creationId xmlns:a16="http://schemas.microsoft.com/office/drawing/2014/main" id="{4C38A2CF-C545-DC88-55B1-C9C205D950C9}"/>
                  </a:ext>
                </a:extLst>
              </p:cNvPr>
              <p:cNvSpPr>
                <a:spLocks noChangeArrowheads="1"/>
              </p:cNvSpPr>
              <p:nvPr/>
            </p:nvSpPr>
            <p:spPr bwMode="auto">
              <a:xfrm>
                <a:off x="5218113" y="2974976"/>
                <a:ext cx="2100262"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Rectangle 24">
                <a:extLst>
                  <a:ext uri="{FF2B5EF4-FFF2-40B4-BE49-F238E27FC236}">
                    <a16:creationId xmlns:a16="http://schemas.microsoft.com/office/drawing/2014/main" id="{E415398E-F011-6205-0D59-892A947A97DE}"/>
                  </a:ext>
                </a:extLst>
              </p:cNvPr>
              <p:cNvSpPr>
                <a:spLocks noChangeArrowheads="1"/>
              </p:cNvSpPr>
              <p:nvPr/>
            </p:nvSpPr>
            <p:spPr bwMode="auto">
              <a:xfrm>
                <a:off x="5218113" y="3079751"/>
                <a:ext cx="1957387"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25">
                <a:extLst>
                  <a:ext uri="{FF2B5EF4-FFF2-40B4-BE49-F238E27FC236}">
                    <a16:creationId xmlns:a16="http://schemas.microsoft.com/office/drawing/2014/main" id="{2E7ABD85-3777-4CE4-00C2-6444751A4684}"/>
                  </a:ext>
                </a:extLst>
              </p:cNvPr>
              <p:cNvSpPr>
                <a:spLocks noChangeArrowheads="1"/>
              </p:cNvSpPr>
              <p:nvPr/>
            </p:nvSpPr>
            <p:spPr bwMode="auto">
              <a:xfrm>
                <a:off x="5218113" y="3127376"/>
                <a:ext cx="1760537"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Rectangle 26">
                <a:extLst>
                  <a:ext uri="{FF2B5EF4-FFF2-40B4-BE49-F238E27FC236}">
                    <a16:creationId xmlns:a16="http://schemas.microsoft.com/office/drawing/2014/main" id="{93298613-0EC1-1E88-2C8B-47356F24A023}"/>
                  </a:ext>
                </a:extLst>
              </p:cNvPr>
              <p:cNvSpPr>
                <a:spLocks noChangeArrowheads="1"/>
              </p:cNvSpPr>
              <p:nvPr/>
            </p:nvSpPr>
            <p:spPr bwMode="auto">
              <a:xfrm>
                <a:off x="5218113" y="3233738"/>
                <a:ext cx="1385887"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Rectangle 27">
                <a:extLst>
                  <a:ext uri="{FF2B5EF4-FFF2-40B4-BE49-F238E27FC236}">
                    <a16:creationId xmlns:a16="http://schemas.microsoft.com/office/drawing/2014/main" id="{B28D8DB2-E02A-5A4D-2099-A2073FE77DBC}"/>
                  </a:ext>
                </a:extLst>
              </p:cNvPr>
              <p:cNvSpPr>
                <a:spLocks noChangeArrowheads="1"/>
              </p:cNvSpPr>
              <p:nvPr/>
            </p:nvSpPr>
            <p:spPr bwMode="auto">
              <a:xfrm>
                <a:off x="5218113" y="3281363"/>
                <a:ext cx="1695450"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Rectangle 28">
                <a:extLst>
                  <a:ext uri="{FF2B5EF4-FFF2-40B4-BE49-F238E27FC236}">
                    <a16:creationId xmlns:a16="http://schemas.microsoft.com/office/drawing/2014/main" id="{A7094B57-37EB-FACF-32A6-EF2BD5EC5C69}"/>
                  </a:ext>
                </a:extLst>
              </p:cNvPr>
              <p:cNvSpPr>
                <a:spLocks noChangeArrowheads="1"/>
              </p:cNvSpPr>
              <p:nvPr/>
            </p:nvSpPr>
            <p:spPr bwMode="auto">
              <a:xfrm>
                <a:off x="5218113" y="3390901"/>
                <a:ext cx="1593850"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Rectangle 29">
                <a:extLst>
                  <a:ext uri="{FF2B5EF4-FFF2-40B4-BE49-F238E27FC236}">
                    <a16:creationId xmlns:a16="http://schemas.microsoft.com/office/drawing/2014/main" id="{8DF2E066-ACE1-7D20-9B17-F32611D71A54}"/>
                  </a:ext>
                </a:extLst>
              </p:cNvPr>
              <p:cNvSpPr>
                <a:spLocks noChangeArrowheads="1"/>
              </p:cNvSpPr>
              <p:nvPr/>
            </p:nvSpPr>
            <p:spPr bwMode="auto">
              <a:xfrm>
                <a:off x="5218113" y="3438526"/>
                <a:ext cx="1651000"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Rectangle 30">
                <a:extLst>
                  <a:ext uri="{FF2B5EF4-FFF2-40B4-BE49-F238E27FC236}">
                    <a16:creationId xmlns:a16="http://schemas.microsoft.com/office/drawing/2014/main" id="{4CF7EDDD-B547-CC01-8A08-11C4EDC3BAEF}"/>
                  </a:ext>
                </a:extLst>
              </p:cNvPr>
              <p:cNvSpPr>
                <a:spLocks noChangeArrowheads="1"/>
              </p:cNvSpPr>
              <p:nvPr/>
            </p:nvSpPr>
            <p:spPr bwMode="auto">
              <a:xfrm>
                <a:off x="5218113" y="3543301"/>
                <a:ext cx="1350962"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Rectangle 31">
                <a:extLst>
                  <a:ext uri="{FF2B5EF4-FFF2-40B4-BE49-F238E27FC236}">
                    <a16:creationId xmlns:a16="http://schemas.microsoft.com/office/drawing/2014/main" id="{F34B5E96-A670-5D97-BDE5-92E45E19BCCF}"/>
                  </a:ext>
                </a:extLst>
              </p:cNvPr>
              <p:cNvSpPr>
                <a:spLocks noChangeArrowheads="1"/>
              </p:cNvSpPr>
              <p:nvPr/>
            </p:nvSpPr>
            <p:spPr bwMode="auto">
              <a:xfrm>
                <a:off x="5218113" y="3590926"/>
                <a:ext cx="1647825"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Rectangle 32">
                <a:extLst>
                  <a:ext uri="{FF2B5EF4-FFF2-40B4-BE49-F238E27FC236}">
                    <a16:creationId xmlns:a16="http://schemas.microsoft.com/office/drawing/2014/main" id="{A22CB5F6-E8BE-D73A-B3F0-36FB1AC87783}"/>
                  </a:ext>
                </a:extLst>
              </p:cNvPr>
              <p:cNvSpPr>
                <a:spLocks noChangeArrowheads="1"/>
              </p:cNvSpPr>
              <p:nvPr/>
            </p:nvSpPr>
            <p:spPr bwMode="auto">
              <a:xfrm>
                <a:off x="5218113" y="3727451"/>
                <a:ext cx="1517650"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Rectangle 33">
                <a:extLst>
                  <a:ext uri="{FF2B5EF4-FFF2-40B4-BE49-F238E27FC236}">
                    <a16:creationId xmlns:a16="http://schemas.microsoft.com/office/drawing/2014/main" id="{534FE05D-B848-1EEF-09C4-DC9968555862}"/>
                  </a:ext>
                </a:extLst>
              </p:cNvPr>
              <p:cNvSpPr>
                <a:spLocks noChangeArrowheads="1"/>
              </p:cNvSpPr>
              <p:nvPr/>
            </p:nvSpPr>
            <p:spPr bwMode="auto">
              <a:xfrm>
                <a:off x="5218113" y="3854451"/>
                <a:ext cx="1773237"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Rectangle 34">
                <a:extLst>
                  <a:ext uri="{FF2B5EF4-FFF2-40B4-BE49-F238E27FC236}">
                    <a16:creationId xmlns:a16="http://schemas.microsoft.com/office/drawing/2014/main" id="{DF2DA2E4-EA00-E699-B164-D2C93E4067B1}"/>
                  </a:ext>
                </a:extLst>
              </p:cNvPr>
              <p:cNvSpPr>
                <a:spLocks noChangeArrowheads="1"/>
              </p:cNvSpPr>
              <p:nvPr/>
            </p:nvSpPr>
            <p:spPr bwMode="auto">
              <a:xfrm>
                <a:off x="5218113" y="3902076"/>
                <a:ext cx="1501775"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Rectangle 35">
                <a:extLst>
                  <a:ext uri="{FF2B5EF4-FFF2-40B4-BE49-F238E27FC236}">
                    <a16:creationId xmlns:a16="http://schemas.microsoft.com/office/drawing/2014/main" id="{D43E3C2E-2A1D-AA40-445A-402173F2AF68}"/>
                  </a:ext>
                </a:extLst>
              </p:cNvPr>
              <p:cNvSpPr>
                <a:spLocks noChangeArrowheads="1"/>
              </p:cNvSpPr>
              <p:nvPr/>
            </p:nvSpPr>
            <p:spPr bwMode="auto">
              <a:xfrm>
                <a:off x="5218113" y="4014788"/>
                <a:ext cx="1027112"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Rectangle 36">
                <a:extLst>
                  <a:ext uri="{FF2B5EF4-FFF2-40B4-BE49-F238E27FC236}">
                    <a16:creationId xmlns:a16="http://schemas.microsoft.com/office/drawing/2014/main" id="{395F1140-5180-F314-820F-6270BEABC44B}"/>
                  </a:ext>
                </a:extLst>
              </p:cNvPr>
              <p:cNvSpPr>
                <a:spLocks noChangeArrowheads="1"/>
              </p:cNvSpPr>
              <p:nvPr/>
            </p:nvSpPr>
            <p:spPr bwMode="auto">
              <a:xfrm>
                <a:off x="5218113" y="4062413"/>
                <a:ext cx="1290637"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Rectangle 37">
                <a:extLst>
                  <a:ext uri="{FF2B5EF4-FFF2-40B4-BE49-F238E27FC236}">
                    <a16:creationId xmlns:a16="http://schemas.microsoft.com/office/drawing/2014/main" id="{69FC939E-C82C-FD15-2643-9BBF33DFC9CF}"/>
                  </a:ext>
                </a:extLst>
              </p:cNvPr>
              <p:cNvSpPr>
                <a:spLocks noChangeArrowheads="1"/>
              </p:cNvSpPr>
              <p:nvPr/>
            </p:nvSpPr>
            <p:spPr bwMode="auto">
              <a:xfrm>
                <a:off x="5218113" y="4171951"/>
                <a:ext cx="1071562"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Rectangle 38">
                <a:extLst>
                  <a:ext uri="{FF2B5EF4-FFF2-40B4-BE49-F238E27FC236}">
                    <a16:creationId xmlns:a16="http://schemas.microsoft.com/office/drawing/2014/main" id="{56A228A1-BBDC-CB13-54C7-27E68E7F65F7}"/>
                  </a:ext>
                </a:extLst>
              </p:cNvPr>
              <p:cNvSpPr>
                <a:spLocks noChangeArrowheads="1"/>
              </p:cNvSpPr>
              <p:nvPr/>
            </p:nvSpPr>
            <p:spPr bwMode="auto">
              <a:xfrm>
                <a:off x="5218113" y="4219576"/>
                <a:ext cx="1249362"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Rectangle 39">
                <a:extLst>
                  <a:ext uri="{FF2B5EF4-FFF2-40B4-BE49-F238E27FC236}">
                    <a16:creationId xmlns:a16="http://schemas.microsoft.com/office/drawing/2014/main" id="{C220A15F-9AFD-14A9-7E14-73E8B7FADBCF}"/>
                  </a:ext>
                </a:extLst>
              </p:cNvPr>
              <p:cNvSpPr>
                <a:spLocks noChangeArrowheads="1"/>
              </p:cNvSpPr>
              <p:nvPr/>
            </p:nvSpPr>
            <p:spPr bwMode="auto">
              <a:xfrm>
                <a:off x="5218113" y="4321176"/>
                <a:ext cx="612775"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Rectangle 40">
                <a:extLst>
                  <a:ext uri="{FF2B5EF4-FFF2-40B4-BE49-F238E27FC236}">
                    <a16:creationId xmlns:a16="http://schemas.microsoft.com/office/drawing/2014/main" id="{ECB0F357-D694-E974-9342-BCAA91CC5464}"/>
                  </a:ext>
                </a:extLst>
              </p:cNvPr>
              <p:cNvSpPr>
                <a:spLocks noChangeArrowheads="1"/>
              </p:cNvSpPr>
              <p:nvPr/>
            </p:nvSpPr>
            <p:spPr bwMode="auto">
              <a:xfrm>
                <a:off x="5218113" y="4368801"/>
                <a:ext cx="1249362"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Rectangle 41">
                <a:extLst>
                  <a:ext uri="{FF2B5EF4-FFF2-40B4-BE49-F238E27FC236}">
                    <a16:creationId xmlns:a16="http://schemas.microsoft.com/office/drawing/2014/main" id="{B5DFA257-0955-7145-5166-93BD101EC30C}"/>
                  </a:ext>
                </a:extLst>
              </p:cNvPr>
              <p:cNvSpPr>
                <a:spLocks noChangeArrowheads="1"/>
              </p:cNvSpPr>
              <p:nvPr/>
            </p:nvSpPr>
            <p:spPr bwMode="auto">
              <a:xfrm>
                <a:off x="5218113" y="4471988"/>
                <a:ext cx="758825"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Rectangle 42">
                <a:extLst>
                  <a:ext uri="{FF2B5EF4-FFF2-40B4-BE49-F238E27FC236}">
                    <a16:creationId xmlns:a16="http://schemas.microsoft.com/office/drawing/2014/main" id="{12F96523-B4A8-A915-2A98-645414F1F8D9}"/>
                  </a:ext>
                </a:extLst>
              </p:cNvPr>
              <p:cNvSpPr>
                <a:spLocks noChangeArrowheads="1"/>
              </p:cNvSpPr>
              <p:nvPr/>
            </p:nvSpPr>
            <p:spPr bwMode="auto">
              <a:xfrm>
                <a:off x="5218113" y="4519613"/>
                <a:ext cx="1122362"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Rectangle 43">
                <a:extLst>
                  <a:ext uri="{FF2B5EF4-FFF2-40B4-BE49-F238E27FC236}">
                    <a16:creationId xmlns:a16="http://schemas.microsoft.com/office/drawing/2014/main" id="{0A533F5B-07B7-E7D3-EC59-0CE84A7DF266}"/>
                  </a:ext>
                </a:extLst>
              </p:cNvPr>
              <p:cNvSpPr>
                <a:spLocks noChangeArrowheads="1"/>
              </p:cNvSpPr>
              <p:nvPr/>
            </p:nvSpPr>
            <p:spPr bwMode="auto">
              <a:xfrm>
                <a:off x="5218113" y="4632326"/>
                <a:ext cx="1127125"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Rectangle 44">
                <a:extLst>
                  <a:ext uri="{FF2B5EF4-FFF2-40B4-BE49-F238E27FC236}">
                    <a16:creationId xmlns:a16="http://schemas.microsoft.com/office/drawing/2014/main" id="{B85BC468-D532-8497-A25B-2AD8D8514818}"/>
                  </a:ext>
                </a:extLst>
              </p:cNvPr>
              <p:cNvSpPr>
                <a:spLocks noChangeArrowheads="1"/>
              </p:cNvSpPr>
              <p:nvPr/>
            </p:nvSpPr>
            <p:spPr bwMode="auto">
              <a:xfrm>
                <a:off x="5218113" y="4679951"/>
                <a:ext cx="1050925"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Rectangle 45">
                <a:extLst>
                  <a:ext uri="{FF2B5EF4-FFF2-40B4-BE49-F238E27FC236}">
                    <a16:creationId xmlns:a16="http://schemas.microsoft.com/office/drawing/2014/main" id="{D5BDD610-F348-2EF7-8F22-3801A183657C}"/>
                  </a:ext>
                </a:extLst>
              </p:cNvPr>
              <p:cNvSpPr>
                <a:spLocks noChangeArrowheads="1"/>
              </p:cNvSpPr>
              <p:nvPr/>
            </p:nvSpPr>
            <p:spPr bwMode="auto">
              <a:xfrm>
                <a:off x="5218113" y="4781551"/>
                <a:ext cx="2316162"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Rectangle 46">
                <a:extLst>
                  <a:ext uri="{FF2B5EF4-FFF2-40B4-BE49-F238E27FC236}">
                    <a16:creationId xmlns:a16="http://schemas.microsoft.com/office/drawing/2014/main" id="{B2EB8561-6016-DD60-FA8D-93DDC4429C22}"/>
                  </a:ext>
                </a:extLst>
              </p:cNvPr>
              <p:cNvSpPr>
                <a:spLocks noChangeArrowheads="1"/>
              </p:cNvSpPr>
              <p:nvPr/>
            </p:nvSpPr>
            <p:spPr bwMode="auto">
              <a:xfrm>
                <a:off x="5218113" y="4829176"/>
                <a:ext cx="898525"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Rectangle 47">
                <a:extLst>
                  <a:ext uri="{FF2B5EF4-FFF2-40B4-BE49-F238E27FC236}">
                    <a16:creationId xmlns:a16="http://schemas.microsoft.com/office/drawing/2014/main" id="{7DFC8E54-7837-5C92-745F-C5EA1C0C7D02}"/>
                  </a:ext>
                </a:extLst>
              </p:cNvPr>
              <p:cNvSpPr>
                <a:spLocks noChangeArrowheads="1"/>
              </p:cNvSpPr>
              <p:nvPr/>
            </p:nvSpPr>
            <p:spPr bwMode="auto">
              <a:xfrm>
                <a:off x="5218113" y="4972051"/>
                <a:ext cx="779462"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Rectangle 48">
                <a:extLst>
                  <a:ext uri="{FF2B5EF4-FFF2-40B4-BE49-F238E27FC236}">
                    <a16:creationId xmlns:a16="http://schemas.microsoft.com/office/drawing/2014/main" id="{2F838630-96CB-62C6-409E-4AD2D485FB0D}"/>
                  </a:ext>
                </a:extLst>
              </p:cNvPr>
              <p:cNvSpPr>
                <a:spLocks noChangeArrowheads="1"/>
              </p:cNvSpPr>
              <p:nvPr/>
            </p:nvSpPr>
            <p:spPr bwMode="auto">
              <a:xfrm>
                <a:off x="5218113" y="5095876"/>
                <a:ext cx="717550"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49">
                <a:extLst>
                  <a:ext uri="{FF2B5EF4-FFF2-40B4-BE49-F238E27FC236}">
                    <a16:creationId xmlns:a16="http://schemas.microsoft.com/office/drawing/2014/main" id="{21FBA3F0-719F-2184-AEFA-6F0D96507169}"/>
                  </a:ext>
                </a:extLst>
              </p:cNvPr>
              <p:cNvSpPr>
                <a:spLocks noChangeArrowheads="1"/>
              </p:cNvSpPr>
              <p:nvPr/>
            </p:nvSpPr>
            <p:spPr bwMode="auto">
              <a:xfrm>
                <a:off x="5218113" y="5143501"/>
                <a:ext cx="636587"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Rectangle 50">
                <a:extLst>
                  <a:ext uri="{FF2B5EF4-FFF2-40B4-BE49-F238E27FC236}">
                    <a16:creationId xmlns:a16="http://schemas.microsoft.com/office/drawing/2014/main" id="{E2C034B6-2E57-D205-6D48-B0BA983D89B8}"/>
                  </a:ext>
                </a:extLst>
              </p:cNvPr>
              <p:cNvSpPr>
                <a:spLocks noChangeArrowheads="1"/>
              </p:cNvSpPr>
              <p:nvPr/>
            </p:nvSpPr>
            <p:spPr bwMode="auto">
              <a:xfrm>
                <a:off x="5218113" y="5253038"/>
                <a:ext cx="1327150"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Rectangle 51">
                <a:extLst>
                  <a:ext uri="{FF2B5EF4-FFF2-40B4-BE49-F238E27FC236}">
                    <a16:creationId xmlns:a16="http://schemas.microsoft.com/office/drawing/2014/main" id="{71D60616-61A6-C813-BB71-BFA8F9ECCDC5}"/>
                  </a:ext>
                </a:extLst>
              </p:cNvPr>
              <p:cNvSpPr>
                <a:spLocks noChangeArrowheads="1"/>
              </p:cNvSpPr>
              <p:nvPr/>
            </p:nvSpPr>
            <p:spPr bwMode="auto">
              <a:xfrm>
                <a:off x="5218113" y="5300663"/>
                <a:ext cx="509587"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Rectangle 52">
                <a:extLst>
                  <a:ext uri="{FF2B5EF4-FFF2-40B4-BE49-F238E27FC236}">
                    <a16:creationId xmlns:a16="http://schemas.microsoft.com/office/drawing/2014/main" id="{C9B6A079-D1FD-C090-F303-BD4BBCC2AEAB}"/>
                  </a:ext>
                </a:extLst>
              </p:cNvPr>
              <p:cNvSpPr>
                <a:spLocks noChangeArrowheads="1"/>
              </p:cNvSpPr>
              <p:nvPr/>
            </p:nvSpPr>
            <p:spPr bwMode="auto">
              <a:xfrm>
                <a:off x="5218113" y="5405438"/>
                <a:ext cx="466725"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Rectangle 53">
                <a:extLst>
                  <a:ext uri="{FF2B5EF4-FFF2-40B4-BE49-F238E27FC236}">
                    <a16:creationId xmlns:a16="http://schemas.microsoft.com/office/drawing/2014/main" id="{A5F93B39-DED9-7171-936A-688AFCF9CFC8}"/>
                  </a:ext>
                </a:extLst>
              </p:cNvPr>
              <p:cNvSpPr>
                <a:spLocks noChangeArrowheads="1"/>
              </p:cNvSpPr>
              <p:nvPr/>
            </p:nvSpPr>
            <p:spPr bwMode="auto">
              <a:xfrm>
                <a:off x="5218113" y="5453063"/>
                <a:ext cx="493712"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Rectangle 54">
                <a:extLst>
                  <a:ext uri="{FF2B5EF4-FFF2-40B4-BE49-F238E27FC236}">
                    <a16:creationId xmlns:a16="http://schemas.microsoft.com/office/drawing/2014/main" id="{E3CD089F-C32F-10C4-1EA2-4AD52DEC890C}"/>
                  </a:ext>
                </a:extLst>
              </p:cNvPr>
              <p:cNvSpPr>
                <a:spLocks noChangeArrowheads="1"/>
              </p:cNvSpPr>
              <p:nvPr/>
            </p:nvSpPr>
            <p:spPr bwMode="auto">
              <a:xfrm>
                <a:off x="5218113" y="5586413"/>
                <a:ext cx="461962"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3" name="Rectangle 55">
                <a:extLst>
                  <a:ext uri="{FF2B5EF4-FFF2-40B4-BE49-F238E27FC236}">
                    <a16:creationId xmlns:a16="http://schemas.microsoft.com/office/drawing/2014/main" id="{2960617C-5E73-7BC9-0D5E-84461EFC2D03}"/>
                  </a:ext>
                </a:extLst>
              </p:cNvPr>
              <p:cNvSpPr>
                <a:spLocks noChangeArrowheads="1"/>
              </p:cNvSpPr>
              <p:nvPr/>
            </p:nvSpPr>
            <p:spPr bwMode="auto">
              <a:xfrm>
                <a:off x="5218113" y="5716588"/>
                <a:ext cx="163512" cy="36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4" name="Rectangle 56">
                <a:extLst>
                  <a:ext uri="{FF2B5EF4-FFF2-40B4-BE49-F238E27FC236}">
                    <a16:creationId xmlns:a16="http://schemas.microsoft.com/office/drawing/2014/main" id="{473B4EB7-B7EF-1BDE-3390-4B849C48867D}"/>
                  </a:ext>
                </a:extLst>
              </p:cNvPr>
              <p:cNvSpPr>
                <a:spLocks noChangeArrowheads="1"/>
              </p:cNvSpPr>
              <p:nvPr/>
            </p:nvSpPr>
            <p:spPr bwMode="auto">
              <a:xfrm>
                <a:off x="5218113" y="5764213"/>
                <a:ext cx="455612" cy="365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5" name="Rectangle 57">
                <a:extLst>
                  <a:ext uri="{FF2B5EF4-FFF2-40B4-BE49-F238E27FC236}">
                    <a16:creationId xmlns:a16="http://schemas.microsoft.com/office/drawing/2014/main" id="{1FDA2305-949F-070B-461F-B2EA207AE28A}"/>
                  </a:ext>
                </a:extLst>
              </p:cNvPr>
              <p:cNvSpPr>
                <a:spLocks noChangeArrowheads="1"/>
              </p:cNvSpPr>
              <p:nvPr/>
            </p:nvSpPr>
            <p:spPr bwMode="auto">
              <a:xfrm>
                <a:off x="5218113" y="5868988"/>
                <a:ext cx="292100"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6" name="Rectangle 58">
                <a:extLst>
                  <a:ext uri="{FF2B5EF4-FFF2-40B4-BE49-F238E27FC236}">
                    <a16:creationId xmlns:a16="http://schemas.microsoft.com/office/drawing/2014/main" id="{96457B13-C916-273E-4902-D36B978D8600}"/>
                  </a:ext>
                </a:extLst>
              </p:cNvPr>
              <p:cNvSpPr>
                <a:spLocks noChangeArrowheads="1"/>
              </p:cNvSpPr>
              <p:nvPr/>
            </p:nvSpPr>
            <p:spPr bwMode="auto">
              <a:xfrm>
                <a:off x="5218113" y="5916613"/>
                <a:ext cx="393700"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7" name="Rectangle 59">
                <a:extLst>
                  <a:ext uri="{FF2B5EF4-FFF2-40B4-BE49-F238E27FC236}">
                    <a16:creationId xmlns:a16="http://schemas.microsoft.com/office/drawing/2014/main" id="{4161E973-9B94-4E14-9879-52CAA4C3FC73}"/>
                  </a:ext>
                </a:extLst>
              </p:cNvPr>
              <p:cNvSpPr>
                <a:spLocks noChangeArrowheads="1"/>
              </p:cNvSpPr>
              <p:nvPr/>
            </p:nvSpPr>
            <p:spPr bwMode="auto">
              <a:xfrm>
                <a:off x="5218113" y="6026151"/>
                <a:ext cx="390525"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8" name="Rectangle 60">
                <a:extLst>
                  <a:ext uri="{FF2B5EF4-FFF2-40B4-BE49-F238E27FC236}">
                    <a16:creationId xmlns:a16="http://schemas.microsoft.com/office/drawing/2014/main" id="{BA328DC6-02F1-0201-D45D-6513FA4686E0}"/>
                  </a:ext>
                </a:extLst>
              </p:cNvPr>
              <p:cNvSpPr>
                <a:spLocks noChangeArrowheads="1"/>
              </p:cNvSpPr>
              <p:nvPr/>
            </p:nvSpPr>
            <p:spPr bwMode="auto">
              <a:xfrm>
                <a:off x="5218113" y="6073776"/>
                <a:ext cx="377825" cy="381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0" name="Rectangle 61">
                <a:extLst>
                  <a:ext uri="{FF2B5EF4-FFF2-40B4-BE49-F238E27FC236}">
                    <a16:creationId xmlns:a16="http://schemas.microsoft.com/office/drawing/2014/main" id="{101333D9-5D63-2E64-A505-067BA72A2658}"/>
                  </a:ext>
                </a:extLst>
              </p:cNvPr>
              <p:cNvSpPr>
                <a:spLocks noChangeArrowheads="1"/>
              </p:cNvSpPr>
              <p:nvPr/>
            </p:nvSpPr>
            <p:spPr bwMode="auto">
              <a:xfrm>
                <a:off x="5218113" y="6210301"/>
                <a:ext cx="200025" cy="381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1" name="Rectangle 62">
                <a:extLst>
                  <a:ext uri="{FF2B5EF4-FFF2-40B4-BE49-F238E27FC236}">
                    <a16:creationId xmlns:a16="http://schemas.microsoft.com/office/drawing/2014/main" id="{2FFF8A0E-613E-A8F8-FEB6-0858FBED764A}"/>
                  </a:ext>
                </a:extLst>
              </p:cNvPr>
              <p:cNvSpPr>
                <a:spLocks noChangeArrowheads="1"/>
              </p:cNvSpPr>
              <p:nvPr/>
            </p:nvSpPr>
            <p:spPr bwMode="auto">
              <a:xfrm>
                <a:off x="8024813" y="5299076"/>
                <a:ext cx="112712" cy="1127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2" name="Rectangle 63">
                <a:extLst>
                  <a:ext uri="{FF2B5EF4-FFF2-40B4-BE49-F238E27FC236}">
                    <a16:creationId xmlns:a16="http://schemas.microsoft.com/office/drawing/2014/main" id="{4CF4198E-3260-D813-8218-E002920616E7}"/>
                  </a:ext>
                </a:extLst>
              </p:cNvPr>
              <p:cNvSpPr>
                <a:spLocks noChangeArrowheads="1"/>
              </p:cNvSpPr>
              <p:nvPr/>
            </p:nvSpPr>
            <p:spPr bwMode="auto">
              <a:xfrm>
                <a:off x="8024813" y="5586413"/>
                <a:ext cx="112712" cy="1127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034" name="ZoneTexte 1033">
              <a:extLst>
                <a:ext uri="{FF2B5EF4-FFF2-40B4-BE49-F238E27FC236}">
                  <a16:creationId xmlns:a16="http://schemas.microsoft.com/office/drawing/2014/main" id="{45F70DE2-1491-DBA6-B833-D459714BB9DB}"/>
                </a:ext>
              </a:extLst>
            </p:cNvPr>
            <p:cNvSpPr txBox="1"/>
            <p:nvPr/>
          </p:nvSpPr>
          <p:spPr>
            <a:xfrm>
              <a:off x="5097237" y="6344500"/>
              <a:ext cx="250390" cy="246221"/>
            </a:xfrm>
            <a:prstGeom prst="rect">
              <a:avLst/>
            </a:prstGeom>
            <a:noFill/>
          </p:spPr>
          <p:txBody>
            <a:bodyPr wrap="none" rtlCol="0">
              <a:spAutoFit/>
            </a:bodyPr>
            <a:lstStyle/>
            <a:p>
              <a:pPr algn="ctr"/>
              <a:r>
                <a:rPr lang="en-US" sz="1000" noProof="0" dirty="0"/>
                <a:t>0</a:t>
              </a:r>
            </a:p>
          </p:txBody>
        </p:sp>
        <p:sp>
          <p:nvSpPr>
            <p:cNvPr id="1035" name="ZoneTexte 1034">
              <a:extLst>
                <a:ext uri="{FF2B5EF4-FFF2-40B4-BE49-F238E27FC236}">
                  <a16:creationId xmlns:a16="http://schemas.microsoft.com/office/drawing/2014/main" id="{C224ED60-E1D7-4945-60B8-D9723CC2A9E6}"/>
                </a:ext>
              </a:extLst>
            </p:cNvPr>
            <p:cNvSpPr txBox="1"/>
            <p:nvPr/>
          </p:nvSpPr>
          <p:spPr>
            <a:xfrm>
              <a:off x="5941323" y="6344500"/>
              <a:ext cx="316112" cy="246221"/>
            </a:xfrm>
            <a:prstGeom prst="rect">
              <a:avLst/>
            </a:prstGeom>
            <a:noFill/>
          </p:spPr>
          <p:txBody>
            <a:bodyPr wrap="none" rtlCol="0">
              <a:spAutoFit/>
            </a:bodyPr>
            <a:lstStyle/>
            <a:p>
              <a:pPr algn="ctr"/>
              <a:r>
                <a:rPr lang="en-US" sz="1000" noProof="0" dirty="0"/>
                <a:t>10</a:t>
              </a:r>
            </a:p>
          </p:txBody>
        </p:sp>
        <p:sp>
          <p:nvSpPr>
            <p:cNvPr id="1036" name="ZoneTexte 1035">
              <a:extLst>
                <a:ext uri="{FF2B5EF4-FFF2-40B4-BE49-F238E27FC236}">
                  <a16:creationId xmlns:a16="http://schemas.microsoft.com/office/drawing/2014/main" id="{AACAA927-322F-20A5-6680-DA919982ECEE}"/>
                </a:ext>
              </a:extLst>
            </p:cNvPr>
            <p:cNvSpPr txBox="1"/>
            <p:nvPr/>
          </p:nvSpPr>
          <p:spPr>
            <a:xfrm>
              <a:off x="6818270" y="6344500"/>
              <a:ext cx="316112" cy="246221"/>
            </a:xfrm>
            <a:prstGeom prst="rect">
              <a:avLst/>
            </a:prstGeom>
            <a:noFill/>
          </p:spPr>
          <p:txBody>
            <a:bodyPr wrap="none" rtlCol="0">
              <a:spAutoFit/>
            </a:bodyPr>
            <a:lstStyle/>
            <a:p>
              <a:pPr algn="ctr"/>
              <a:r>
                <a:rPr lang="en-US" sz="1000" noProof="0" dirty="0"/>
                <a:t>20</a:t>
              </a:r>
            </a:p>
          </p:txBody>
        </p:sp>
        <p:sp>
          <p:nvSpPr>
            <p:cNvPr id="1037" name="ZoneTexte 1036">
              <a:extLst>
                <a:ext uri="{FF2B5EF4-FFF2-40B4-BE49-F238E27FC236}">
                  <a16:creationId xmlns:a16="http://schemas.microsoft.com/office/drawing/2014/main" id="{FECAB3F4-C5F0-4191-BF83-C3C63838D25D}"/>
                </a:ext>
              </a:extLst>
            </p:cNvPr>
            <p:cNvSpPr txBox="1"/>
            <p:nvPr/>
          </p:nvSpPr>
          <p:spPr>
            <a:xfrm>
              <a:off x="7695217" y="6344500"/>
              <a:ext cx="316112" cy="246221"/>
            </a:xfrm>
            <a:prstGeom prst="rect">
              <a:avLst/>
            </a:prstGeom>
            <a:noFill/>
          </p:spPr>
          <p:txBody>
            <a:bodyPr wrap="none" rtlCol="0">
              <a:spAutoFit/>
            </a:bodyPr>
            <a:lstStyle/>
            <a:p>
              <a:pPr algn="ctr"/>
              <a:r>
                <a:rPr lang="en-US" sz="1000" noProof="0" dirty="0"/>
                <a:t>30</a:t>
              </a:r>
            </a:p>
          </p:txBody>
        </p:sp>
        <p:sp>
          <p:nvSpPr>
            <p:cNvPr id="1038" name="ZoneTexte 1037">
              <a:extLst>
                <a:ext uri="{FF2B5EF4-FFF2-40B4-BE49-F238E27FC236}">
                  <a16:creationId xmlns:a16="http://schemas.microsoft.com/office/drawing/2014/main" id="{1AAF56DF-C174-B216-65C7-719DD38D4068}"/>
                </a:ext>
              </a:extLst>
            </p:cNvPr>
            <p:cNvSpPr txBox="1"/>
            <p:nvPr/>
          </p:nvSpPr>
          <p:spPr>
            <a:xfrm>
              <a:off x="8572164" y="6344500"/>
              <a:ext cx="316112" cy="246221"/>
            </a:xfrm>
            <a:prstGeom prst="rect">
              <a:avLst/>
            </a:prstGeom>
            <a:noFill/>
          </p:spPr>
          <p:txBody>
            <a:bodyPr wrap="none" rtlCol="0">
              <a:spAutoFit/>
            </a:bodyPr>
            <a:lstStyle/>
            <a:p>
              <a:pPr algn="ctr"/>
              <a:r>
                <a:rPr lang="en-US" sz="1000" noProof="0" dirty="0"/>
                <a:t>40</a:t>
              </a:r>
            </a:p>
          </p:txBody>
        </p:sp>
        <p:sp>
          <p:nvSpPr>
            <p:cNvPr id="1039" name="ZoneTexte 1038">
              <a:extLst>
                <a:ext uri="{FF2B5EF4-FFF2-40B4-BE49-F238E27FC236}">
                  <a16:creationId xmlns:a16="http://schemas.microsoft.com/office/drawing/2014/main" id="{B27E387C-A395-908B-724E-049BB3A877CC}"/>
                </a:ext>
              </a:extLst>
            </p:cNvPr>
            <p:cNvSpPr txBox="1"/>
            <p:nvPr/>
          </p:nvSpPr>
          <p:spPr>
            <a:xfrm>
              <a:off x="9449113" y="6344500"/>
              <a:ext cx="316112" cy="246221"/>
            </a:xfrm>
            <a:prstGeom prst="rect">
              <a:avLst/>
            </a:prstGeom>
            <a:noFill/>
          </p:spPr>
          <p:txBody>
            <a:bodyPr wrap="none" rtlCol="0">
              <a:spAutoFit/>
            </a:bodyPr>
            <a:lstStyle/>
            <a:p>
              <a:pPr algn="ctr"/>
              <a:r>
                <a:rPr lang="en-US" sz="1000" noProof="0" dirty="0"/>
                <a:t>50</a:t>
              </a:r>
            </a:p>
          </p:txBody>
        </p:sp>
        <p:sp>
          <p:nvSpPr>
            <p:cNvPr id="1040" name="ZoneTexte 1039">
              <a:extLst>
                <a:ext uri="{FF2B5EF4-FFF2-40B4-BE49-F238E27FC236}">
                  <a16:creationId xmlns:a16="http://schemas.microsoft.com/office/drawing/2014/main" id="{3C11FC6A-14C2-B280-8EB7-D78207A33EB3}"/>
                </a:ext>
              </a:extLst>
            </p:cNvPr>
            <p:cNvSpPr txBox="1"/>
            <p:nvPr/>
          </p:nvSpPr>
          <p:spPr>
            <a:xfrm>
              <a:off x="8095999" y="5204721"/>
              <a:ext cx="1218410" cy="276999"/>
            </a:xfrm>
            <a:prstGeom prst="rect">
              <a:avLst/>
            </a:prstGeom>
            <a:noFill/>
          </p:spPr>
          <p:txBody>
            <a:bodyPr wrap="none" rtlCol="0">
              <a:spAutoFit/>
            </a:bodyPr>
            <a:lstStyle/>
            <a:p>
              <a:r>
                <a:rPr lang="en-US" sz="1200" b="1" noProof="0" dirty="0"/>
                <a:t>Non-HIV related</a:t>
              </a:r>
            </a:p>
          </p:txBody>
        </p:sp>
        <p:sp>
          <p:nvSpPr>
            <p:cNvPr id="1041" name="ZoneTexte 1040">
              <a:extLst>
                <a:ext uri="{FF2B5EF4-FFF2-40B4-BE49-F238E27FC236}">
                  <a16:creationId xmlns:a16="http://schemas.microsoft.com/office/drawing/2014/main" id="{0F2426D2-AD29-2B0D-D20C-F8A6E96159B9}"/>
                </a:ext>
              </a:extLst>
            </p:cNvPr>
            <p:cNvSpPr txBox="1"/>
            <p:nvPr/>
          </p:nvSpPr>
          <p:spPr>
            <a:xfrm>
              <a:off x="8095999" y="5486406"/>
              <a:ext cx="904222" cy="276999"/>
            </a:xfrm>
            <a:prstGeom prst="rect">
              <a:avLst/>
            </a:prstGeom>
            <a:noFill/>
          </p:spPr>
          <p:txBody>
            <a:bodyPr wrap="none" rtlCol="0">
              <a:spAutoFit/>
            </a:bodyPr>
            <a:lstStyle/>
            <a:p>
              <a:r>
                <a:rPr lang="en-US" sz="1200" b="1" noProof="0" dirty="0"/>
                <a:t>HIV related</a:t>
              </a:r>
            </a:p>
          </p:txBody>
        </p:sp>
        <p:sp>
          <p:nvSpPr>
            <p:cNvPr id="1042" name="ZoneTexte 1041">
              <a:extLst>
                <a:ext uri="{FF2B5EF4-FFF2-40B4-BE49-F238E27FC236}">
                  <a16:creationId xmlns:a16="http://schemas.microsoft.com/office/drawing/2014/main" id="{EC1547FD-2710-7B99-6867-49E8D118EB3F}"/>
                </a:ext>
              </a:extLst>
            </p:cNvPr>
            <p:cNvSpPr txBox="1"/>
            <p:nvPr/>
          </p:nvSpPr>
          <p:spPr>
            <a:xfrm>
              <a:off x="7079275" y="6440488"/>
              <a:ext cx="669094" cy="276999"/>
            </a:xfrm>
            <a:prstGeom prst="rect">
              <a:avLst/>
            </a:prstGeom>
            <a:noFill/>
          </p:spPr>
          <p:txBody>
            <a:bodyPr wrap="none" rtlCol="0">
              <a:spAutoFit/>
            </a:bodyPr>
            <a:lstStyle/>
            <a:p>
              <a:pPr algn="ctr"/>
              <a:r>
                <a:rPr lang="en-US" sz="1200" b="1" noProof="0" dirty="0"/>
                <a:t>Percent</a:t>
              </a:r>
            </a:p>
          </p:txBody>
        </p:sp>
        <p:sp>
          <p:nvSpPr>
            <p:cNvPr id="1043" name="ZoneTexte 1042">
              <a:extLst>
                <a:ext uri="{FF2B5EF4-FFF2-40B4-BE49-F238E27FC236}">
                  <a16:creationId xmlns:a16="http://schemas.microsoft.com/office/drawing/2014/main" id="{672F4597-7368-F8E7-7B79-590DF5EBD80E}"/>
                </a:ext>
              </a:extLst>
            </p:cNvPr>
            <p:cNvSpPr txBox="1"/>
            <p:nvPr/>
          </p:nvSpPr>
          <p:spPr>
            <a:xfrm>
              <a:off x="4832403" y="2384601"/>
              <a:ext cx="389850" cy="246221"/>
            </a:xfrm>
            <a:prstGeom prst="rect">
              <a:avLst/>
            </a:prstGeom>
            <a:noFill/>
          </p:spPr>
          <p:txBody>
            <a:bodyPr wrap="none" rtlCol="0">
              <a:spAutoFit/>
            </a:bodyPr>
            <a:lstStyle/>
            <a:p>
              <a:pPr algn="r"/>
              <a:r>
                <a:rPr lang="en-US" sz="1000" noProof="0" dirty="0"/>
                <a:t>Iran</a:t>
              </a:r>
            </a:p>
          </p:txBody>
        </p:sp>
        <p:sp>
          <p:nvSpPr>
            <p:cNvPr id="1044" name="ZoneTexte 1043">
              <a:extLst>
                <a:ext uri="{FF2B5EF4-FFF2-40B4-BE49-F238E27FC236}">
                  <a16:creationId xmlns:a16="http://schemas.microsoft.com/office/drawing/2014/main" id="{05A6022E-1EB9-65D0-2A2C-5219AFCCDBCD}"/>
                </a:ext>
              </a:extLst>
            </p:cNvPr>
            <p:cNvSpPr txBox="1"/>
            <p:nvPr/>
          </p:nvSpPr>
          <p:spPr>
            <a:xfrm>
              <a:off x="4495772" y="2536968"/>
              <a:ext cx="726481" cy="246221"/>
            </a:xfrm>
            <a:prstGeom prst="rect">
              <a:avLst/>
            </a:prstGeom>
            <a:noFill/>
          </p:spPr>
          <p:txBody>
            <a:bodyPr wrap="none" rtlCol="0">
              <a:spAutoFit/>
            </a:bodyPr>
            <a:lstStyle/>
            <a:p>
              <a:pPr algn="r"/>
              <a:r>
                <a:rPr lang="en-US" sz="1000" noProof="0" dirty="0"/>
                <a:t>Zimbabwe</a:t>
              </a:r>
            </a:p>
          </p:txBody>
        </p:sp>
        <p:sp>
          <p:nvSpPr>
            <p:cNvPr id="1045" name="ZoneTexte 1044">
              <a:extLst>
                <a:ext uri="{FF2B5EF4-FFF2-40B4-BE49-F238E27FC236}">
                  <a16:creationId xmlns:a16="http://schemas.microsoft.com/office/drawing/2014/main" id="{C6CF36BA-D8F7-6DF5-87DD-E3E9BC84728C}"/>
                </a:ext>
              </a:extLst>
            </p:cNvPr>
            <p:cNvSpPr txBox="1"/>
            <p:nvPr/>
          </p:nvSpPr>
          <p:spPr>
            <a:xfrm>
              <a:off x="4388370" y="2689335"/>
              <a:ext cx="833883" cy="246221"/>
            </a:xfrm>
            <a:prstGeom prst="rect">
              <a:avLst/>
            </a:prstGeom>
            <a:noFill/>
          </p:spPr>
          <p:txBody>
            <a:bodyPr wrap="none" rtlCol="0">
              <a:spAutoFit/>
            </a:bodyPr>
            <a:lstStyle/>
            <a:p>
              <a:pPr algn="r"/>
              <a:r>
                <a:rPr lang="en-US" sz="1000" noProof="0" dirty="0"/>
                <a:t>Sierra Leone</a:t>
              </a:r>
            </a:p>
          </p:txBody>
        </p:sp>
        <p:sp>
          <p:nvSpPr>
            <p:cNvPr id="1046" name="ZoneTexte 1045">
              <a:extLst>
                <a:ext uri="{FF2B5EF4-FFF2-40B4-BE49-F238E27FC236}">
                  <a16:creationId xmlns:a16="http://schemas.microsoft.com/office/drawing/2014/main" id="{82D07383-7AD1-902D-CBCB-BD244E28F4E3}"/>
                </a:ext>
              </a:extLst>
            </p:cNvPr>
            <p:cNvSpPr txBox="1"/>
            <p:nvPr/>
          </p:nvSpPr>
          <p:spPr>
            <a:xfrm>
              <a:off x="4598363" y="2841702"/>
              <a:ext cx="623890" cy="246221"/>
            </a:xfrm>
            <a:prstGeom prst="rect">
              <a:avLst/>
            </a:prstGeom>
            <a:noFill/>
          </p:spPr>
          <p:txBody>
            <a:bodyPr wrap="none" rtlCol="0">
              <a:spAutoFit/>
            </a:bodyPr>
            <a:lstStyle/>
            <a:p>
              <a:pPr algn="r"/>
              <a:r>
                <a:rPr lang="en-US" sz="1000" noProof="0" dirty="0"/>
                <a:t>Vietnam</a:t>
              </a:r>
            </a:p>
          </p:txBody>
        </p:sp>
        <p:sp>
          <p:nvSpPr>
            <p:cNvPr id="1047" name="ZoneTexte 1046">
              <a:extLst>
                <a:ext uri="{FF2B5EF4-FFF2-40B4-BE49-F238E27FC236}">
                  <a16:creationId xmlns:a16="http://schemas.microsoft.com/office/drawing/2014/main" id="{D4E1BFA8-175E-7F27-AE21-61D8E6E2165A}"/>
                </a:ext>
              </a:extLst>
            </p:cNvPr>
            <p:cNvSpPr txBox="1"/>
            <p:nvPr/>
          </p:nvSpPr>
          <p:spPr>
            <a:xfrm>
              <a:off x="4361120" y="2994069"/>
              <a:ext cx="861133" cy="246221"/>
            </a:xfrm>
            <a:prstGeom prst="rect">
              <a:avLst/>
            </a:prstGeom>
            <a:noFill/>
          </p:spPr>
          <p:txBody>
            <a:bodyPr wrap="none" rtlCol="0">
              <a:spAutoFit/>
            </a:bodyPr>
            <a:lstStyle/>
            <a:p>
              <a:pPr algn="r"/>
              <a:r>
                <a:rPr lang="en-US" sz="1000" noProof="0" dirty="0"/>
                <a:t>New Zealand</a:t>
              </a:r>
            </a:p>
          </p:txBody>
        </p:sp>
        <p:sp>
          <p:nvSpPr>
            <p:cNvPr id="1048" name="ZoneTexte 1047">
              <a:extLst>
                <a:ext uri="{FF2B5EF4-FFF2-40B4-BE49-F238E27FC236}">
                  <a16:creationId xmlns:a16="http://schemas.microsoft.com/office/drawing/2014/main" id="{87B15981-C952-6273-07E3-BA18444ECE8B}"/>
                </a:ext>
              </a:extLst>
            </p:cNvPr>
            <p:cNvSpPr txBox="1"/>
            <p:nvPr/>
          </p:nvSpPr>
          <p:spPr>
            <a:xfrm>
              <a:off x="4532642" y="3146436"/>
              <a:ext cx="689611" cy="246221"/>
            </a:xfrm>
            <a:prstGeom prst="rect">
              <a:avLst/>
            </a:prstGeom>
            <a:noFill/>
          </p:spPr>
          <p:txBody>
            <a:bodyPr wrap="none" rtlCol="0">
              <a:spAutoFit/>
            </a:bodyPr>
            <a:lstStyle/>
            <a:p>
              <a:pPr algn="r"/>
              <a:r>
                <a:rPr lang="en-US" sz="1000" noProof="0" dirty="0"/>
                <a:t>Indonesia</a:t>
              </a:r>
            </a:p>
          </p:txBody>
        </p:sp>
        <p:sp>
          <p:nvSpPr>
            <p:cNvPr id="1049" name="ZoneTexte 1048">
              <a:extLst>
                <a:ext uri="{FF2B5EF4-FFF2-40B4-BE49-F238E27FC236}">
                  <a16:creationId xmlns:a16="http://schemas.microsoft.com/office/drawing/2014/main" id="{EAB8AC62-FF06-40AD-7B3D-F423F6632B04}"/>
                </a:ext>
              </a:extLst>
            </p:cNvPr>
            <p:cNvSpPr txBox="1"/>
            <p:nvPr/>
          </p:nvSpPr>
          <p:spPr>
            <a:xfrm>
              <a:off x="4657675" y="3298803"/>
              <a:ext cx="564578" cy="246221"/>
            </a:xfrm>
            <a:prstGeom prst="rect">
              <a:avLst/>
            </a:prstGeom>
            <a:noFill/>
          </p:spPr>
          <p:txBody>
            <a:bodyPr wrap="none" rtlCol="0">
              <a:spAutoFit/>
            </a:bodyPr>
            <a:lstStyle/>
            <a:p>
              <a:pPr algn="r"/>
              <a:r>
                <a:rPr lang="en-US" sz="1000" noProof="0" dirty="0"/>
                <a:t>Zambia</a:t>
              </a:r>
            </a:p>
          </p:txBody>
        </p:sp>
        <p:sp>
          <p:nvSpPr>
            <p:cNvPr id="1050" name="ZoneTexte 1049">
              <a:extLst>
                <a:ext uri="{FF2B5EF4-FFF2-40B4-BE49-F238E27FC236}">
                  <a16:creationId xmlns:a16="http://schemas.microsoft.com/office/drawing/2014/main" id="{9F952A93-A822-F686-7BA8-D5669357E8C6}"/>
                </a:ext>
              </a:extLst>
            </p:cNvPr>
            <p:cNvSpPr txBox="1"/>
            <p:nvPr/>
          </p:nvSpPr>
          <p:spPr>
            <a:xfrm>
              <a:off x="4572716" y="3451170"/>
              <a:ext cx="649537" cy="246221"/>
            </a:xfrm>
            <a:prstGeom prst="rect">
              <a:avLst/>
            </a:prstGeom>
            <a:noFill/>
          </p:spPr>
          <p:txBody>
            <a:bodyPr wrap="none" rtlCol="0">
              <a:spAutoFit/>
            </a:bodyPr>
            <a:lstStyle/>
            <a:p>
              <a:pPr algn="r"/>
              <a:r>
                <a:rPr lang="en-US" sz="1000" noProof="0" dirty="0"/>
                <a:t>Morocco</a:t>
              </a:r>
            </a:p>
          </p:txBody>
        </p:sp>
        <p:sp>
          <p:nvSpPr>
            <p:cNvPr id="1051" name="ZoneTexte 1050">
              <a:extLst>
                <a:ext uri="{FF2B5EF4-FFF2-40B4-BE49-F238E27FC236}">
                  <a16:creationId xmlns:a16="http://schemas.microsoft.com/office/drawing/2014/main" id="{6662EA57-EDDB-630C-CBF8-296D730AF6E2}"/>
                </a:ext>
              </a:extLst>
            </p:cNvPr>
            <p:cNvSpPr txBox="1"/>
            <p:nvPr/>
          </p:nvSpPr>
          <p:spPr>
            <a:xfrm>
              <a:off x="4651263" y="3603538"/>
              <a:ext cx="570990" cy="246221"/>
            </a:xfrm>
            <a:prstGeom prst="rect">
              <a:avLst/>
            </a:prstGeom>
            <a:noFill/>
          </p:spPr>
          <p:txBody>
            <a:bodyPr wrap="none" rtlCol="0">
              <a:spAutoFit/>
            </a:bodyPr>
            <a:lstStyle/>
            <a:p>
              <a:pPr algn="r"/>
              <a:r>
                <a:rPr lang="en-US" sz="1000" noProof="0" dirty="0"/>
                <a:t>Belarus</a:t>
              </a:r>
            </a:p>
          </p:txBody>
        </p:sp>
        <p:sp>
          <p:nvSpPr>
            <p:cNvPr id="1052" name="ZoneTexte 1051">
              <a:extLst>
                <a:ext uri="{FF2B5EF4-FFF2-40B4-BE49-F238E27FC236}">
                  <a16:creationId xmlns:a16="http://schemas.microsoft.com/office/drawing/2014/main" id="{7CE5BCA2-9EF5-906E-E0F3-0AB17360261E}"/>
                </a:ext>
              </a:extLst>
            </p:cNvPr>
            <p:cNvSpPr txBox="1"/>
            <p:nvPr/>
          </p:nvSpPr>
          <p:spPr>
            <a:xfrm>
              <a:off x="4426842" y="3786244"/>
              <a:ext cx="795411" cy="246221"/>
            </a:xfrm>
            <a:prstGeom prst="rect">
              <a:avLst/>
            </a:prstGeom>
            <a:noFill/>
          </p:spPr>
          <p:txBody>
            <a:bodyPr wrap="none" rtlCol="0">
              <a:spAutoFit/>
            </a:bodyPr>
            <a:lstStyle/>
            <a:p>
              <a:pPr algn="r"/>
              <a:r>
                <a:rPr lang="en-US" sz="1000" noProof="0" dirty="0" err="1"/>
                <a:t>Kyrgyszstan</a:t>
              </a:r>
              <a:endParaRPr lang="en-US" sz="1000" noProof="0" dirty="0"/>
            </a:p>
          </p:txBody>
        </p:sp>
        <p:sp>
          <p:nvSpPr>
            <p:cNvPr id="1053" name="ZoneTexte 1052">
              <a:extLst>
                <a:ext uri="{FF2B5EF4-FFF2-40B4-BE49-F238E27FC236}">
                  <a16:creationId xmlns:a16="http://schemas.microsoft.com/office/drawing/2014/main" id="{76899ADB-FFF3-01D1-1A35-FC7E221C57FC}"/>
                </a:ext>
              </a:extLst>
            </p:cNvPr>
            <p:cNvSpPr txBox="1"/>
            <p:nvPr/>
          </p:nvSpPr>
          <p:spPr>
            <a:xfrm>
              <a:off x="4773091" y="3942079"/>
              <a:ext cx="449162" cy="246221"/>
            </a:xfrm>
            <a:prstGeom prst="rect">
              <a:avLst/>
            </a:prstGeom>
            <a:noFill/>
          </p:spPr>
          <p:txBody>
            <a:bodyPr wrap="none" rtlCol="0">
              <a:spAutoFit/>
            </a:bodyPr>
            <a:lstStyle/>
            <a:p>
              <a:pPr algn="r"/>
              <a:r>
                <a:rPr lang="en-US" sz="1000" noProof="0" dirty="0"/>
                <a:t>Chad</a:t>
              </a:r>
            </a:p>
          </p:txBody>
        </p:sp>
        <p:sp>
          <p:nvSpPr>
            <p:cNvPr id="1054" name="ZoneTexte 1053">
              <a:extLst>
                <a:ext uri="{FF2B5EF4-FFF2-40B4-BE49-F238E27FC236}">
                  <a16:creationId xmlns:a16="http://schemas.microsoft.com/office/drawing/2014/main" id="{A7E799AE-DB75-6951-2FE4-0481B6AABB24}"/>
                </a:ext>
              </a:extLst>
            </p:cNvPr>
            <p:cNvSpPr txBox="1"/>
            <p:nvPr/>
          </p:nvSpPr>
          <p:spPr>
            <a:xfrm>
              <a:off x="4632027" y="4097914"/>
              <a:ext cx="590226" cy="246221"/>
            </a:xfrm>
            <a:prstGeom prst="rect">
              <a:avLst/>
            </a:prstGeom>
            <a:noFill/>
          </p:spPr>
          <p:txBody>
            <a:bodyPr wrap="none" rtlCol="0">
              <a:spAutoFit/>
            </a:bodyPr>
            <a:lstStyle/>
            <a:p>
              <a:pPr algn="r"/>
              <a:r>
                <a:rPr lang="en-US" sz="1000" noProof="0" dirty="0"/>
                <a:t>Ukraine</a:t>
              </a:r>
            </a:p>
          </p:txBody>
        </p:sp>
        <p:sp>
          <p:nvSpPr>
            <p:cNvPr id="1055" name="ZoneTexte 1054">
              <a:extLst>
                <a:ext uri="{FF2B5EF4-FFF2-40B4-BE49-F238E27FC236}">
                  <a16:creationId xmlns:a16="http://schemas.microsoft.com/office/drawing/2014/main" id="{B23D20B0-BE13-F73E-01C5-814BF51415A2}"/>
                </a:ext>
              </a:extLst>
            </p:cNvPr>
            <p:cNvSpPr txBox="1"/>
            <p:nvPr/>
          </p:nvSpPr>
          <p:spPr>
            <a:xfrm>
              <a:off x="4619203" y="4253749"/>
              <a:ext cx="603050" cy="246221"/>
            </a:xfrm>
            <a:prstGeom prst="rect">
              <a:avLst/>
            </a:prstGeom>
            <a:noFill/>
          </p:spPr>
          <p:txBody>
            <a:bodyPr wrap="none" rtlCol="0">
              <a:spAutoFit/>
            </a:bodyPr>
            <a:lstStyle/>
            <a:p>
              <a:pPr algn="r"/>
              <a:r>
                <a:rPr lang="en-US" sz="1000" noProof="0" dirty="0"/>
                <a:t>Panama</a:t>
              </a:r>
            </a:p>
          </p:txBody>
        </p:sp>
        <p:sp>
          <p:nvSpPr>
            <p:cNvPr id="1056" name="ZoneTexte 1055">
              <a:extLst>
                <a:ext uri="{FF2B5EF4-FFF2-40B4-BE49-F238E27FC236}">
                  <a16:creationId xmlns:a16="http://schemas.microsoft.com/office/drawing/2014/main" id="{FA5CF5E0-C8CD-F330-6402-3AD7AA4394ED}"/>
                </a:ext>
              </a:extLst>
            </p:cNvPr>
            <p:cNvSpPr txBox="1"/>
            <p:nvPr/>
          </p:nvSpPr>
          <p:spPr>
            <a:xfrm>
              <a:off x="4450888" y="4409584"/>
              <a:ext cx="771365" cy="246221"/>
            </a:xfrm>
            <a:prstGeom prst="rect">
              <a:avLst/>
            </a:prstGeom>
            <a:noFill/>
          </p:spPr>
          <p:txBody>
            <a:bodyPr wrap="none" rtlCol="0">
              <a:spAutoFit/>
            </a:bodyPr>
            <a:lstStyle/>
            <a:p>
              <a:pPr algn="r"/>
              <a:r>
                <a:rPr lang="en-US" sz="1000" noProof="0" dirty="0"/>
                <a:t>Kazakhstan</a:t>
              </a:r>
            </a:p>
          </p:txBody>
        </p:sp>
        <p:sp>
          <p:nvSpPr>
            <p:cNvPr id="1057" name="ZoneTexte 1056">
              <a:extLst>
                <a:ext uri="{FF2B5EF4-FFF2-40B4-BE49-F238E27FC236}">
                  <a16:creationId xmlns:a16="http://schemas.microsoft.com/office/drawing/2014/main" id="{BD29D8DB-E08F-AA64-B50A-A4FAE5113FB9}"/>
                </a:ext>
              </a:extLst>
            </p:cNvPr>
            <p:cNvSpPr txBox="1"/>
            <p:nvPr/>
          </p:nvSpPr>
          <p:spPr>
            <a:xfrm>
              <a:off x="4593555" y="4565419"/>
              <a:ext cx="628698" cy="246221"/>
            </a:xfrm>
            <a:prstGeom prst="rect">
              <a:avLst/>
            </a:prstGeom>
            <a:noFill/>
          </p:spPr>
          <p:txBody>
            <a:bodyPr wrap="none" rtlCol="0">
              <a:spAutoFit/>
            </a:bodyPr>
            <a:lstStyle/>
            <a:p>
              <a:pPr algn="r"/>
              <a:r>
                <a:rPr lang="en-US" sz="1000" noProof="0" dirty="0"/>
                <a:t>Thailand</a:t>
              </a:r>
            </a:p>
          </p:txBody>
        </p:sp>
        <p:sp>
          <p:nvSpPr>
            <p:cNvPr id="1058" name="ZoneTexte 1057">
              <a:extLst>
                <a:ext uri="{FF2B5EF4-FFF2-40B4-BE49-F238E27FC236}">
                  <a16:creationId xmlns:a16="http://schemas.microsoft.com/office/drawing/2014/main" id="{62A80B73-61AF-6EE8-3CE1-B8DCB6685A58}"/>
                </a:ext>
              </a:extLst>
            </p:cNvPr>
            <p:cNvSpPr txBox="1"/>
            <p:nvPr/>
          </p:nvSpPr>
          <p:spPr>
            <a:xfrm>
              <a:off x="4628821" y="4721254"/>
              <a:ext cx="593432" cy="246221"/>
            </a:xfrm>
            <a:prstGeom prst="rect">
              <a:avLst/>
            </a:prstGeom>
            <a:noFill/>
          </p:spPr>
          <p:txBody>
            <a:bodyPr wrap="none" rtlCol="0">
              <a:spAutoFit/>
            </a:bodyPr>
            <a:lstStyle/>
            <a:p>
              <a:pPr algn="r"/>
              <a:r>
                <a:rPr lang="en-US" sz="1000" noProof="0" dirty="0"/>
                <a:t>Somalia</a:t>
              </a:r>
            </a:p>
          </p:txBody>
        </p:sp>
        <p:sp>
          <p:nvSpPr>
            <p:cNvPr id="1059" name="ZoneTexte 1058">
              <a:extLst>
                <a:ext uri="{FF2B5EF4-FFF2-40B4-BE49-F238E27FC236}">
                  <a16:creationId xmlns:a16="http://schemas.microsoft.com/office/drawing/2014/main" id="{9473B681-9650-D52D-56FD-28717D76DE44}"/>
                </a:ext>
              </a:extLst>
            </p:cNvPr>
            <p:cNvSpPr txBox="1"/>
            <p:nvPr/>
          </p:nvSpPr>
          <p:spPr>
            <a:xfrm>
              <a:off x="4668895" y="4877089"/>
              <a:ext cx="553358" cy="246221"/>
            </a:xfrm>
            <a:prstGeom prst="rect">
              <a:avLst/>
            </a:prstGeom>
            <a:noFill/>
          </p:spPr>
          <p:txBody>
            <a:bodyPr wrap="none" rtlCol="0">
              <a:spAutoFit/>
            </a:bodyPr>
            <a:lstStyle/>
            <a:p>
              <a:pPr algn="r"/>
              <a:r>
                <a:rPr lang="en-US" sz="1000" noProof="0" dirty="0"/>
                <a:t>Guinea</a:t>
              </a:r>
            </a:p>
          </p:txBody>
        </p:sp>
        <p:sp>
          <p:nvSpPr>
            <p:cNvPr id="1060" name="ZoneTexte 1059">
              <a:extLst>
                <a:ext uri="{FF2B5EF4-FFF2-40B4-BE49-F238E27FC236}">
                  <a16:creationId xmlns:a16="http://schemas.microsoft.com/office/drawing/2014/main" id="{1AF65765-4E3A-4AFE-35EC-0A3AD27EBBBD}"/>
                </a:ext>
              </a:extLst>
            </p:cNvPr>
            <p:cNvSpPr txBox="1"/>
            <p:nvPr/>
          </p:nvSpPr>
          <p:spPr>
            <a:xfrm>
              <a:off x="3785641" y="5032924"/>
              <a:ext cx="1436612" cy="246221"/>
            </a:xfrm>
            <a:prstGeom prst="rect">
              <a:avLst/>
            </a:prstGeom>
            <a:noFill/>
          </p:spPr>
          <p:txBody>
            <a:bodyPr wrap="none" rtlCol="0">
              <a:spAutoFit/>
            </a:bodyPr>
            <a:lstStyle/>
            <a:p>
              <a:pPr algn="r"/>
              <a:r>
                <a:rPr lang="en-US" sz="1000" noProof="0" dirty="0"/>
                <a:t>Central African Republic</a:t>
              </a:r>
            </a:p>
          </p:txBody>
        </p:sp>
        <p:sp>
          <p:nvSpPr>
            <p:cNvPr id="1061" name="ZoneTexte 1060">
              <a:extLst>
                <a:ext uri="{FF2B5EF4-FFF2-40B4-BE49-F238E27FC236}">
                  <a16:creationId xmlns:a16="http://schemas.microsoft.com/office/drawing/2014/main" id="{2849E586-9F53-CE24-F434-B752FE7BBCAF}"/>
                </a:ext>
              </a:extLst>
            </p:cNvPr>
            <p:cNvSpPr txBox="1"/>
            <p:nvPr/>
          </p:nvSpPr>
          <p:spPr>
            <a:xfrm>
              <a:off x="4381958" y="5188759"/>
              <a:ext cx="840295" cy="246221"/>
            </a:xfrm>
            <a:prstGeom prst="rect">
              <a:avLst/>
            </a:prstGeom>
            <a:noFill/>
          </p:spPr>
          <p:txBody>
            <a:bodyPr wrap="none" rtlCol="0">
              <a:spAutoFit/>
            </a:bodyPr>
            <a:lstStyle/>
            <a:p>
              <a:pPr algn="r"/>
              <a:r>
                <a:rPr lang="en-US" sz="1000" noProof="0" dirty="0"/>
                <a:t>South Sudan</a:t>
              </a:r>
            </a:p>
          </p:txBody>
        </p:sp>
        <p:sp>
          <p:nvSpPr>
            <p:cNvPr id="1062" name="ZoneTexte 1061">
              <a:extLst>
                <a:ext uri="{FF2B5EF4-FFF2-40B4-BE49-F238E27FC236}">
                  <a16:creationId xmlns:a16="http://schemas.microsoft.com/office/drawing/2014/main" id="{AAD37D01-BE64-7BCF-0692-5701C6381C79}"/>
                </a:ext>
              </a:extLst>
            </p:cNvPr>
            <p:cNvSpPr txBox="1"/>
            <p:nvPr/>
          </p:nvSpPr>
          <p:spPr>
            <a:xfrm>
              <a:off x="3968384" y="5344594"/>
              <a:ext cx="1253869" cy="246221"/>
            </a:xfrm>
            <a:prstGeom prst="rect">
              <a:avLst/>
            </a:prstGeom>
            <a:noFill/>
          </p:spPr>
          <p:txBody>
            <a:bodyPr wrap="none" rtlCol="0">
              <a:spAutoFit/>
            </a:bodyPr>
            <a:lstStyle/>
            <a:p>
              <a:pPr algn="r"/>
              <a:r>
                <a:rPr lang="en-US" sz="1000" noProof="0" dirty="0"/>
                <a:t>Republic of Moldova</a:t>
              </a:r>
            </a:p>
          </p:txBody>
        </p:sp>
        <p:sp>
          <p:nvSpPr>
            <p:cNvPr id="1063" name="ZoneTexte 1062">
              <a:extLst>
                <a:ext uri="{FF2B5EF4-FFF2-40B4-BE49-F238E27FC236}">
                  <a16:creationId xmlns:a16="http://schemas.microsoft.com/office/drawing/2014/main" id="{C79C5AF9-53E1-712B-B510-BAF30CC88A8F}"/>
                </a:ext>
              </a:extLst>
            </p:cNvPr>
            <p:cNvSpPr txBox="1"/>
            <p:nvPr/>
          </p:nvSpPr>
          <p:spPr>
            <a:xfrm>
              <a:off x="4632027" y="5500429"/>
              <a:ext cx="590226" cy="246221"/>
            </a:xfrm>
            <a:prstGeom prst="rect">
              <a:avLst/>
            </a:prstGeom>
            <a:noFill/>
          </p:spPr>
          <p:txBody>
            <a:bodyPr wrap="none" rtlCol="0">
              <a:spAutoFit/>
            </a:bodyPr>
            <a:lstStyle/>
            <a:p>
              <a:pPr algn="r"/>
              <a:r>
                <a:rPr lang="en-US" sz="1000" noProof="0" dirty="0"/>
                <a:t>Senegal</a:t>
              </a:r>
            </a:p>
          </p:txBody>
        </p:sp>
        <p:sp>
          <p:nvSpPr>
            <p:cNvPr id="1064" name="ZoneTexte 1063">
              <a:extLst>
                <a:ext uri="{FF2B5EF4-FFF2-40B4-BE49-F238E27FC236}">
                  <a16:creationId xmlns:a16="http://schemas.microsoft.com/office/drawing/2014/main" id="{284DB193-06F2-6A4C-89BB-11A4B5CF67B9}"/>
                </a:ext>
              </a:extLst>
            </p:cNvPr>
            <p:cNvSpPr txBox="1"/>
            <p:nvPr/>
          </p:nvSpPr>
          <p:spPr>
            <a:xfrm>
              <a:off x="4660881" y="5656264"/>
              <a:ext cx="561372" cy="246221"/>
            </a:xfrm>
            <a:prstGeom prst="rect">
              <a:avLst/>
            </a:prstGeom>
            <a:noFill/>
          </p:spPr>
          <p:txBody>
            <a:bodyPr wrap="none" rtlCol="0">
              <a:spAutoFit/>
            </a:bodyPr>
            <a:lstStyle/>
            <a:p>
              <a:pPr algn="r"/>
              <a:r>
                <a:rPr lang="en-US" sz="1000" noProof="0" dirty="0"/>
                <a:t>Bhutan</a:t>
              </a:r>
            </a:p>
          </p:txBody>
        </p:sp>
        <p:sp>
          <p:nvSpPr>
            <p:cNvPr id="1065" name="ZoneTexte 1064">
              <a:extLst>
                <a:ext uri="{FF2B5EF4-FFF2-40B4-BE49-F238E27FC236}">
                  <a16:creationId xmlns:a16="http://schemas.microsoft.com/office/drawing/2014/main" id="{44C473A9-8C96-FAD8-F678-707F8CF69578}"/>
                </a:ext>
              </a:extLst>
            </p:cNvPr>
            <p:cNvSpPr txBox="1"/>
            <p:nvPr/>
          </p:nvSpPr>
          <p:spPr>
            <a:xfrm>
              <a:off x="4624011" y="5812099"/>
              <a:ext cx="598242" cy="246221"/>
            </a:xfrm>
            <a:prstGeom prst="rect">
              <a:avLst/>
            </a:prstGeom>
            <a:noFill/>
          </p:spPr>
          <p:txBody>
            <a:bodyPr wrap="none" rtlCol="0">
              <a:spAutoFit/>
            </a:bodyPr>
            <a:lstStyle/>
            <a:p>
              <a:pPr algn="r"/>
              <a:r>
                <a:rPr lang="en-US" sz="1000" noProof="0" dirty="0"/>
                <a:t>Lesotho</a:t>
              </a:r>
            </a:p>
          </p:txBody>
        </p:sp>
        <p:sp>
          <p:nvSpPr>
            <p:cNvPr id="1066" name="ZoneTexte 1065">
              <a:extLst>
                <a:ext uri="{FF2B5EF4-FFF2-40B4-BE49-F238E27FC236}">
                  <a16:creationId xmlns:a16="http://schemas.microsoft.com/office/drawing/2014/main" id="{EB95DCAA-C3E8-F6F9-A190-408D83A2178F}"/>
                </a:ext>
              </a:extLst>
            </p:cNvPr>
            <p:cNvSpPr txBox="1"/>
            <p:nvPr/>
          </p:nvSpPr>
          <p:spPr>
            <a:xfrm>
              <a:off x="4700956" y="5967934"/>
              <a:ext cx="521297" cy="246221"/>
            </a:xfrm>
            <a:prstGeom prst="rect">
              <a:avLst/>
            </a:prstGeom>
            <a:noFill/>
          </p:spPr>
          <p:txBody>
            <a:bodyPr wrap="none" rtlCol="0">
              <a:spAutoFit/>
            </a:bodyPr>
            <a:lstStyle/>
            <a:p>
              <a:pPr algn="r"/>
              <a:r>
                <a:rPr lang="en-US" sz="1000" noProof="0" dirty="0"/>
                <a:t>Ghana</a:t>
              </a:r>
            </a:p>
          </p:txBody>
        </p:sp>
        <p:sp>
          <p:nvSpPr>
            <p:cNvPr id="1067" name="ZoneTexte 1066">
              <a:extLst>
                <a:ext uri="{FF2B5EF4-FFF2-40B4-BE49-F238E27FC236}">
                  <a16:creationId xmlns:a16="http://schemas.microsoft.com/office/drawing/2014/main" id="{3493E13D-EC7D-6349-5652-EF18E88A407F}"/>
                </a:ext>
              </a:extLst>
            </p:cNvPr>
            <p:cNvSpPr txBox="1"/>
            <p:nvPr/>
          </p:nvSpPr>
          <p:spPr>
            <a:xfrm>
              <a:off x="4005252" y="6123766"/>
              <a:ext cx="1217001" cy="246221"/>
            </a:xfrm>
            <a:prstGeom prst="rect">
              <a:avLst/>
            </a:prstGeom>
            <a:noFill/>
          </p:spPr>
          <p:txBody>
            <a:bodyPr wrap="none" rtlCol="0">
              <a:spAutoFit/>
            </a:bodyPr>
            <a:lstStyle/>
            <a:p>
              <a:pPr algn="r"/>
              <a:r>
                <a:rPr lang="en-US" sz="1000" noProof="0" dirty="0"/>
                <a:t>Dominican Republic</a:t>
              </a:r>
            </a:p>
          </p:txBody>
        </p:sp>
      </p:grpSp>
    </p:spTree>
    <p:extLst>
      <p:ext uri="{BB962C8B-B14F-4D97-AF65-F5344CB8AC3E}">
        <p14:creationId xmlns:p14="http://schemas.microsoft.com/office/powerpoint/2010/main" val="411698330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1B4C886-C739-C110-5A0B-BB5A0FAFF647}"/>
              </a:ext>
            </a:extLst>
          </p:cNvPr>
          <p:cNvSpPr>
            <a:spLocks noGrp="1"/>
          </p:cNvSpPr>
          <p:nvPr>
            <p:ph type="title"/>
          </p:nvPr>
        </p:nvSpPr>
        <p:spPr>
          <a:xfrm>
            <a:off x="609600" y="0"/>
            <a:ext cx="8466034" cy="1491539"/>
          </a:xfrm>
        </p:spPr>
        <p:txBody>
          <a:bodyPr>
            <a:normAutofit/>
          </a:bodyPr>
          <a:lstStyle/>
          <a:p>
            <a:r>
              <a:rPr lang="en-US" dirty="0"/>
              <a:t>Vulnerable people living with HIV are routinely exposed to stigma and discrimination</a:t>
            </a:r>
            <a:endParaRPr lang="fr-FR" dirty="0"/>
          </a:p>
        </p:txBody>
      </p:sp>
      <p:sp>
        <p:nvSpPr>
          <p:cNvPr id="4" name="Text Placeholder 3">
            <a:extLst>
              <a:ext uri="{FF2B5EF4-FFF2-40B4-BE49-F238E27FC236}">
                <a16:creationId xmlns:a16="http://schemas.microsoft.com/office/drawing/2014/main" id="{2F16AC85-A0B7-45BB-6B3B-892F54E029E8}"/>
              </a:ext>
            </a:extLst>
          </p:cNvPr>
          <p:cNvSpPr>
            <a:spLocks noGrp="1"/>
          </p:cNvSpPr>
          <p:nvPr>
            <p:ph idx="1"/>
          </p:nvPr>
        </p:nvSpPr>
        <p:spPr>
          <a:xfrm>
            <a:off x="1996432" y="1892932"/>
            <a:ext cx="8547367" cy="852560"/>
          </a:xfrm>
        </p:spPr>
        <p:txBody>
          <a:bodyPr lIns="91440" tIns="45720" rIns="91440" bIns="45720" anchor="t">
            <a:normAutofit/>
          </a:bodyPr>
          <a:lstStyle/>
          <a:p>
            <a:pPr marL="0" indent="0" algn="ctr">
              <a:buNone/>
            </a:pPr>
            <a:r>
              <a:rPr lang="en-US" sz="2000" b="1" dirty="0">
                <a:solidFill>
                  <a:srgbClr val="00B0F0"/>
                </a:solidFill>
              </a:rPr>
              <a:t>Median % of key populations experiencing Stigma, discrimination, sexual/physical violence or avoidance of healthcare 2020-2024</a:t>
            </a:r>
          </a:p>
        </p:txBody>
      </p:sp>
      <p:sp>
        <p:nvSpPr>
          <p:cNvPr id="11" name="TextBox 10">
            <a:extLst>
              <a:ext uri="{FF2B5EF4-FFF2-40B4-BE49-F238E27FC236}">
                <a16:creationId xmlns:a16="http://schemas.microsoft.com/office/drawing/2014/main" id="{13F82A53-EB9A-FA15-3142-56797AA7D68D}"/>
              </a:ext>
            </a:extLst>
          </p:cNvPr>
          <p:cNvSpPr txBox="1"/>
          <p:nvPr/>
        </p:nvSpPr>
        <p:spPr>
          <a:xfrm>
            <a:off x="9725192" y="4935411"/>
            <a:ext cx="2369175" cy="400110"/>
          </a:xfrm>
          <a:prstGeom prst="rect">
            <a:avLst/>
          </a:prstGeom>
          <a:noFill/>
        </p:spPr>
        <p:txBody>
          <a:bodyPr wrap="none" rtlCol="0">
            <a:spAutoFit/>
          </a:bodyPr>
          <a:lstStyle/>
          <a:p>
            <a:pPr algn="ctr"/>
            <a:r>
              <a:rPr lang="en-GB" sz="2000" b="1" dirty="0">
                <a:solidFill>
                  <a:srgbClr val="00B0F0"/>
                </a:solidFill>
              </a:rPr>
              <a:t>2025 target is &lt; 10 %</a:t>
            </a:r>
          </a:p>
        </p:txBody>
      </p:sp>
      <p:sp>
        <p:nvSpPr>
          <p:cNvPr id="5" name="TextBox 6">
            <a:extLst>
              <a:ext uri="{FF2B5EF4-FFF2-40B4-BE49-F238E27FC236}">
                <a16:creationId xmlns:a16="http://schemas.microsoft.com/office/drawing/2014/main" id="{071EB701-99FF-1BA3-EBA8-C2B92325CDF0}"/>
              </a:ext>
            </a:extLst>
          </p:cNvPr>
          <p:cNvSpPr txBox="1"/>
          <p:nvPr/>
        </p:nvSpPr>
        <p:spPr>
          <a:xfrm>
            <a:off x="506778" y="6506147"/>
            <a:ext cx="116852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r">
              <a:defRPr/>
            </a:pPr>
            <a:r>
              <a:rPr lang="en-US" sz="1000" i="1" dirty="0">
                <a:solidFill>
                  <a:srgbClr val="000000"/>
                </a:solidFill>
                <a:latin typeface="Avenir Regular"/>
                <a:ea typeface="+mn-lt"/>
                <a:cs typeface="+mn-lt"/>
              </a:rPr>
              <a:t>Source: Global AIDS Monitoring 2021–2025 (https://aidsinfo.unaids.org/).</a:t>
            </a:r>
            <a:endParaRPr lang="en-US" sz="1000" i="1" dirty="0">
              <a:solidFill>
                <a:srgbClr val="000000"/>
              </a:solidFill>
              <a:latin typeface="Avenir Regular"/>
            </a:endParaRPr>
          </a:p>
        </p:txBody>
      </p:sp>
      <p:grpSp>
        <p:nvGrpSpPr>
          <p:cNvPr id="2" name="Groupe 1">
            <a:extLst>
              <a:ext uri="{FF2B5EF4-FFF2-40B4-BE49-F238E27FC236}">
                <a16:creationId xmlns:a16="http://schemas.microsoft.com/office/drawing/2014/main" id="{00E07ADE-D429-8D2C-0270-F58FFB7DFB56}"/>
              </a:ext>
            </a:extLst>
          </p:cNvPr>
          <p:cNvGrpSpPr/>
          <p:nvPr/>
        </p:nvGrpSpPr>
        <p:grpSpPr>
          <a:xfrm>
            <a:off x="1576124" y="2810495"/>
            <a:ext cx="8094042" cy="3651308"/>
            <a:chOff x="2188196" y="2474042"/>
            <a:chExt cx="8094042" cy="3651308"/>
          </a:xfrm>
        </p:grpSpPr>
        <p:grpSp>
          <p:nvGrpSpPr>
            <p:cNvPr id="57" name="Groupe 56">
              <a:extLst>
                <a:ext uri="{FF2B5EF4-FFF2-40B4-BE49-F238E27FC236}">
                  <a16:creationId xmlns:a16="http://schemas.microsoft.com/office/drawing/2014/main" id="{C7C2FB16-90C0-6B31-E626-257AAB1EF7A8}"/>
                </a:ext>
              </a:extLst>
            </p:cNvPr>
            <p:cNvGrpSpPr/>
            <p:nvPr/>
          </p:nvGrpSpPr>
          <p:grpSpPr>
            <a:xfrm>
              <a:off x="2559050" y="2541588"/>
              <a:ext cx="7723188" cy="2619376"/>
              <a:chOff x="2559050" y="2541588"/>
              <a:chExt cx="7723188" cy="2619376"/>
            </a:xfrm>
          </p:grpSpPr>
          <p:sp>
            <p:nvSpPr>
              <p:cNvPr id="16" name="Freeform 6">
                <a:extLst>
                  <a:ext uri="{FF2B5EF4-FFF2-40B4-BE49-F238E27FC236}">
                    <a16:creationId xmlns:a16="http://schemas.microsoft.com/office/drawing/2014/main" id="{C71A3EE4-EE07-AAFA-2285-B7191C73D381}"/>
                  </a:ext>
                </a:extLst>
              </p:cNvPr>
              <p:cNvSpPr>
                <a:spLocks/>
              </p:cNvSpPr>
              <p:nvPr/>
            </p:nvSpPr>
            <p:spPr bwMode="auto">
              <a:xfrm>
                <a:off x="2638425" y="2541588"/>
                <a:ext cx="7643813" cy="2525713"/>
              </a:xfrm>
              <a:custGeom>
                <a:avLst/>
                <a:gdLst>
                  <a:gd name="T0" fmla="*/ 24076 w 24076"/>
                  <a:gd name="T1" fmla="*/ 7958 h 7958"/>
                  <a:gd name="T2" fmla="*/ 0 w 24076"/>
                  <a:gd name="T3" fmla="*/ 7958 h 7958"/>
                  <a:gd name="T4" fmla="*/ 0 w 24076"/>
                  <a:gd name="T5" fmla="*/ 0 h 7958"/>
                </a:gdLst>
                <a:ahLst/>
                <a:cxnLst>
                  <a:cxn ang="0">
                    <a:pos x="T0" y="T1"/>
                  </a:cxn>
                  <a:cxn ang="0">
                    <a:pos x="T2" y="T3"/>
                  </a:cxn>
                  <a:cxn ang="0">
                    <a:pos x="T4" y="T5"/>
                  </a:cxn>
                </a:cxnLst>
                <a:rect l="0" t="0" r="r" b="b"/>
                <a:pathLst>
                  <a:path w="24076" h="7958">
                    <a:moveTo>
                      <a:pt x="24076" y="7958"/>
                    </a:moveTo>
                    <a:lnTo>
                      <a:pt x="0" y="7958"/>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17" name="Line 7">
                <a:extLst>
                  <a:ext uri="{FF2B5EF4-FFF2-40B4-BE49-F238E27FC236}">
                    <a16:creationId xmlns:a16="http://schemas.microsoft.com/office/drawing/2014/main" id="{AF50EF83-B534-049C-7195-00CD9491DDB1}"/>
                  </a:ext>
                </a:extLst>
              </p:cNvPr>
              <p:cNvSpPr>
                <a:spLocks noChangeShapeType="1"/>
              </p:cNvSpPr>
              <p:nvPr/>
            </p:nvSpPr>
            <p:spPr bwMode="auto">
              <a:xfrm flipV="1">
                <a:off x="7354888" y="5067301"/>
                <a:ext cx="0" cy="936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18" name="Line 8">
                <a:extLst>
                  <a:ext uri="{FF2B5EF4-FFF2-40B4-BE49-F238E27FC236}">
                    <a16:creationId xmlns:a16="http://schemas.microsoft.com/office/drawing/2014/main" id="{8E992813-82AE-46E8-1E3F-532F4C643083}"/>
                  </a:ext>
                </a:extLst>
              </p:cNvPr>
              <p:cNvSpPr>
                <a:spLocks noChangeShapeType="1"/>
              </p:cNvSpPr>
              <p:nvPr/>
            </p:nvSpPr>
            <p:spPr bwMode="auto">
              <a:xfrm flipV="1">
                <a:off x="5529263" y="5067301"/>
                <a:ext cx="0" cy="936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19" name="Line 9">
                <a:extLst>
                  <a:ext uri="{FF2B5EF4-FFF2-40B4-BE49-F238E27FC236}">
                    <a16:creationId xmlns:a16="http://schemas.microsoft.com/office/drawing/2014/main" id="{F6FF84EC-9EE0-AA37-E13B-F586E81919C4}"/>
                  </a:ext>
                </a:extLst>
              </p:cNvPr>
              <p:cNvSpPr>
                <a:spLocks noChangeShapeType="1"/>
              </p:cNvSpPr>
              <p:nvPr/>
            </p:nvSpPr>
            <p:spPr bwMode="auto">
              <a:xfrm flipV="1">
                <a:off x="3703638" y="5067301"/>
                <a:ext cx="0" cy="936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0" name="Line 10">
                <a:extLst>
                  <a:ext uri="{FF2B5EF4-FFF2-40B4-BE49-F238E27FC236}">
                    <a16:creationId xmlns:a16="http://schemas.microsoft.com/office/drawing/2014/main" id="{2D9BC519-09A0-47F6-4D1B-3EC06836BC87}"/>
                  </a:ext>
                </a:extLst>
              </p:cNvPr>
              <p:cNvSpPr>
                <a:spLocks noChangeShapeType="1"/>
              </p:cNvSpPr>
              <p:nvPr/>
            </p:nvSpPr>
            <p:spPr bwMode="auto">
              <a:xfrm flipV="1">
                <a:off x="9193213" y="5067301"/>
                <a:ext cx="0" cy="936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1" name="Line 11">
                <a:extLst>
                  <a:ext uri="{FF2B5EF4-FFF2-40B4-BE49-F238E27FC236}">
                    <a16:creationId xmlns:a16="http://schemas.microsoft.com/office/drawing/2014/main" id="{560B722F-74EF-F9E6-2F3D-504469EE6C92}"/>
                  </a:ext>
                </a:extLst>
              </p:cNvPr>
              <p:cNvSpPr>
                <a:spLocks noChangeShapeType="1"/>
              </p:cNvSpPr>
              <p:nvPr/>
            </p:nvSpPr>
            <p:spPr bwMode="auto">
              <a:xfrm>
                <a:off x="2559050" y="3092451"/>
                <a:ext cx="79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2" name="Line 12">
                <a:extLst>
                  <a:ext uri="{FF2B5EF4-FFF2-40B4-BE49-F238E27FC236}">
                    <a16:creationId xmlns:a16="http://schemas.microsoft.com/office/drawing/2014/main" id="{A2181D91-9B70-7A31-B7EA-6146A75F33EE}"/>
                  </a:ext>
                </a:extLst>
              </p:cNvPr>
              <p:cNvSpPr>
                <a:spLocks noChangeShapeType="1"/>
              </p:cNvSpPr>
              <p:nvPr/>
            </p:nvSpPr>
            <p:spPr bwMode="auto">
              <a:xfrm>
                <a:off x="2559050" y="3586163"/>
                <a:ext cx="79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3" name="Line 13">
                <a:extLst>
                  <a:ext uri="{FF2B5EF4-FFF2-40B4-BE49-F238E27FC236}">
                    <a16:creationId xmlns:a16="http://schemas.microsoft.com/office/drawing/2014/main" id="{F46B1EEE-576E-244C-4035-B67F45603A07}"/>
                  </a:ext>
                </a:extLst>
              </p:cNvPr>
              <p:cNvSpPr>
                <a:spLocks noChangeShapeType="1"/>
              </p:cNvSpPr>
              <p:nvPr/>
            </p:nvSpPr>
            <p:spPr bwMode="auto">
              <a:xfrm>
                <a:off x="2559050" y="4087813"/>
                <a:ext cx="79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4" name="Line 14">
                <a:extLst>
                  <a:ext uri="{FF2B5EF4-FFF2-40B4-BE49-F238E27FC236}">
                    <a16:creationId xmlns:a16="http://schemas.microsoft.com/office/drawing/2014/main" id="{43A7F679-9730-0304-BA8D-0E4E4B3AB5F6}"/>
                  </a:ext>
                </a:extLst>
              </p:cNvPr>
              <p:cNvSpPr>
                <a:spLocks noChangeShapeType="1"/>
              </p:cNvSpPr>
              <p:nvPr/>
            </p:nvSpPr>
            <p:spPr bwMode="auto">
              <a:xfrm>
                <a:off x="2559050" y="4559301"/>
                <a:ext cx="79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5" name="Line 15">
                <a:extLst>
                  <a:ext uri="{FF2B5EF4-FFF2-40B4-BE49-F238E27FC236}">
                    <a16:creationId xmlns:a16="http://schemas.microsoft.com/office/drawing/2014/main" id="{B2258473-0CDD-2CBF-2AB3-E37D37E369C5}"/>
                  </a:ext>
                </a:extLst>
              </p:cNvPr>
              <p:cNvSpPr>
                <a:spLocks noChangeShapeType="1"/>
              </p:cNvSpPr>
              <p:nvPr/>
            </p:nvSpPr>
            <p:spPr bwMode="auto">
              <a:xfrm>
                <a:off x="2559050" y="5067301"/>
                <a:ext cx="79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6" name="Line 16">
                <a:extLst>
                  <a:ext uri="{FF2B5EF4-FFF2-40B4-BE49-F238E27FC236}">
                    <a16:creationId xmlns:a16="http://schemas.microsoft.com/office/drawing/2014/main" id="{45862772-5FCE-CC3F-BB46-AF23A7EE2566}"/>
                  </a:ext>
                </a:extLst>
              </p:cNvPr>
              <p:cNvSpPr>
                <a:spLocks noChangeShapeType="1"/>
              </p:cNvSpPr>
              <p:nvPr/>
            </p:nvSpPr>
            <p:spPr bwMode="auto">
              <a:xfrm>
                <a:off x="2559050" y="2598738"/>
                <a:ext cx="79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7" name="Line 17">
                <a:extLst>
                  <a:ext uri="{FF2B5EF4-FFF2-40B4-BE49-F238E27FC236}">
                    <a16:creationId xmlns:a16="http://schemas.microsoft.com/office/drawing/2014/main" id="{EAA4FACB-3B2C-F40D-EC2D-D22ECD026FAF}"/>
                  </a:ext>
                </a:extLst>
              </p:cNvPr>
              <p:cNvSpPr>
                <a:spLocks noChangeShapeType="1"/>
              </p:cNvSpPr>
              <p:nvPr/>
            </p:nvSpPr>
            <p:spPr bwMode="auto">
              <a:xfrm flipH="1">
                <a:off x="2638425" y="4802188"/>
                <a:ext cx="2776538" cy="0"/>
              </a:xfrm>
              <a:prstGeom prst="line">
                <a:avLst/>
              </a:prstGeom>
              <a:noFill/>
              <a:ln w="7938">
                <a:solidFill>
                  <a:srgbClr val="99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8" name="Line 18">
                <a:extLst>
                  <a:ext uri="{FF2B5EF4-FFF2-40B4-BE49-F238E27FC236}">
                    <a16:creationId xmlns:a16="http://schemas.microsoft.com/office/drawing/2014/main" id="{7FD7BBA8-D5BC-D2CD-3620-130745327CC0}"/>
                  </a:ext>
                </a:extLst>
              </p:cNvPr>
              <p:cNvSpPr>
                <a:spLocks noChangeShapeType="1"/>
              </p:cNvSpPr>
              <p:nvPr/>
            </p:nvSpPr>
            <p:spPr bwMode="auto">
              <a:xfrm flipH="1">
                <a:off x="5586413" y="4802188"/>
                <a:ext cx="4645025" cy="0"/>
              </a:xfrm>
              <a:prstGeom prst="line">
                <a:avLst/>
              </a:prstGeom>
              <a:noFill/>
              <a:ln w="7938">
                <a:solidFill>
                  <a:srgbClr val="99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29" name="Line 19">
                <a:extLst>
                  <a:ext uri="{FF2B5EF4-FFF2-40B4-BE49-F238E27FC236}">
                    <a16:creationId xmlns:a16="http://schemas.microsoft.com/office/drawing/2014/main" id="{9B0BAF17-FCFD-0817-C44D-65471A9ED05E}"/>
                  </a:ext>
                </a:extLst>
              </p:cNvPr>
              <p:cNvSpPr>
                <a:spLocks noChangeShapeType="1"/>
              </p:cNvSpPr>
              <p:nvPr/>
            </p:nvSpPr>
            <p:spPr bwMode="auto">
              <a:xfrm flipH="1">
                <a:off x="5414963" y="4802188"/>
                <a:ext cx="171450" cy="0"/>
              </a:xfrm>
              <a:prstGeom prst="line">
                <a:avLst/>
              </a:prstGeom>
              <a:noFill/>
              <a:ln w="7938">
                <a:solidFill>
                  <a:srgbClr val="99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0" name="Freeform 20">
                <a:extLst>
                  <a:ext uri="{FF2B5EF4-FFF2-40B4-BE49-F238E27FC236}">
                    <a16:creationId xmlns:a16="http://schemas.microsoft.com/office/drawing/2014/main" id="{D5253D0C-583B-9C08-A9CC-DAD6CF0B041E}"/>
                  </a:ext>
                </a:extLst>
              </p:cNvPr>
              <p:cNvSpPr>
                <a:spLocks/>
              </p:cNvSpPr>
              <p:nvPr/>
            </p:nvSpPr>
            <p:spPr bwMode="auto">
              <a:xfrm>
                <a:off x="3632200" y="4297363"/>
                <a:ext cx="149225" cy="149225"/>
              </a:xfrm>
              <a:custGeom>
                <a:avLst/>
                <a:gdLst>
                  <a:gd name="T0" fmla="*/ 210 w 469"/>
                  <a:gd name="T1" fmla="*/ 0 h 469"/>
                  <a:gd name="T2" fmla="*/ 165 w 469"/>
                  <a:gd name="T3" fmla="*/ 9 h 469"/>
                  <a:gd name="T4" fmla="*/ 123 w 469"/>
                  <a:gd name="T5" fmla="*/ 25 h 469"/>
                  <a:gd name="T6" fmla="*/ 86 w 469"/>
                  <a:gd name="T7" fmla="*/ 52 h 469"/>
                  <a:gd name="T8" fmla="*/ 52 w 469"/>
                  <a:gd name="T9" fmla="*/ 86 h 469"/>
                  <a:gd name="T10" fmla="*/ 25 w 469"/>
                  <a:gd name="T11" fmla="*/ 123 h 469"/>
                  <a:gd name="T12" fmla="*/ 9 w 469"/>
                  <a:gd name="T13" fmla="*/ 164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5 w 469"/>
                  <a:gd name="T29" fmla="*/ 459 h 469"/>
                  <a:gd name="T30" fmla="*/ 210 w 469"/>
                  <a:gd name="T31" fmla="*/ 468 h 469"/>
                  <a:gd name="T32" fmla="*/ 257 w 469"/>
                  <a:gd name="T33" fmla="*/ 468 h 469"/>
                  <a:gd name="T34" fmla="*/ 270 w 469"/>
                  <a:gd name="T35" fmla="*/ 464 h 469"/>
                  <a:gd name="T36" fmla="*/ 281 w 469"/>
                  <a:gd name="T37" fmla="*/ 464 h 469"/>
                  <a:gd name="T38" fmla="*/ 287 w 469"/>
                  <a:gd name="T39" fmla="*/ 461 h 469"/>
                  <a:gd name="T40" fmla="*/ 302 w 469"/>
                  <a:gd name="T41" fmla="*/ 459 h 469"/>
                  <a:gd name="T42" fmla="*/ 323 w 469"/>
                  <a:gd name="T43" fmla="*/ 451 h 469"/>
                  <a:gd name="T44" fmla="*/ 343 w 469"/>
                  <a:gd name="T45" fmla="*/ 441 h 469"/>
                  <a:gd name="T46" fmla="*/ 381 w 469"/>
                  <a:gd name="T47" fmla="*/ 415 h 469"/>
                  <a:gd name="T48" fmla="*/ 400 w 469"/>
                  <a:gd name="T49" fmla="*/ 400 h 469"/>
                  <a:gd name="T50" fmla="*/ 415 w 469"/>
                  <a:gd name="T51" fmla="*/ 381 h 469"/>
                  <a:gd name="T52" fmla="*/ 441 w 469"/>
                  <a:gd name="T53" fmla="*/ 343 h 469"/>
                  <a:gd name="T54" fmla="*/ 451 w 469"/>
                  <a:gd name="T55" fmla="*/ 323 h 469"/>
                  <a:gd name="T56" fmla="*/ 459 w 469"/>
                  <a:gd name="T57" fmla="*/ 302 h 469"/>
                  <a:gd name="T58" fmla="*/ 461 w 469"/>
                  <a:gd name="T59" fmla="*/ 287 h 469"/>
                  <a:gd name="T60" fmla="*/ 464 w 469"/>
                  <a:gd name="T61" fmla="*/ 281 h 469"/>
                  <a:gd name="T62" fmla="*/ 464 w 469"/>
                  <a:gd name="T63" fmla="*/ 270 h 469"/>
                  <a:gd name="T64" fmla="*/ 468 w 469"/>
                  <a:gd name="T65" fmla="*/ 257 h 469"/>
                  <a:gd name="T66" fmla="*/ 468 w 469"/>
                  <a:gd name="T67" fmla="*/ 210 h 469"/>
                  <a:gd name="T68" fmla="*/ 459 w 469"/>
                  <a:gd name="T69" fmla="*/ 164 h 469"/>
                  <a:gd name="T70" fmla="*/ 441 w 469"/>
                  <a:gd name="T71" fmla="*/ 123 h 469"/>
                  <a:gd name="T72" fmla="*/ 415 w 469"/>
                  <a:gd name="T73" fmla="*/ 86 h 469"/>
                  <a:gd name="T74" fmla="*/ 381 w 469"/>
                  <a:gd name="T75" fmla="*/ 52 h 469"/>
                  <a:gd name="T76" fmla="*/ 343 w 469"/>
                  <a:gd name="T77" fmla="*/ 25 h 469"/>
                  <a:gd name="T78" fmla="*/ 302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4" y="0"/>
                    </a:moveTo>
                    <a:lnTo>
                      <a:pt x="210" y="0"/>
                    </a:lnTo>
                    <a:lnTo>
                      <a:pt x="187" y="3"/>
                    </a:lnTo>
                    <a:lnTo>
                      <a:pt x="165" y="9"/>
                    </a:lnTo>
                    <a:lnTo>
                      <a:pt x="144" y="17"/>
                    </a:lnTo>
                    <a:lnTo>
                      <a:pt x="123" y="25"/>
                    </a:lnTo>
                    <a:lnTo>
                      <a:pt x="104" y="37"/>
                    </a:lnTo>
                    <a:lnTo>
                      <a:pt x="86" y="52"/>
                    </a:lnTo>
                    <a:lnTo>
                      <a:pt x="69" y="69"/>
                    </a:lnTo>
                    <a:lnTo>
                      <a:pt x="52" y="86"/>
                    </a:lnTo>
                    <a:lnTo>
                      <a:pt x="37" y="104"/>
                    </a:lnTo>
                    <a:lnTo>
                      <a:pt x="25" y="123"/>
                    </a:lnTo>
                    <a:lnTo>
                      <a:pt x="17" y="144"/>
                    </a:lnTo>
                    <a:lnTo>
                      <a:pt x="9" y="164"/>
                    </a:lnTo>
                    <a:lnTo>
                      <a:pt x="3" y="187"/>
                    </a:lnTo>
                    <a:lnTo>
                      <a:pt x="0" y="210"/>
                    </a:lnTo>
                    <a:lnTo>
                      <a:pt x="0" y="234"/>
                    </a:lnTo>
                    <a:lnTo>
                      <a:pt x="0" y="257"/>
                    </a:lnTo>
                    <a:lnTo>
                      <a:pt x="3" y="281"/>
                    </a:lnTo>
                    <a:lnTo>
                      <a:pt x="9" y="302"/>
                    </a:lnTo>
                    <a:lnTo>
                      <a:pt x="17" y="323"/>
                    </a:lnTo>
                    <a:lnTo>
                      <a:pt x="25" y="343"/>
                    </a:lnTo>
                    <a:lnTo>
                      <a:pt x="37" y="363"/>
                    </a:lnTo>
                    <a:lnTo>
                      <a:pt x="52" y="381"/>
                    </a:lnTo>
                    <a:lnTo>
                      <a:pt x="69" y="400"/>
                    </a:lnTo>
                    <a:lnTo>
                      <a:pt x="86" y="415"/>
                    </a:lnTo>
                    <a:lnTo>
                      <a:pt x="104" y="429"/>
                    </a:lnTo>
                    <a:lnTo>
                      <a:pt x="123" y="441"/>
                    </a:lnTo>
                    <a:lnTo>
                      <a:pt x="144" y="451"/>
                    </a:lnTo>
                    <a:lnTo>
                      <a:pt x="165" y="459"/>
                    </a:lnTo>
                    <a:lnTo>
                      <a:pt x="187" y="464"/>
                    </a:lnTo>
                    <a:lnTo>
                      <a:pt x="210" y="468"/>
                    </a:lnTo>
                    <a:lnTo>
                      <a:pt x="234" y="469"/>
                    </a:lnTo>
                    <a:lnTo>
                      <a:pt x="257" y="468"/>
                    </a:lnTo>
                    <a:lnTo>
                      <a:pt x="268" y="465"/>
                    </a:lnTo>
                    <a:lnTo>
                      <a:pt x="270" y="464"/>
                    </a:lnTo>
                    <a:lnTo>
                      <a:pt x="274" y="464"/>
                    </a:lnTo>
                    <a:lnTo>
                      <a:pt x="281" y="464"/>
                    </a:lnTo>
                    <a:lnTo>
                      <a:pt x="285" y="462"/>
                    </a:lnTo>
                    <a:lnTo>
                      <a:pt x="287" y="461"/>
                    </a:lnTo>
                    <a:lnTo>
                      <a:pt x="291" y="461"/>
                    </a:lnTo>
                    <a:lnTo>
                      <a:pt x="302" y="459"/>
                    </a:lnTo>
                    <a:lnTo>
                      <a:pt x="312" y="454"/>
                    </a:lnTo>
                    <a:lnTo>
                      <a:pt x="323" y="451"/>
                    </a:lnTo>
                    <a:lnTo>
                      <a:pt x="332" y="445"/>
                    </a:lnTo>
                    <a:lnTo>
                      <a:pt x="343" y="441"/>
                    </a:lnTo>
                    <a:lnTo>
                      <a:pt x="363" y="429"/>
                    </a:lnTo>
                    <a:lnTo>
                      <a:pt x="381" y="415"/>
                    </a:lnTo>
                    <a:lnTo>
                      <a:pt x="390" y="407"/>
                    </a:lnTo>
                    <a:lnTo>
                      <a:pt x="400" y="400"/>
                    </a:lnTo>
                    <a:lnTo>
                      <a:pt x="407" y="390"/>
                    </a:lnTo>
                    <a:lnTo>
                      <a:pt x="415" y="381"/>
                    </a:lnTo>
                    <a:lnTo>
                      <a:pt x="429" y="363"/>
                    </a:lnTo>
                    <a:lnTo>
                      <a:pt x="441" y="343"/>
                    </a:lnTo>
                    <a:lnTo>
                      <a:pt x="445" y="332"/>
                    </a:lnTo>
                    <a:lnTo>
                      <a:pt x="451" y="323"/>
                    </a:lnTo>
                    <a:lnTo>
                      <a:pt x="454" y="312"/>
                    </a:lnTo>
                    <a:lnTo>
                      <a:pt x="459" y="302"/>
                    </a:lnTo>
                    <a:lnTo>
                      <a:pt x="461" y="291"/>
                    </a:lnTo>
                    <a:lnTo>
                      <a:pt x="461" y="287"/>
                    </a:lnTo>
                    <a:lnTo>
                      <a:pt x="462" y="285"/>
                    </a:lnTo>
                    <a:lnTo>
                      <a:pt x="464" y="281"/>
                    </a:lnTo>
                    <a:lnTo>
                      <a:pt x="464" y="274"/>
                    </a:lnTo>
                    <a:lnTo>
                      <a:pt x="464" y="270"/>
                    </a:lnTo>
                    <a:lnTo>
                      <a:pt x="466" y="268"/>
                    </a:lnTo>
                    <a:lnTo>
                      <a:pt x="468" y="257"/>
                    </a:lnTo>
                    <a:lnTo>
                      <a:pt x="469" y="234"/>
                    </a:lnTo>
                    <a:lnTo>
                      <a:pt x="468" y="210"/>
                    </a:lnTo>
                    <a:lnTo>
                      <a:pt x="464" y="187"/>
                    </a:lnTo>
                    <a:lnTo>
                      <a:pt x="459" y="164"/>
                    </a:lnTo>
                    <a:lnTo>
                      <a:pt x="451" y="144"/>
                    </a:lnTo>
                    <a:lnTo>
                      <a:pt x="441" y="123"/>
                    </a:lnTo>
                    <a:lnTo>
                      <a:pt x="429" y="104"/>
                    </a:lnTo>
                    <a:lnTo>
                      <a:pt x="415" y="86"/>
                    </a:lnTo>
                    <a:lnTo>
                      <a:pt x="400" y="69"/>
                    </a:lnTo>
                    <a:lnTo>
                      <a:pt x="381" y="52"/>
                    </a:lnTo>
                    <a:lnTo>
                      <a:pt x="363" y="37"/>
                    </a:lnTo>
                    <a:lnTo>
                      <a:pt x="343" y="25"/>
                    </a:lnTo>
                    <a:lnTo>
                      <a:pt x="323" y="17"/>
                    </a:lnTo>
                    <a:lnTo>
                      <a:pt x="302" y="9"/>
                    </a:lnTo>
                    <a:lnTo>
                      <a:pt x="281" y="3"/>
                    </a:lnTo>
                    <a:lnTo>
                      <a:pt x="257" y="0"/>
                    </a:lnTo>
                    <a:lnTo>
                      <a:pt x="234"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1" name="Freeform 21">
                <a:extLst>
                  <a:ext uri="{FF2B5EF4-FFF2-40B4-BE49-F238E27FC236}">
                    <a16:creationId xmlns:a16="http://schemas.microsoft.com/office/drawing/2014/main" id="{249268C3-CB09-DEF7-C4AF-2CB94CBCFC03}"/>
                  </a:ext>
                </a:extLst>
              </p:cNvPr>
              <p:cNvSpPr>
                <a:spLocks/>
              </p:cNvSpPr>
              <p:nvPr/>
            </p:nvSpPr>
            <p:spPr bwMode="auto">
              <a:xfrm>
                <a:off x="3632200" y="4505326"/>
                <a:ext cx="149225" cy="149225"/>
              </a:xfrm>
              <a:custGeom>
                <a:avLst/>
                <a:gdLst>
                  <a:gd name="T0" fmla="*/ 52 w 469"/>
                  <a:gd name="T1" fmla="*/ 85 h 469"/>
                  <a:gd name="T2" fmla="*/ 25 w 469"/>
                  <a:gd name="T3" fmla="*/ 123 h 469"/>
                  <a:gd name="T4" fmla="*/ 9 w 469"/>
                  <a:gd name="T5" fmla="*/ 164 h 469"/>
                  <a:gd name="T6" fmla="*/ 0 w 469"/>
                  <a:gd name="T7" fmla="*/ 209 h 469"/>
                  <a:gd name="T8" fmla="*/ 0 w 469"/>
                  <a:gd name="T9" fmla="*/ 257 h 469"/>
                  <a:gd name="T10" fmla="*/ 9 w 469"/>
                  <a:gd name="T11" fmla="*/ 302 h 469"/>
                  <a:gd name="T12" fmla="*/ 25 w 469"/>
                  <a:gd name="T13" fmla="*/ 342 h 469"/>
                  <a:gd name="T14" fmla="*/ 52 w 469"/>
                  <a:gd name="T15" fmla="*/ 381 h 469"/>
                  <a:gd name="T16" fmla="*/ 86 w 469"/>
                  <a:gd name="T17" fmla="*/ 415 h 469"/>
                  <a:gd name="T18" fmla="*/ 123 w 469"/>
                  <a:gd name="T19" fmla="*/ 440 h 469"/>
                  <a:gd name="T20" fmla="*/ 165 w 469"/>
                  <a:gd name="T21" fmla="*/ 458 h 469"/>
                  <a:gd name="T22" fmla="*/ 210 w 469"/>
                  <a:gd name="T23" fmla="*/ 468 h 469"/>
                  <a:gd name="T24" fmla="*/ 257 w 469"/>
                  <a:gd name="T25" fmla="*/ 468 h 469"/>
                  <a:gd name="T26" fmla="*/ 270 w 469"/>
                  <a:gd name="T27" fmla="*/ 464 h 469"/>
                  <a:gd name="T28" fmla="*/ 281 w 469"/>
                  <a:gd name="T29" fmla="*/ 464 h 469"/>
                  <a:gd name="T30" fmla="*/ 287 w 469"/>
                  <a:gd name="T31" fmla="*/ 461 h 469"/>
                  <a:gd name="T32" fmla="*/ 302 w 469"/>
                  <a:gd name="T33" fmla="*/ 458 h 469"/>
                  <a:gd name="T34" fmla="*/ 323 w 469"/>
                  <a:gd name="T35" fmla="*/ 451 h 469"/>
                  <a:gd name="T36" fmla="*/ 343 w 469"/>
                  <a:gd name="T37" fmla="*/ 440 h 469"/>
                  <a:gd name="T38" fmla="*/ 381 w 469"/>
                  <a:gd name="T39" fmla="*/ 415 h 469"/>
                  <a:gd name="T40" fmla="*/ 400 w 469"/>
                  <a:gd name="T41" fmla="*/ 400 h 469"/>
                  <a:gd name="T42" fmla="*/ 415 w 469"/>
                  <a:gd name="T43" fmla="*/ 381 h 469"/>
                  <a:gd name="T44" fmla="*/ 441 w 469"/>
                  <a:gd name="T45" fmla="*/ 342 h 469"/>
                  <a:gd name="T46" fmla="*/ 451 w 469"/>
                  <a:gd name="T47" fmla="*/ 323 h 469"/>
                  <a:gd name="T48" fmla="*/ 459 w 469"/>
                  <a:gd name="T49" fmla="*/ 302 h 469"/>
                  <a:gd name="T50" fmla="*/ 461 w 469"/>
                  <a:gd name="T51" fmla="*/ 287 h 469"/>
                  <a:gd name="T52" fmla="*/ 464 w 469"/>
                  <a:gd name="T53" fmla="*/ 280 h 469"/>
                  <a:gd name="T54" fmla="*/ 464 w 469"/>
                  <a:gd name="T55" fmla="*/ 270 h 469"/>
                  <a:gd name="T56" fmla="*/ 468 w 469"/>
                  <a:gd name="T57" fmla="*/ 257 h 469"/>
                  <a:gd name="T58" fmla="*/ 468 w 469"/>
                  <a:gd name="T59" fmla="*/ 209 h 469"/>
                  <a:gd name="T60" fmla="*/ 459 w 469"/>
                  <a:gd name="T61" fmla="*/ 164 h 469"/>
                  <a:gd name="T62" fmla="*/ 441 w 469"/>
                  <a:gd name="T63" fmla="*/ 123 h 469"/>
                  <a:gd name="T64" fmla="*/ 415 w 469"/>
                  <a:gd name="T65" fmla="*/ 85 h 469"/>
                  <a:gd name="T66" fmla="*/ 381 w 469"/>
                  <a:gd name="T67" fmla="*/ 52 h 469"/>
                  <a:gd name="T68" fmla="*/ 343 w 469"/>
                  <a:gd name="T69" fmla="*/ 24 h 469"/>
                  <a:gd name="T70" fmla="*/ 302 w 469"/>
                  <a:gd name="T71" fmla="*/ 9 h 469"/>
                  <a:gd name="T72" fmla="*/ 257 w 469"/>
                  <a:gd name="T73" fmla="*/ 0 h 469"/>
                  <a:gd name="T74" fmla="*/ 210 w 469"/>
                  <a:gd name="T75" fmla="*/ 0 h 469"/>
                  <a:gd name="T76" fmla="*/ 165 w 469"/>
                  <a:gd name="T77" fmla="*/ 9 h 469"/>
                  <a:gd name="T78" fmla="*/ 123 w 469"/>
                  <a:gd name="T79" fmla="*/ 24 h 469"/>
                  <a:gd name="T80" fmla="*/ 86 w 469"/>
                  <a:gd name="T81" fmla="*/ 5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69" y="68"/>
                    </a:moveTo>
                    <a:lnTo>
                      <a:pt x="52" y="85"/>
                    </a:lnTo>
                    <a:lnTo>
                      <a:pt x="37" y="103"/>
                    </a:lnTo>
                    <a:lnTo>
                      <a:pt x="25" y="123"/>
                    </a:lnTo>
                    <a:lnTo>
                      <a:pt x="17" y="144"/>
                    </a:lnTo>
                    <a:lnTo>
                      <a:pt x="9" y="164"/>
                    </a:lnTo>
                    <a:lnTo>
                      <a:pt x="3" y="187"/>
                    </a:lnTo>
                    <a:lnTo>
                      <a:pt x="0" y="209"/>
                    </a:lnTo>
                    <a:lnTo>
                      <a:pt x="0" y="234"/>
                    </a:lnTo>
                    <a:lnTo>
                      <a:pt x="0" y="257"/>
                    </a:lnTo>
                    <a:lnTo>
                      <a:pt x="3" y="280"/>
                    </a:lnTo>
                    <a:lnTo>
                      <a:pt x="9" y="302"/>
                    </a:lnTo>
                    <a:lnTo>
                      <a:pt x="17" y="323"/>
                    </a:lnTo>
                    <a:lnTo>
                      <a:pt x="25" y="342"/>
                    </a:lnTo>
                    <a:lnTo>
                      <a:pt x="37" y="363"/>
                    </a:lnTo>
                    <a:lnTo>
                      <a:pt x="52" y="381"/>
                    </a:lnTo>
                    <a:lnTo>
                      <a:pt x="69" y="400"/>
                    </a:lnTo>
                    <a:lnTo>
                      <a:pt x="86" y="415"/>
                    </a:lnTo>
                    <a:lnTo>
                      <a:pt x="104" y="429"/>
                    </a:lnTo>
                    <a:lnTo>
                      <a:pt x="123" y="440"/>
                    </a:lnTo>
                    <a:lnTo>
                      <a:pt x="144" y="451"/>
                    </a:lnTo>
                    <a:lnTo>
                      <a:pt x="165" y="458"/>
                    </a:lnTo>
                    <a:lnTo>
                      <a:pt x="187" y="464"/>
                    </a:lnTo>
                    <a:lnTo>
                      <a:pt x="210" y="468"/>
                    </a:lnTo>
                    <a:lnTo>
                      <a:pt x="234" y="469"/>
                    </a:lnTo>
                    <a:lnTo>
                      <a:pt x="257" y="468"/>
                    </a:lnTo>
                    <a:lnTo>
                      <a:pt x="268" y="465"/>
                    </a:lnTo>
                    <a:lnTo>
                      <a:pt x="270" y="464"/>
                    </a:lnTo>
                    <a:lnTo>
                      <a:pt x="274" y="464"/>
                    </a:lnTo>
                    <a:lnTo>
                      <a:pt x="281" y="464"/>
                    </a:lnTo>
                    <a:lnTo>
                      <a:pt x="285" y="462"/>
                    </a:lnTo>
                    <a:lnTo>
                      <a:pt x="287" y="461"/>
                    </a:lnTo>
                    <a:lnTo>
                      <a:pt x="291" y="461"/>
                    </a:lnTo>
                    <a:lnTo>
                      <a:pt x="302" y="458"/>
                    </a:lnTo>
                    <a:lnTo>
                      <a:pt x="312" y="454"/>
                    </a:lnTo>
                    <a:lnTo>
                      <a:pt x="323" y="451"/>
                    </a:lnTo>
                    <a:lnTo>
                      <a:pt x="332" y="445"/>
                    </a:lnTo>
                    <a:lnTo>
                      <a:pt x="343" y="440"/>
                    </a:lnTo>
                    <a:lnTo>
                      <a:pt x="363" y="429"/>
                    </a:lnTo>
                    <a:lnTo>
                      <a:pt x="381" y="415"/>
                    </a:lnTo>
                    <a:lnTo>
                      <a:pt x="390" y="407"/>
                    </a:lnTo>
                    <a:lnTo>
                      <a:pt x="400" y="400"/>
                    </a:lnTo>
                    <a:lnTo>
                      <a:pt x="407" y="390"/>
                    </a:lnTo>
                    <a:lnTo>
                      <a:pt x="415" y="381"/>
                    </a:lnTo>
                    <a:lnTo>
                      <a:pt x="429" y="363"/>
                    </a:lnTo>
                    <a:lnTo>
                      <a:pt x="441" y="342"/>
                    </a:lnTo>
                    <a:lnTo>
                      <a:pt x="445" y="332"/>
                    </a:lnTo>
                    <a:lnTo>
                      <a:pt x="451" y="323"/>
                    </a:lnTo>
                    <a:lnTo>
                      <a:pt x="454" y="312"/>
                    </a:lnTo>
                    <a:lnTo>
                      <a:pt x="459" y="302"/>
                    </a:lnTo>
                    <a:lnTo>
                      <a:pt x="461" y="291"/>
                    </a:lnTo>
                    <a:lnTo>
                      <a:pt x="461" y="287"/>
                    </a:lnTo>
                    <a:lnTo>
                      <a:pt x="462" y="285"/>
                    </a:lnTo>
                    <a:lnTo>
                      <a:pt x="464" y="280"/>
                    </a:lnTo>
                    <a:lnTo>
                      <a:pt x="464" y="274"/>
                    </a:lnTo>
                    <a:lnTo>
                      <a:pt x="464" y="270"/>
                    </a:lnTo>
                    <a:lnTo>
                      <a:pt x="466" y="268"/>
                    </a:lnTo>
                    <a:lnTo>
                      <a:pt x="468" y="257"/>
                    </a:lnTo>
                    <a:lnTo>
                      <a:pt x="469" y="234"/>
                    </a:lnTo>
                    <a:lnTo>
                      <a:pt x="468" y="209"/>
                    </a:lnTo>
                    <a:lnTo>
                      <a:pt x="464" y="187"/>
                    </a:lnTo>
                    <a:lnTo>
                      <a:pt x="459" y="164"/>
                    </a:lnTo>
                    <a:lnTo>
                      <a:pt x="451" y="144"/>
                    </a:lnTo>
                    <a:lnTo>
                      <a:pt x="441" y="123"/>
                    </a:lnTo>
                    <a:lnTo>
                      <a:pt x="429" y="103"/>
                    </a:lnTo>
                    <a:lnTo>
                      <a:pt x="415" y="85"/>
                    </a:lnTo>
                    <a:lnTo>
                      <a:pt x="400" y="68"/>
                    </a:lnTo>
                    <a:lnTo>
                      <a:pt x="381" y="52"/>
                    </a:lnTo>
                    <a:lnTo>
                      <a:pt x="363" y="37"/>
                    </a:lnTo>
                    <a:lnTo>
                      <a:pt x="343" y="24"/>
                    </a:lnTo>
                    <a:lnTo>
                      <a:pt x="323" y="17"/>
                    </a:lnTo>
                    <a:lnTo>
                      <a:pt x="302" y="9"/>
                    </a:lnTo>
                    <a:lnTo>
                      <a:pt x="281" y="3"/>
                    </a:lnTo>
                    <a:lnTo>
                      <a:pt x="257" y="0"/>
                    </a:lnTo>
                    <a:lnTo>
                      <a:pt x="234" y="0"/>
                    </a:lnTo>
                    <a:lnTo>
                      <a:pt x="210" y="0"/>
                    </a:lnTo>
                    <a:lnTo>
                      <a:pt x="187" y="3"/>
                    </a:lnTo>
                    <a:lnTo>
                      <a:pt x="165" y="9"/>
                    </a:lnTo>
                    <a:lnTo>
                      <a:pt x="144" y="17"/>
                    </a:lnTo>
                    <a:lnTo>
                      <a:pt x="123" y="24"/>
                    </a:lnTo>
                    <a:lnTo>
                      <a:pt x="104" y="37"/>
                    </a:lnTo>
                    <a:lnTo>
                      <a:pt x="86" y="52"/>
                    </a:lnTo>
                    <a:lnTo>
                      <a:pt x="69" y="6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2" name="Freeform 22">
                <a:extLst>
                  <a:ext uri="{FF2B5EF4-FFF2-40B4-BE49-F238E27FC236}">
                    <a16:creationId xmlns:a16="http://schemas.microsoft.com/office/drawing/2014/main" id="{7BB9D460-F8EF-0C5C-71C8-3BAD2E6900A5}"/>
                  </a:ext>
                </a:extLst>
              </p:cNvPr>
              <p:cNvSpPr>
                <a:spLocks/>
              </p:cNvSpPr>
              <p:nvPr/>
            </p:nvSpPr>
            <p:spPr bwMode="auto">
              <a:xfrm>
                <a:off x="3632200" y="4649788"/>
                <a:ext cx="149225" cy="149225"/>
              </a:xfrm>
              <a:custGeom>
                <a:avLst/>
                <a:gdLst>
                  <a:gd name="T0" fmla="*/ 210 w 469"/>
                  <a:gd name="T1" fmla="*/ 0 h 469"/>
                  <a:gd name="T2" fmla="*/ 165 w 469"/>
                  <a:gd name="T3" fmla="*/ 9 h 469"/>
                  <a:gd name="T4" fmla="*/ 123 w 469"/>
                  <a:gd name="T5" fmla="*/ 25 h 469"/>
                  <a:gd name="T6" fmla="*/ 86 w 469"/>
                  <a:gd name="T7" fmla="*/ 52 h 469"/>
                  <a:gd name="T8" fmla="*/ 52 w 469"/>
                  <a:gd name="T9" fmla="*/ 86 h 469"/>
                  <a:gd name="T10" fmla="*/ 25 w 469"/>
                  <a:gd name="T11" fmla="*/ 123 h 469"/>
                  <a:gd name="T12" fmla="*/ 9 w 469"/>
                  <a:gd name="T13" fmla="*/ 165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5 w 469"/>
                  <a:gd name="T29" fmla="*/ 459 h 469"/>
                  <a:gd name="T30" fmla="*/ 210 w 469"/>
                  <a:gd name="T31" fmla="*/ 468 h 469"/>
                  <a:gd name="T32" fmla="*/ 257 w 469"/>
                  <a:gd name="T33" fmla="*/ 468 h 469"/>
                  <a:gd name="T34" fmla="*/ 270 w 469"/>
                  <a:gd name="T35" fmla="*/ 465 h 469"/>
                  <a:gd name="T36" fmla="*/ 281 w 469"/>
                  <a:gd name="T37" fmla="*/ 465 h 469"/>
                  <a:gd name="T38" fmla="*/ 287 w 469"/>
                  <a:gd name="T39" fmla="*/ 461 h 469"/>
                  <a:gd name="T40" fmla="*/ 302 w 469"/>
                  <a:gd name="T41" fmla="*/ 459 h 469"/>
                  <a:gd name="T42" fmla="*/ 323 w 469"/>
                  <a:gd name="T43" fmla="*/ 451 h 469"/>
                  <a:gd name="T44" fmla="*/ 343 w 469"/>
                  <a:gd name="T45" fmla="*/ 441 h 469"/>
                  <a:gd name="T46" fmla="*/ 381 w 469"/>
                  <a:gd name="T47" fmla="*/ 415 h 469"/>
                  <a:gd name="T48" fmla="*/ 400 w 469"/>
                  <a:gd name="T49" fmla="*/ 400 h 469"/>
                  <a:gd name="T50" fmla="*/ 415 w 469"/>
                  <a:gd name="T51" fmla="*/ 381 h 469"/>
                  <a:gd name="T52" fmla="*/ 441 w 469"/>
                  <a:gd name="T53" fmla="*/ 343 h 469"/>
                  <a:gd name="T54" fmla="*/ 451 w 469"/>
                  <a:gd name="T55" fmla="*/ 324 h 469"/>
                  <a:gd name="T56" fmla="*/ 459 w 469"/>
                  <a:gd name="T57" fmla="*/ 302 h 469"/>
                  <a:gd name="T58" fmla="*/ 461 w 469"/>
                  <a:gd name="T59" fmla="*/ 288 h 469"/>
                  <a:gd name="T60" fmla="*/ 464 w 469"/>
                  <a:gd name="T61" fmla="*/ 281 h 469"/>
                  <a:gd name="T62" fmla="*/ 464 w 469"/>
                  <a:gd name="T63" fmla="*/ 271 h 469"/>
                  <a:gd name="T64" fmla="*/ 468 w 469"/>
                  <a:gd name="T65" fmla="*/ 257 h 469"/>
                  <a:gd name="T66" fmla="*/ 468 w 469"/>
                  <a:gd name="T67" fmla="*/ 210 h 469"/>
                  <a:gd name="T68" fmla="*/ 459 w 469"/>
                  <a:gd name="T69" fmla="*/ 165 h 469"/>
                  <a:gd name="T70" fmla="*/ 441 w 469"/>
                  <a:gd name="T71" fmla="*/ 123 h 469"/>
                  <a:gd name="T72" fmla="*/ 415 w 469"/>
                  <a:gd name="T73" fmla="*/ 86 h 469"/>
                  <a:gd name="T74" fmla="*/ 381 w 469"/>
                  <a:gd name="T75" fmla="*/ 52 h 469"/>
                  <a:gd name="T76" fmla="*/ 343 w 469"/>
                  <a:gd name="T77" fmla="*/ 25 h 469"/>
                  <a:gd name="T78" fmla="*/ 302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4" y="0"/>
                    </a:moveTo>
                    <a:lnTo>
                      <a:pt x="210" y="0"/>
                    </a:lnTo>
                    <a:lnTo>
                      <a:pt x="187" y="4"/>
                    </a:lnTo>
                    <a:lnTo>
                      <a:pt x="165" y="9"/>
                    </a:lnTo>
                    <a:lnTo>
                      <a:pt x="144" y="17"/>
                    </a:lnTo>
                    <a:lnTo>
                      <a:pt x="123" y="25"/>
                    </a:lnTo>
                    <a:lnTo>
                      <a:pt x="104" y="37"/>
                    </a:lnTo>
                    <a:lnTo>
                      <a:pt x="86" y="52"/>
                    </a:lnTo>
                    <a:lnTo>
                      <a:pt x="69" y="69"/>
                    </a:lnTo>
                    <a:lnTo>
                      <a:pt x="52" y="86"/>
                    </a:lnTo>
                    <a:lnTo>
                      <a:pt x="37" y="104"/>
                    </a:lnTo>
                    <a:lnTo>
                      <a:pt x="25" y="123"/>
                    </a:lnTo>
                    <a:lnTo>
                      <a:pt x="17" y="145"/>
                    </a:lnTo>
                    <a:lnTo>
                      <a:pt x="9" y="165"/>
                    </a:lnTo>
                    <a:lnTo>
                      <a:pt x="3" y="187"/>
                    </a:lnTo>
                    <a:lnTo>
                      <a:pt x="0" y="210"/>
                    </a:lnTo>
                    <a:lnTo>
                      <a:pt x="0" y="235"/>
                    </a:lnTo>
                    <a:lnTo>
                      <a:pt x="0" y="257"/>
                    </a:lnTo>
                    <a:lnTo>
                      <a:pt x="3" y="281"/>
                    </a:lnTo>
                    <a:lnTo>
                      <a:pt x="9" y="302"/>
                    </a:lnTo>
                    <a:lnTo>
                      <a:pt x="17" y="324"/>
                    </a:lnTo>
                    <a:lnTo>
                      <a:pt x="25" y="343"/>
                    </a:lnTo>
                    <a:lnTo>
                      <a:pt x="37" y="363"/>
                    </a:lnTo>
                    <a:lnTo>
                      <a:pt x="52" y="381"/>
                    </a:lnTo>
                    <a:lnTo>
                      <a:pt x="69" y="400"/>
                    </a:lnTo>
                    <a:lnTo>
                      <a:pt x="86" y="415"/>
                    </a:lnTo>
                    <a:lnTo>
                      <a:pt x="104" y="430"/>
                    </a:lnTo>
                    <a:lnTo>
                      <a:pt x="123" y="441"/>
                    </a:lnTo>
                    <a:lnTo>
                      <a:pt x="144" y="451"/>
                    </a:lnTo>
                    <a:lnTo>
                      <a:pt x="165" y="459"/>
                    </a:lnTo>
                    <a:lnTo>
                      <a:pt x="187" y="465"/>
                    </a:lnTo>
                    <a:lnTo>
                      <a:pt x="210" y="468"/>
                    </a:lnTo>
                    <a:lnTo>
                      <a:pt x="234" y="469"/>
                    </a:lnTo>
                    <a:lnTo>
                      <a:pt x="257" y="468"/>
                    </a:lnTo>
                    <a:lnTo>
                      <a:pt x="268" y="466"/>
                    </a:lnTo>
                    <a:lnTo>
                      <a:pt x="270" y="465"/>
                    </a:lnTo>
                    <a:lnTo>
                      <a:pt x="274" y="465"/>
                    </a:lnTo>
                    <a:lnTo>
                      <a:pt x="281" y="465"/>
                    </a:lnTo>
                    <a:lnTo>
                      <a:pt x="285" y="462"/>
                    </a:lnTo>
                    <a:lnTo>
                      <a:pt x="287" y="461"/>
                    </a:lnTo>
                    <a:lnTo>
                      <a:pt x="291" y="461"/>
                    </a:lnTo>
                    <a:lnTo>
                      <a:pt x="302" y="459"/>
                    </a:lnTo>
                    <a:lnTo>
                      <a:pt x="312" y="455"/>
                    </a:lnTo>
                    <a:lnTo>
                      <a:pt x="323" y="451"/>
                    </a:lnTo>
                    <a:lnTo>
                      <a:pt x="332" y="446"/>
                    </a:lnTo>
                    <a:lnTo>
                      <a:pt x="343" y="441"/>
                    </a:lnTo>
                    <a:lnTo>
                      <a:pt x="363" y="430"/>
                    </a:lnTo>
                    <a:lnTo>
                      <a:pt x="381" y="415"/>
                    </a:lnTo>
                    <a:lnTo>
                      <a:pt x="390" y="407"/>
                    </a:lnTo>
                    <a:lnTo>
                      <a:pt x="400" y="400"/>
                    </a:lnTo>
                    <a:lnTo>
                      <a:pt x="407" y="390"/>
                    </a:lnTo>
                    <a:lnTo>
                      <a:pt x="415" y="381"/>
                    </a:lnTo>
                    <a:lnTo>
                      <a:pt x="429" y="363"/>
                    </a:lnTo>
                    <a:lnTo>
                      <a:pt x="441" y="343"/>
                    </a:lnTo>
                    <a:lnTo>
                      <a:pt x="445" y="333"/>
                    </a:lnTo>
                    <a:lnTo>
                      <a:pt x="451" y="324"/>
                    </a:lnTo>
                    <a:lnTo>
                      <a:pt x="454" y="313"/>
                    </a:lnTo>
                    <a:lnTo>
                      <a:pt x="459" y="302"/>
                    </a:lnTo>
                    <a:lnTo>
                      <a:pt x="461" y="291"/>
                    </a:lnTo>
                    <a:lnTo>
                      <a:pt x="461" y="288"/>
                    </a:lnTo>
                    <a:lnTo>
                      <a:pt x="462" y="285"/>
                    </a:lnTo>
                    <a:lnTo>
                      <a:pt x="464" y="281"/>
                    </a:lnTo>
                    <a:lnTo>
                      <a:pt x="464" y="274"/>
                    </a:lnTo>
                    <a:lnTo>
                      <a:pt x="464" y="271"/>
                    </a:lnTo>
                    <a:lnTo>
                      <a:pt x="466" y="269"/>
                    </a:lnTo>
                    <a:lnTo>
                      <a:pt x="468" y="257"/>
                    </a:lnTo>
                    <a:lnTo>
                      <a:pt x="469" y="235"/>
                    </a:lnTo>
                    <a:lnTo>
                      <a:pt x="468" y="210"/>
                    </a:lnTo>
                    <a:lnTo>
                      <a:pt x="464" y="187"/>
                    </a:lnTo>
                    <a:lnTo>
                      <a:pt x="459" y="165"/>
                    </a:lnTo>
                    <a:lnTo>
                      <a:pt x="451" y="145"/>
                    </a:lnTo>
                    <a:lnTo>
                      <a:pt x="441" y="123"/>
                    </a:lnTo>
                    <a:lnTo>
                      <a:pt x="429" y="104"/>
                    </a:lnTo>
                    <a:lnTo>
                      <a:pt x="415" y="86"/>
                    </a:lnTo>
                    <a:lnTo>
                      <a:pt x="400" y="69"/>
                    </a:lnTo>
                    <a:lnTo>
                      <a:pt x="381" y="52"/>
                    </a:lnTo>
                    <a:lnTo>
                      <a:pt x="363" y="37"/>
                    </a:lnTo>
                    <a:lnTo>
                      <a:pt x="343" y="25"/>
                    </a:lnTo>
                    <a:lnTo>
                      <a:pt x="323" y="17"/>
                    </a:lnTo>
                    <a:lnTo>
                      <a:pt x="302" y="9"/>
                    </a:lnTo>
                    <a:lnTo>
                      <a:pt x="281" y="4"/>
                    </a:lnTo>
                    <a:lnTo>
                      <a:pt x="257" y="0"/>
                    </a:lnTo>
                    <a:lnTo>
                      <a:pt x="234"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3" name="Freeform 23">
                <a:extLst>
                  <a:ext uri="{FF2B5EF4-FFF2-40B4-BE49-F238E27FC236}">
                    <a16:creationId xmlns:a16="http://schemas.microsoft.com/office/drawing/2014/main" id="{BD5BC200-B5ED-3A03-9B81-F59C8C6B60F8}"/>
                  </a:ext>
                </a:extLst>
              </p:cNvPr>
              <p:cNvSpPr>
                <a:spLocks/>
              </p:cNvSpPr>
              <p:nvPr/>
            </p:nvSpPr>
            <p:spPr bwMode="auto">
              <a:xfrm>
                <a:off x="5456238" y="4489451"/>
                <a:ext cx="149225" cy="149225"/>
              </a:xfrm>
              <a:custGeom>
                <a:avLst/>
                <a:gdLst>
                  <a:gd name="T0" fmla="*/ 210 w 469"/>
                  <a:gd name="T1" fmla="*/ 0 h 469"/>
                  <a:gd name="T2" fmla="*/ 165 w 469"/>
                  <a:gd name="T3" fmla="*/ 9 h 469"/>
                  <a:gd name="T4" fmla="*/ 123 w 469"/>
                  <a:gd name="T5" fmla="*/ 25 h 469"/>
                  <a:gd name="T6" fmla="*/ 86 w 469"/>
                  <a:gd name="T7" fmla="*/ 52 h 469"/>
                  <a:gd name="T8" fmla="*/ 52 w 469"/>
                  <a:gd name="T9" fmla="*/ 86 h 469"/>
                  <a:gd name="T10" fmla="*/ 25 w 469"/>
                  <a:gd name="T11" fmla="*/ 123 h 469"/>
                  <a:gd name="T12" fmla="*/ 9 w 469"/>
                  <a:gd name="T13" fmla="*/ 165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5 w 469"/>
                  <a:gd name="T29" fmla="*/ 459 h 469"/>
                  <a:gd name="T30" fmla="*/ 210 w 469"/>
                  <a:gd name="T31" fmla="*/ 468 h 469"/>
                  <a:gd name="T32" fmla="*/ 257 w 469"/>
                  <a:gd name="T33" fmla="*/ 468 h 469"/>
                  <a:gd name="T34" fmla="*/ 271 w 469"/>
                  <a:gd name="T35" fmla="*/ 464 h 469"/>
                  <a:gd name="T36" fmla="*/ 281 w 469"/>
                  <a:gd name="T37" fmla="*/ 464 h 469"/>
                  <a:gd name="T38" fmla="*/ 288 w 469"/>
                  <a:gd name="T39" fmla="*/ 461 h 469"/>
                  <a:gd name="T40" fmla="*/ 302 w 469"/>
                  <a:gd name="T41" fmla="*/ 459 h 469"/>
                  <a:gd name="T42" fmla="*/ 324 w 469"/>
                  <a:gd name="T43" fmla="*/ 451 h 469"/>
                  <a:gd name="T44" fmla="*/ 343 w 469"/>
                  <a:gd name="T45" fmla="*/ 441 h 469"/>
                  <a:gd name="T46" fmla="*/ 381 w 469"/>
                  <a:gd name="T47" fmla="*/ 415 h 469"/>
                  <a:gd name="T48" fmla="*/ 400 w 469"/>
                  <a:gd name="T49" fmla="*/ 400 h 469"/>
                  <a:gd name="T50" fmla="*/ 415 w 469"/>
                  <a:gd name="T51" fmla="*/ 381 h 469"/>
                  <a:gd name="T52" fmla="*/ 441 w 469"/>
                  <a:gd name="T53" fmla="*/ 343 h 469"/>
                  <a:gd name="T54" fmla="*/ 451 w 469"/>
                  <a:gd name="T55" fmla="*/ 323 h 469"/>
                  <a:gd name="T56" fmla="*/ 459 w 469"/>
                  <a:gd name="T57" fmla="*/ 302 h 469"/>
                  <a:gd name="T58" fmla="*/ 461 w 469"/>
                  <a:gd name="T59" fmla="*/ 287 h 469"/>
                  <a:gd name="T60" fmla="*/ 465 w 469"/>
                  <a:gd name="T61" fmla="*/ 281 h 469"/>
                  <a:gd name="T62" fmla="*/ 465 w 469"/>
                  <a:gd name="T63" fmla="*/ 271 h 469"/>
                  <a:gd name="T64" fmla="*/ 468 w 469"/>
                  <a:gd name="T65" fmla="*/ 257 h 469"/>
                  <a:gd name="T66" fmla="*/ 468 w 469"/>
                  <a:gd name="T67" fmla="*/ 210 h 469"/>
                  <a:gd name="T68" fmla="*/ 459 w 469"/>
                  <a:gd name="T69" fmla="*/ 165 h 469"/>
                  <a:gd name="T70" fmla="*/ 441 w 469"/>
                  <a:gd name="T71" fmla="*/ 123 h 469"/>
                  <a:gd name="T72" fmla="*/ 415 w 469"/>
                  <a:gd name="T73" fmla="*/ 86 h 469"/>
                  <a:gd name="T74" fmla="*/ 381 w 469"/>
                  <a:gd name="T75" fmla="*/ 52 h 469"/>
                  <a:gd name="T76" fmla="*/ 343 w 469"/>
                  <a:gd name="T77" fmla="*/ 25 h 469"/>
                  <a:gd name="T78" fmla="*/ 302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5" y="0"/>
                    </a:moveTo>
                    <a:lnTo>
                      <a:pt x="210" y="0"/>
                    </a:lnTo>
                    <a:lnTo>
                      <a:pt x="187" y="3"/>
                    </a:lnTo>
                    <a:lnTo>
                      <a:pt x="165" y="9"/>
                    </a:lnTo>
                    <a:lnTo>
                      <a:pt x="145" y="17"/>
                    </a:lnTo>
                    <a:lnTo>
                      <a:pt x="123" y="25"/>
                    </a:lnTo>
                    <a:lnTo>
                      <a:pt x="104" y="37"/>
                    </a:lnTo>
                    <a:lnTo>
                      <a:pt x="86" y="52"/>
                    </a:lnTo>
                    <a:lnTo>
                      <a:pt x="69" y="69"/>
                    </a:lnTo>
                    <a:lnTo>
                      <a:pt x="52" y="86"/>
                    </a:lnTo>
                    <a:lnTo>
                      <a:pt x="37" y="104"/>
                    </a:lnTo>
                    <a:lnTo>
                      <a:pt x="25" y="123"/>
                    </a:lnTo>
                    <a:lnTo>
                      <a:pt x="17" y="144"/>
                    </a:lnTo>
                    <a:lnTo>
                      <a:pt x="9" y="165"/>
                    </a:lnTo>
                    <a:lnTo>
                      <a:pt x="4" y="187"/>
                    </a:lnTo>
                    <a:lnTo>
                      <a:pt x="0" y="210"/>
                    </a:lnTo>
                    <a:lnTo>
                      <a:pt x="0" y="234"/>
                    </a:lnTo>
                    <a:lnTo>
                      <a:pt x="0" y="257"/>
                    </a:lnTo>
                    <a:lnTo>
                      <a:pt x="4" y="281"/>
                    </a:lnTo>
                    <a:lnTo>
                      <a:pt x="9" y="302"/>
                    </a:lnTo>
                    <a:lnTo>
                      <a:pt x="17" y="323"/>
                    </a:lnTo>
                    <a:lnTo>
                      <a:pt x="25" y="343"/>
                    </a:lnTo>
                    <a:lnTo>
                      <a:pt x="37" y="363"/>
                    </a:lnTo>
                    <a:lnTo>
                      <a:pt x="52" y="381"/>
                    </a:lnTo>
                    <a:lnTo>
                      <a:pt x="69" y="400"/>
                    </a:lnTo>
                    <a:lnTo>
                      <a:pt x="86" y="415"/>
                    </a:lnTo>
                    <a:lnTo>
                      <a:pt x="104" y="429"/>
                    </a:lnTo>
                    <a:lnTo>
                      <a:pt x="123" y="441"/>
                    </a:lnTo>
                    <a:lnTo>
                      <a:pt x="145" y="451"/>
                    </a:lnTo>
                    <a:lnTo>
                      <a:pt x="165" y="459"/>
                    </a:lnTo>
                    <a:lnTo>
                      <a:pt x="187" y="464"/>
                    </a:lnTo>
                    <a:lnTo>
                      <a:pt x="210" y="468"/>
                    </a:lnTo>
                    <a:lnTo>
                      <a:pt x="235" y="469"/>
                    </a:lnTo>
                    <a:lnTo>
                      <a:pt x="257" y="468"/>
                    </a:lnTo>
                    <a:lnTo>
                      <a:pt x="269" y="466"/>
                    </a:lnTo>
                    <a:lnTo>
                      <a:pt x="271" y="464"/>
                    </a:lnTo>
                    <a:lnTo>
                      <a:pt x="274" y="464"/>
                    </a:lnTo>
                    <a:lnTo>
                      <a:pt x="281" y="464"/>
                    </a:lnTo>
                    <a:lnTo>
                      <a:pt x="285" y="462"/>
                    </a:lnTo>
                    <a:lnTo>
                      <a:pt x="288" y="461"/>
                    </a:lnTo>
                    <a:lnTo>
                      <a:pt x="291" y="461"/>
                    </a:lnTo>
                    <a:lnTo>
                      <a:pt x="302" y="459"/>
                    </a:lnTo>
                    <a:lnTo>
                      <a:pt x="313" y="454"/>
                    </a:lnTo>
                    <a:lnTo>
                      <a:pt x="324" y="451"/>
                    </a:lnTo>
                    <a:lnTo>
                      <a:pt x="333" y="445"/>
                    </a:lnTo>
                    <a:lnTo>
                      <a:pt x="343" y="441"/>
                    </a:lnTo>
                    <a:lnTo>
                      <a:pt x="363" y="429"/>
                    </a:lnTo>
                    <a:lnTo>
                      <a:pt x="381" y="415"/>
                    </a:lnTo>
                    <a:lnTo>
                      <a:pt x="390" y="407"/>
                    </a:lnTo>
                    <a:lnTo>
                      <a:pt x="400" y="400"/>
                    </a:lnTo>
                    <a:lnTo>
                      <a:pt x="407" y="390"/>
                    </a:lnTo>
                    <a:lnTo>
                      <a:pt x="415" y="381"/>
                    </a:lnTo>
                    <a:lnTo>
                      <a:pt x="430" y="363"/>
                    </a:lnTo>
                    <a:lnTo>
                      <a:pt x="441" y="343"/>
                    </a:lnTo>
                    <a:lnTo>
                      <a:pt x="446" y="333"/>
                    </a:lnTo>
                    <a:lnTo>
                      <a:pt x="451" y="323"/>
                    </a:lnTo>
                    <a:lnTo>
                      <a:pt x="455" y="312"/>
                    </a:lnTo>
                    <a:lnTo>
                      <a:pt x="459" y="302"/>
                    </a:lnTo>
                    <a:lnTo>
                      <a:pt x="461" y="291"/>
                    </a:lnTo>
                    <a:lnTo>
                      <a:pt x="461" y="287"/>
                    </a:lnTo>
                    <a:lnTo>
                      <a:pt x="462" y="285"/>
                    </a:lnTo>
                    <a:lnTo>
                      <a:pt x="465" y="281"/>
                    </a:lnTo>
                    <a:lnTo>
                      <a:pt x="465" y="274"/>
                    </a:lnTo>
                    <a:lnTo>
                      <a:pt x="465" y="271"/>
                    </a:lnTo>
                    <a:lnTo>
                      <a:pt x="466" y="268"/>
                    </a:lnTo>
                    <a:lnTo>
                      <a:pt x="468" y="257"/>
                    </a:lnTo>
                    <a:lnTo>
                      <a:pt x="469" y="234"/>
                    </a:lnTo>
                    <a:lnTo>
                      <a:pt x="468" y="210"/>
                    </a:lnTo>
                    <a:lnTo>
                      <a:pt x="465" y="187"/>
                    </a:lnTo>
                    <a:lnTo>
                      <a:pt x="459" y="165"/>
                    </a:lnTo>
                    <a:lnTo>
                      <a:pt x="451" y="144"/>
                    </a:lnTo>
                    <a:lnTo>
                      <a:pt x="441" y="123"/>
                    </a:lnTo>
                    <a:lnTo>
                      <a:pt x="430" y="104"/>
                    </a:lnTo>
                    <a:lnTo>
                      <a:pt x="415" y="86"/>
                    </a:lnTo>
                    <a:lnTo>
                      <a:pt x="400" y="69"/>
                    </a:lnTo>
                    <a:lnTo>
                      <a:pt x="381" y="52"/>
                    </a:lnTo>
                    <a:lnTo>
                      <a:pt x="363" y="37"/>
                    </a:lnTo>
                    <a:lnTo>
                      <a:pt x="343" y="25"/>
                    </a:lnTo>
                    <a:lnTo>
                      <a:pt x="324" y="17"/>
                    </a:lnTo>
                    <a:lnTo>
                      <a:pt x="302" y="9"/>
                    </a:lnTo>
                    <a:lnTo>
                      <a:pt x="281" y="3"/>
                    </a:lnTo>
                    <a:lnTo>
                      <a:pt x="257" y="0"/>
                    </a:lnTo>
                    <a:lnTo>
                      <a:pt x="235"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4" name="Freeform 24">
                <a:extLst>
                  <a:ext uri="{FF2B5EF4-FFF2-40B4-BE49-F238E27FC236}">
                    <a16:creationId xmlns:a16="http://schemas.microsoft.com/office/drawing/2014/main" id="{46210641-E337-7262-A418-5F77F32D0217}"/>
                  </a:ext>
                </a:extLst>
              </p:cNvPr>
              <p:cNvSpPr>
                <a:spLocks/>
              </p:cNvSpPr>
              <p:nvPr/>
            </p:nvSpPr>
            <p:spPr bwMode="auto">
              <a:xfrm>
                <a:off x="5456238" y="4800601"/>
                <a:ext cx="149225" cy="149225"/>
              </a:xfrm>
              <a:custGeom>
                <a:avLst/>
                <a:gdLst>
                  <a:gd name="T0" fmla="*/ 52 w 469"/>
                  <a:gd name="T1" fmla="*/ 85 h 469"/>
                  <a:gd name="T2" fmla="*/ 25 w 469"/>
                  <a:gd name="T3" fmla="*/ 123 h 469"/>
                  <a:gd name="T4" fmla="*/ 9 w 469"/>
                  <a:gd name="T5" fmla="*/ 164 h 469"/>
                  <a:gd name="T6" fmla="*/ 0 w 469"/>
                  <a:gd name="T7" fmla="*/ 209 h 469"/>
                  <a:gd name="T8" fmla="*/ 0 w 469"/>
                  <a:gd name="T9" fmla="*/ 257 h 469"/>
                  <a:gd name="T10" fmla="*/ 9 w 469"/>
                  <a:gd name="T11" fmla="*/ 302 h 469"/>
                  <a:gd name="T12" fmla="*/ 25 w 469"/>
                  <a:gd name="T13" fmla="*/ 342 h 469"/>
                  <a:gd name="T14" fmla="*/ 52 w 469"/>
                  <a:gd name="T15" fmla="*/ 381 h 469"/>
                  <a:gd name="T16" fmla="*/ 86 w 469"/>
                  <a:gd name="T17" fmla="*/ 415 h 469"/>
                  <a:gd name="T18" fmla="*/ 123 w 469"/>
                  <a:gd name="T19" fmla="*/ 440 h 469"/>
                  <a:gd name="T20" fmla="*/ 165 w 469"/>
                  <a:gd name="T21" fmla="*/ 459 h 469"/>
                  <a:gd name="T22" fmla="*/ 210 w 469"/>
                  <a:gd name="T23" fmla="*/ 468 h 469"/>
                  <a:gd name="T24" fmla="*/ 257 w 469"/>
                  <a:gd name="T25" fmla="*/ 468 h 469"/>
                  <a:gd name="T26" fmla="*/ 271 w 469"/>
                  <a:gd name="T27" fmla="*/ 464 h 469"/>
                  <a:gd name="T28" fmla="*/ 281 w 469"/>
                  <a:gd name="T29" fmla="*/ 464 h 469"/>
                  <a:gd name="T30" fmla="*/ 288 w 469"/>
                  <a:gd name="T31" fmla="*/ 461 h 469"/>
                  <a:gd name="T32" fmla="*/ 302 w 469"/>
                  <a:gd name="T33" fmla="*/ 459 h 469"/>
                  <a:gd name="T34" fmla="*/ 324 w 469"/>
                  <a:gd name="T35" fmla="*/ 451 h 469"/>
                  <a:gd name="T36" fmla="*/ 343 w 469"/>
                  <a:gd name="T37" fmla="*/ 440 h 469"/>
                  <a:gd name="T38" fmla="*/ 381 w 469"/>
                  <a:gd name="T39" fmla="*/ 415 h 469"/>
                  <a:gd name="T40" fmla="*/ 400 w 469"/>
                  <a:gd name="T41" fmla="*/ 400 h 469"/>
                  <a:gd name="T42" fmla="*/ 415 w 469"/>
                  <a:gd name="T43" fmla="*/ 381 h 469"/>
                  <a:gd name="T44" fmla="*/ 441 w 469"/>
                  <a:gd name="T45" fmla="*/ 342 h 469"/>
                  <a:gd name="T46" fmla="*/ 451 w 469"/>
                  <a:gd name="T47" fmla="*/ 323 h 469"/>
                  <a:gd name="T48" fmla="*/ 459 w 469"/>
                  <a:gd name="T49" fmla="*/ 302 h 469"/>
                  <a:gd name="T50" fmla="*/ 461 w 469"/>
                  <a:gd name="T51" fmla="*/ 287 h 469"/>
                  <a:gd name="T52" fmla="*/ 465 w 469"/>
                  <a:gd name="T53" fmla="*/ 280 h 469"/>
                  <a:gd name="T54" fmla="*/ 465 w 469"/>
                  <a:gd name="T55" fmla="*/ 270 h 469"/>
                  <a:gd name="T56" fmla="*/ 468 w 469"/>
                  <a:gd name="T57" fmla="*/ 257 h 469"/>
                  <a:gd name="T58" fmla="*/ 468 w 469"/>
                  <a:gd name="T59" fmla="*/ 209 h 469"/>
                  <a:gd name="T60" fmla="*/ 459 w 469"/>
                  <a:gd name="T61" fmla="*/ 164 h 469"/>
                  <a:gd name="T62" fmla="*/ 441 w 469"/>
                  <a:gd name="T63" fmla="*/ 123 h 469"/>
                  <a:gd name="T64" fmla="*/ 415 w 469"/>
                  <a:gd name="T65" fmla="*/ 85 h 469"/>
                  <a:gd name="T66" fmla="*/ 381 w 469"/>
                  <a:gd name="T67" fmla="*/ 52 h 469"/>
                  <a:gd name="T68" fmla="*/ 343 w 469"/>
                  <a:gd name="T69" fmla="*/ 25 h 469"/>
                  <a:gd name="T70" fmla="*/ 302 w 469"/>
                  <a:gd name="T71" fmla="*/ 9 h 469"/>
                  <a:gd name="T72" fmla="*/ 257 w 469"/>
                  <a:gd name="T73" fmla="*/ 0 h 469"/>
                  <a:gd name="T74" fmla="*/ 210 w 469"/>
                  <a:gd name="T75" fmla="*/ 0 h 469"/>
                  <a:gd name="T76" fmla="*/ 165 w 469"/>
                  <a:gd name="T77" fmla="*/ 9 h 469"/>
                  <a:gd name="T78" fmla="*/ 123 w 469"/>
                  <a:gd name="T79" fmla="*/ 25 h 469"/>
                  <a:gd name="T80" fmla="*/ 86 w 469"/>
                  <a:gd name="T81" fmla="*/ 5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69" y="68"/>
                    </a:moveTo>
                    <a:lnTo>
                      <a:pt x="52" y="85"/>
                    </a:lnTo>
                    <a:lnTo>
                      <a:pt x="37" y="103"/>
                    </a:lnTo>
                    <a:lnTo>
                      <a:pt x="25" y="123"/>
                    </a:lnTo>
                    <a:lnTo>
                      <a:pt x="17" y="144"/>
                    </a:lnTo>
                    <a:lnTo>
                      <a:pt x="9" y="164"/>
                    </a:lnTo>
                    <a:lnTo>
                      <a:pt x="4" y="187"/>
                    </a:lnTo>
                    <a:lnTo>
                      <a:pt x="0" y="209"/>
                    </a:lnTo>
                    <a:lnTo>
                      <a:pt x="0" y="234"/>
                    </a:lnTo>
                    <a:lnTo>
                      <a:pt x="0" y="257"/>
                    </a:lnTo>
                    <a:lnTo>
                      <a:pt x="4" y="280"/>
                    </a:lnTo>
                    <a:lnTo>
                      <a:pt x="9" y="302"/>
                    </a:lnTo>
                    <a:lnTo>
                      <a:pt x="17" y="323"/>
                    </a:lnTo>
                    <a:lnTo>
                      <a:pt x="25" y="342"/>
                    </a:lnTo>
                    <a:lnTo>
                      <a:pt x="37" y="363"/>
                    </a:lnTo>
                    <a:lnTo>
                      <a:pt x="52" y="381"/>
                    </a:lnTo>
                    <a:lnTo>
                      <a:pt x="69" y="400"/>
                    </a:lnTo>
                    <a:lnTo>
                      <a:pt x="86" y="415"/>
                    </a:lnTo>
                    <a:lnTo>
                      <a:pt x="104" y="429"/>
                    </a:lnTo>
                    <a:lnTo>
                      <a:pt x="123" y="440"/>
                    </a:lnTo>
                    <a:lnTo>
                      <a:pt x="145" y="451"/>
                    </a:lnTo>
                    <a:lnTo>
                      <a:pt x="165" y="459"/>
                    </a:lnTo>
                    <a:lnTo>
                      <a:pt x="187" y="464"/>
                    </a:lnTo>
                    <a:lnTo>
                      <a:pt x="210" y="468"/>
                    </a:lnTo>
                    <a:lnTo>
                      <a:pt x="235" y="469"/>
                    </a:lnTo>
                    <a:lnTo>
                      <a:pt x="257" y="468"/>
                    </a:lnTo>
                    <a:lnTo>
                      <a:pt x="269" y="465"/>
                    </a:lnTo>
                    <a:lnTo>
                      <a:pt x="271" y="464"/>
                    </a:lnTo>
                    <a:lnTo>
                      <a:pt x="274" y="464"/>
                    </a:lnTo>
                    <a:lnTo>
                      <a:pt x="281" y="464"/>
                    </a:lnTo>
                    <a:lnTo>
                      <a:pt x="285" y="462"/>
                    </a:lnTo>
                    <a:lnTo>
                      <a:pt x="288" y="461"/>
                    </a:lnTo>
                    <a:lnTo>
                      <a:pt x="291" y="461"/>
                    </a:lnTo>
                    <a:lnTo>
                      <a:pt x="302" y="459"/>
                    </a:lnTo>
                    <a:lnTo>
                      <a:pt x="313" y="454"/>
                    </a:lnTo>
                    <a:lnTo>
                      <a:pt x="324" y="451"/>
                    </a:lnTo>
                    <a:lnTo>
                      <a:pt x="333" y="445"/>
                    </a:lnTo>
                    <a:lnTo>
                      <a:pt x="343" y="440"/>
                    </a:lnTo>
                    <a:lnTo>
                      <a:pt x="363" y="429"/>
                    </a:lnTo>
                    <a:lnTo>
                      <a:pt x="381" y="415"/>
                    </a:lnTo>
                    <a:lnTo>
                      <a:pt x="390" y="407"/>
                    </a:lnTo>
                    <a:lnTo>
                      <a:pt x="400" y="400"/>
                    </a:lnTo>
                    <a:lnTo>
                      <a:pt x="407" y="390"/>
                    </a:lnTo>
                    <a:lnTo>
                      <a:pt x="415" y="381"/>
                    </a:lnTo>
                    <a:lnTo>
                      <a:pt x="430" y="363"/>
                    </a:lnTo>
                    <a:lnTo>
                      <a:pt x="441" y="342"/>
                    </a:lnTo>
                    <a:lnTo>
                      <a:pt x="446" y="332"/>
                    </a:lnTo>
                    <a:lnTo>
                      <a:pt x="451" y="323"/>
                    </a:lnTo>
                    <a:lnTo>
                      <a:pt x="455" y="312"/>
                    </a:lnTo>
                    <a:lnTo>
                      <a:pt x="459" y="302"/>
                    </a:lnTo>
                    <a:lnTo>
                      <a:pt x="461" y="291"/>
                    </a:lnTo>
                    <a:lnTo>
                      <a:pt x="461" y="287"/>
                    </a:lnTo>
                    <a:lnTo>
                      <a:pt x="462" y="285"/>
                    </a:lnTo>
                    <a:lnTo>
                      <a:pt x="465" y="280"/>
                    </a:lnTo>
                    <a:lnTo>
                      <a:pt x="465" y="274"/>
                    </a:lnTo>
                    <a:lnTo>
                      <a:pt x="465" y="270"/>
                    </a:lnTo>
                    <a:lnTo>
                      <a:pt x="466" y="268"/>
                    </a:lnTo>
                    <a:lnTo>
                      <a:pt x="468" y="257"/>
                    </a:lnTo>
                    <a:lnTo>
                      <a:pt x="469" y="234"/>
                    </a:lnTo>
                    <a:lnTo>
                      <a:pt x="468" y="209"/>
                    </a:lnTo>
                    <a:lnTo>
                      <a:pt x="465" y="187"/>
                    </a:lnTo>
                    <a:lnTo>
                      <a:pt x="459" y="164"/>
                    </a:lnTo>
                    <a:lnTo>
                      <a:pt x="451" y="144"/>
                    </a:lnTo>
                    <a:lnTo>
                      <a:pt x="441" y="123"/>
                    </a:lnTo>
                    <a:lnTo>
                      <a:pt x="430" y="103"/>
                    </a:lnTo>
                    <a:lnTo>
                      <a:pt x="415" y="85"/>
                    </a:lnTo>
                    <a:lnTo>
                      <a:pt x="400" y="68"/>
                    </a:lnTo>
                    <a:lnTo>
                      <a:pt x="381" y="52"/>
                    </a:lnTo>
                    <a:lnTo>
                      <a:pt x="363" y="37"/>
                    </a:lnTo>
                    <a:lnTo>
                      <a:pt x="343" y="25"/>
                    </a:lnTo>
                    <a:lnTo>
                      <a:pt x="324" y="17"/>
                    </a:lnTo>
                    <a:lnTo>
                      <a:pt x="302" y="9"/>
                    </a:lnTo>
                    <a:lnTo>
                      <a:pt x="281" y="3"/>
                    </a:lnTo>
                    <a:lnTo>
                      <a:pt x="257" y="0"/>
                    </a:lnTo>
                    <a:lnTo>
                      <a:pt x="235" y="0"/>
                    </a:lnTo>
                    <a:lnTo>
                      <a:pt x="210" y="0"/>
                    </a:lnTo>
                    <a:lnTo>
                      <a:pt x="187" y="3"/>
                    </a:lnTo>
                    <a:lnTo>
                      <a:pt x="165" y="9"/>
                    </a:lnTo>
                    <a:lnTo>
                      <a:pt x="145" y="17"/>
                    </a:lnTo>
                    <a:lnTo>
                      <a:pt x="123" y="25"/>
                    </a:lnTo>
                    <a:lnTo>
                      <a:pt x="104" y="37"/>
                    </a:lnTo>
                    <a:lnTo>
                      <a:pt x="86" y="52"/>
                    </a:lnTo>
                    <a:lnTo>
                      <a:pt x="69" y="6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5" name="Freeform 25">
                <a:extLst>
                  <a:ext uri="{FF2B5EF4-FFF2-40B4-BE49-F238E27FC236}">
                    <a16:creationId xmlns:a16="http://schemas.microsoft.com/office/drawing/2014/main" id="{C6842D9E-D2C8-82C5-D03F-2E281DB5C4DE}"/>
                  </a:ext>
                </a:extLst>
              </p:cNvPr>
              <p:cNvSpPr>
                <a:spLocks/>
              </p:cNvSpPr>
              <p:nvPr/>
            </p:nvSpPr>
            <p:spPr bwMode="auto">
              <a:xfrm>
                <a:off x="5456238" y="4710113"/>
                <a:ext cx="149225" cy="147638"/>
              </a:xfrm>
              <a:custGeom>
                <a:avLst/>
                <a:gdLst>
                  <a:gd name="T0" fmla="*/ 210 w 469"/>
                  <a:gd name="T1" fmla="*/ 0 h 469"/>
                  <a:gd name="T2" fmla="*/ 165 w 469"/>
                  <a:gd name="T3" fmla="*/ 9 h 469"/>
                  <a:gd name="T4" fmla="*/ 123 w 469"/>
                  <a:gd name="T5" fmla="*/ 25 h 469"/>
                  <a:gd name="T6" fmla="*/ 86 w 469"/>
                  <a:gd name="T7" fmla="*/ 52 h 469"/>
                  <a:gd name="T8" fmla="*/ 52 w 469"/>
                  <a:gd name="T9" fmla="*/ 86 h 469"/>
                  <a:gd name="T10" fmla="*/ 25 w 469"/>
                  <a:gd name="T11" fmla="*/ 123 h 469"/>
                  <a:gd name="T12" fmla="*/ 9 w 469"/>
                  <a:gd name="T13" fmla="*/ 165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5 w 469"/>
                  <a:gd name="T29" fmla="*/ 459 h 469"/>
                  <a:gd name="T30" fmla="*/ 210 w 469"/>
                  <a:gd name="T31" fmla="*/ 468 h 469"/>
                  <a:gd name="T32" fmla="*/ 257 w 469"/>
                  <a:gd name="T33" fmla="*/ 468 h 469"/>
                  <a:gd name="T34" fmla="*/ 271 w 469"/>
                  <a:gd name="T35" fmla="*/ 465 h 469"/>
                  <a:gd name="T36" fmla="*/ 281 w 469"/>
                  <a:gd name="T37" fmla="*/ 465 h 469"/>
                  <a:gd name="T38" fmla="*/ 288 w 469"/>
                  <a:gd name="T39" fmla="*/ 461 h 469"/>
                  <a:gd name="T40" fmla="*/ 302 w 469"/>
                  <a:gd name="T41" fmla="*/ 459 h 469"/>
                  <a:gd name="T42" fmla="*/ 324 w 469"/>
                  <a:gd name="T43" fmla="*/ 451 h 469"/>
                  <a:gd name="T44" fmla="*/ 343 w 469"/>
                  <a:gd name="T45" fmla="*/ 441 h 469"/>
                  <a:gd name="T46" fmla="*/ 381 w 469"/>
                  <a:gd name="T47" fmla="*/ 415 h 469"/>
                  <a:gd name="T48" fmla="*/ 400 w 469"/>
                  <a:gd name="T49" fmla="*/ 400 h 469"/>
                  <a:gd name="T50" fmla="*/ 415 w 469"/>
                  <a:gd name="T51" fmla="*/ 381 h 469"/>
                  <a:gd name="T52" fmla="*/ 441 w 469"/>
                  <a:gd name="T53" fmla="*/ 343 h 469"/>
                  <a:gd name="T54" fmla="*/ 451 w 469"/>
                  <a:gd name="T55" fmla="*/ 324 h 469"/>
                  <a:gd name="T56" fmla="*/ 459 w 469"/>
                  <a:gd name="T57" fmla="*/ 302 h 469"/>
                  <a:gd name="T58" fmla="*/ 461 w 469"/>
                  <a:gd name="T59" fmla="*/ 288 h 469"/>
                  <a:gd name="T60" fmla="*/ 465 w 469"/>
                  <a:gd name="T61" fmla="*/ 281 h 469"/>
                  <a:gd name="T62" fmla="*/ 465 w 469"/>
                  <a:gd name="T63" fmla="*/ 271 h 469"/>
                  <a:gd name="T64" fmla="*/ 468 w 469"/>
                  <a:gd name="T65" fmla="*/ 257 h 469"/>
                  <a:gd name="T66" fmla="*/ 468 w 469"/>
                  <a:gd name="T67" fmla="*/ 210 h 469"/>
                  <a:gd name="T68" fmla="*/ 459 w 469"/>
                  <a:gd name="T69" fmla="*/ 165 h 469"/>
                  <a:gd name="T70" fmla="*/ 441 w 469"/>
                  <a:gd name="T71" fmla="*/ 123 h 469"/>
                  <a:gd name="T72" fmla="*/ 415 w 469"/>
                  <a:gd name="T73" fmla="*/ 86 h 469"/>
                  <a:gd name="T74" fmla="*/ 381 w 469"/>
                  <a:gd name="T75" fmla="*/ 52 h 469"/>
                  <a:gd name="T76" fmla="*/ 343 w 469"/>
                  <a:gd name="T77" fmla="*/ 25 h 469"/>
                  <a:gd name="T78" fmla="*/ 302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5" y="0"/>
                    </a:moveTo>
                    <a:lnTo>
                      <a:pt x="210" y="0"/>
                    </a:lnTo>
                    <a:lnTo>
                      <a:pt x="187" y="4"/>
                    </a:lnTo>
                    <a:lnTo>
                      <a:pt x="165" y="9"/>
                    </a:lnTo>
                    <a:lnTo>
                      <a:pt x="145" y="17"/>
                    </a:lnTo>
                    <a:lnTo>
                      <a:pt x="123" y="25"/>
                    </a:lnTo>
                    <a:lnTo>
                      <a:pt x="104" y="37"/>
                    </a:lnTo>
                    <a:lnTo>
                      <a:pt x="86" y="52"/>
                    </a:lnTo>
                    <a:lnTo>
                      <a:pt x="69" y="69"/>
                    </a:lnTo>
                    <a:lnTo>
                      <a:pt x="52" y="86"/>
                    </a:lnTo>
                    <a:lnTo>
                      <a:pt x="37" y="104"/>
                    </a:lnTo>
                    <a:lnTo>
                      <a:pt x="25" y="123"/>
                    </a:lnTo>
                    <a:lnTo>
                      <a:pt x="17" y="145"/>
                    </a:lnTo>
                    <a:lnTo>
                      <a:pt x="9" y="165"/>
                    </a:lnTo>
                    <a:lnTo>
                      <a:pt x="4" y="187"/>
                    </a:lnTo>
                    <a:lnTo>
                      <a:pt x="0" y="210"/>
                    </a:lnTo>
                    <a:lnTo>
                      <a:pt x="0" y="235"/>
                    </a:lnTo>
                    <a:lnTo>
                      <a:pt x="0" y="257"/>
                    </a:lnTo>
                    <a:lnTo>
                      <a:pt x="4" y="281"/>
                    </a:lnTo>
                    <a:lnTo>
                      <a:pt x="9" y="302"/>
                    </a:lnTo>
                    <a:lnTo>
                      <a:pt x="17" y="324"/>
                    </a:lnTo>
                    <a:lnTo>
                      <a:pt x="25" y="343"/>
                    </a:lnTo>
                    <a:lnTo>
                      <a:pt x="37" y="363"/>
                    </a:lnTo>
                    <a:lnTo>
                      <a:pt x="52" y="381"/>
                    </a:lnTo>
                    <a:lnTo>
                      <a:pt x="69" y="400"/>
                    </a:lnTo>
                    <a:lnTo>
                      <a:pt x="86" y="415"/>
                    </a:lnTo>
                    <a:lnTo>
                      <a:pt x="104" y="430"/>
                    </a:lnTo>
                    <a:lnTo>
                      <a:pt x="123" y="441"/>
                    </a:lnTo>
                    <a:lnTo>
                      <a:pt x="145" y="451"/>
                    </a:lnTo>
                    <a:lnTo>
                      <a:pt x="165" y="459"/>
                    </a:lnTo>
                    <a:lnTo>
                      <a:pt x="187" y="465"/>
                    </a:lnTo>
                    <a:lnTo>
                      <a:pt x="210" y="468"/>
                    </a:lnTo>
                    <a:lnTo>
                      <a:pt x="235" y="469"/>
                    </a:lnTo>
                    <a:lnTo>
                      <a:pt x="257" y="468"/>
                    </a:lnTo>
                    <a:lnTo>
                      <a:pt x="269" y="466"/>
                    </a:lnTo>
                    <a:lnTo>
                      <a:pt x="271" y="465"/>
                    </a:lnTo>
                    <a:lnTo>
                      <a:pt x="274" y="465"/>
                    </a:lnTo>
                    <a:lnTo>
                      <a:pt x="281" y="465"/>
                    </a:lnTo>
                    <a:lnTo>
                      <a:pt x="285" y="462"/>
                    </a:lnTo>
                    <a:lnTo>
                      <a:pt x="288" y="461"/>
                    </a:lnTo>
                    <a:lnTo>
                      <a:pt x="291" y="461"/>
                    </a:lnTo>
                    <a:lnTo>
                      <a:pt x="302" y="459"/>
                    </a:lnTo>
                    <a:lnTo>
                      <a:pt x="313" y="455"/>
                    </a:lnTo>
                    <a:lnTo>
                      <a:pt x="324" y="451"/>
                    </a:lnTo>
                    <a:lnTo>
                      <a:pt x="333" y="446"/>
                    </a:lnTo>
                    <a:lnTo>
                      <a:pt x="343" y="441"/>
                    </a:lnTo>
                    <a:lnTo>
                      <a:pt x="363" y="430"/>
                    </a:lnTo>
                    <a:lnTo>
                      <a:pt x="381" y="415"/>
                    </a:lnTo>
                    <a:lnTo>
                      <a:pt x="390" y="407"/>
                    </a:lnTo>
                    <a:lnTo>
                      <a:pt x="400" y="400"/>
                    </a:lnTo>
                    <a:lnTo>
                      <a:pt x="407" y="390"/>
                    </a:lnTo>
                    <a:lnTo>
                      <a:pt x="415" y="381"/>
                    </a:lnTo>
                    <a:lnTo>
                      <a:pt x="430" y="363"/>
                    </a:lnTo>
                    <a:lnTo>
                      <a:pt x="441" y="343"/>
                    </a:lnTo>
                    <a:lnTo>
                      <a:pt x="446" y="333"/>
                    </a:lnTo>
                    <a:lnTo>
                      <a:pt x="451" y="324"/>
                    </a:lnTo>
                    <a:lnTo>
                      <a:pt x="455" y="313"/>
                    </a:lnTo>
                    <a:lnTo>
                      <a:pt x="459" y="302"/>
                    </a:lnTo>
                    <a:lnTo>
                      <a:pt x="461" y="291"/>
                    </a:lnTo>
                    <a:lnTo>
                      <a:pt x="461" y="288"/>
                    </a:lnTo>
                    <a:lnTo>
                      <a:pt x="462" y="285"/>
                    </a:lnTo>
                    <a:lnTo>
                      <a:pt x="465" y="281"/>
                    </a:lnTo>
                    <a:lnTo>
                      <a:pt x="465" y="274"/>
                    </a:lnTo>
                    <a:lnTo>
                      <a:pt x="465" y="271"/>
                    </a:lnTo>
                    <a:lnTo>
                      <a:pt x="466" y="269"/>
                    </a:lnTo>
                    <a:lnTo>
                      <a:pt x="468" y="257"/>
                    </a:lnTo>
                    <a:lnTo>
                      <a:pt x="469" y="235"/>
                    </a:lnTo>
                    <a:lnTo>
                      <a:pt x="468" y="210"/>
                    </a:lnTo>
                    <a:lnTo>
                      <a:pt x="465" y="187"/>
                    </a:lnTo>
                    <a:lnTo>
                      <a:pt x="459" y="165"/>
                    </a:lnTo>
                    <a:lnTo>
                      <a:pt x="451" y="145"/>
                    </a:lnTo>
                    <a:lnTo>
                      <a:pt x="441" y="123"/>
                    </a:lnTo>
                    <a:lnTo>
                      <a:pt x="430" y="104"/>
                    </a:lnTo>
                    <a:lnTo>
                      <a:pt x="415" y="86"/>
                    </a:lnTo>
                    <a:lnTo>
                      <a:pt x="400" y="69"/>
                    </a:lnTo>
                    <a:lnTo>
                      <a:pt x="381" y="52"/>
                    </a:lnTo>
                    <a:lnTo>
                      <a:pt x="363" y="37"/>
                    </a:lnTo>
                    <a:lnTo>
                      <a:pt x="343" y="25"/>
                    </a:lnTo>
                    <a:lnTo>
                      <a:pt x="324" y="17"/>
                    </a:lnTo>
                    <a:lnTo>
                      <a:pt x="302" y="9"/>
                    </a:lnTo>
                    <a:lnTo>
                      <a:pt x="281" y="4"/>
                    </a:lnTo>
                    <a:lnTo>
                      <a:pt x="257" y="0"/>
                    </a:lnTo>
                    <a:lnTo>
                      <a:pt x="235"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6" name="Freeform 26">
                <a:extLst>
                  <a:ext uri="{FF2B5EF4-FFF2-40B4-BE49-F238E27FC236}">
                    <a16:creationId xmlns:a16="http://schemas.microsoft.com/office/drawing/2014/main" id="{597A5419-6434-9C57-EE53-8A8094051BA3}"/>
                  </a:ext>
                </a:extLst>
              </p:cNvPr>
              <p:cNvSpPr>
                <a:spLocks/>
              </p:cNvSpPr>
              <p:nvPr/>
            </p:nvSpPr>
            <p:spPr bwMode="auto">
              <a:xfrm>
                <a:off x="7288213" y="4124326"/>
                <a:ext cx="149225" cy="149225"/>
              </a:xfrm>
              <a:custGeom>
                <a:avLst/>
                <a:gdLst>
                  <a:gd name="T0" fmla="*/ 209 w 469"/>
                  <a:gd name="T1" fmla="*/ 0 h 469"/>
                  <a:gd name="T2" fmla="*/ 164 w 469"/>
                  <a:gd name="T3" fmla="*/ 9 h 469"/>
                  <a:gd name="T4" fmla="*/ 123 w 469"/>
                  <a:gd name="T5" fmla="*/ 25 h 469"/>
                  <a:gd name="T6" fmla="*/ 86 w 469"/>
                  <a:gd name="T7" fmla="*/ 52 h 469"/>
                  <a:gd name="T8" fmla="*/ 52 w 469"/>
                  <a:gd name="T9" fmla="*/ 86 h 469"/>
                  <a:gd name="T10" fmla="*/ 25 w 469"/>
                  <a:gd name="T11" fmla="*/ 123 h 469"/>
                  <a:gd name="T12" fmla="*/ 9 w 469"/>
                  <a:gd name="T13" fmla="*/ 165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4 w 469"/>
                  <a:gd name="T29" fmla="*/ 459 h 469"/>
                  <a:gd name="T30" fmla="*/ 209 w 469"/>
                  <a:gd name="T31" fmla="*/ 468 h 469"/>
                  <a:gd name="T32" fmla="*/ 257 w 469"/>
                  <a:gd name="T33" fmla="*/ 468 h 469"/>
                  <a:gd name="T34" fmla="*/ 270 w 469"/>
                  <a:gd name="T35" fmla="*/ 465 h 469"/>
                  <a:gd name="T36" fmla="*/ 281 w 469"/>
                  <a:gd name="T37" fmla="*/ 465 h 469"/>
                  <a:gd name="T38" fmla="*/ 287 w 469"/>
                  <a:gd name="T39" fmla="*/ 461 h 469"/>
                  <a:gd name="T40" fmla="*/ 302 w 469"/>
                  <a:gd name="T41" fmla="*/ 459 h 469"/>
                  <a:gd name="T42" fmla="*/ 323 w 469"/>
                  <a:gd name="T43" fmla="*/ 451 h 469"/>
                  <a:gd name="T44" fmla="*/ 343 w 469"/>
                  <a:gd name="T45" fmla="*/ 441 h 469"/>
                  <a:gd name="T46" fmla="*/ 381 w 469"/>
                  <a:gd name="T47" fmla="*/ 415 h 469"/>
                  <a:gd name="T48" fmla="*/ 400 w 469"/>
                  <a:gd name="T49" fmla="*/ 400 h 469"/>
                  <a:gd name="T50" fmla="*/ 415 w 469"/>
                  <a:gd name="T51" fmla="*/ 381 h 469"/>
                  <a:gd name="T52" fmla="*/ 441 w 469"/>
                  <a:gd name="T53" fmla="*/ 343 h 469"/>
                  <a:gd name="T54" fmla="*/ 451 w 469"/>
                  <a:gd name="T55" fmla="*/ 324 h 469"/>
                  <a:gd name="T56" fmla="*/ 459 w 469"/>
                  <a:gd name="T57" fmla="*/ 302 h 469"/>
                  <a:gd name="T58" fmla="*/ 461 w 469"/>
                  <a:gd name="T59" fmla="*/ 288 h 469"/>
                  <a:gd name="T60" fmla="*/ 464 w 469"/>
                  <a:gd name="T61" fmla="*/ 281 h 469"/>
                  <a:gd name="T62" fmla="*/ 464 w 469"/>
                  <a:gd name="T63" fmla="*/ 271 h 469"/>
                  <a:gd name="T64" fmla="*/ 468 w 469"/>
                  <a:gd name="T65" fmla="*/ 257 h 469"/>
                  <a:gd name="T66" fmla="*/ 468 w 469"/>
                  <a:gd name="T67" fmla="*/ 210 h 469"/>
                  <a:gd name="T68" fmla="*/ 459 w 469"/>
                  <a:gd name="T69" fmla="*/ 165 h 469"/>
                  <a:gd name="T70" fmla="*/ 441 w 469"/>
                  <a:gd name="T71" fmla="*/ 123 h 469"/>
                  <a:gd name="T72" fmla="*/ 415 w 469"/>
                  <a:gd name="T73" fmla="*/ 86 h 469"/>
                  <a:gd name="T74" fmla="*/ 381 w 469"/>
                  <a:gd name="T75" fmla="*/ 52 h 469"/>
                  <a:gd name="T76" fmla="*/ 343 w 469"/>
                  <a:gd name="T77" fmla="*/ 25 h 469"/>
                  <a:gd name="T78" fmla="*/ 302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4" y="0"/>
                    </a:moveTo>
                    <a:lnTo>
                      <a:pt x="209" y="0"/>
                    </a:lnTo>
                    <a:lnTo>
                      <a:pt x="187" y="3"/>
                    </a:lnTo>
                    <a:lnTo>
                      <a:pt x="164" y="9"/>
                    </a:lnTo>
                    <a:lnTo>
                      <a:pt x="144" y="17"/>
                    </a:lnTo>
                    <a:lnTo>
                      <a:pt x="123" y="25"/>
                    </a:lnTo>
                    <a:lnTo>
                      <a:pt x="104" y="37"/>
                    </a:lnTo>
                    <a:lnTo>
                      <a:pt x="86" y="52"/>
                    </a:lnTo>
                    <a:lnTo>
                      <a:pt x="69" y="69"/>
                    </a:lnTo>
                    <a:lnTo>
                      <a:pt x="52" y="86"/>
                    </a:lnTo>
                    <a:lnTo>
                      <a:pt x="37" y="104"/>
                    </a:lnTo>
                    <a:lnTo>
                      <a:pt x="25" y="123"/>
                    </a:lnTo>
                    <a:lnTo>
                      <a:pt x="17" y="144"/>
                    </a:lnTo>
                    <a:lnTo>
                      <a:pt x="9" y="165"/>
                    </a:lnTo>
                    <a:lnTo>
                      <a:pt x="3" y="187"/>
                    </a:lnTo>
                    <a:lnTo>
                      <a:pt x="0" y="210"/>
                    </a:lnTo>
                    <a:lnTo>
                      <a:pt x="0" y="235"/>
                    </a:lnTo>
                    <a:lnTo>
                      <a:pt x="0" y="257"/>
                    </a:lnTo>
                    <a:lnTo>
                      <a:pt x="3" y="281"/>
                    </a:lnTo>
                    <a:lnTo>
                      <a:pt x="9" y="302"/>
                    </a:lnTo>
                    <a:lnTo>
                      <a:pt x="17" y="324"/>
                    </a:lnTo>
                    <a:lnTo>
                      <a:pt x="25" y="343"/>
                    </a:lnTo>
                    <a:lnTo>
                      <a:pt x="37" y="363"/>
                    </a:lnTo>
                    <a:lnTo>
                      <a:pt x="52" y="381"/>
                    </a:lnTo>
                    <a:lnTo>
                      <a:pt x="69" y="400"/>
                    </a:lnTo>
                    <a:lnTo>
                      <a:pt x="86" y="415"/>
                    </a:lnTo>
                    <a:lnTo>
                      <a:pt x="104" y="430"/>
                    </a:lnTo>
                    <a:lnTo>
                      <a:pt x="123" y="441"/>
                    </a:lnTo>
                    <a:lnTo>
                      <a:pt x="144" y="451"/>
                    </a:lnTo>
                    <a:lnTo>
                      <a:pt x="164" y="459"/>
                    </a:lnTo>
                    <a:lnTo>
                      <a:pt x="187" y="465"/>
                    </a:lnTo>
                    <a:lnTo>
                      <a:pt x="209" y="468"/>
                    </a:lnTo>
                    <a:lnTo>
                      <a:pt x="234" y="469"/>
                    </a:lnTo>
                    <a:lnTo>
                      <a:pt x="257" y="468"/>
                    </a:lnTo>
                    <a:lnTo>
                      <a:pt x="268" y="466"/>
                    </a:lnTo>
                    <a:lnTo>
                      <a:pt x="270" y="465"/>
                    </a:lnTo>
                    <a:lnTo>
                      <a:pt x="274" y="465"/>
                    </a:lnTo>
                    <a:lnTo>
                      <a:pt x="281" y="465"/>
                    </a:lnTo>
                    <a:lnTo>
                      <a:pt x="285" y="462"/>
                    </a:lnTo>
                    <a:lnTo>
                      <a:pt x="287" y="461"/>
                    </a:lnTo>
                    <a:lnTo>
                      <a:pt x="291" y="461"/>
                    </a:lnTo>
                    <a:lnTo>
                      <a:pt x="302" y="459"/>
                    </a:lnTo>
                    <a:lnTo>
                      <a:pt x="312" y="454"/>
                    </a:lnTo>
                    <a:lnTo>
                      <a:pt x="323" y="451"/>
                    </a:lnTo>
                    <a:lnTo>
                      <a:pt x="332" y="445"/>
                    </a:lnTo>
                    <a:lnTo>
                      <a:pt x="343" y="441"/>
                    </a:lnTo>
                    <a:lnTo>
                      <a:pt x="363" y="430"/>
                    </a:lnTo>
                    <a:lnTo>
                      <a:pt x="381" y="415"/>
                    </a:lnTo>
                    <a:lnTo>
                      <a:pt x="390" y="407"/>
                    </a:lnTo>
                    <a:lnTo>
                      <a:pt x="400" y="400"/>
                    </a:lnTo>
                    <a:lnTo>
                      <a:pt x="407" y="390"/>
                    </a:lnTo>
                    <a:lnTo>
                      <a:pt x="415" y="381"/>
                    </a:lnTo>
                    <a:lnTo>
                      <a:pt x="429" y="363"/>
                    </a:lnTo>
                    <a:lnTo>
                      <a:pt x="441" y="343"/>
                    </a:lnTo>
                    <a:lnTo>
                      <a:pt x="445" y="333"/>
                    </a:lnTo>
                    <a:lnTo>
                      <a:pt x="451" y="324"/>
                    </a:lnTo>
                    <a:lnTo>
                      <a:pt x="454" y="312"/>
                    </a:lnTo>
                    <a:lnTo>
                      <a:pt x="459" y="302"/>
                    </a:lnTo>
                    <a:lnTo>
                      <a:pt x="461" y="291"/>
                    </a:lnTo>
                    <a:lnTo>
                      <a:pt x="461" y="288"/>
                    </a:lnTo>
                    <a:lnTo>
                      <a:pt x="462" y="285"/>
                    </a:lnTo>
                    <a:lnTo>
                      <a:pt x="464" y="281"/>
                    </a:lnTo>
                    <a:lnTo>
                      <a:pt x="464" y="274"/>
                    </a:lnTo>
                    <a:lnTo>
                      <a:pt x="464" y="271"/>
                    </a:lnTo>
                    <a:lnTo>
                      <a:pt x="465" y="268"/>
                    </a:lnTo>
                    <a:lnTo>
                      <a:pt x="468" y="257"/>
                    </a:lnTo>
                    <a:lnTo>
                      <a:pt x="469" y="235"/>
                    </a:lnTo>
                    <a:lnTo>
                      <a:pt x="468" y="210"/>
                    </a:lnTo>
                    <a:lnTo>
                      <a:pt x="464" y="187"/>
                    </a:lnTo>
                    <a:lnTo>
                      <a:pt x="459" y="165"/>
                    </a:lnTo>
                    <a:lnTo>
                      <a:pt x="451" y="144"/>
                    </a:lnTo>
                    <a:lnTo>
                      <a:pt x="441" y="123"/>
                    </a:lnTo>
                    <a:lnTo>
                      <a:pt x="429" y="104"/>
                    </a:lnTo>
                    <a:lnTo>
                      <a:pt x="415" y="86"/>
                    </a:lnTo>
                    <a:lnTo>
                      <a:pt x="400" y="69"/>
                    </a:lnTo>
                    <a:lnTo>
                      <a:pt x="381" y="52"/>
                    </a:lnTo>
                    <a:lnTo>
                      <a:pt x="363" y="37"/>
                    </a:lnTo>
                    <a:lnTo>
                      <a:pt x="343" y="25"/>
                    </a:lnTo>
                    <a:lnTo>
                      <a:pt x="323" y="17"/>
                    </a:lnTo>
                    <a:lnTo>
                      <a:pt x="302" y="9"/>
                    </a:lnTo>
                    <a:lnTo>
                      <a:pt x="281" y="3"/>
                    </a:lnTo>
                    <a:lnTo>
                      <a:pt x="257" y="0"/>
                    </a:lnTo>
                    <a:lnTo>
                      <a:pt x="234"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7" name="Freeform 27">
                <a:extLst>
                  <a:ext uri="{FF2B5EF4-FFF2-40B4-BE49-F238E27FC236}">
                    <a16:creationId xmlns:a16="http://schemas.microsoft.com/office/drawing/2014/main" id="{0C2C5246-320B-8B35-9D94-D2ED47CCA6DE}"/>
                  </a:ext>
                </a:extLst>
              </p:cNvPr>
              <p:cNvSpPr>
                <a:spLocks/>
              </p:cNvSpPr>
              <p:nvPr/>
            </p:nvSpPr>
            <p:spPr bwMode="auto">
              <a:xfrm>
                <a:off x="7288213" y="4422776"/>
                <a:ext cx="149225" cy="149225"/>
              </a:xfrm>
              <a:custGeom>
                <a:avLst/>
                <a:gdLst>
                  <a:gd name="T0" fmla="*/ 52 w 469"/>
                  <a:gd name="T1" fmla="*/ 86 h 469"/>
                  <a:gd name="T2" fmla="*/ 25 w 469"/>
                  <a:gd name="T3" fmla="*/ 123 h 469"/>
                  <a:gd name="T4" fmla="*/ 9 w 469"/>
                  <a:gd name="T5" fmla="*/ 165 h 469"/>
                  <a:gd name="T6" fmla="*/ 0 w 469"/>
                  <a:gd name="T7" fmla="*/ 210 h 469"/>
                  <a:gd name="T8" fmla="*/ 0 w 469"/>
                  <a:gd name="T9" fmla="*/ 257 h 469"/>
                  <a:gd name="T10" fmla="*/ 9 w 469"/>
                  <a:gd name="T11" fmla="*/ 303 h 469"/>
                  <a:gd name="T12" fmla="*/ 25 w 469"/>
                  <a:gd name="T13" fmla="*/ 343 h 469"/>
                  <a:gd name="T14" fmla="*/ 52 w 469"/>
                  <a:gd name="T15" fmla="*/ 381 h 469"/>
                  <a:gd name="T16" fmla="*/ 86 w 469"/>
                  <a:gd name="T17" fmla="*/ 415 h 469"/>
                  <a:gd name="T18" fmla="*/ 123 w 469"/>
                  <a:gd name="T19" fmla="*/ 441 h 469"/>
                  <a:gd name="T20" fmla="*/ 164 w 469"/>
                  <a:gd name="T21" fmla="*/ 459 h 469"/>
                  <a:gd name="T22" fmla="*/ 209 w 469"/>
                  <a:gd name="T23" fmla="*/ 468 h 469"/>
                  <a:gd name="T24" fmla="*/ 257 w 469"/>
                  <a:gd name="T25" fmla="*/ 468 h 469"/>
                  <a:gd name="T26" fmla="*/ 270 w 469"/>
                  <a:gd name="T27" fmla="*/ 465 h 469"/>
                  <a:gd name="T28" fmla="*/ 281 w 469"/>
                  <a:gd name="T29" fmla="*/ 465 h 469"/>
                  <a:gd name="T30" fmla="*/ 287 w 469"/>
                  <a:gd name="T31" fmla="*/ 461 h 469"/>
                  <a:gd name="T32" fmla="*/ 302 w 469"/>
                  <a:gd name="T33" fmla="*/ 459 h 469"/>
                  <a:gd name="T34" fmla="*/ 323 w 469"/>
                  <a:gd name="T35" fmla="*/ 451 h 469"/>
                  <a:gd name="T36" fmla="*/ 343 w 469"/>
                  <a:gd name="T37" fmla="*/ 441 h 469"/>
                  <a:gd name="T38" fmla="*/ 381 w 469"/>
                  <a:gd name="T39" fmla="*/ 415 h 469"/>
                  <a:gd name="T40" fmla="*/ 400 w 469"/>
                  <a:gd name="T41" fmla="*/ 401 h 469"/>
                  <a:gd name="T42" fmla="*/ 415 w 469"/>
                  <a:gd name="T43" fmla="*/ 381 h 469"/>
                  <a:gd name="T44" fmla="*/ 441 w 469"/>
                  <a:gd name="T45" fmla="*/ 343 h 469"/>
                  <a:gd name="T46" fmla="*/ 451 w 469"/>
                  <a:gd name="T47" fmla="*/ 324 h 469"/>
                  <a:gd name="T48" fmla="*/ 459 w 469"/>
                  <a:gd name="T49" fmla="*/ 303 h 469"/>
                  <a:gd name="T50" fmla="*/ 461 w 469"/>
                  <a:gd name="T51" fmla="*/ 288 h 469"/>
                  <a:gd name="T52" fmla="*/ 464 w 469"/>
                  <a:gd name="T53" fmla="*/ 281 h 469"/>
                  <a:gd name="T54" fmla="*/ 464 w 469"/>
                  <a:gd name="T55" fmla="*/ 271 h 469"/>
                  <a:gd name="T56" fmla="*/ 468 w 469"/>
                  <a:gd name="T57" fmla="*/ 257 h 469"/>
                  <a:gd name="T58" fmla="*/ 468 w 469"/>
                  <a:gd name="T59" fmla="*/ 210 h 469"/>
                  <a:gd name="T60" fmla="*/ 459 w 469"/>
                  <a:gd name="T61" fmla="*/ 165 h 469"/>
                  <a:gd name="T62" fmla="*/ 441 w 469"/>
                  <a:gd name="T63" fmla="*/ 123 h 469"/>
                  <a:gd name="T64" fmla="*/ 415 w 469"/>
                  <a:gd name="T65" fmla="*/ 86 h 469"/>
                  <a:gd name="T66" fmla="*/ 381 w 469"/>
                  <a:gd name="T67" fmla="*/ 52 h 469"/>
                  <a:gd name="T68" fmla="*/ 343 w 469"/>
                  <a:gd name="T69" fmla="*/ 25 h 469"/>
                  <a:gd name="T70" fmla="*/ 302 w 469"/>
                  <a:gd name="T71" fmla="*/ 9 h 469"/>
                  <a:gd name="T72" fmla="*/ 257 w 469"/>
                  <a:gd name="T73" fmla="*/ 0 h 469"/>
                  <a:gd name="T74" fmla="*/ 209 w 469"/>
                  <a:gd name="T75" fmla="*/ 0 h 469"/>
                  <a:gd name="T76" fmla="*/ 164 w 469"/>
                  <a:gd name="T77" fmla="*/ 9 h 469"/>
                  <a:gd name="T78" fmla="*/ 123 w 469"/>
                  <a:gd name="T79" fmla="*/ 25 h 469"/>
                  <a:gd name="T80" fmla="*/ 86 w 469"/>
                  <a:gd name="T81" fmla="*/ 5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69" y="69"/>
                    </a:moveTo>
                    <a:lnTo>
                      <a:pt x="52" y="86"/>
                    </a:lnTo>
                    <a:lnTo>
                      <a:pt x="37" y="104"/>
                    </a:lnTo>
                    <a:lnTo>
                      <a:pt x="25" y="123"/>
                    </a:lnTo>
                    <a:lnTo>
                      <a:pt x="17" y="145"/>
                    </a:lnTo>
                    <a:lnTo>
                      <a:pt x="9" y="165"/>
                    </a:lnTo>
                    <a:lnTo>
                      <a:pt x="3" y="188"/>
                    </a:lnTo>
                    <a:lnTo>
                      <a:pt x="0" y="210"/>
                    </a:lnTo>
                    <a:lnTo>
                      <a:pt x="0" y="235"/>
                    </a:lnTo>
                    <a:lnTo>
                      <a:pt x="0" y="257"/>
                    </a:lnTo>
                    <a:lnTo>
                      <a:pt x="3" y="281"/>
                    </a:lnTo>
                    <a:lnTo>
                      <a:pt x="9" y="303"/>
                    </a:lnTo>
                    <a:lnTo>
                      <a:pt x="17" y="324"/>
                    </a:lnTo>
                    <a:lnTo>
                      <a:pt x="25" y="343"/>
                    </a:lnTo>
                    <a:lnTo>
                      <a:pt x="37" y="363"/>
                    </a:lnTo>
                    <a:lnTo>
                      <a:pt x="52" y="381"/>
                    </a:lnTo>
                    <a:lnTo>
                      <a:pt x="69" y="401"/>
                    </a:lnTo>
                    <a:lnTo>
                      <a:pt x="86" y="415"/>
                    </a:lnTo>
                    <a:lnTo>
                      <a:pt x="104" y="430"/>
                    </a:lnTo>
                    <a:lnTo>
                      <a:pt x="123" y="441"/>
                    </a:lnTo>
                    <a:lnTo>
                      <a:pt x="144" y="451"/>
                    </a:lnTo>
                    <a:lnTo>
                      <a:pt x="164" y="459"/>
                    </a:lnTo>
                    <a:lnTo>
                      <a:pt x="187" y="465"/>
                    </a:lnTo>
                    <a:lnTo>
                      <a:pt x="209" y="468"/>
                    </a:lnTo>
                    <a:lnTo>
                      <a:pt x="234" y="469"/>
                    </a:lnTo>
                    <a:lnTo>
                      <a:pt x="257" y="468"/>
                    </a:lnTo>
                    <a:lnTo>
                      <a:pt x="268" y="466"/>
                    </a:lnTo>
                    <a:lnTo>
                      <a:pt x="270" y="465"/>
                    </a:lnTo>
                    <a:lnTo>
                      <a:pt x="274" y="465"/>
                    </a:lnTo>
                    <a:lnTo>
                      <a:pt x="281" y="465"/>
                    </a:lnTo>
                    <a:lnTo>
                      <a:pt x="285" y="463"/>
                    </a:lnTo>
                    <a:lnTo>
                      <a:pt x="287" y="461"/>
                    </a:lnTo>
                    <a:lnTo>
                      <a:pt x="291" y="461"/>
                    </a:lnTo>
                    <a:lnTo>
                      <a:pt x="302" y="459"/>
                    </a:lnTo>
                    <a:lnTo>
                      <a:pt x="312" y="455"/>
                    </a:lnTo>
                    <a:lnTo>
                      <a:pt x="323" y="451"/>
                    </a:lnTo>
                    <a:lnTo>
                      <a:pt x="332" y="446"/>
                    </a:lnTo>
                    <a:lnTo>
                      <a:pt x="343" y="441"/>
                    </a:lnTo>
                    <a:lnTo>
                      <a:pt x="363" y="430"/>
                    </a:lnTo>
                    <a:lnTo>
                      <a:pt x="381" y="415"/>
                    </a:lnTo>
                    <a:lnTo>
                      <a:pt x="390" y="407"/>
                    </a:lnTo>
                    <a:lnTo>
                      <a:pt x="400" y="401"/>
                    </a:lnTo>
                    <a:lnTo>
                      <a:pt x="407" y="390"/>
                    </a:lnTo>
                    <a:lnTo>
                      <a:pt x="415" y="381"/>
                    </a:lnTo>
                    <a:lnTo>
                      <a:pt x="429" y="363"/>
                    </a:lnTo>
                    <a:lnTo>
                      <a:pt x="441" y="343"/>
                    </a:lnTo>
                    <a:lnTo>
                      <a:pt x="445" y="333"/>
                    </a:lnTo>
                    <a:lnTo>
                      <a:pt x="451" y="324"/>
                    </a:lnTo>
                    <a:lnTo>
                      <a:pt x="454" y="313"/>
                    </a:lnTo>
                    <a:lnTo>
                      <a:pt x="459" y="303"/>
                    </a:lnTo>
                    <a:lnTo>
                      <a:pt x="461" y="291"/>
                    </a:lnTo>
                    <a:lnTo>
                      <a:pt x="461" y="288"/>
                    </a:lnTo>
                    <a:lnTo>
                      <a:pt x="462" y="286"/>
                    </a:lnTo>
                    <a:lnTo>
                      <a:pt x="464" y="281"/>
                    </a:lnTo>
                    <a:lnTo>
                      <a:pt x="464" y="274"/>
                    </a:lnTo>
                    <a:lnTo>
                      <a:pt x="464" y="271"/>
                    </a:lnTo>
                    <a:lnTo>
                      <a:pt x="465" y="269"/>
                    </a:lnTo>
                    <a:lnTo>
                      <a:pt x="468" y="257"/>
                    </a:lnTo>
                    <a:lnTo>
                      <a:pt x="469" y="235"/>
                    </a:lnTo>
                    <a:lnTo>
                      <a:pt x="468" y="210"/>
                    </a:lnTo>
                    <a:lnTo>
                      <a:pt x="464" y="188"/>
                    </a:lnTo>
                    <a:lnTo>
                      <a:pt x="459" y="165"/>
                    </a:lnTo>
                    <a:lnTo>
                      <a:pt x="451" y="145"/>
                    </a:lnTo>
                    <a:lnTo>
                      <a:pt x="441" y="123"/>
                    </a:lnTo>
                    <a:lnTo>
                      <a:pt x="429" y="104"/>
                    </a:lnTo>
                    <a:lnTo>
                      <a:pt x="415" y="86"/>
                    </a:lnTo>
                    <a:lnTo>
                      <a:pt x="400" y="69"/>
                    </a:lnTo>
                    <a:lnTo>
                      <a:pt x="381" y="52"/>
                    </a:lnTo>
                    <a:lnTo>
                      <a:pt x="363" y="38"/>
                    </a:lnTo>
                    <a:lnTo>
                      <a:pt x="343" y="25"/>
                    </a:lnTo>
                    <a:lnTo>
                      <a:pt x="323" y="17"/>
                    </a:lnTo>
                    <a:lnTo>
                      <a:pt x="302" y="9"/>
                    </a:lnTo>
                    <a:lnTo>
                      <a:pt x="281" y="4"/>
                    </a:lnTo>
                    <a:lnTo>
                      <a:pt x="257" y="0"/>
                    </a:lnTo>
                    <a:lnTo>
                      <a:pt x="234" y="0"/>
                    </a:lnTo>
                    <a:lnTo>
                      <a:pt x="209" y="0"/>
                    </a:lnTo>
                    <a:lnTo>
                      <a:pt x="187" y="4"/>
                    </a:lnTo>
                    <a:lnTo>
                      <a:pt x="164" y="9"/>
                    </a:lnTo>
                    <a:lnTo>
                      <a:pt x="144" y="17"/>
                    </a:lnTo>
                    <a:lnTo>
                      <a:pt x="123" y="25"/>
                    </a:lnTo>
                    <a:lnTo>
                      <a:pt x="104" y="38"/>
                    </a:lnTo>
                    <a:lnTo>
                      <a:pt x="86" y="52"/>
                    </a:lnTo>
                    <a:lnTo>
                      <a:pt x="69" y="69"/>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8" name="Freeform 28">
                <a:extLst>
                  <a:ext uri="{FF2B5EF4-FFF2-40B4-BE49-F238E27FC236}">
                    <a16:creationId xmlns:a16="http://schemas.microsoft.com/office/drawing/2014/main" id="{D19A8D77-36D3-A9D6-749E-22A03BDECFA9}"/>
                  </a:ext>
                </a:extLst>
              </p:cNvPr>
              <p:cNvSpPr>
                <a:spLocks/>
              </p:cNvSpPr>
              <p:nvPr/>
            </p:nvSpPr>
            <p:spPr bwMode="auto">
              <a:xfrm>
                <a:off x="7288213" y="4573588"/>
                <a:ext cx="149225" cy="149225"/>
              </a:xfrm>
              <a:custGeom>
                <a:avLst/>
                <a:gdLst>
                  <a:gd name="T0" fmla="*/ 209 w 469"/>
                  <a:gd name="T1" fmla="*/ 0 h 469"/>
                  <a:gd name="T2" fmla="*/ 164 w 469"/>
                  <a:gd name="T3" fmla="*/ 9 h 469"/>
                  <a:gd name="T4" fmla="*/ 123 w 469"/>
                  <a:gd name="T5" fmla="*/ 25 h 469"/>
                  <a:gd name="T6" fmla="*/ 86 w 469"/>
                  <a:gd name="T7" fmla="*/ 52 h 469"/>
                  <a:gd name="T8" fmla="*/ 52 w 469"/>
                  <a:gd name="T9" fmla="*/ 86 h 469"/>
                  <a:gd name="T10" fmla="*/ 25 w 469"/>
                  <a:gd name="T11" fmla="*/ 123 h 469"/>
                  <a:gd name="T12" fmla="*/ 9 w 469"/>
                  <a:gd name="T13" fmla="*/ 164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4 w 469"/>
                  <a:gd name="T29" fmla="*/ 459 h 469"/>
                  <a:gd name="T30" fmla="*/ 209 w 469"/>
                  <a:gd name="T31" fmla="*/ 468 h 469"/>
                  <a:gd name="T32" fmla="*/ 257 w 469"/>
                  <a:gd name="T33" fmla="*/ 468 h 469"/>
                  <a:gd name="T34" fmla="*/ 270 w 469"/>
                  <a:gd name="T35" fmla="*/ 464 h 469"/>
                  <a:gd name="T36" fmla="*/ 281 w 469"/>
                  <a:gd name="T37" fmla="*/ 464 h 469"/>
                  <a:gd name="T38" fmla="*/ 287 w 469"/>
                  <a:gd name="T39" fmla="*/ 461 h 469"/>
                  <a:gd name="T40" fmla="*/ 302 w 469"/>
                  <a:gd name="T41" fmla="*/ 459 h 469"/>
                  <a:gd name="T42" fmla="*/ 323 w 469"/>
                  <a:gd name="T43" fmla="*/ 451 h 469"/>
                  <a:gd name="T44" fmla="*/ 343 w 469"/>
                  <a:gd name="T45" fmla="*/ 441 h 469"/>
                  <a:gd name="T46" fmla="*/ 381 w 469"/>
                  <a:gd name="T47" fmla="*/ 415 h 469"/>
                  <a:gd name="T48" fmla="*/ 400 w 469"/>
                  <a:gd name="T49" fmla="*/ 400 h 469"/>
                  <a:gd name="T50" fmla="*/ 415 w 469"/>
                  <a:gd name="T51" fmla="*/ 381 h 469"/>
                  <a:gd name="T52" fmla="*/ 441 w 469"/>
                  <a:gd name="T53" fmla="*/ 343 h 469"/>
                  <a:gd name="T54" fmla="*/ 451 w 469"/>
                  <a:gd name="T55" fmla="*/ 323 h 469"/>
                  <a:gd name="T56" fmla="*/ 459 w 469"/>
                  <a:gd name="T57" fmla="*/ 302 h 469"/>
                  <a:gd name="T58" fmla="*/ 461 w 469"/>
                  <a:gd name="T59" fmla="*/ 287 h 469"/>
                  <a:gd name="T60" fmla="*/ 464 w 469"/>
                  <a:gd name="T61" fmla="*/ 281 h 469"/>
                  <a:gd name="T62" fmla="*/ 464 w 469"/>
                  <a:gd name="T63" fmla="*/ 270 h 469"/>
                  <a:gd name="T64" fmla="*/ 468 w 469"/>
                  <a:gd name="T65" fmla="*/ 257 h 469"/>
                  <a:gd name="T66" fmla="*/ 468 w 469"/>
                  <a:gd name="T67" fmla="*/ 210 h 469"/>
                  <a:gd name="T68" fmla="*/ 459 w 469"/>
                  <a:gd name="T69" fmla="*/ 164 h 469"/>
                  <a:gd name="T70" fmla="*/ 441 w 469"/>
                  <a:gd name="T71" fmla="*/ 123 h 469"/>
                  <a:gd name="T72" fmla="*/ 415 w 469"/>
                  <a:gd name="T73" fmla="*/ 86 h 469"/>
                  <a:gd name="T74" fmla="*/ 381 w 469"/>
                  <a:gd name="T75" fmla="*/ 52 h 469"/>
                  <a:gd name="T76" fmla="*/ 343 w 469"/>
                  <a:gd name="T77" fmla="*/ 25 h 469"/>
                  <a:gd name="T78" fmla="*/ 302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4" y="0"/>
                    </a:moveTo>
                    <a:lnTo>
                      <a:pt x="209" y="0"/>
                    </a:lnTo>
                    <a:lnTo>
                      <a:pt x="187" y="3"/>
                    </a:lnTo>
                    <a:lnTo>
                      <a:pt x="164" y="9"/>
                    </a:lnTo>
                    <a:lnTo>
                      <a:pt x="144" y="17"/>
                    </a:lnTo>
                    <a:lnTo>
                      <a:pt x="123" y="25"/>
                    </a:lnTo>
                    <a:lnTo>
                      <a:pt x="104" y="37"/>
                    </a:lnTo>
                    <a:lnTo>
                      <a:pt x="86" y="52"/>
                    </a:lnTo>
                    <a:lnTo>
                      <a:pt x="69" y="69"/>
                    </a:lnTo>
                    <a:lnTo>
                      <a:pt x="52" y="86"/>
                    </a:lnTo>
                    <a:lnTo>
                      <a:pt x="37" y="104"/>
                    </a:lnTo>
                    <a:lnTo>
                      <a:pt x="25" y="123"/>
                    </a:lnTo>
                    <a:lnTo>
                      <a:pt x="17" y="144"/>
                    </a:lnTo>
                    <a:lnTo>
                      <a:pt x="9" y="164"/>
                    </a:lnTo>
                    <a:lnTo>
                      <a:pt x="3" y="187"/>
                    </a:lnTo>
                    <a:lnTo>
                      <a:pt x="0" y="210"/>
                    </a:lnTo>
                    <a:lnTo>
                      <a:pt x="0" y="234"/>
                    </a:lnTo>
                    <a:lnTo>
                      <a:pt x="0" y="257"/>
                    </a:lnTo>
                    <a:lnTo>
                      <a:pt x="3" y="281"/>
                    </a:lnTo>
                    <a:lnTo>
                      <a:pt x="9" y="302"/>
                    </a:lnTo>
                    <a:lnTo>
                      <a:pt x="17" y="323"/>
                    </a:lnTo>
                    <a:lnTo>
                      <a:pt x="25" y="343"/>
                    </a:lnTo>
                    <a:lnTo>
                      <a:pt x="37" y="363"/>
                    </a:lnTo>
                    <a:lnTo>
                      <a:pt x="52" y="381"/>
                    </a:lnTo>
                    <a:lnTo>
                      <a:pt x="69" y="400"/>
                    </a:lnTo>
                    <a:lnTo>
                      <a:pt x="86" y="415"/>
                    </a:lnTo>
                    <a:lnTo>
                      <a:pt x="104" y="429"/>
                    </a:lnTo>
                    <a:lnTo>
                      <a:pt x="123" y="441"/>
                    </a:lnTo>
                    <a:lnTo>
                      <a:pt x="144" y="451"/>
                    </a:lnTo>
                    <a:lnTo>
                      <a:pt x="164" y="459"/>
                    </a:lnTo>
                    <a:lnTo>
                      <a:pt x="187" y="464"/>
                    </a:lnTo>
                    <a:lnTo>
                      <a:pt x="209" y="468"/>
                    </a:lnTo>
                    <a:lnTo>
                      <a:pt x="234" y="469"/>
                    </a:lnTo>
                    <a:lnTo>
                      <a:pt x="257" y="468"/>
                    </a:lnTo>
                    <a:lnTo>
                      <a:pt x="268" y="465"/>
                    </a:lnTo>
                    <a:lnTo>
                      <a:pt x="270" y="464"/>
                    </a:lnTo>
                    <a:lnTo>
                      <a:pt x="274" y="464"/>
                    </a:lnTo>
                    <a:lnTo>
                      <a:pt x="281" y="464"/>
                    </a:lnTo>
                    <a:lnTo>
                      <a:pt x="285" y="462"/>
                    </a:lnTo>
                    <a:lnTo>
                      <a:pt x="287" y="461"/>
                    </a:lnTo>
                    <a:lnTo>
                      <a:pt x="291" y="461"/>
                    </a:lnTo>
                    <a:lnTo>
                      <a:pt x="302" y="459"/>
                    </a:lnTo>
                    <a:lnTo>
                      <a:pt x="312" y="454"/>
                    </a:lnTo>
                    <a:lnTo>
                      <a:pt x="323" y="451"/>
                    </a:lnTo>
                    <a:lnTo>
                      <a:pt x="332" y="445"/>
                    </a:lnTo>
                    <a:lnTo>
                      <a:pt x="343" y="441"/>
                    </a:lnTo>
                    <a:lnTo>
                      <a:pt x="363" y="429"/>
                    </a:lnTo>
                    <a:lnTo>
                      <a:pt x="381" y="415"/>
                    </a:lnTo>
                    <a:lnTo>
                      <a:pt x="390" y="407"/>
                    </a:lnTo>
                    <a:lnTo>
                      <a:pt x="400" y="400"/>
                    </a:lnTo>
                    <a:lnTo>
                      <a:pt x="407" y="390"/>
                    </a:lnTo>
                    <a:lnTo>
                      <a:pt x="415" y="381"/>
                    </a:lnTo>
                    <a:lnTo>
                      <a:pt x="429" y="363"/>
                    </a:lnTo>
                    <a:lnTo>
                      <a:pt x="441" y="343"/>
                    </a:lnTo>
                    <a:lnTo>
                      <a:pt x="445" y="332"/>
                    </a:lnTo>
                    <a:lnTo>
                      <a:pt x="451" y="323"/>
                    </a:lnTo>
                    <a:lnTo>
                      <a:pt x="454" y="312"/>
                    </a:lnTo>
                    <a:lnTo>
                      <a:pt x="459" y="302"/>
                    </a:lnTo>
                    <a:lnTo>
                      <a:pt x="461" y="291"/>
                    </a:lnTo>
                    <a:lnTo>
                      <a:pt x="461" y="287"/>
                    </a:lnTo>
                    <a:lnTo>
                      <a:pt x="462" y="285"/>
                    </a:lnTo>
                    <a:lnTo>
                      <a:pt x="464" y="281"/>
                    </a:lnTo>
                    <a:lnTo>
                      <a:pt x="464" y="274"/>
                    </a:lnTo>
                    <a:lnTo>
                      <a:pt x="464" y="270"/>
                    </a:lnTo>
                    <a:lnTo>
                      <a:pt x="465" y="268"/>
                    </a:lnTo>
                    <a:lnTo>
                      <a:pt x="468" y="257"/>
                    </a:lnTo>
                    <a:lnTo>
                      <a:pt x="469" y="234"/>
                    </a:lnTo>
                    <a:lnTo>
                      <a:pt x="468" y="210"/>
                    </a:lnTo>
                    <a:lnTo>
                      <a:pt x="464" y="187"/>
                    </a:lnTo>
                    <a:lnTo>
                      <a:pt x="459" y="164"/>
                    </a:lnTo>
                    <a:lnTo>
                      <a:pt x="451" y="144"/>
                    </a:lnTo>
                    <a:lnTo>
                      <a:pt x="441" y="123"/>
                    </a:lnTo>
                    <a:lnTo>
                      <a:pt x="429" y="104"/>
                    </a:lnTo>
                    <a:lnTo>
                      <a:pt x="415" y="86"/>
                    </a:lnTo>
                    <a:lnTo>
                      <a:pt x="400" y="69"/>
                    </a:lnTo>
                    <a:lnTo>
                      <a:pt x="381" y="52"/>
                    </a:lnTo>
                    <a:lnTo>
                      <a:pt x="363" y="37"/>
                    </a:lnTo>
                    <a:lnTo>
                      <a:pt x="343" y="25"/>
                    </a:lnTo>
                    <a:lnTo>
                      <a:pt x="323" y="17"/>
                    </a:lnTo>
                    <a:lnTo>
                      <a:pt x="302" y="9"/>
                    </a:lnTo>
                    <a:lnTo>
                      <a:pt x="281" y="3"/>
                    </a:lnTo>
                    <a:lnTo>
                      <a:pt x="257" y="0"/>
                    </a:lnTo>
                    <a:lnTo>
                      <a:pt x="234"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39" name="Freeform 29">
                <a:extLst>
                  <a:ext uri="{FF2B5EF4-FFF2-40B4-BE49-F238E27FC236}">
                    <a16:creationId xmlns:a16="http://schemas.microsoft.com/office/drawing/2014/main" id="{8CA173EA-5175-2D08-F99C-A7A2F664AACD}"/>
                  </a:ext>
                </a:extLst>
              </p:cNvPr>
              <p:cNvSpPr>
                <a:spLocks/>
              </p:cNvSpPr>
              <p:nvPr/>
            </p:nvSpPr>
            <p:spPr bwMode="auto">
              <a:xfrm>
                <a:off x="9115425" y="4135438"/>
                <a:ext cx="149225" cy="149225"/>
              </a:xfrm>
              <a:custGeom>
                <a:avLst/>
                <a:gdLst>
                  <a:gd name="T0" fmla="*/ 210 w 469"/>
                  <a:gd name="T1" fmla="*/ 0 h 469"/>
                  <a:gd name="T2" fmla="*/ 165 w 469"/>
                  <a:gd name="T3" fmla="*/ 9 h 469"/>
                  <a:gd name="T4" fmla="*/ 123 w 469"/>
                  <a:gd name="T5" fmla="*/ 25 h 469"/>
                  <a:gd name="T6" fmla="*/ 86 w 469"/>
                  <a:gd name="T7" fmla="*/ 52 h 469"/>
                  <a:gd name="T8" fmla="*/ 52 w 469"/>
                  <a:gd name="T9" fmla="*/ 86 h 469"/>
                  <a:gd name="T10" fmla="*/ 25 w 469"/>
                  <a:gd name="T11" fmla="*/ 123 h 469"/>
                  <a:gd name="T12" fmla="*/ 9 w 469"/>
                  <a:gd name="T13" fmla="*/ 164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5 w 469"/>
                  <a:gd name="T29" fmla="*/ 459 h 469"/>
                  <a:gd name="T30" fmla="*/ 210 w 469"/>
                  <a:gd name="T31" fmla="*/ 468 h 469"/>
                  <a:gd name="T32" fmla="*/ 257 w 469"/>
                  <a:gd name="T33" fmla="*/ 468 h 469"/>
                  <a:gd name="T34" fmla="*/ 271 w 469"/>
                  <a:gd name="T35" fmla="*/ 464 h 469"/>
                  <a:gd name="T36" fmla="*/ 281 w 469"/>
                  <a:gd name="T37" fmla="*/ 464 h 469"/>
                  <a:gd name="T38" fmla="*/ 288 w 469"/>
                  <a:gd name="T39" fmla="*/ 461 h 469"/>
                  <a:gd name="T40" fmla="*/ 303 w 469"/>
                  <a:gd name="T41" fmla="*/ 459 h 469"/>
                  <a:gd name="T42" fmla="*/ 324 w 469"/>
                  <a:gd name="T43" fmla="*/ 451 h 469"/>
                  <a:gd name="T44" fmla="*/ 343 w 469"/>
                  <a:gd name="T45" fmla="*/ 441 h 469"/>
                  <a:gd name="T46" fmla="*/ 381 w 469"/>
                  <a:gd name="T47" fmla="*/ 415 h 469"/>
                  <a:gd name="T48" fmla="*/ 401 w 469"/>
                  <a:gd name="T49" fmla="*/ 400 h 469"/>
                  <a:gd name="T50" fmla="*/ 415 w 469"/>
                  <a:gd name="T51" fmla="*/ 381 h 469"/>
                  <a:gd name="T52" fmla="*/ 441 w 469"/>
                  <a:gd name="T53" fmla="*/ 343 h 469"/>
                  <a:gd name="T54" fmla="*/ 451 w 469"/>
                  <a:gd name="T55" fmla="*/ 323 h 469"/>
                  <a:gd name="T56" fmla="*/ 459 w 469"/>
                  <a:gd name="T57" fmla="*/ 302 h 469"/>
                  <a:gd name="T58" fmla="*/ 462 w 469"/>
                  <a:gd name="T59" fmla="*/ 287 h 469"/>
                  <a:gd name="T60" fmla="*/ 465 w 469"/>
                  <a:gd name="T61" fmla="*/ 281 h 469"/>
                  <a:gd name="T62" fmla="*/ 465 w 469"/>
                  <a:gd name="T63" fmla="*/ 270 h 469"/>
                  <a:gd name="T64" fmla="*/ 468 w 469"/>
                  <a:gd name="T65" fmla="*/ 257 h 469"/>
                  <a:gd name="T66" fmla="*/ 468 w 469"/>
                  <a:gd name="T67" fmla="*/ 210 h 469"/>
                  <a:gd name="T68" fmla="*/ 459 w 469"/>
                  <a:gd name="T69" fmla="*/ 164 h 469"/>
                  <a:gd name="T70" fmla="*/ 441 w 469"/>
                  <a:gd name="T71" fmla="*/ 123 h 469"/>
                  <a:gd name="T72" fmla="*/ 415 w 469"/>
                  <a:gd name="T73" fmla="*/ 86 h 469"/>
                  <a:gd name="T74" fmla="*/ 381 w 469"/>
                  <a:gd name="T75" fmla="*/ 52 h 469"/>
                  <a:gd name="T76" fmla="*/ 343 w 469"/>
                  <a:gd name="T77" fmla="*/ 25 h 469"/>
                  <a:gd name="T78" fmla="*/ 303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5" y="0"/>
                    </a:moveTo>
                    <a:lnTo>
                      <a:pt x="210" y="0"/>
                    </a:lnTo>
                    <a:lnTo>
                      <a:pt x="188" y="3"/>
                    </a:lnTo>
                    <a:lnTo>
                      <a:pt x="165" y="9"/>
                    </a:lnTo>
                    <a:lnTo>
                      <a:pt x="145" y="17"/>
                    </a:lnTo>
                    <a:lnTo>
                      <a:pt x="123" y="25"/>
                    </a:lnTo>
                    <a:lnTo>
                      <a:pt x="104" y="37"/>
                    </a:lnTo>
                    <a:lnTo>
                      <a:pt x="86" y="52"/>
                    </a:lnTo>
                    <a:lnTo>
                      <a:pt x="69" y="69"/>
                    </a:lnTo>
                    <a:lnTo>
                      <a:pt x="52" y="86"/>
                    </a:lnTo>
                    <a:lnTo>
                      <a:pt x="38" y="104"/>
                    </a:lnTo>
                    <a:lnTo>
                      <a:pt x="25" y="123"/>
                    </a:lnTo>
                    <a:lnTo>
                      <a:pt x="17" y="144"/>
                    </a:lnTo>
                    <a:lnTo>
                      <a:pt x="9" y="164"/>
                    </a:lnTo>
                    <a:lnTo>
                      <a:pt x="4" y="187"/>
                    </a:lnTo>
                    <a:lnTo>
                      <a:pt x="0" y="210"/>
                    </a:lnTo>
                    <a:lnTo>
                      <a:pt x="0" y="234"/>
                    </a:lnTo>
                    <a:lnTo>
                      <a:pt x="0" y="257"/>
                    </a:lnTo>
                    <a:lnTo>
                      <a:pt x="4" y="281"/>
                    </a:lnTo>
                    <a:lnTo>
                      <a:pt x="9" y="302"/>
                    </a:lnTo>
                    <a:lnTo>
                      <a:pt x="17" y="323"/>
                    </a:lnTo>
                    <a:lnTo>
                      <a:pt x="25" y="343"/>
                    </a:lnTo>
                    <a:lnTo>
                      <a:pt x="38" y="363"/>
                    </a:lnTo>
                    <a:lnTo>
                      <a:pt x="52" y="381"/>
                    </a:lnTo>
                    <a:lnTo>
                      <a:pt x="69" y="400"/>
                    </a:lnTo>
                    <a:lnTo>
                      <a:pt x="86" y="415"/>
                    </a:lnTo>
                    <a:lnTo>
                      <a:pt x="104" y="429"/>
                    </a:lnTo>
                    <a:lnTo>
                      <a:pt x="123" y="441"/>
                    </a:lnTo>
                    <a:lnTo>
                      <a:pt x="145" y="451"/>
                    </a:lnTo>
                    <a:lnTo>
                      <a:pt x="165" y="459"/>
                    </a:lnTo>
                    <a:lnTo>
                      <a:pt x="188" y="464"/>
                    </a:lnTo>
                    <a:lnTo>
                      <a:pt x="210" y="468"/>
                    </a:lnTo>
                    <a:lnTo>
                      <a:pt x="235" y="469"/>
                    </a:lnTo>
                    <a:lnTo>
                      <a:pt x="257" y="468"/>
                    </a:lnTo>
                    <a:lnTo>
                      <a:pt x="269" y="465"/>
                    </a:lnTo>
                    <a:lnTo>
                      <a:pt x="271" y="464"/>
                    </a:lnTo>
                    <a:lnTo>
                      <a:pt x="274" y="464"/>
                    </a:lnTo>
                    <a:lnTo>
                      <a:pt x="281" y="464"/>
                    </a:lnTo>
                    <a:lnTo>
                      <a:pt x="286" y="462"/>
                    </a:lnTo>
                    <a:lnTo>
                      <a:pt x="288" y="461"/>
                    </a:lnTo>
                    <a:lnTo>
                      <a:pt x="291" y="461"/>
                    </a:lnTo>
                    <a:lnTo>
                      <a:pt x="303" y="459"/>
                    </a:lnTo>
                    <a:lnTo>
                      <a:pt x="313" y="454"/>
                    </a:lnTo>
                    <a:lnTo>
                      <a:pt x="324" y="451"/>
                    </a:lnTo>
                    <a:lnTo>
                      <a:pt x="333" y="445"/>
                    </a:lnTo>
                    <a:lnTo>
                      <a:pt x="343" y="441"/>
                    </a:lnTo>
                    <a:lnTo>
                      <a:pt x="363" y="429"/>
                    </a:lnTo>
                    <a:lnTo>
                      <a:pt x="381" y="415"/>
                    </a:lnTo>
                    <a:lnTo>
                      <a:pt x="390" y="407"/>
                    </a:lnTo>
                    <a:lnTo>
                      <a:pt x="401" y="400"/>
                    </a:lnTo>
                    <a:lnTo>
                      <a:pt x="407" y="390"/>
                    </a:lnTo>
                    <a:lnTo>
                      <a:pt x="415" y="381"/>
                    </a:lnTo>
                    <a:lnTo>
                      <a:pt x="430" y="363"/>
                    </a:lnTo>
                    <a:lnTo>
                      <a:pt x="441" y="343"/>
                    </a:lnTo>
                    <a:lnTo>
                      <a:pt x="446" y="332"/>
                    </a:lnTo>
                    <a:lnTo>
                      <a:pt x="451" y="323"/>
                    </a:lnTo>
                    <a:lnTo>
                      <a:pt x="455" y="312"/>
                    </a:lnTo>
                    <a:lnTo>
                      <a:pt x="459" y="302"/>
                    </a:lnTo>
                    <a:lnTo>
                      <a:pt x="462" y="291"/>
                    </a:lnTo>
                    <a:lnTo>
                      <a:pt x="462" y="287"/>
                    </a:lnTo>
                    <a:lnTo>
                      <a:pt x="463" y="285"/>
                    </a:lnTo>
                    <a:lnTo>
                      <a:pt x="465" y="281"/>
                    </a:lnTo>
                    <a:lnTo>
                      <a:pt x="465" y="274"/>
                    </a:lnTo>
                    <a:lnTo>
                      <a:pt x="465" y="270"/>
                    </a:lnTo>
                    <a:lnTo>
                      <a:pt x="466" y="268"/>
                    </a:lnTo>
                    <a:lnTo>
                      <a:pt x="468" y="257"/>
                    </a:lnTo>
                    <a:lnTo>
                      <a:pt x="469" y="234"/>
                    </a:lnTo>
                    <a:lnTo>
                      <a:pt x="468" y="210"/>
                    </a:lnTo>
                    <a:lnTo>
                      <a:pt x="465" y="187"/>
                    </a:lnTo>
                    <a:lnTo>
                      <a:pt x="459" y="164"/>
                    </a:lnTo>
                    <a:lnTo>
                      <a:pt x="451" y="144"/>
                    </a:lnTo>
                    <a:lnTo>
                      <a:pt x="441" y="123"/>
                    </a:lnTo>
                    <a:lnTo>
                      <a:pt x="430" y="104"/>
                    </a:lnTo>
                    <a:lnTo>
                      <a:pt x="415" y="86"/>
                    </a:lnTo>
                    <a:lnTo>
                      <a:pt x="401" y="69"/>
                    </a:lnTo>
                    <a:lnTo>
                      <a:pt x="381" y="52"/>
                    </a:lnTo>
                    <a:lnTo>
                      <a:pt x="363" y="37"/>
                    </a:lnTo>
                    <a:lnTo>
                      <a:pt x="343" y="25"/>
                    </a:lnTo>
                    <a:lnTo>
                      <a:pt x="324" y="17"/>
                    </a:lnTo>
                    <a:lnTo>
                      <a:pt x="303" y="9"/>
                    </a:lnTo>
                    <a:lnTo>
                      <a:pt x="281" y="3"/>
                    </a:lnTo>
                    <a:lnTo>
                      <a:pt x="257" y="0"/>
                    </a:lnTo>
                    <a:lnTo>
                      <a:pt x="235"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0" name="Freeform 30">
                <a:extLst>
                  <a:ext uri="{FF2B5EF4-FFF2-40B4-BE49-F238E27FC236}">
                    <a16:creationId xmlns:a16="http://schemas.microsoft.com/office/drawing/2014/main" id="{4D98245B-D3F6-5872-7896-9B3F0D19C3D1}"/>
                  </a:ext>
                </a:extLst>
              </p:cNvPr>
              <p:cNvSpPr>
                <a:spLocks/>
              </p:cNvSpPr>
              <p:nvPr/>
            </p:nvSpPr>
            <p:spPr bwMode="auto">
              <a:xfrm>
                <a:off x="9115425" y="4448176"/>
                <a:ext cx="149225" cy="149225"/>
              </a:xfrm>
              <a:custGeom>
                <a:avLst/>
                <a:gdLst>
                  <a:gd name="T0" fmla="*/ 52 w 469"/>
                  <a:gd name="T1" fmla="*/ 86 h 469"/>
                  <a:gd name="T2" fmla="*/ 25 w 469"/>
                  <a:gd name="T3" fmla="*/ 123 h 469"/>
                  <a:gd name="T4" fmla="*/ 9 w 469"/>
                  <a:gd name="T5" fmla="*/ 165 h 469"/>
                  <a:gd name="T6" fmla="*/ 0 w 469"/>
                  <a:gd name="T7" fmla="*/ 210 h 469"/>
                  <a:gd name="T8" fmla="*/ 0 w 469"/>
                  <a:gd name="T9" fmla="*/ 257 h 469"/>
                  <a:gd name="T10" fmla="*/ 9 w 469"/>
                  <a:gd name="T11" fmla="*/ 302 h 469"/>
                  <a:gd name="T12" fmla="*/ 25 w 469"/>
                  <a:gd name="T13" fmla="*/ 343 h 469"/>
                  <a:gd name="T14" fmla="*/ 52 w 469"/>
                  <a:gd name="T15" fmla="*/ 381 h 469"/>
                  <a:gd name="T16" fmla="*/ 86 w 469"/>
                  <a:gd name="T17" fmla="*/ 415 h 469"/>
                  <a:gd name="T18" fmla="*/ 123 w 469"/>
                  <a:gd name="T19" fmla="*/ 441 h 469"/>
                  <a:gd name="T20" fmla="*/ 165 w 469"/>
                  <a:gd name="T21" fmla="*/ 459 h 469"/>
                  <a:gd name="T22" fmla="*/ 210 w 469"/>
                  <a:gd name="T23" fmla="*/ 468 h 469"/>
                  <a:gd name="T24" fmla="*/ 257 w 469"/>
                  <a:gd name="T25" fmla="*/ 468 h 469"/>
                  <a:gd name="T26" fmla="*/ 271 w 469"/>
                  <a:gd name="T27" fmla="*/ 465 h 469"/>
                  <a:gd name="T28" fmla="*/ 281 w 469"/>
                  <a:gd name="T29" fmla="*/ 465 h 469"/>
                  <a:gd name="T30" fmla="*/ 288 w 469"/>
                  <a:gd name="T31" fmla="*/ 461 h 469"/>
                  <a:gd name="T32" fmla="*/ 303 w 469"/>
                  <a:gd name="T33" fmla="*/ 459 h 469"/>
                  <a:gd name="T34" fmla="*/ 324 w 469"/>
                  <a:gd name="T35" fmla="*/ 451 h 469"/>
                  <a:gd name="T36" fmla="*/ 343 w 469"/>
                  <a:gd name="T37" fmla="*/ 441 h 469"/>
                  <a:gd name="T38" fmla="*/ 381 w 469"/>
                  <a:gd name="T39" fmla="*/ 415 h 469"/>
                  <a:gd name="T40" fmla="*/ 401 w 469"/>
                  <a:gd name="T41" fmla="*/ 401 h 469"/>
                  <a:gd name="T42" fmla="*/ 415 w 469"/>
                  <a:gd name="T43" fmla="*/ 381 h 469"/>
                  <a:gd name="T44" fmla="*/ 441 w 469"/>
                  <a:gd name="T45" fmla="*/ 343 h 469"/>
                  <a:gd name="T46" fmla="*/ 451 w 469"/>
                  <a:gd name="T47" fmla="*/ 324 h 469"/>
                  <a:gd name="T48" fmla="*/ 459 w 469"/>
                  <a:gd name="T49" fmla="*/ 302 h 469"/>
                  <a:gd name="T50" fmla="*/ 462 w 469"/>
                  <a:gd name="T51" fmla="*/ 288 h 469"/>
                  <a:gd name="T52" fmla="*/ 465 w 469"/>
                  <a:gd name="T53" fmla="*/ 281 h 469"/>
                  <a:gd name="T54" fmla="*/ 465 w 469"/>
                  <a:gd name="T55" fmla="*/ 271 h 469"/>
                  <a:gd name="T56" fmla="*/ 468 w 469"/>
                  <a:gd name="T57" fmla="*/ 257 h 469"/>
                  <a:gd name="T58" fmla="*/ 468 w 469"/>
                  <a:gd name="T59" fmla="*/ 210 h 469"/>
                  <a:gd name="T60" fmla="*/ 459 w 469"/>
                  <a:gd name="T61" fmla="*/ 165 h 469"/>
                  <a:gd name="T62" fmla="*/ 441 w 469"/>
                  <a:gd name="T63" fmla="*/ 123 h 469"/>
                  <a:gd name="T64" fmla="*/ 415 w 469"/>
                  <a:gd name="T65" fmla="*/ 86 h 469"/>
                  <a:gd name="T66" fmla="*/ 381 w 469"/>
                  <a:gd name="T67" fmla="*/ 52 h 469"/>
                  <a:gd name="T68" fmla="*/ 343 w 469"/>
                  <a:gd name="T69" fmla="*/ 25 h 469"/>
                  <a:gd name="T70" fmla="*/ 303 w 469"/>
                  <a:gd name="T71" fmla="*/ 9 h 469"/>
                  <a:gd name="T72" fmla="*/ 257 w 469"/>
                  <a:gd name="T73" fmla="*/ 0 h 469"/>
                  <a:gd name="T74" fmla="*/ 210 w 469"/>
                  <a:gd name="T75" fmla="*/ 0 h 469"/>
                  <a:gd name="T76" fmla="*/ 165 w 469"/>
                  <a:gd name="T77" fmla="*/ 9 h 469"/>
                  <a:gd name="T78" fmla="*/ 123 w 469"/>
                  <a:gd name="T79" fmla="*/ 25 h 469"/>
                  <a:gd name="T80" fmla="*/ 86 w 469"/>
                  <a:gd name="T81" fmla="*/ 5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69" y="69"/>
                    </a:moveTo>
                    <a:lnTo>
                      <a:pt x="52" y="86"/>
                    </a:lnTo>
                    <a:lnTo>
                      <a:pt x="38" y="104"/>
                    </a:lnTo>
                    <a:lnTo>
                      <a:pt x="25" y="123"/>
                    </a:lnTo>
                    <a:lnTo>
                      <a:pt x="17" y="145"/>
                    </a:lnTo>
                    <a:lnTo>
                      <a:pt x="9" y="165"/>
                    </a:lnTo>
                    <a:lnTo>
                      <a:pt x="4" y="187"/>
                    </a:lnTo>
                    <a:lnTo>
                      <a:pt x="0" y="210"/>
                    </a:lnTo>
                    <a:lnTo>
                      <a:pt x="0" y="235"/>
                    </a:lnTo>
                    <a:lnTo>
                      <a:pt x="0" y="257"/>
                    </a:lnTo>
                    <a:lnTo>
                      <a:pt x="4" y="281"/>
                    </a:lnTo>
                    <a:lnTo>
                      <a:pt x="9" y="302"/>
                    </a:lnTo>
                    <a:lnTo>
                      <a:pt x="17" y="324"/>
                    </a:lnTo>
                    <a:lnTo>
                      <a:pt x="25" y="343"/>
                    </a:lnTo>
                    <a:lnTo>
                      <a:pt x="38" y="363"/>
                    </a:lnTo>
                    <a:lnTo>
                      <a:pt x="52" y="381"/>
                    </a:lnTo>
                    <a:lnTo>
                      <a:pt x="69" y="401"/>
                    </a:lnTo>
                    <a:lnTo>
                      <a:pt x="86" y="415"/>
                    </a:lnTo>
                    <a:lnTo>
                      <a:pt x="104" y="430"/>
                    </a:lnTo>
                    <a:lnTo>
                      <a:pt x="123" y="441"/>
                    </a:lnTo>
                    <a:lnTo>
                      <a:pt x="145" y="451"/>
                    </a:lnTo>
                    <a:lnTo>
                      <a:pt x="165" y="459"/>
                    </a:lnTo>
                    <a:lnTo>
                      <a:pt x="188" y="465"/>
                    </a:lnTo>
                    <a:lnTo>
                      <a:pt x="210" y="468"/>
                    </a:lnTo>
                    <a:lnTo>
                      <a:pt x="235" y="469"/>
                    </a:lnTo>
                    <a:lnTo>
                      <a:pt x="257" y="468"/>
                    </a:lnTo>
                    <a:lnTo>
                      <a:pt x="269" y="466"/>
                    </a:lnTo>
                    <a:lnTo>
                      <a:pt x="271" y="465"/>
                    </a:lnTo>
                    <a:lnTo>
                      <a:pt x="274" y="465"/>
                    </a:lnTo>
                    <a:lnTo>
                      <a:pt x="281" y="465"/>
                    </a:lnTo>
                    <a:lnTo>
                      <a:pt x="286" y="463"/>
                    </a:lnTo>
                    <a:lnTo>
                      <a:pt x="288" y="461"/>
                    </a:lnTo>
                    <a:lnTo>
                      <a:pt x="291" y="461"/>
                    </a:lnTo>
                    <a:lnTo>
                      <a:pt x="303" y="459"/>
                    </a:lnTo>
                    <a:lnTo>
                      <a:pt x="313" y="455"/>
                    </a:lnTo>
                    <a:lnTo>
                      <a:pt x="324" y="451"/>
                    </a:lnTo>
                    <a:lnTo>
                      <a:pt x="333" y="446"/>
                    </a:lnTo>
                    <a:lnTo>
                      <a:pt x="343" y="441"/>
                    </a:lnTo>
                    <a:lnTo>
                      <a:pt x="363" y="430"/>
                    </a:lnTo>
                    <a:lnTo>
                      <a:pt x="381" y="415"/>
                    </a:lnTo>
                    <a:lnTo>
                      <a:pt x="390" y="407"/>
                    </a:lnTo>
                    <a:lnTo>
                      <a:pt x="401" y="401"/>
                    </a:lnTo>
                    <a:lnTo>
                      <a:pt x="407" y="390"/>
                    </a:lnTo>
                    <a:lnTo>
                      <a:pt x="415" y="381"/>
                    </a:lnTo>
                    <a:lnTo>
                      <a:pt x="430" y="363"/>
                    </a:lnTo>
                    <a:lnTo>
                      <a:pt x="441" y="343"/>
                    </a:lnTo>
                    <a:lnTo>
                      <a:pt x="446" y="333"/>
                    </a:lnTo>
                    <a:lnTo>
                      <a:pt x="451" y="324"/>
                    </a:lnTo>
                    <a:lnTo>
                      <a:pt x="455" y="313"/>
                    </a:lnTo>
                    <a:lnTo>
                      <a:pt x="459" y="302"/>
                    </a:lnTo>
                    <a:lnTo>
                      <a:pt x="462" y="291"/>
                    </a:lnTo>
                    <a:lnTo>
                      <a:pt x="462" y="288"/>
                    </a:lnTo>
                    <a:lnTo>
                      <a:pt x="463" y="286"/>
                    </a:lnTo>
                    <a:lnTo>
                      <a:pt x="465" y="281"/>
                    </a:lnTo>
                    <a:lnTo>
                      <a:pt x="465" y="274"/>
                    </a:lnTo>
                    <a:lnTo>
                      <a:pt x="465" y="271"/>
                    </a:lnTo>
                    <a:lnTo>
                      <a:pt x="466" y="269"/>
                    </a:lnTo>
                    <a:lnTo>
                      <a:pt x="468" y="257"/>
                    </a:lnTo>
                    <a:lnTo>
                      <a:pt x="469" y="235"/>
                    </a:lnTo>
                    <a:lnTo>
                      <a:pt x="468" y="210"/>
                    </a:lnTo>
                    <a:lnTo>
                      <a:pt x="465" y="187"/>
                    </a:lnTo>
                    <a:lnTo>
                      <a:pt x="459" y="165"/>
                    </a:lnTo>
                    <a:lnTo>
                      <a:pt x="451" y="145"/>
                    </a:lnTo>
                    <a:lnTo>
                      <a:pt x="441" y="123"/>
                    </a:lnTo>
                    <a:lnTo>
                      <a:pt x="430" y="104"/>
                    </a:lnTo>
                    <a:lnTo>
                      <a:pt x="415" y="86"/>
                    </a:lnTo>
                    <a:lnTo>
                      <a:pt x="401" y="69"/>
                    </a:lnTo>
                    <a:lnTo>
                      <a:pt x="381" y="52"/>
                    </a:lnTo>
                    <a:lnTo>
                      <a:pt x="363" y="38"/>
                    </a:lnTo>
                    <a:lnTo>
                      <a:pt x="343" y="25"/>
                    </a:lnTo>
                    <a:lnTo>
                      <a:pt x="324" y="17"/>
                    </a:lnTo>
                    <a:lnTo>
                      <a:pt x="303" y="9"/>
                    </a:lnTo>
                    <a:lnTo>
                      <a:pt x="281" y="4"/>
                    </a:lnTo>
                    <a:lnTo>
                      <a:pt x="257" y="0"/>
                    </a:lnTo>
                    <a:lnTo>
                      <a:pt x="235" y="0"/>
                    </a:lnTo>
                    <a:lnTo>
                      <a:pt x="210" y="0"/>
                    </a:lnTo>
                    <a:lnTo>
                      <a:pt x="188" y="4"/>
                    </a:lnTo>
                    <a:lnTo>
                      <a:pt x="165" y="9"/>
                    </a:lnTo>
                    <a:lnTo>
                      <a:pt x="145" y="17"/>
                    </a:lnTo>
                    <a:lnTo>
                      <a:pt x="123" y="25"/>
                    </a:lnTo>
                    <a:lnTo>
                      <a:pt x="104" y="38"/>
                    </a:lnTo>
                    <a:lnTo>
                      <a:pt x="86" y="52"/>
                    </a:lnTo>
                    <a:lnTo>
                      <a:pt x="69" y="69"/>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1" name="Freeform 31">
                <a:extLst>
                  <a:ext uri="{FF2B5EF4-FFF2-40B4-BE49-F238E27FC236}">
                    <a16:creationId xmlns:a16="http://schemas.microsoft.com/office/drawing/2014/main" id="{038AFD2F-CA53-AD9B-9893-CDEA6DEADE73}"/>
                  </a:ext>
                </a:extLst>
              </p:cNvPr>
              <p:cNvSpPr>
                <a:spLocks/>
              </p:cNvSpPr>
              <p:nvPr/>
            </p:nvSpPr>
            <p:spPr bwMode="auto">
              <a:xfrm>
                <a:off x="9115425" y="4429126"/>
                <a:ext cx="149225" cy="147638"/>
              </a:xfrm>
              <a:custGeom>
                <a:avLst/>
                <a:gdLst>
                  <a:gd name="T0" fmla="*/ 210 w 469"/>
                  <a:gd name="T1" fmla="*/ 0 h 469"/>
                  <a:gd name="T2" fmla="*/ 165 w 469"/>
                  <a:gd name="T3" fmla="*/ 9 h 469"/>
                  <a:gd name="T4" fmla="*/ 123 w 469"/>
                  <a:gd name="T5" fmla="*/ 25 h 469"/>
                  <a:gd name="T6" fmla="*/ 86 w 469"/>
                  <a:gd name="T7" fmla="*/ 52 h 469"/>
                  <a:gd name="T8" fmla="*/ 52 w 469"/>
                  <a:gd name="T9" fmla="*/ 86 h 469"/>
                  <a:gd name="T10" fmla="*/ 25 w 469"/>
                  <a:gd name="T11" fmla="*/ 123 h 469"/>
                  <a:gd name="T12" fmla="*/ 9 w 469"/>
                  <a:gd name="T13" fmla="*/ 165 h 469"/>
                  <a:gd name="T14" fmla="*/ 0 w 469"/>
                  <a:gd name="T15" fmla="*/ 210 h 469"/>
                  <a:gd name="T16" fmla="*/ 0 w 469"/>
                  <a:gd name="T17" fmla="*/ 257 h 469"/>
                  <a:gd name="T18" fmla="*/ 9 w 469"/>
                  <a:gd name="T19" fmla="*/ 302 h 469"/>
                  <a:gd name="T20" fmla="*/ 25 w 469"/>
                  <a:gd name="T21" fmla="*/ 343 h 469"/>
                  <a:gd name="T22" fmla="*/ 52 w 469"/>
                  <a:gd name="T23" fmla="*/ 381 h 469"/>
                  <a:gd name="T24" fmla="*/ 86 w 469"/>
                  <a:gd name="T25" fmla="*/ 415 h 469"/>
                  <a:gd name="T26" fmla="*/ 123 w 469"/>
                  <a:gd name="T27" fmla="*/ 441 h 469"/>
                  <a:gd name="T28" fmla="*/ 165 w 469"/>
                  <a:gd name="T29" fmla="*/ 459 h 469"/>
                  <a:gd name="T30" fmla="*/ 210 w 469"/>
                  <a:gd name="T31" fmla="*/ 468 h 469"/>
                  <a:gd name="T32" fmla="*/ 257 w 469"/>
                  <a:gd name="T33" fmla="*/ 468 h 469"/>
                  <a:gd name="T34" fmla="*/ 271 w 469"/>
                  <a:gd name="T35" fmla="*/ 465 h 469"/>
                  <a:gd name="T36" fmla="*/ 281 w 469"/>
                  <a:gd name="T37" fmla="*/ 465 h 469"/>
                  <a:gd name="T38" fmla="*/ 288 w 469"/>
                  <a:gd name="T39" fmla="*/ 461 h 469"/>
                  <a:gd name="T40" fmla="*/ 303 w 469"/>
                  <a:gd name="T41" fmla="*/ 459 h 469"/>
                  <a:gd name="T42" fmla="*/ 324 w 469"/>
                  <a:gd name="T43" fmla="*/ 451 h 469"/>
                  <a:gd name="T44" fmla="*/ 343 w 469"/>
                  <a:gd name="T45" fmla="*/ 441 h 469"/>
                  <a:gd name="T46" fmla="*/ 381 w 469"/>
                  <a:gd name="T47" fmla="*/ 415 h 469"/>
                  <a:gd name="T48" fmla="*/ 401 w 469"/>
                  <a:gd name="T49" fmla="*/ 401 h 469"/>
                  <a:gd name="T50" fmla="*/ 415 w 469"/>
                  <a:gd name="T51" fmla="*/ 381 h 469"/>
                  <a:gd name="T52" fmla="*/ 441 w 469"/>
                  <a:gd name="T53" fmla="*/ 343 h 469"/>
                  <a:gd name="T54" fmla="*/ 451 w 469"/>
                  <a:gd name="T55" fmla="*/ 324 h 469"/>
                  <a:gd name="T56" fmla="*/ 459 w 469"/>
                  <a:gd name="T57" fmla="*/ 302 h 469"/>
                  <a:gd name="T58" fmla="*/ 462 w 469"/>
                  <a:gd name="T59" fmla="*/ 288 h 469"/>
                  <a:gd name="T60" fmla="*/ 465 w 469"/>
                  <a:gd name="T61" fmla="*/ 281 h 469"/>
                  <a:gd name="T62" fmla="*/ 465 w 469"/>
                  <a:gd name="T63" fmla="*/ 271 h 469"/>
                  <a:gd name="T64" fmla="*/ 468 w 469"/>
                  <a:gd name="T65" fmla="*/ 257 h 469"/>
                  <a:gd name="T66" fmla="*/ 468 w 469"/>
                  <a:gd name="T67" fmla="*/ 210 h 469"/>
                  <a:gd name="T68" fmla="*/ 459 w 469"/>
                  <a:gd name="T69" fmla="*/ 165 h 469"/>
                  <a:gd name="T70" fmla="*/ 441 w 469"/>
                  <a:gd name="T71" fmla="*/ 123 h 469"/>
                  <a:gd name="T72" fmla="*/ 415 w 469"/>
                  <a:gd name="T73" fmla="*/ 86 h 469"/>
                  <a:gd name="T74" fmla="*/ 381 w 469"/>
                  <a:gd name="T75" fmla="*/ 52 h 469"/>
                  <a:gd name="T76" fmla="*/ 343 w 469"/>
                  <a:gd name="T77" fmla="*/ 25 h 469"/>
                  <a:gd name="T78" fmla="*/ 303 w 469"/>
                  <a:gd name="T79" fmla="*/ 9 h 469"/>
                  <a:gd name="T80" fmla="*/ 257 w 469"/>
                  <a:gd name="T8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469">
                    <a:moveTo>
                      <a:pt x="235" y="0"/>
                    </a:moveTo>
                    <a:lnTo>
                      <a:pt x="210" y="0"/>
                    </a:lnTo>
                    <a:lnTo>
                      <a:pt x="188" y="4"/>
                    </a:lnTo>
                    <a:lnTo>
                      <a:pt x="165" y="9"/>
                    </a:lnTo>
                    <a:lnTo>
                      <a:pt x="145" y="17"/>
                    </a:lnTo>
                    <a:lnTo>
                      <a:pt x="123" y="25"/>
                    </a:lnTo>
                    <a:lnTo>
                      <a:pt x="104" y="38"/>
                    </a:lnTo>
                    <a:lnTo>
                      <a:pt x="86" y="52"/>
                    </a:lnTo>
                    <a:lnTo>
                      <a:pt x="69" y="69"/>
                    </a:lnTo>
                    <a:lnTo>
                      <a:pt x="52" y="86"/>
                    </a:lnTo>
                    <a:lnTo>
                      <a:pt x="38" y="104"/>
                    </a:lnTo>
                    <a:lnTo>
                      <a:pt x="25" y="123"/>
                    </a:lnTo>
                    <a:lnTo>
                      <a:pt x="17" y="145"/>
                    </a:lnTo>
                    <a:lnTo>
                      <a:pt x="9" y="165"/>
                    </a:lnTo>
                    <a:lnTo>
                      <a:pt x="4" y="187"/>
                    </a:lnTo>
                    <a:lnTo>
                      <a:pt x="0" y="210"/>
                    </a:lnTo>
                    <a:lnTo>
                      <a:pt x="0" y="235"/>
                    </a:lnTo>
                    <a:lnTo>
                      <a:pt x="0" y="257"/>
                    </a:lnTo>
                    <a:lnTo>
                      <a:pt x="4" y="281"/>
                    </a:lnTo>
                    <a:lnTo>
                      <a:pt x="9" y="302"/>
                    </a:lnTo>
                    <a:lnTo>
                      <a:pt x="17" y="324"/>
                    </a:lnTo>
                    <a:lnTo>
                      <a:pt x="25" y="343"/>
                    </a:lnTo>
                    <a:lnTo>
                      <a:pt x="38" y="363"/>
                    </a:lnTo>
                    <a:lnTo>
                      <a:pt x="52" y="381"/>
                    </a:lnTo>
                    <a:lnTo>
                      <a:pt x="69" y="401"/>
                    </a:lnTo>
                    <a:lnTo>
                      <a:pt x="86" y="415"/>
                    </a:lnTo>
                    <a:lnTo>
                      <a:pt x="104" y="430"/>
                    </a:lnTo>
                    <a:lnTo>
                      <a:pt x="123" y="441"/>
                    </a:lnTo>
                    <a:lnTo>
                      <a:pt x="145" y="451"/>
                    </a:lnTo>
                    <a:lnTo>
                      <a:pt x="165" y="459"/>
                    </a:lnTo>
                    <a:lnTo>
                      <a:pt x="188" y="465"/>
                    </a:lnTo>
                    <a:lnTo>
                      <a:pt x="210" y="468"/>
                    </a:lnTo>
                    <a:lnTo>
                      <a:pt x="235" y="469"/>
                    </a:lnTo>
                    <a:lnTo>
                      <a:pt x="257" y="468"/>
                    </a:lnTo>
                    <a:lnTo>
                      <a:pt x="269" y="466"/>
                    </a:lnTo>
                    <a:lnTo>
                      <a:pt x="271" y="465"/>
                    </a:lnTo>
                    <a:lnTo>
                      <a:pt x="274" y="465"/>
                    </a:lnTo>
                    <a:lnTo>
                      <a:pt x="281" y="465"/>
                    </a:lnTo>
                    <a:lnTo>
                      <a:pt x="286" y="463"/>
                    </a:lnTo>
                    <a:lnTo>
                      <a:pt x="288" y="461"/>
                    </a:lnTo>
                    <a:lnTo>
                      <a:pt x="291" y="461"/>
                    </a:lnTo>
                    <a:lnTo>
                      <a:pt x="303" y="459"/>
                    </a:lnTo>
                    <a:lnTo>
                      <a:pt x="313" y="455"/>
                    </a:lnTo>
                    <a:lnTo>
                      <a:pt x="324" y="451"/>
                    </a:lnTo>
                    <a:lnTo>
                      <a:pt x="333" y="446"/>
                    </a:lnTo>
                    <a:lnTo>
                      <a:pt x="343" y="441"/>
                    </a:lnTo>
                    <a:lnTo>
                      <a:pt x="363" y="430"/>
                    </a:lnTo>
                    <a:lnTo>
                      <a:pt x="381" y="415"/>
                    </a:lnTo>
                    <a:lnTo>
                      <a:pt x="390" y="407"/>
                    </a:lnTo>
                    <a:lnTo>
                      <a:pt x="401" y="401"/>
                    </a:lnTo>
                    <a:lnTo>
                      <a:pt x="407" y="390"/>
                    </a:lnTo>
                    <a:lnTo>
                      <a:pt x="415" y="381"/>
                    </a:lnTo>
                    <a:lnTo>
                      <a:pt x="430" y="363"/>
                    </a:lnTo>
                    <a:lnTo>
                      <a:pt x="441" y="343"/>
                    </a:lnTo>
                    <a:lnTo>
                      <a:pt x="446" y="333"/>
                    </a:lnTo>
                    <a:lnTo>
                      <a:pt x="451" y="324"/>
                    </a:lnTo>
                    <a:lnTo>
                      <a:pt x="455" y="313"/>
                    </a:lnTo>
                    <a:lnTo>
                      <a:pt x="459" y="302"/>
                    </a:lnTo>
                    <a:lnTo>
                      <a:pt x="462" y="291"/>
                    </a:lnTo>
                    <a:lnTo>
                      <a:pt x="462" y="288"/>
                    </a:lnTo>
                    <a:lnTo>
                      <a:pt x="463" y="286"/>
                    </a:lnTo>
                    <a:lnTo>
                      <a:pt x="465" y="281"/>
                    </a:lnTo>
                    <a:lnTo>
                      <a:pt x="465" y="274"/>
                    </a:lnTo>
                    <a:lnTo>
                      <a:pt x="465" y="271"/>
                    </a:lnTo>
                    <a:lnTo>
                      <a:pt x="466" y="269"/>
                    </a:lnTo>
                    <a:lnTo>
                      <a:pt x="468" y="257"/>
                    </a:lnTo>
                    <a:lnTo>
                      <a:pt x="469" y="235"/>
                    </a:lnTo>
                    <a:lnTo>
                      <a:pt x="468" y="210"/>
                    </a:lnTo>
                    <a:lnTo>
                      <a:pt x="465" y="187"/>
                    </a:lnTo>
                    <a:lnTo>
                      <a:pt x="459" y="165"/>
                    </a:lnTo>
                    <a:lnTo>
                      <a:pt x="451" y="145"/>
                    </a:lnTo>
                    <a:lnTo>
                      <a:pt x="441" y="123"/>
                    </a:lnTo>
                    <a:lnTo>
                      <a:pt x="430" y="104"/>
                    </a:lnTo>
                    <a:lnTo>
                      <a:pt x="415" y="86"/>
                    </a:lnTo>
                    <a:lnTo>
                      <a:pt x="401" y="69"/>
                    </a:lnTo>
                    <a:lnTo>
                      <a:pt x="381" y="52"/>
                    </a:lnTo>
                    <a:lnTo>
                      <a:pt x="363" y="38"/>
                    </a:lnTo>
                    <a:lnTo>
                      <a:pt x="343" y="25"/>
                    </a:lnTo>
                    <a:lnTo>
                      <a:pt x="324" y="17"/>
                    </a:lnTo>
                    <a:lnTo>
                      <a:pt x="303" y="9"/>
                    </a:lnTo>
                    <a:lnTo>
                      <a:pt x="281" y="4"/>
                    </a:lnTo>
                    <a:lnTo>
                      <a:pt x="257" y="0"/>
                    </a:lnTo>
                    <a:lnTo>
                      <a:pt x="235"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grpSp>
        <p:grpSp>
          <p:nvGrpSpPr>
            <p:cNvPr id="58" name="Groupe 57">
              <a:extLst>
                <a:ext uri="{FF2B5EF4-FFF2-40B4-BE49-F238E27FC236}">
                  <a16:creationId xmlns:a16="http://schemas.microsoft.com/office/drawing/2014/main" id="{809F7FB6-E17B-7233-180F-948CFA03737E}"/>
                </a:ext>
              </a:extLst>
            </p:cNvPr>
            <p:cNvGrpSpPr/>
            <p:nvPr/>
          </p:nvGrpSpPr>
          <p:grpSpPr>
            <a:xfrm>
              <a:off x="3675063" y="5629276"/>
              <a:ext cx="5543550" cy="377825"/>
              <a:chOff x="3675063" y="5426076"/>
              <a:chExt cx="5543550" cy="377825"/>
            </a:xfrm>
          </p:grpSpPr>
          <p:sp>
            <p:nvSpPr>
              <p:cNvPr id="42" name="Freeform 32">
                <a:extLst>
                  <a:ext uri="{FF2B5EF4-FFF2-40B4-BE49-F238E27FC236}">
                    <a16:creationId xmlns:a16="http://schemas.microsoft.com/office/drawing/2014/main" id="{B6351177-5B15-8C42-28AB-FF0F0613E7F2}"/>
                  </a:ext>
                </a:extLst>
              </p:cNvPr>
              <p:cNvSpPr>
                <a:spLocks/>
              </p:cNvSpPr>
              <p:nvPr/>
            </p:nvSpPr>
            <p:spPr bwMode="auto">
              <a:xfrm>
                <a:off x="3675063" y="5588001"/>
                <a:ext cx="55563" cy="57150"/>
              </a:xfrm>
              <a:custGeom>
                <a:avLst/>
                <a:gdLst>
                  <a:gd name="T0" fmla="*/ 88 w 176"/>
                  <a:gd name="T1" fmla="*/ 0 h 176"/>
                  <a:gd name="T2" fmla="*/ 69 w 176"/>
                  <a:gd name="T3" fmla="*/ 1 h 176"/>
                  <a:gd name="T4" fmla="*/ 53 w 176"/>
                  <a:gd name="T5" fmla="*/ 6 h 176"/>
                  <a:gd name="T6" fmla="*/ 37 w 176"/>
                  <a:gd name="T7" fmla="*/ 13 h 176"/>
                  <a:gd name="T8" fmla="*/ 25 w 176"/>
                  <a:gd name="T9" fmla="*/ 26 h 176"/>
                  <a:gd name="T10" fmla="*/ 14 w 176"/>
                  <a:gd name="T11" fmla="*/ 38 h 176"/>
                  <a:gd name="T12" fmla="*/ 6 w 176"/>
                  <a:gd name="T13" fmla="*/ 54 h 176"/>
                  <a:gd name="T14" fmla="*/ 1 w 176"/>
                  <a:gd name="T15" fmla="*/ 70 h 176"/>
                  <a:gd name="T16" fmla="*/ 0 w 176"/>
                  <a:gd name="T17" fmla="*/ 88 h 176"/>
                  <a:gd name="T18" fmla="*/ 1 w 176"/>
                  <a:gd name="T19" fmla="*/ 105 h 176"/>
                  <a:gd name="T20" fmla="*/ 2 w 176"/>
                  <a:gd name="T21" fmla="*/ 113 h 176"/>
                  <a:gd name="T22" fmla="*/ 6 w 176"/>
                  <a:gd name="T23" fmla="*/ 122 h 176"/>
                  <a:gd name="T24" fmla="*/ 14 w 176"/>
                  <a:gd name="T25" fmla="*/ 136 h 176"/>
                  <a:gd name="T26" fmla="*/ 18 w 176"/>
                  <a:gd name="T27" fmla="*/ 143 h 176"/>
                  <a:gd name="T28" fmla="*/ 25 w 176"/>
                  <a:gd name="T29" fmla="*/ 151 h 176"/>
                  <a:gd name="T30" fmla="*/ 37 w 176"/>
                  <a:gd name="T31" fmla="*/ 161 h 176"/>
                  <a:gd name="T32" fmla="*/ 53 w 176"/>
                  <a:gd name="T33" fmla="*/ 169 h 176"/>
                  <a:gd name="T34" fmla="*/ 69 w 176"/>
                  <a:gd name="T35" fmla="*/ 174 h 176"/>
                  <a:gd name="T36" fmla="*/ 88 w 176"/>
                  <a:gd name="T37" fmla="*/ 176 h 176"/>
                  <a:gd name="T38" fmla="*/ 88 w 176"/>
                  <a:gd name="T39" fmla="*/ 175 h 176"/>
                  <a:gd name="T40" fmla="*/ 89 w 176"/>
                  <a:gd name="T41" fmla="*/ 175 h 176"/>
                  <a:gd name="T42" fmla="*/ 92 w 176"/>
                  <a:gd name="T43" fmla="*/ 175 h 176"/>
                  <a:gd name="T44" fmla="*/ 96 w 176"/>
                  <a:gd name="T45" fmla="*/ 175 h 176"/>
                  <a:gd name="T46" fmla="*/ 105 w 176"/>
                  <a:gd name="T47" fmla="*/ 174 h 176"/>
                  <a:gd name="T48" fmla="*/ 121 w 176"/>
                  <a:gd name="T49" fmla="*/ 169 h 176"/>
                  <a:gd name="T50" fmla="*/ 128 w 176"/>
                  <a:gd name="T51" fmla="*/ 165 h 176"/>
                  <a:gd name="T52" fmla="*/ 131 w 176"/>
                  <a:gd name="T53" fmla="*/ 162 h 176"/>
                  <a:gd name="T54" fmla="*/ 135 w 176"/>
                  <a:gd name="T55" fmla="*/ 161 h 176"/>
                  <a:gd name="T56" fmla="*/ 142 w 176"/>
                  <a:gd name="T57" fmla="*/ 156 h 176"/>
                  <a:gd name="T58" fmla="*/ 150 w 176"/>
                  <a:gd name="T59" fmla="*/ 151 h 176"/>
                  <a:gd name="T60" fmla="*/ 155 w 176"/>
                  <a:gd name="T61" fmla="*/ 143 h 176"/>
                  <a:gd name="T62" fmla="*/ 160 w 176"/>
                  <a:gd name="T63" fmla="*/ 136 h 176"/>
                  <a:gd name="T64" fmla="*/ 165 w 176"/>
                  <a:gd name="T65" fmla="*/ 128 h 176"/>
                  <a:gd name="T66" fmla="*/ 169 w 176"/>
                  <a:gd name="T67" fmla="*/ 122 h 176"/>
                  <a:gd name="T68" fmla="*/ 172 w 176"/>
                  <a:gd name="T69" fmla="*/ 113 h 176"/>
                  <a:gd name="T70" fmla="*/ 174 w 176"/>
                  <a:gd name="T71" fmla="*/ 105 h 176"/>
                  <a:gd name="T72" fmla="*/ 175 w 176"/>
                  <a:gd name="T73" fmla="*/ 96 h 176"/>
                  <a:gd name="T74" fmla="*/ 175 w 176"/>
                  <a:gd name="T75" fmla="*/ 91 h 176"/>
                  <a:gd name="T76" fmla="*/ 175 w 176"/>
                  <a:gd name="T77" fmla="*/ 89 h 176"/>
                  <a:gd name="T78" fmla="*/ 175 w 176"/>
                  <a:gd name="T79" fmla="*/ 88 h 176"/>
                  <a:gd name="T80" fmla="*/ 176 w 176"/>
                  <a:gd name="T81" fmla="*/ 88 h 176"/>
                  <a:gd name="T82" fmla="*/ 174 w 176"/>
                  <a:gd name="T83" fmla="*/ 70 h 176"/>
                  <a:gd name="T84" fmla="*/ 169 w 176"/>
                  <a:gd name="T85" fmla="*/ 54 h 176"/>
                  <a:gd name="T86" fmla="*/ 160 w 176"/>
                  <a:gd name="T87" fmla="*/ 38 h 176"/>
                  <a:gd name="T88" fmla="*/ 150 w 176"/>
                  <a:gd name="T89" fmla="*/ 26 h 176"/>
                  <a:gd name="T90" fmla="*/ 135 w 176"/>
                  <a:gd name="T91" fmla="*/ 13 h 176"/>
                  <a:gd name="T92" fmla="*/ 121 w 176"/>
                  <a:gd name="T93" fmla="*/ 6 h 176"/>
                  <a:gd name="T94" fmla="*/ 105 w 176"/>
                  <a:gd name="T95" fmla="*/ 1 h 176"/>
                  <a:gd name="T96" fmla="*/ 88 w 176"/>
                  <a:gd name="T9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76">
                    <a:moveTo>
                      <a:pt x="88" y="0"/>
                    </a:moveTo>
                    <a:lnTo>
                      <a:pt x="69" y="1"/>
                    </a:lnTo>
                    <a:lnTo>
                      <a:pt x="53" y="6"/>
                    </a:lnTo>
                    <a:lnTo>
                      <a:pt x="37" y="13"/>
                    </a:lnTo>
                    <a:lnTo>
                      <a:pt x="25" y="26"/>
                    </a:lnTo>
                    <a:lnTo>
                      <a:pt x="14" y="38"/>
                    </a:lnTo>
                    <a:lnTo>
                      <a:pt x="6" y="54"/>
                    </a:lnTo>
                    <a:lnTo>
                      <a:pt x="1" y="70"/>
                    </a:lnTo>
                    <a:lnTo>
                      <a:pt x="0" y="88"/>
                    </a:lnTo>
                    <a:lnTo>
                      <a:pt x="1" y="105"/>
                    </a:lnTo>
                    <a:lnTo>
                      <a:pt x="2" y="113"/>
                    </a:lnTo>
                    <a:lnTo>
                      <a:pt x="6" y="122"/>
                    </a:lnTo>
                    <a:lnTo>
                      <a:pt x="14" y="136"/>
                    </a:lnTo>
                    <a:lnTo>
                      <a:pt x="18" y="143"/>
                    </a:lnTo>
                    <a:lnTo>
                      <a:pt x="25" y="151"/>
                    </a:lnTo>
                    <a:lnTo>
                      <a:pt x="37" y="161"/>
                    </a:lnTo>
                    <a:lnTo>
                      <a:pt x="53" y="169"/>
                    </a:lnTo>
                    <a:lnTo>
                      <a:pt x="69" y="174"/>
                    </a:lnTo>
                    <a:lnTo>
                      <a:pt x="88" y="176"/>
                    </a:lnTo>
                    <a:lnTo>
                      <a:pt x="88" y="175"/>
                    </a:lnTo>
                    <a:lnTo>
                      <a:pt x="89" y="175"/>
                    </a:lnTo>
                    <a:lnTo>
                      <a:pt x="92" y="175"/>
                    </a:lnTo>
                    <a:lnTo>
                      <a:pt x="96" y="175"/>
                    </a:lnTo>
                    <a:lnTo>
                      <a:pt x="105" y="174"/>
                    </a:lnTo>
                    <a:lnTo>
                      <a:pt x="121" y="169"/>
                    </a:lnTo>
                    <a:lnTo>
                      <a:pt x="128" y="165"/>
                    </a:lnTo>
                    <a:lnTo>
                      <a:pt x="131" y="162"/>
                    </a:lnTo>
                    <a:lnTo>
                      <a:pt x="135" y="161"/>
                    </a:lnTo>
                    <a:lnTo>
                      <a:pt x="142" y="156"/>
                    </a:lnTo>
                    <a:lnTo>
                      <a:pt x="150" y="151"/>
                    </a:lnTo>
                    <a:lnTo>
                      <a:pt x="155" y="143"/>
                    </a:lnTo>
                    <a:lnTo>
                      <a:pt x="160" y="136"/>
                    </a:lnTo>
                    <a:lnTo>
                      <a:pt x="165" y="128"/>
                    </a:lnTo>
                    <a:lnTo>
                      <a:pt x="169" y="122"/>
                    </a:lnTo>
                    <a:lnTo>
                      <a:pt x="172" y="113"/>
                    </a:lnTo>
                    <a:lnTo>
                      <a:pt x="174" y="105"/>
                    </a:lnTo>
                    <a:lnTo>
                      <a:pt x="175" y="96"/>
                    </a:lnTo>
                    <a:lnTo>
                      <a:pt x="175" y="91"/>
                    </a:lnTo>
                    <a:lnTo>
                      <a:pt x="175" y="89"/>
                    </a:lnTo>
                    <a:lnTo>
                      <a:pt x="175" y="88"/>
                    </a:lnTo>
                    <a:lnTo>
                      <a:pt x="176" y="88"/>
                    </a:lnTo>
                    <a:lnTo>
                      <a:pt x="174" y="70"/>
                    </a:lnTo>
                    <a:lnTo>
                      <a:pt x="169" y="54"/>
                    </a:lnTo>
                    <a:lnTo>
                      <a:pt x="160" y="38"/>
                    </a:lnTo>
                    <a:lnTo>
                      <a:pt x="150" y="26"/>
                    </a:lnTo>
                    <a:lnTo>
                      <a:pt x="135" y="13"/>
                    </a:lnTo>
                    <a:lnTo>
                      <a:pt x="121" y="6"/>
                    </a:lnTo>
                    <a:lnTo>
                      <a:pt x="105" y="1"/>
                    </a:lnTo>
                    <a:lnTo>
                      <a:pt x="8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3" name="Freeform 33">
                <a:extLst>
                  <a:ext uri="{FF2B5EF4-FFF2-40B4-BE49-F238E27FC236}">
                    <a16:creationId xmlns:a16="http://schemas.microsoft.com/office/drawing/2014/main" id="{9AA14CA3-1FAC-7D3D-1F57-814A9A32A107}"/>
                  </a:ext>
                </a:extLst>
              </p:cNvPr>
              <p:cNvSpPr>
                <a:spLocks/>
              </p:cNvSpPr>
              <p:nvPr/>
            </p:nvSpPr>
            <p:spPr bwMode="auto">
              <a:xfrm>
                <a:off x="3675063" y="5426076"/>
                <a:ext cx="55563" cy="55563"/>
              </a:xfrm>
              <a:custGeom>
                <a:avLst/>
                <a:gdLst>
                  <a:gd name="T0" fmla="*/ 25 w 176"/>
                  <a:gd name="T1" fmla="*/ 26 h 176"/>
                  <a:gd name="T2" fmla="*/ 14 w 176"/>
                  <a:gd name="T3" fmla="*/ 38 h 176"/>
                  <a:gd name="T4" fmla="*/ 6 w 176"/>
                  <a:gd name="T5" fmla="*/ 54 h 176"/>
                  <a:gd name="T6" fmla="*/ 1 w 176"/>
                  <a:gd name="T7" fmla="*/ 70 h 176"/>
                  <a:gd name="T8" fmla="*/ 0 w 176"/>
                  <a:gd name="T9" fmla="*/ 88 h 176"/>
                  <a:gd name="T10" fmla="*/ 1 w 176"/>
                  <a:gd name="T11" fmla="*/ 105 h 176"/>
                  <a:gd name="T12" fmla="*/ 6 w 176"/>
                  <a:gd name="T13" fmla="*/ 121 h 176"/>
                  <a:gd name="T14" fmla="*/ 14 w 176"/>
                  <a:gd name="T15" fmla="*/ 135 h 176"/>
                  <a:gd name="T16" fmla="*/ 18 w 176"/>
                  <a:gd name="T17" fmla="*/ 142 h 176"/>
                  <a:gd name="T18" fmla="*/ 25 w 176"/>
                  <a:gd name="T19" fmla="*/ 150 h 176"/>
                  <a:gd name="T20" fmla="*/ 37 w 176"/>
                  <a:gd name="T21" fmla="*/ 160 h 176"/>
                  <a:gd name="T22" fmla="*/ 53 w 176"/>
                  <a:gd name="T23" fmla="*/ 169 h 176"/>
                  <a:gd name="T24" fmla="*/ 69 w 176"/>
                  <a:gd name="T25" fmla="*/ 174 h 176"/>
                  <a:gd name="T26" fmla="*/ 88 w 176"/>
                  <a:gd name="T27" fmla="*/ 176 h 176"/>
                  <a:gd name="T28" fmla="*/ 88 w 176"/>
                  <a:gd name="T29" fmla="*/ 175 h 176"/>
                  <a:gd name="T30" fmla="*/ 89 w 176"/>
                  <a:gd name="T31" fmla="*/ 175 h 176"/>
                  <a:gd name="T32" fmla="*/ 92 w 176"/>
                  <a:gd name="T33" fmla="*/ 175 h 176"/>
                  <a:gd name="T34" fmla="*/ 96 w 176"/>
                  <a:gd name="T35" fmla="*/ 175 h 176"/>
                  <a:gd name="T36" fmla="*/ 105 w 176"/>
                  <a:gd name="T37" fmla="*/ 174 h 176"/>
                  <a:gd name="T38" fmla="*/ 121 w 176"/>
                  <a:gd name="T39" fmla="*/ 169 h 176"/>
                  <a:gd name="T40" fmla="*/ 128 w 176"/>
                  <a:gd name="T41" fmla="*/ 165 h 176"/>
                  <a:gd name="T42" fmla="*/ 135 w 176"/>
                  <a:gd name="T43" fmla="*/ 160 h 176"/>
                  <a:gd name="T44" fmla="*/ 142 w 176"/>
                  <a:gd name="T45" fmla="*/ 155 h 176"/>
                  <a:gd name="T46" fmla="*/ 150 w 176"/>
                  <a:gd name="T47" fmla="*/ 150 h 176"/>
                  <a:gd name="T48" fmla="*/ 155 w 176"/>
                  <a:gd name="T49" fmla="*/ 142 h 176"/>
                  <a:gd name="T50" fmla="*/ 160 w 176"/>
                  <a:gd name="T51" fmla="*/ 135 h 176"/>
                  <a:gd name="T52" fmla="*/ 165 w 176"/>
                  <a:gd name="T53" fmla="*/ 128 h 176"/>
                  <a:gd name="T54" fmla="*/ 169 w 176"/>
                  <a:gd name="T55" fmla="*/ 121 h 176"/>
                  <a:gd name="T56" fmla="*/ 174 w 176"/>
                  <a:gd name="T57" fmla="*/ 105 h 176"/>
                  <a:gd name="T58" fmla="*/ 175 w 176"/>
                  <a:gd name="T59" fmla="*/ 96 h 176"/>
                  <a:gd name="T60" fmla="*/ 175 w 176"/>
                  <a:gd name="T61" fmla="*/ 91 h 176"/>
                  <a:gd name="T62" fmla="*/ 175 w 176"/>
                  <a:gd name="T63" fmla="*/ 89 h 176"/>
                  <a:gd name="T64" fmla="*/ 175 w 176"/>
                  <a:gd name="T65" fmla="*/ 88 h 176"/>
                  <a:gd name="T66" fmla="*/ 176 w 176"/>
                  <a:gd name="T67" fmla="*/ 88 h 176"/>
                  <a:gd name="T68" fmla="*/ 174 w 176"/>
                  <a:gd name="T69" fmla="*/ 70 h 176"/>
                  <a:gd name="T70" fmla="*/ 169 w 176"/>
                  <a:gd name="T71" fmla="*/ 54 h 176"/>
                  <a:gd name="T72" fmla="*/ 160 w 176"/>
                  <a:gd name="T73" fmla="*/ 38 h 176"/>
                  <a:gd name="T74" fmla="*/ 150 w 176"/>
                  <a:gd name="T75" fmla="*/ 26 h 176"/>
                  <a:gd name="T76" fmla="*/ 135 w 176"/>
                  <a:gd name="T77" fmla="*/ 14 h 176"/>
                  <a:gd name="T78" fmla="*/ 121 w 176"/>
                  <a:gd name="T79" fmla="*/ 6 h 176"/>
                  <a:gd name="T80" fmla="*/ 105 w 176"/>
                  <a:gd name="T81" fmla="*/ 1 h 176"/>
                  <a:gd name="T82" fmla="*/ 88 w 176"/>
                  <a:gd name="T83" fmla="*/ 0 h 176"/>
                  <a:gd name="T84" fmla="*/ 69 w 176"/>
                  <a:gd name="T85" fmla="*/ 1 h 176"/>
                  <a:gd name="T86" fmla="*/ 53 w 176"/>
                  <a:gd name="T87" fmla="*/ 6 h 176"/>
                  <a:gd name="T88" fmla="*/ 37 w 176"/>
                  <a:gd name="T89" fmla="*/ 14 h 176"/>
                  <a:gd name="T90" fmla="*/ 25 w 176"/>
                  <a:gd name="T91"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25" y="26"/>
                    </a:moveTo>
                    <a:lnTo>
                      <a:pt x="14" y="38"/>
                    </a:lnTo>
                    <a:lnTo>
                      <a:pt x="6" y="54"/>
                    </a:lnTo>
                    <a:lnTo>
                      <a:pt x="1" y="70"/>
                    </a:lnTo>
                    <a:lnTo>
                      <a:pt x="0" y="88"/>
                    </a:lnTo>
                    <a:lnTo>
                      <a:pt x="1" y="105"/>
                    </a:lnTo>
                    <a:lnTo>
                      <a:pt x="6" y="121"/>
                    </a:lnTo>
                    <a:lnTo>
                      <a:pt x="14" y="135"/>
                    </a:lnTo>
                    <a:lnTo>
                      <a:pt x="18" y="142"/>
                    </a:lnTo>
                    <a:lnTo>
                      <a:pt x="25" y="150"/>
                    </a:lnTo>
                    <a:lnTo>
                      <a:pt x="37" y="160"/>
                    </a:lnTo>
                    <a:lnTo>
                      <a:pt x="53" y="169"/>
                    </a:lnTo>
                    <a:lnTo>
                      <a:pt x="69" y="174"/>
                    </a:lnTo>
                    <a:lnTo>
                      <a:pt x="88" y="176"/>
                    </a:lnTo>
                    <a:lnTo>
                      <a:pt x="88" y="175"/>
                    </a:lnTo>
                    <a:lnTo>
                      <a:pt x="89" y="175"/>
                    </a:lnTo>
                    <a:lnTo>
                      <a:pt x="92" y="175"/>
                    </a:lnTo>
                    <a:lnTo>
                      <a:pt x="96" y="175"/>
                    </a:lnTo>
                    <a:lnTo>
                      <a:pt x="105" y="174"/>
                    </a:lnTo>
                    <a:lnTo>
                      <a:pt x="121" y="169"/>
                    </a:lnTo>
                    <a:lnTo>
                      <a:pt x="128" y="165"/>
                    </a:lnTo>
                    <a:lnTo>
                      <a:pt x="135" y="160"/>
                    </a:lnTo>
                    <a:lnTo>
                      <a:pt x="142" y="155"/>
                    </a:lnTo>
                    <a:lnTo>
                      <a:pt x="150" y="150"/>
                    </a:lnTo>
                    <a:lnTo>
                      <a:pt x="155" y="142"/>
                    </a:lnTo>
                    <a:lnTo>
                      <a:pt x="160" y="135"/>
                    </a:lnTo>
                    <a:lnTo>
                      <a:pt x="165" y="128"/>
                    </a:lnTo>
                    <a:lnTo>
                      <a:pt x="169" y="121"/>
                    </a:lnTo>
                    <a:lnTo>
                      <a:pt x="174" y="105"/>
                    </a:lnTo>
                    <a:lnTo>
                      <a:pt x="175" y="96"/>
                    </a:lnTo>
                    <a:lnTo>
                      <a:pt x="175" y="91"/>
                    </a:lnTo>
                    <a:lnTo>
                      <a:pt x="175" y="89"/>
                    </a:lnTo>
                    <a:lnTo>
                      <a:pt x="175" y="88"/>
                    </a:lnTo>
                    <a:lnTo>
                      <a:pt x="176" y="88"/>
                    </a:lnTo>
                    <a:lnTo>
                      <a:pt x="174" y="70"/>
                    </a:lnTo>
                    <a:lnTo>
                      <a:pt x="169" y="54"/>
                    </a:lnTo>
                    <a:lnTo>
                      <a:pt x="160" y="38"/>
                    </a:lnTo>
                    <a:lnTo>
                      <a:pt x="150" y="26"/>
                    </a:lnTo>
                    <a:lnTo>
                      <a:pt x="135" y="14"/>
                    </a:lnTo>
                    <a:lnTo>
                      <a:pt x="121" y="6"/>
                    </a:lnTo>
                    <a:lnTo>
                      <a:pt x="105" y="1"/>
                    </a:lnTo>
                    <a:lnTo>
                      <a:pt x="88" y="0"/>
                    </a:lnTo>
                    <a:lnTo>
                      <a:pt x="69" y="1"/>
                    </a:lnTo>
                    <a:lnTo>
                      <a:pt x="53" y="6"/>
                    </a:lnTo>
                    <a:lnTo>
                      <a:pt x="37" y="14"/>
                    </a:lnTo>
                    <a:lnTo>
                      <a:pt x="25" y="2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4" name="Freeform 34">
                <a:extLst>
                  <a:ext uri="{FF2B5EF4-FFF2-40B4-BE49-F238E27FC236}">
                    <a16:creationId xmlns:a16="http://schemas.microsoft.com/office/drawing/2014/main" id="{F5A5E233-91AA-45EE-FA96-2DAC0CEE2CF2}"/>
                  </a:ext>
                </a:extLst>
              </p:cNvPr>
              <p:cNvSpPr>
                <a:spLocks/>
              </p:cNvSpPr>
              <p:nvPr/>
            </p:nvSpPr>
            <p:spPr bwMode="auto">
              <a:xfrm>
                <a:off x="3675063" y="5746751"/>
                <a:ext cx="55563" cy="57150"/>
              </a:xfrm>
              <a:custGeom>
                <a:avLst/>
                <a:gdLst>
                  <a:gd name="T0" fmla="*/ 88 w 176"/>
                  <a:gd name="T1" fmla="*/ 0 h 176"/>
                  <a:gd name="T2" fmla="*/ 69 w 176"/>
                  <a:gd name="T3" fmla="*/ 2 h 176"/>
                  <a:gd name="T4" fmla="*/ 53 w 176"/>
                  <a:gd name="T5" fmla="*/ 6 h 176"/>
                  <a:gd name="T6" fmla="*/ 37 w 176"/>
                  <a:gd name="T7" fmla="*/ 14 h 176"/>
                  <a:gd name="T8" fmla="*/ 25 w 176"/>
                  <a:gd name="T9" fmla="*/ 26 h 176"/>
                  <a:gd name="T10" fmla="*/ 14 w 176"/>
                  <a:gd name="T11" fmla="*/ 39 h 176"/>
                  <a:gd name="T12" fmla="*/ 6 w 176"/>
                  <a:gd name="T13" fmla="*/ 55 h 176"/>
                  <a:gd name="T14" fmla="*/ 1 w 176"/>
                  <a:gd name="T15" fmla="*/ 70 h 176"/>
                  <a:gd name="T16" fmla="*/ 0 w 176"/>
                  <a:gd name="T17" fmla="*/ 88 h 176"/>
                  <a:gd name="T18" fmla="*/ 1 w 176"/>
                  <a:gd name="T19" fmla="*/ 105 h 176"/>
                  <a:gd name="T20" fmla="*/ 6 w 176"/>
                  <a:gd name="T21" fmla="*/ 121 h 176"/>
                  <a:gd name="T22" fmla="*/ 14 w 176"/>
                  <a:gd name="T23" fmla="*/ 136 h 176"/>
                  <a:gd name="T24" fmla="*/ 18 w 176"/>
                  <a:gd name="T25" fmla="*/ 143 h 176"/>
                  <a:gd name="T26" fmla="*/ 25 w 176"/>
                  <a:gd name="T27" fmla="*/ 150 h 176"/>
                  <a:gd name="T28" fmla="*/ 37 w 176"/>
                  <a:gd name="T29" fmla="*/ 161 h 176"/>
                  <a:gd name="T30" fmla="*/ 53 w 176"/>
                  <a:gd name="T31" fmla="*/ 170 h 176"/>
                  <a:gd name="T32" fmla="*/ 69 w 176"/>
                  <a:gd name="T33" fmla="*/ 174 h 176"/>
                  <a:gd name="T34" fmla="*/ 88 w 176"/>
                  <a:gd name="T35" fmla="*/ 176 h 176"/>
                  <a:gd name="T36" fmla="*/ 88 w 176"/>
                  <a:gd name="T37" fmla="*/ 175 h 176"/>
                  <a:gd name="T38" fmla="*/ 89 w 176"/>
                  <a:gd name="T39" fmla="*/ 175 h 176"/>
                  <a:gd name="T40" fmla="*/ 92 w 176"/>
                  <a:gd name="T41" fmla="*/ 175 h 176"/>
                  <a:gd name="T42" fmla="*/ 96 w 176"/>
                  <a:gd name="T43" fmla="*/ 175 h 176"/>
                  <a:gd name="T44" fmla="*/ 105 w 176"/>
                  <a:gd name="T45" fmla="*/ 174 h 176"/>
                  <a:gd name="T46" fmla="*/ 121 w 176"/>
                  <a:gd name="T47" fmla="*/ 170 h 176"/>
                  <a:gd name="T48" fmla="*/ 128 w 176"/>
                  <a:gd name="T49" fmla="*/ 165 h 176"/>
                  <a:gd name="T50" fmla="*/ 135 w 176"/>
                  <a:gd name="T51" fmla="*/ 161 h 176"/>
                  <a:gd name="T52" fmla="*/ 142 w 176"/>
                  <a:gd name="T53" fmla="*/ 155 h 176"/>
                  <a:gd name="T54" fmla="*/ 150 w 176"/>
                  <a:gd name="T55" fmla="*/ 150 h 176"/>
                  <a:gd name="T56" fmla="*/ 155 w 176"/>
                  <a:gd name="T57" fmla="*/ 143 h 176"/>
                  <a:gd name="T58" fmla="*/ 160 w 176"/>
                  <a:gd name="T59" fmla="*/ 136 h 176"/>
                  <a:gd name="T60" fmla="*/ 165 w 176"/>
                  <a:gd name="T61" fmla="*/ 128 h 176"/>
                  <a:gd name="T62" fmla="*/ 169 w 176"/>
                  <a:gd name="T63" fmla="*/ 121 h 176"/>
                  <a:gd name="T64" fmla="*/ 174 w 176"/>
                  <a:gd name="T65" fmla="*/ 105 h 176"/>
                  <a:gd name="T66" fmla="*/ 175 w 176"/>
                  <a:gd name="T67" fmla="*/ 96 h 176"/>
                  <a:gd name="T68" fmla="*/ 175 w 176"/>
                  <a:gd name="T69" fmla="*/ 92 h 176"/>
                  <a:gd name="T70" fmla="*/ 175 w 176"/>
                  <a:gd name="T71" fmla="*/ 90 h 176"/>
                  <a:gd name="T72" fmla="*/ 175 w 176"/>
                  <a:gd name="T73" fmla="*/ 88 h 176"/>
                  <a:gd name="T74" fmla="*/ 176 w 176"/>
                  <a:gd name="T75" fmla="*/ 88 h 176"/>
                  <a:gd name="T76" fmla="*/ 174 w 176"/>
                  <a:gd name="T77" fmla="*/ 70 h 176"/>
                  <a:gd name="T78" fmla="*/ 169 w 176"/>
                  <a:gd name="T79" fmla="*/ 55 h 176"/>
                  <a:gd name="T80" fmla="*/ 160 w 176"/>
                  <a:gd name="T81" fmla="*/ 39 h 176"/>
                  <a:gd name="T82" fmla="*/ 150 w 176"/>
                  <a:gd name="T83" fmla="*/ 26 h 176"/>
                  <a:gd name="T84" fmla="*/ 135 w 176"/>
                  <a:gd name="T85" fmla="*/ 14 h 176"/>
                  <a:gd name="T86" fmla="*/ 121 w 176"/>
                  <a:gd name="T87" fmla="*/ 6 h 176"/>
                  <a:gd name="T88" fmla="*/ 105 w 176"/>
                  <a:gd name="T89" fmla="*/ 2 h 176"/>
                  <a:gd name="T90" fmla="*/ 88 w 176"/>
                  <a:gd name="T9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88" y="0"/>
                    </a:moveTo>
                    <a:lnTo>
                      <a:pt x="69" y="2"/>
                    </a:lnTo>
                    <a:lnTo>
                      <a:pt x="53" y="6"/>
                    </a:lnTo>
                    <a:lnTo>
                      <a:pt x="37" y="14"/>
                    </a:lnTo>
                    <a:lnTo>
                      <a:pt x="25" y="26"/>
                    </a:lnTo>
                    <a:lnTo>
                      <a:pt x="14" y="39"/>
                    </a:lnTo>
                    <a:lnTo>
                      <a:pt x="6" y="55"/>
                    </a:lnTo>
                    <a:lnTo>
                      <a:pt x="1" y="70"/>
                    </a:lnTo>
                    <a:lnTo>
                      <a:pt x="0" y="88"/>
                    </a:lnTo>
                    <a:lnTo>
                      <a:pt x="1" y="105"/>
                    </a:lnTo>
                    <a:lnTo>
                      <a:pt x="6" y="121"/>
                    </a:lnTo>
                    <a:lnTo>
                      <a:pt x="14" y="136"/>
                    </a:lnTo>
                    <a:lnTo>
                      <a:pt x="18" y="143"/>
                    </a:lnTo>
                    <a:lnTo>
                      <a:pt x="25" y="150"/>
                    </a:lnTo>
                    <a:lnTo>
                      <a:pt x="37" y="161"/>
                    </a:lnTo>
                    <a:lnTo>
                      <a:pt x="53" y="170"/>
                    </a:lnTo>
                    <a:lnTo>
                      <a:pt x="69" y="174"/>
                    </a:lnTo>
                    <a:lnTo>
                      <a:pt x="88" y="176"/>
                    </a:lnTo>
                    <a:lnTo>
                      <a:pt x="88" y="175"/>
                    </a:lnTo>
                    <a:lnTo>
                      <a:pt x="89" y="175"/>
                    </a:lnTo>
                    <a:lnTo>
                      <a:pt x="92" y="175"/>
                    </a:lnTo>
                    <a:lnTo>
                      <a:pt x="96" y="175"/>
                    </a:lnTo>
                    <a:lnTo>
                      <a:pt x="105" y="174"/>
                    </a:lnTo>
                    <a:lnTo>
                      <a:pt x="121" y="170"/>
                    </a:lnTo>
                    <a:lnTo>
                      <a:pt x="128" y="165"/>
                    </a:lnTo>
                    <a:lnTo>
                      <a:pt x="135" y="161"/>
                    </a:lnTo>
                    <a:lnTo>
                      <a:pt x="142" y="155"/>
                    </a:lnTo>
                    <a:lnTo>
                      <a:pt x="150" y="150"/>
                    </a:lnTo>
                    <a:lnTo>
                      <a:pt x="155" y="143"/>
                    </a:lnTo>
                    <a:lnTo>
                      <a:pt x="160" y="136"/>
                    </a:lnTo>
                    <a:lnTo>
                      <a:pt x="165" y="128"/>
                    </a:lnTo>
                    <a:lnTo>
                      <a:pt x="169" y="121"/>
                    </a:lnTo>
                    <a:lnTo>
                      <a:pt x="174" y="105"/>
                    </a:lnTo>
                    <a:lnTo>
                      <a:pt x="175" y="96"/>
                    </a:lnTo>
                    <a:lnTo>
                      <a:pt x="175" y="92"/>
                    </a:lnTo>
                    <a:lnTo>
                      <a:pt x="175" y="90"/>
                    </a:lnTo>
                    <a:lnTo>
                      <a:pt x="175" y="88"/>
                    </a:lnTo>
                    <a:lnTo>
                      <a:pt x="176" y="88"/>
                    </a:lnTo>
                    <a:lnTo>
                      <a:pt x="174" y="70"/>
                    </a:lnTo>
                    <a:lnTo>
                      <a:pt x="169" y="55"/>
                    </a:lnTo>
                    <a:lnTo>
                      <a:pt x="160" y="39"/>
                    </a:lnTo>
                    <a:lnTo>
                      <a:pt x="150" y="26"/>
                    </a:lnTo>
                    <a:lnTo>
                      <a:pt x="135" y="14"/>
                    </a:lnTo>
                    <a:lnTo>
                      <a:pt x="121" y="6"/>
                    </a:lnTo>
                    <a:lnTo>
                      <a:pt x="105" y="2"/>
                    </a:lnTo>
                    <a:lnTo>
                      <a:pt x="88"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5" name="Freeform 35">
                <a:extLst>
                  <a:ext uri="{FF2B5EF4-FFF2-40B4-BE49-F238E27FC236}">
                    <a16:creationId xmlns:a16="http://schemas.microsoft.com/office/drawing/2014/main" id="{5FBDA159-B920-5B5E-81F8-8580B531C18F}"/>
                  </a:ext>
                </a:extLst>
              </p:cNvPr>
              <p:cNvSpPr>
                <a:spLocks/>
              </p:cNvSpPr>
              <p:nvPr/>
            </p:nvSpPr>
            <p:spPr bwMode="auto">
              <a:xfrm>
                <a:off x="5505450" y="5588001"/>
                <a:ext cx="57150" cy="57150"/>
              </a:xfrm>
              <a:custGeom>
                <a:avLst/>
                <a:gdLst>
                  <a:gd name="T0" fmla="*/ 88 w 176"/>
                  <a:gd name="T1" fmla="*/ 0 h 176"/>
                  <a:gd name="T2" fmla="*/ 69 w 176"/>
                  <a:gd name="T3" fmla="*/ 1 h 176"/>
                  <a:gd name="T4" fmla="*/ 53 w 176"/>
                  <a:gd name="T5" fmla="*/ 6 h 176"/>
                  <a:gd name="T6" fmla="*/ 37 w 176"/>
                  <a:gd name="T7" fmla="*/ 13 h 176"/>
                  <a:gd name="T8" fmla="*/ 25 w 176"/>
                  <a:gd name="T9" fmla="*/ 26 h 176"/>
                  <a:gd name="T10" fmla="*/ 14 w 176"/>
                  <a:gd name="T11" fmla="*/ 38 h 176"/>
                  <a:gd name="T12" fmla="*/ 6 w 176"/>
                  <a:gd name="T13" fmla="*/ 54 h 176"/>
                  <a:gd name="T14" fmla="*/ 1 w 176"/>
                  <a:gd name="T15" fmla="*/ 70 h 176"/>
                  <a:gd name="T16" fmla="*/ 0 w 176"/>
                  <a:gd name="T17" fmla="*/ 88 h 176"/>
                  <a:gd name="T18" fmla="*/ 1 w 176"/>
                  <a:gd name="T19" fmla="*/ 105 h 176"/>
                  <a:gd name="T20" fmla="*/ 2 w 176"/>
                  <a:gd name="T21" fmla="*/ 113 h 176"/>
                  <a:gd name="T22" fmla="*/ 6 w 176"/>
                  <a:gd name="T23" fmla="*/ 122 h 176"/>
                  <a:gd name="T24" fmla="*/ 14 w 176"/>
                  <a:gd name="T25" fmla="*/ 136 h 176"/>
                  <a:gd name="T26" fmla="*/ 18 w 176"/>
                  <a:gd name="T27" fmla="*/ 143 h 176"/>
                  <a:gd name="T28" fmla="*/ 25 w 176"/>
                  <a:gd name="T29" fmla="*/ 151 h 176"/>
                  <a:gd name="T30" fmla="*/ 37 w 176"/>
                  <a:gd name="T31" fmla="*/ 161 h 176"/>
                  <a:gd name="T32" fmla="*/ 53 w 176"/>
                  <a:gd name="T33" fmla="*/ 169 h 176"/>
                  <a:gd name="T34" fmla="*/ 69 w 176"/>
                  <a:gd name="T35" fmla="*/ 174 h 176"/>
                  <a:gd name="T36" fmla="*/ 88 w 176"/>
                  <a:gd name="T37" fmla="*/ 176 h 176"/>
                  <a:gd name="T38" fmla="*/ 88 w 176"/>
                  <a:gd name="T39" fmla="*/ 175 h 176"/>
                  <a:gd name="T40" fmla="*/ 89 w 176"/>
                  <a:gd name="T41" fmla="*/ 175 h 176"/>
                  <a:gd name="T42" fmla="*/ 91 w 176"/>
                  <a:gd name="T43" fmla="*/ 175 h 176"/>
                  <a:gd name="T44" fmla="*/ 96 w 176"/>
                  <a:gd name="T45" fmla="*/ 175 h 176"/>
                  <a:gd name="T46" fmla="*/ 105 w 176"/>
                  <a:gd name="T47" fmla="*/ 174 h 176"/>
                  <a:gd name="T48" fmla="*/ 121 w 176"/>
                  <a:gd name="T49" fmla="*/ 169 h 176"/>
                  <a:gd name="T50" fmla="*/ 127 w 176"/>
                  <a:gd name="T51" fmla="*/ 165 h 176"/>
                  <a:gd name="T52" fmla="*/ 131 w 176"/>
                  <a:gd name="T53" fmla="*/ 162 h 176"/>
                  <a:gd name="T54" fmla="*/ 135 w 176"/>
                  <a:gd name="T55" fmla="*/ 161 h 176"/>
                  <a:gd name="T56" fmla="*/ 142 w 176"/>
                  <a:gd name="T57" fmla="*/ 156 h 176"/>
                  <a:gd name="T58" fmla="*/ 150 w 176"/>
                  <a:gd name="T59" fmla="*/ 151 h 176"/>
                  <a:gd name="T60" fmla="*/ 155 w 176"/>
                  <a:gd name="T61" fmla="*/ 143 h 176"/>
                  <a:gd name="T62" fmla="*/ 160 w 176"/>
                  <a:gd name="T63" fmla="*/ 136 h 176"/>
                  <a:gd name="T64" fmla="*/ 165 w 176"/>
                  <a:gd name="T65" fmla="*/ 128 h 176"/>
                  <a:gd name="T66" fmla="*/ 169 w 176"/>
                  <a:gd name="T67" fmla="*/ 122 h 176"/>
                  <a:gd name="T68" fmla="*/ 171 w 176"/>
                  <a:gd name="T69" fmla="*/ 113 h 176"/>
                  <a:gd name="T70" fmla="*/ 174 w 176"/>
                  <a:gd name="T71" fmla="*/ 105 h 176"/>
                  <a:gd name="T72" fmla="*/ 175 w 176"/>
                  <a:gd name="T73" fmla="*/ 96 h 176"/>
                  <a:gd name="T74" fmla="*/ 175 w 176"/>
                  <a:gd name="T75" fmla="*/ 91 h 176"/>
                  <a:gd name="T76" fmla="*/ 175 w 176"/>
                  <a:gd name="T77" fmla="*/ 89 h 176"/>
                  <a:gd name="T78" fmla="*/ 175 w 176"/>
                  <a:gd name="T79" fmla="*/ 88 h 176"/>
                  <a:gd name="T80" fmla="*/ 176 w 176"/>
                  <a:gd name="T81" fmla="*/ 88 h 176"/>
                  <a:gd name="T82" fmla="*/ 174 w 176"/>
                  <a:gd name="T83" fmla="*/ 70 h 176"/>
                  <a:gd name="T84" fmla="*/ 169 w 176"/>
                  <a:gd name="T85" fmla="*/ 54 h 176"/>
                  <a:gd name="T86" fmla="*/ 160 w 176"/>
                  <a:gd name="T87" fmla="*/ 38 h 176"/>
                  <a:gd name="T88" fmla="*/ 150 w 176"/>
                  <a:gd name="T89" fmla="*/ 26 h 176"/>
                  <a:gd name="T90" fmla="*/ 135 w 176"/>
                  <a:gd name="T91" fmla="*/ 13 h 176"/>
                  <a:gd name="T92" fmla="*/ 121 w 176"/>
                  <a:gd name="T93" fmla="*/ 6 h 176"/>
                  <a:gd name="T94" fmla="*/ 105 w 176"/>
                  <a:gd name="T95" fmla="*/ 1 h 176"/>
                  <a:gd name="T96" fmla="*/ 88 w 176"/>
                  <a:gd name="T9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76">
                    <a:moveTo>
                      <a:pt x="88" y="0"/>
                    </a:moveTo>
                    <a:lnTo>
                      <a:pt x="69" y="1"/>
                    </a:lnTo>
                    <a:lnTo>
                      <a:pt x="53" y="6"/>
                    </a:lnTo>
                    <a:lnTo>
                      <a:pt x="37" y="13"/>
                    </a:lnTo>
                    <a:lnTo>
                      <a:pt x="25" y="26"/>
                    </a:lnTo>
                    <a:lnTo>
                      <a:pt x="14" y="38"/>
                    </a:lnTo>
                    <a:lnTo>
                      <a:pt x="6" y="54"/>
                    </a:lnTo>
                    <a:lnTo>
                      <a:pt x="1" y="70"/>
                    </a:lnTo>
                    <a:lnTo>
                      <a:pt x="0" y="88"/>
                    </a:lnTo>
                    <a:lnTo>
                      <a:pt x="1" y="105"/>
                    </a:lnTo>
                    <a:lnTo>
                      <a:pt x="2" y="113"/>
                    </a:lnTo>
                    <a:lnTo>
                      <a:pt x="6" y="122"/>
                    </a:lnTo>
                    <a:lnTo>
                      <a:pt x="14" y="136"/>
                    </a:lnTo>
                    <a:lnTo>
                      <a:pt x="18" y="143"/>
                    </a:lnTo>
                    <a:lnTo>
                      <a:pt x="25" y="151"/>
                    </a:lnTo>
                    <a:lnTo>
                      <a:pt x="37" y="161"/>
                    </a:lnTo>
                    <a:lnTo>
                      <a:pt x="53" y="169"/>
                    </a:lnTo>
                    <a:lnTo>
                      <a:pt x="69" y="174"/>
                    </a:lnTo>
                    <a:lnTo>
                      <a:pt x="88" y="176"/>
                    </a:lnTo>
                    <a:lnTo>
                      <a:pt x="88" y="175"/>
                    </a:lnTo>
                    <a:lnTo>
                      <a:pt x="89" y="175"/>
                    </a:lnTo>
                    <a:lnTo>
                      <a:pt x="91" y="175"/>
                    </a:lnTo>
                    <a:lnTo>
                      <a:pt x="96" y="175"/>
                    </a:lnTo>
                    <a:lnTo>
                      <a:pt x="105" y="174"/>
                    </a:lnTo>
                    <a:lnTo>
                      <a:pt x="121" y="169"/>
                    </a:lnTo>
                    <a:lnTo>
                      <a:pt x="127" y="165"/>
                    </a:lnTo>
                    <a:lnTo>
                      <a:pt x="131" y="162"/>
                    </a:lnTo>
                    <a:lnTo>
                      <a:pt x="135" y="161"/>
                    </a:lnTo>
                    <a:lnTo>
                      <a:pt x="142" y="156"/>
                    </a:lnTo>
                    <a:lnTo>
                      <a:pt x="150" y="151"/>
                    </a:lnTo>
                    <a:lnTo>
                      <a:pt x="155" y="143"/>
                    </a:lnTo>
                    <a:lnTo>
                      <a:pt x="160" y="136"/>
                    </a:lnTo>
                    <a:lnTo>
                      <a:pt x="165" y="128"/>
                    </a:lnTo>
                    <a:lnTo>
                      <a:pt x="169" y="122"/>
                    </a:lnTo>
                    <a:lnTo>
                      <a:pt x="171" y="113"/>
                    </a:lnTo>
                    <a:lnTo>
                      <a:pt x="174" y="105"/>
                    </a:lnTo>
                    <a:lnTo>
                      <a:pt x="175" y="96"/>
                    </a:lnTo>
                    <a:lnTo>
                      <a:pt x="175" y="91"/>
                    </a:lnTo>
                    <a:lnTo>
                      <a:pt x="175" y="89"/>
                    </a:lnTo>
                    <a:lnTo>
                      <a:pt x="175" y="88"/>
                    </a:lnTo>
                    <a:lnTo>
                      <a:pt x="176" y="88"/>
                    </a:lnTo>
                    <a:lnTo>
                      <a:pt x="174" y="70"/>
                    </a:lnTo>
                    <a:lnTo>
                      <a:pt x="169" y="54"/>
                    </a:lnTo>
                    <a:lnTo>
                      <a:pt x="160" y="38"/>
                    </a:lnTo>
                    <a:lnTo>
                      <a:pt x="150" y="26"/>
                    </a:lnTo>
                    <a:lnTo>
                      <a:pt x="135" y="13"/>
                    </a:lnTo>
                    <a:lnTo>
                      <a:pt x="121" y="6"/>
                    </a:lnTo>
                    <a:lnTo>
                      <a:pt x="105" y="1"/>
                    </a:lnTo>
                    <a:lnTo>
                      <a:pt x="8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6" name="Freeform 36">
                <a:extLst>
                  <a:ext uri="{FF2B5EF4-FFF2-40B4-BE49-F238E27FC236}">
                    <a16:creationId xmlns:a16="http://schemas.microsoft.com/office/drawing/2014/main" id="{9C64BDCE-FCDE-8F28-D272-5A6F9F0083F9}"/>
                  </a:ext>
                </a:extLst>
              </p:cNvPr>
              <p:cNvSpPr>
                <a:spLocks/>
              </p:cNvSpPr>
              <p:nvPr/>
            </p:nvSpPr>
            <p:spPr bwMode="auto">
              <a:xfrm>
                <a:off x="5505450" y="5426076"/>
                <a:ext cx="57150" cy="55563"/>
              </a:xfrm>
              <a:custGeom>
                <a:avLst/>
                <a:gdLst>
                  <a:gd name="T0" fmla="*/ 25 w 176"/>
                  <a:gd name="T1" fmla="*/ 26 h 176"/>
                  <a:gd name="T2" fmla="*/ 14 w 176"/>
                  <a:gd name="T3" fmla="*/ 38 h 176"/>
                  <a:gd name="T4" fmla="*/ 6 w 176"/>
                  <a:gd name="T5" fmla="*/ 54 h 176"/>
                  <a:gd name="T6" fmla="*/ 1 w 176"/>
                  <a:gd name="T7" fmla="*/ 70 h 176"/>
                  <a:gd name="T8" fmla="*/ 0 w 176"/>
                  <a:gd name="T9" fmla="*/ 88 h 176"/>
                  <a:gd name="T10" fmla="*/ 1 w 176"/>
                  <a:gd name="T11" fmla="*/ 105 h 176"/>
                  <a:gd name="T12" fmla="*/ 6 w 176"/>
                  <a:gd name="T13" fmla="*/ 121 h 176"/>
                  <a:gd name="T14" fmla="*/ 14 w 176"/>
                  <a:gd name="T15" fmla="*/ 135 h 176"/>
                  <a:gd name="T16" fmla="*/ 18 w 176"/>
                  <a:gd name="T17" fmla="*/ 142 h 176"/>
                  <a:gd name="T18" fmla="*/ 25 w 176"/>
                  <a:gd name="T19" fmla="*/ 150 h 176"/>
                  <a:gd name="T20" fmla="*/ 37 w 176"/>
                  <a:gd name="T21" fmla="*/ 160 h 176"/>
                  <a:gd name="T22" fmla="*/ 53 w 176"/>
                  <a:gd name="T23" fmla="*/ 169 h 176"/>
                  <a:gd name="T24" fmla="*/ 69 w 176"/>
                  <a:gd name="T25" fmla="*/ 174 h 176"/>
                  <a:gd name="T26" fmla="*/ 88 w 176"/>
                  <a:gd name="T27" fmla="*/ 176 h 176"/>
                  <a:gd name="T28" fmla="*/ 88 w 176"/>
                  <a:gd name="T29" fmla="*/ 175 h 176"/>
                  <a:gd name="T30" fmla="*/ 89 w 176"/>
                  <a:gd name="T31" fmla="*/ 175 h 176"/>
                  <a:gd name="T32" fmla="*/ 91 w 176"/>
                  <a:gd name="T33" fmla="*/ 175 h 176"/>
                  <a:gd name="T34" fmla="*/ 96 w 176"/>
                  <a:gd name="T35" fmla="*/ 175 h 176"/>
                  <a:gd name="T36" fmla="*/ 105 w 176"/>
                  <a:gd name="T37" fmla="*/ 174 h 176"/>
                  <a:gd name="T38" fmla="*/ 121 w 176"/>
                  <a:gd name="T39" fmla="*/ 169 h 176"/>
                  <a:gd name="T40" fmla="*/ 127 w 176"/>
                  <a:gd name="T41" fmla="*/ 165 h 176"/>
                  <a:gd name="T42" fmla="*/ 135 w 176"/>
                  <a:gd name="T43" fmla="*/ 160 h 176"/>
                  <a:gd name="T44" fmla="*/ 142 w 176"/>
                  <a:gd name="T45" fmla="*/ 155 h 176"/>
                  <a:gd name="T46" fmla="*/ 150 w 176"/>
                  <a:gd name="T47" fmla="*/ 150 h 176"/>
                  <a:gd name="T48" fmla="*/ 155 w 176"/>
                  <a:gd name="T49" fmla="*/ 142 h 176"/>
                  <a:gd name="T50" fmla="*/ 160 w 176"/>
                  <a:gd name="T51" fmla="*/ 135 h 176"/>
                  <a:gd name="T52" fmla="*/ 165 w 176"/>
                  <a:gd name="T53" fmla="*/ 128 h 176"/>
                  <a:gd name="T54" fmla="*/ 169 w 176"/>
                  <a:gd name="T55" fmla="*/ 121 h 176"/>
                  <a:gd name="T56" fmla="*/ 174 w 176"/>
                  <a:gd name="T57" fmla="*/ 105 h 176"/>
                  <a:gd name="T58" fmla="*/ 175 w 176"/>
                  <a:gd name="T59" fmla="*/ 96 h 176"/>
                  <a:gd name="T60" fmla="*/ 175 w 176"/>
                  <a:gd name="T61" fmla="*/ 91 h 176"/>
                  <a:gd name="T62" fmla="*/ 175 w 176"/>
                  <a:gd name="T63" fmla="*/ 89 h 176"/>
                  <a:gd name="T64" fmla="*/ 175 w 176"/>
                  <a:gd name="T65" fmla="*/ 88 h 176"/>
                  <a:gd name="T66" fmla="*/ 176 w 176"/>
                  <a:gd name="T67" fmla="*/ 88 h 176"/>
                  <a:gd name="T68" fmla="*/ 174 w 176"/>
                  <a:gd name="T69" fmla="*/ 70 h 176"/>
                  <a:gd name="T70" fmla="*/ 169 w 176"/>
                  <a:gd name="T71" fmla="*/ 54 h 176"/>
                  <a:gd name="T72" fmla="*/ 160 w 176"/>
                  <a:gd name="T73" fmla="*/ 38 h 176"/>
                  <a:gd name="T74" fmla="*/ 150 w 176"/>
                  <a:gd name="T75" fmla="*/ 26 h 176"/>
                  <a:gd name="T76" fmla="*/ 135 w 176"/>
                  <a:gd name="T77" fmla="*/ 14 h 176"/>
                  <a:gd name="T78" fmla="*/ 121 w 176"/>
                  <a:gd name="T79" fmla="*/ 6 h 176"/>
                  <a:gd name="T80" fmla="*/ 105 w 176"/>
                  <a:gd name="T81" fmla="*/ 1 h 176"/>
                  <a:gd name="T82" fmla="*/ 88 w 176"/>
                  <a:gd name="T83" fmla="*/ 0 h 176"/>
                  <a:gd name="T84" fmla="*/ 69 w 176"/>
                  <a:gd name="T85" fmla="*/ 1 h 176"/>
                  <a:gd name="T86" fmla="*/ 53 w 176"/>
                  <a:gd name="T87" fmla="*/ 6 h 176"/>
                  <a:gd name="T88" fmla="*/ 37 w 176"/>
                  <a:gd name="T89" fmla="*/ 14 h 176"/>
                  <a:gd name="T90" fmla="*/ 25 w 176"/>
                  <a:gd name="T91"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25" y="26"/>
                    </a:moveTo>
                    <a:lnTo>
                      <a:pt x="14" y="38"/>
                    </a:lnTo>
                    <a:lnTo>
                      <a:pt x="6" y="54"/>
                    </a:lnTo>
                    <a:lnTo>
                      <a:pt x="1" y="70"/>
                    </a:lnTo>
                    <a:lnTo>
                      <a:pt x="0" y="88"/>
                    </a:lnTo>
                    <a:lnTo>
                      <a:pt x="1" y="105"/>
                    </a:lnTo>
                    <a:lnTo>
                      <a:pt x="6" y="121"/>
                    </a:lnTo>
                    <a:lnTo>
                      <a:pt x="14" y="135"/>
                    </a:lnTo>
                    <a:lnTo>
                      <a:pt x="18" y="142"/>
                    </a:lnTo>
                    <a:lnTo>
                      <a:pt x="25" y="150"/>
                    </a:lnTo>
                    <a:lnTo>
                      <a:pt x="37" y="160"/>
                    </a:lnTo>
                    <a:lnTo>
                      <a:pt x="53" y="169"/>
                    </a:lnTo>
                    <a:lnTo>
                      <a:pt x="69" y="174"/>
                    </a:lnTo>
                    <a:lnTo>
                      <a:pt x="88" y="176"/>
                    </a:lnTo>
                    <a:lnTo>
                      <a:pt x="88" y="175"/>
                    </a:lnTo>
                    <a:lnTo>
                      <a:pt x="89" y="175"/>
                    </a:lnTo>
                    <a:lnTo>
                      <a:pt x="91" y="175"/>
                    </a:lnTo>
                    <a:lnTo>
                      <a:pt x="96" y="175"/>
                    </a:lnTo>
                    <a:lnTo>
                      <a:pt x="105" y="174"/>
                    </a:lnTo>
                    <a:lnTo>
                      <a:pt x="121" y="169"/>
                    </a:lnTo>
                    <a:lnTo>
                      <a:pt x="127" y="165"/>
                    </a:lnTo>
                    <a:lnTo>
                      <a:pt x="135" y="160"/>
                    </a:lnTo>
                    <a:lnTo>
                      <a:pt x="142" y="155"/>
                    </a:lnTo>
                    <a:lnTo>
                      <a:pt x="150" y="150"/>
                    </a:lnTo>
                    <a:lnTo>
                      <a:pt x="155" y="142"/>
                    </a:lnTo>
                    <a:lnTo>
                      <a:pt x="160" y="135"/>
                    </a:lnTo>
                    <a:lnTo>
                      <a:pt x="165" y="128"/>
                    </a:lnTo>
                    <a:lnTo>
                      <a:pt x="169" y="121"/>
                    </a:lnTo>
                    <a:lnTo>
                      <a:pt x="174" y="105"/>
                    </a:lnTo>
                    <a:lnTo>
                      <a:pt x="175" y="96"/>
                    </a:lnTo>
                    <a:lnTo>
                      <a:pt x="175" y="91"/>
                    </a:lnTo>
                    <a:lnTo>
                      <a:pt x="175" y="89"/>
                    </a:lnTo>
                    <a:lnTo>
                      <a:pt x="175" y="88"/>
                    </a:lnTo>
                    <a:lnTo>
                      <a:pt x="176" y="88"/>
                    </a:lnTo>
                    <a:lnTo>
                      <a:pt x="174" y="70"/>
                    </a:lnTo>
                    <a:lnTo>
                      <a:pt x="169" y="54"/>
                    </a:lnTo>
                    <a:lnTo>
                      <a:pt x="160" y="38"/>
                    </a:lnTo>
                    <a:lnTo>
                      <a:pt x="150" y="26"/>
                    </a:lnTo>
                    <a:lnTo>
                      <a:pt x="135" y="14"/>
                    </a:lnTo>
                    <a:lnTo>
                      <a:pt x="121" y="6"/>
                    </a:lnTo>
                    <a:lnTo>
                      <a:pt x="105" y="1"/>
                    </a:lnTo>
                    <a:lnTo>
                      <a:pt x="88" y="0"/>
                    </a:lnTo>
                    <a:lnTo>
                      <a:pt x="69" y="1"/>
                    </a:lnTo>
                    <a:lnTo>
                      <a:pt x="53" y="6"/>
                    </a:lnTo>
                    <a:lnTo>
                      <a:pt x="37" y="14"/>
                    </a:lnTo>
                    <a:lnTo>
                      <a:pt x="25" y="2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7" name="Freeform 37">
                <a:extLst>
                  <a:ext uri="{FF2B5EF4-FFF2-40B4-BE49-F238E27FC236}">
                    <a16:creationId xmlns:a16="http://schemas.microsoft.com/office/drawing/2014/main" id="{DBD4FB2D-9425-E51F-6E00-F087A6E6A3B7}"/>
                  </a:ext>
                </a:extLst>
              </p:cNvPr>
              <p:cNvSpPr>
                <a:spLocks/>
              </p:cNvSpPr>
              <p:nvPr/>
            </p:nvSpPr>
            <p:spPr bwMode="auto">
              <a:xfrm>
                <a:off x="5505450" y="5746751"/>
                <a:ext cx="57150" cy="57150"/>
              </a:xfrm>
              <a:custGeom>
                <a:avLst/>
                <a:gdLst>
                  <a:gd name="T0" fmla="*/ 88 w 176"/>
                  <a:gd name="T1" fmla="*/ 0 h 176"/>
                  <a:gd name="T2" fmla="*/ 69 w 176"/>
                  <a:gd name="T3" fmla="*/ 2 h 176"/>
                  <a:gd name="T4" fmla="*/ 53 w 176"/>
                  <a:gd name="T5" fmla="*/ 6 h 176"/>
                  <a:gd name="T6" fmla="*/ 37 w 176"/>
                  <a:gd name="T7" fmla="*/ 14 h 176"/>
                  <a:gd name="T8" fmla="*/ 25 w 176"/>
                  <a:gd name="T9" fmla="*/ 26 h 176"/>
                  <a:gd name="T10" fmla="*/ 14 w 176"/>
                  <a:gd name="T11" fmla="*/ 39 h 176"/>
                  <a:gd name="T12" fmla="*/ 6 w 176"/>
                  <a:gd name="T13" fmla="*/ 55 h 176"/>
                  <a:gd name="T14" fmla="*/ 1 w 176"/>
                  <a:gd name="T15" fmla="*/ 70 h 176"/>
                  <a:gd name="T16" fmla="*/ 0 w 176"/>
                  <a:gd name="T17" fmla="*/ 88 h 176"/>
                  <a:gd name="T18" fmla="*/ 1 w 176"/>
                  <a:gd name="T19" fmla="*/ 105 h 176"/>
                  <a:gd name="T20" fmla="*/ 6 w 176"/>
                  <a:gd name="T21" fmla="*/ 121 h 176"/>
                  <a:gd name="T22" fmla="*/ 14 w 176"/>
                  <a:gd name="T23" fmla="*/ 136 h 176"/>
                  <a:gd name="T24" fmla="*/ 18 w 176"/>
                  <a:gd name="T25" fmla="*/ 143 h 176"/>
                  <a:gd name="T26" fmla="*/ 25 w 176"/>
                  <a:gd name="T27" fmla="*/ 150 h 176"/>
                  <a:gd name="T28" fmla="*/ 37 w 176"/>
                  <a:gd name="T29" fmla="*/ 161 h 176"/>
                  <a:gd name="T30" fmla="*/ 53 w 176"/>
                  <a:gd name="T31" fmla="*/ 170 h 176"/>
                  <a:gd name="T32" fmla="*/ 69 w 176"/>
                  <a:gd name="T33" fmla="*/ 174 h 176"/>
                  <a:gd name="T34" fmla="*/ 88 w 176"/>
                  <a:gd name="T35" fmla="*/ 176 h 176"/>
                  <a:gd name="T36" fmla="*/ 88 w 176"/>
                  <a:gd name="T37" fmla="*/ 175 h 176"/>
                  <a:gd name="T38" fmla="*/ 89 w 176"/>
                  <a:gd name="T39" fmla="*/ 175 h 176"/>
                  <a:gd name="T40" fmla="*/ 91 w 176"/>
                  <a:gd name="T41" fmla="*/ 175 h 176"/>
                  <a:gd name="T42" fmla="*/ 96 w 176"/>
                  <a:gd name="T43" fmla="*/ 175 h 176"/>
                  <a:gd name="T44" fmla="*/ 105 w 176"/>
                  <a:gd name="T45" fmla="*/ 174 h 176"/>
                  <a:gd name="T46" fmla="*/ 121 w 176"/>
                  <a:gd name="T47" fmla="*/ 170 h 176"/>
                  <a:gd name="T48" fmla="*/ 127 w 176"/>
                  <a:gd name="T49" fmla="*/ 165 h 176"/>
                  <a:gd name="T50" fmla="*/ 135 w 176"/>
                  <a:gd name="T51" fmla="*/ 161 h 176"/>
                  <a:gd name="T52" fmla="*/ 142 w 176"/>
                  <a:gd name="T53" fmla="*/ 155 h 176"/>
                  <a:gd name="T54" fmla="*/ 150 w 176"/>
                  <a:gd name="T55" fmla="*/ 150 h 176"/>
                  <a:gd name="T56" fmla="*/ 155 w 176"/>
                  <a:gd name="T57" fmla="*/ 143 h 176"/>
                  <a:gd name="T58" fmla="*/ 160 w 176"/>
                  <a:gd name="T59" fmla="*/ 136 h 176"/>
                  <a:gd name="T60" fmla="*/ 165 w 176"/>
                  <a:gd name="T61" fmla="*/ 128 h 176"/>
                  <a:gd name="T62" fmla="*/ 169 w 176"/>
                  <a:gd name="T63" fmla="*/ 121 h 176"/>
                  <a:gd name="T64" fmla="*/ 174 w 176"/>
                  <a:gd name="T65" fmla="*/ 105 h 176"/>
                  <a:gd name="T66" fmla="*/ 175 w 176"/>
                  <a:gd name="T67" fmla="*/ 96 h 176"/>
                  <a:gd name="T68" fmla="*/ 175 w 176"/>
                  <a:gd name="T69" fmla="*/ 92 h 176"/>
                  <a:gd name="T70" fmla="*/ 175 w 176"/>
                  <a:gd name="T71" fmla="*/ 90 h 176"/>
                  <a:gd name="T72" fmla="*/ 175 w 176"/>
                  <a:gd name="T73" fmla="*/ 88 h 176"/>
                  <a:gd name="T74" fmla="*/ 176 w 176"/>
                  <a:gd name="T75" fmla="*/ 88 h 176"/>
                  <a:gd name="T76" fmla="*/ 174 w 176"/>
                  <a:gd name="T77" fmla="*/ 70 h 176"/>
                  <a:gd name="T78" fmla="*/ 169 w 176"/>
                  <a:gd name="T79" fmla="*/ 55 h 176"/>
                  <a:gd name="T80" fmla="*/ 160 w 176"/>
                  <a:gd name="T81" fmla="*/ 39 h 176"/>
                  <a:gd name="T82" fmla="*/ 150 w 176"/>
                  <a:gd name="T83" fmla="*/ 26 h 176"/>
                  <a:gd name="T84" fmla="*/ 135 w 176"/>
                  <a:gd name="T85" fmla="*/ 14 h 176"/>
                  <a:gd name="T86" fmla="*/ 121 w 176"/>
                  <a:gd name="T87" fmla="*/ 6 h 176"/>
                  <a:gd name="T88" fmla="*/ 105 w 176"/>
                  <a:gd name="T89" fmla="*/ 2 h 176"/>
                  <a:gd name="T90" fmla="*/ 88 w 176"/>
                  <a:gd name="T9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88" y="0"/>
                    </a:moveTo>
                    <a:lnTo>
                      <a:pt x="69" y="2"/>
                    </a:lnTo>
                    <a:lnTo>
                      <a:pt x="53" y="6"/>
                    </a:lnTo>
                    <a:lnTo>
                      <a:pt x="37" y="14"/>
                    </a:lnTo>
                    <a:lnTo>
                      <a:pt x="25" y="26"/>
                    </a:lnTo>
                    <a:lnTo>
                      <a:pt x="14" y="39"/>
                    </a:lnTo>
                    <a:lnTo>
                      <a:pt x="6" y="55"/>
                    </a:lnTo>
                    <a:lnTo>
                      <a:pt x="1" y="70"/>
                    </a:lnTo>
                    <a:lnTo>
                      <a:pt x="0" y="88"/>
                    </a:lnTo>
                    <a:lnTo>
                      <a:pt x="1" y="105"/>
                    </a:lnTo>
                    <a:lnTo>
                      <a:pt x="6" y="121"/>
                    </a:lnTo>
                    <a:lnTo>
                      <a:pt x="14" y="136"/>
                    </a:lnTo>
                    <a:lnTo>
                      <a:pt x="18" y="143"/>
                    </a:lnTo>
                    <a:lnTo>
                      <a:pt x="25" y="150"/>
                    </a:lnTo>
                    <a:lnTo>
                      <a:pt x="37" y="161"/>
                    </a:lnTo>
                    <a:lnTo>
                      <a:pt x="53" y="170"/>
                    </a:lnTo>
                    <a:lnTo>
                      <a:pt x="69" y="174"/>
                    </a:lnTo>
                    <a:lnTo>
                      <a:pt x="88" y="176"/>
                    </a:lnTo>
                    <a:lnTo>
                      <a:pt x="88" y="175"/>
                    </a:lnTo>
                    <a:lnTo>
                      <a:pt x="89" y="175"/>
                    </a:lnTo>
                    <a:lnTo>
                      <a:pt x="91" y="175"/>
                    </a:lnTo>
                    <a:lnTo>
                      <a:pt x="96" y="175"/>
                    </a:lnTo>
                    <a:lnTo>
                      <a:pt x="105" y="174"/>
                    </a:lnTo>
                    <a:lnTo>
                      <a:pt x="121" y="170"/>
                    </a:lnTo>
                    <a:lnTo>
                      <a:pt x="127" y="165"/>
                    </a:lnTo>
                    <a:lnTo>
                      <a:pt x="135" y="161"/>
                    </a:lnTo>
                    <a:lnTo>
                      <a:pt x="142" y="155"/>
                    </a:lnTo>
                    <a:lnTo>
                      <a:pt x="150" y="150"/>
                    </a:lnTo>
                    <a:lnTo>
                      <a:pt x="155" y="143"/>
                    </a:lnTo>
                    <a:lnTo>
                      <a:pt x="160" y="136"/>
                    </a:lnTo>
                    <a:lnTo>
                      <a:pt x="165" y="128"/>
                    </a:lnTo>
                    <a:lnTo>
                      <a:pt x="169" y="121"/>
                    </a:lnTo>
                    <a:lnTo>
                      <a:pt x="174" y="105"/>
                    </a:lnTo>
                    <a:lnTo>
                      <a:pt x="175" y="96"/>
                    </a:lnTo>
                    <a:lnTo>
                      <a:pt x="175" y="92"/>
                    </a:lnTo>
                    <a:lnTo>
                      <a:pt x="175" y="90"/>
                    </a:lnTo>
                    <a:lnTo>
                      <a:pt x="175" y="88"/>
                    </a:lnTo>
                    <a:lnTo>
                      <a:pt x="176" y="88"/>
                    </a:lnTo>
                    <a:lnTo>
                      <a:pt x="174" y="70"/>
                    </a:lnTo>
                    <a:lnTo>
                      <a:pt x="169" y="55"/>
                    </a:lnTo>
                    <a:lnTo>
                      <a:pt x="160" y="39"/>
                    </a:lnTo>
                    <a:lnTo>
                      <a:pt x="150" y="26"/>
                    </a:lnTo>
                    <a:lnTo>
                      <a:pt x="135" y="14"/>
                    </a:lnTo>
                    <a:lnTo>
                      <a:pt x="121" y="6"/>
                    </a:lnTo>
                    <a:lnTo>
                      <a:pt x="105" y="2"/>
                    </a:lnTo>
                    <a:lnTo>
                      <a:pt x="88"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8" name="Freeform 38">
                <a:extLst>
                  <a:ext uri="{FF2B5EF4-FFF2-40B4-BE49-F238E27FC236}">
                    <a16:creationId xmlns:a16="http://schemas.microsoft.com/office/drawing/2014/main" id="{D49B4BFB-1878-FDAC-FD1B-F627EA99E908}"/>
                  </a:ext>
                </a:extLst>
              </p:cNvPr>
              <p:cNvSpPr>
                <a:spLocks/>
              </p:cNvSpPr>
              <p:nvPr/>
            </p:nvSpPr>
            <p:spPr bwMode="auto">
              <a:xfrm>
                <a:off x="7337425" y="5588001"/>
                <a:ext cx="55563" cy="57150"/>
              </a:xfrm>
              <a:custGeom>
                <a:avLst/>
                <a:gdLst>
                  <a:gd name="T0" fmla="*/ 88 w 176"/>
                  <a:gd name="T1" fmla="*/ 0 h 176"/>
                  <a:gd name="T2" fmla="*/ 69 w 176"/>
                  <a:gd name="T3" fmla="*/ 1 h 176"/>
                  <a:gd name="T4" fmla="*/ 53 w 176"/>
                  <a:gd name="T5" fmla="*/ 6 h 176"/>
                  <a:gd name="T6" fmla="*/ 37 w 176"/>
                  <a:gd name="T7" fmla="*/ 13 h 176"/>
                  <a:gd name="T8" fmla="*/ 25 w 176"/>
                  <a:gd name="T9" fmla="*/ 26 h 176"/>
                  <a:gd name="T10" fmla="*/ 14 w 176"/>
                  <a:gd name="T11" fmla="*/ 38 h 176"/>
                  <a:gd name="T12" fmla="*/ 6 w 176"/>
                  <a:gd name="T13" fmla="*/ 54 h 176"/>
                  <a:gd name="T14" fmla="*/ 1 w 176"/>
                  <a:gd name="T15" fmla="*/ 70 h 176"/>
                  <a:gd name="T16" fmla="*/ 0 w 176"/>
                  <a:gd name="T17" fmla="*/ 88 h 176"/>
                  <a:gd name="T18" fmla="*/ 1 w 176"/>
                  <a:gd name="T19" fmla="*/ 105 h 176"/>
                  <a:gd name="T20" fmla="*/ 2 w 176"/>
                  <a:gd name="T21" fmla="*/ 113 h 176"/>
                  <a:gd name="T22" fmla="*/ 6 w 176"/>
                  <a:gd name="T23" fmla="*/ 122 h 176"/>
                  <a:gd name="T24" fmla="*/ 14 w 176"/>
                  <a:gd name="T25" fmla="*/ 136 h 176"/>
                  <a:gd name="T26" fmla="*/ 18 w 176"/>
                  <a:gd name="T27" fmla="*/ 143 h 176"/>
                  <a:gd name="T28" fmla="*/ 25 w 176"/>
                  <a:gd name="T29" fmla="*/ 151 h 176"/>
                  <a:gd name="T30" fmla="*/ 37 w 176"/>
                  <a:gd name="T31" fmla="*/ 161 h 176"/>
                  <a:gd name="T32" fmla="*/ 53 w 176"/>
                  <a:gd name="T33" fmla="*/ 169 h 176"/>
                  <a:gd name="T34" fmla="*/ 69 w 176"/>
                  <a:gd name="T35" fmla="*/ 174 h 176"/>
                  <a:gd name="T36" fmla="*/ 88 w 176"/>
                  <a:gd name="T37" fmla="*/ 176 h 176"/>
                  <a:gd name="T38" fmla="*/ 88 w 176"/>
                  <a:gd name="T39" fmla="*/ 175 h 176"/>
                  <a:gd name="T40" fmla="*/ 89 w 176"/>
                  <a:gd name="T41" fmla="*/ 175 h 176"/>
                  <a:gd name="T42" fmla="*/ 91 w 176"/>
                  <a:gd name="T43" fmla="*/ 175 h 176"/>
                  <a:gd name="T44" fmla="*/ 96 w 176"/>
                  <a:gd name="T45" fmla="*/ 175 h 176"/>
                  <a:gd name="T46" fmla="*/ 105 w 176"/>
                  <a:gd name="T47" fmla="*/ 174 h 176"/>
                  <a:gd name="T48" fmla="*/ 121 w 176"/>
                  <a:gd name="T49" fmla="*/ 169 h 176"/>
                  <a:gd name="T50" fmla="*/ 127 w 176"/>
                  <a:gd name="T51" fmla="*/ 165 h 176"/>
                  <a:gd name="T52" fmla="*/ 131 w 176"/>
                  <a:gd name="T53" fmla="*/ 162 h 176"/>
                  <a:gd name="T54" fmla="*/ 135 w 176"/>
                  <a:gd name="T55" fmla="*/ 161 h 176"/>
                  <a:gd name="T56" fmla="*/ 142 w 176"/>
                  <a:gd name="T57" fmla="*/ 156 h 176"/>
                  <a:gd name="T58" fmla="*/ 150 w 176"/>
                  <a:gd name="T59" fmla="*/ 151 h 176"/>
                  <a:gd name="T60" fmla="*/ 154 w 176"/>
                  <a:gd name="T61" fmla="*/ 143 h 176"/>
                  <a:gd name="T62" fmla="*/ 160 w 176"/>
                  <a:gd name="T63" fmla="*/ 136 h 176"/>
                  <a:gd name="T64" fmla="*/ 165 w 176"/>
                  <a:gd name="T65" fmla="*/ 128 h 176"/>
                  <a:gd name="T66" fmla="*/ 169 w 176"/>
                  <a:gd name="T67" fmla="*/ 122 h 176"/>
                  <a:gd name="T68" fmla="*/ 171 w 176"/>
                  <a:gd name="T69" fmla="*/ 113 h 176"/>
                  <a:gd name="T70" fmla="*/ 174 w 176"/>
                  <a:gd name="T71" fmla="*/ 105 h 176"/>
                  <a:gd name="T72" fmla="*/ 175 w 176"/>
                  <a:gd name="T73" fmla="*/ 96 h 176"/>
                  <a:gd name="T74" fmla="*/ 175 w 176"/>
                  <a:gd name="T75" fmla="*/ 91 h 176"/>
                  <a:gd name="T76" fmla="*/ 175 w 176"/>
                  <a:gd name="T77" fmla="*/ 89 h 176"/>
                  <a:gd name="T78" fmla="*/ 175 w 176"/>
                  <a:gd name="T79" fmla="*/ 88 h 176"/>
                  <a:gd name="T80" fmla="*/ 176 w 176"/>
                  <a:gd name="T81" fmla="*/ 88 h 176"/>
                  <a:gd name="T82" fmla="*/ 174 w 176"/>
                  <a:gd name="T83" fmla="*/ 70 h 176"/>
                  <a:gd name="T84" fmla="*/ 169 w 176"/>
                  <a:gd name="T85" fmla="*/ 54 h 176"/>
                  <a:gd name="T86" fmla="*/ 160 w 176"/>
                  <a:gd name="T87" fmla="*/ 38 h 176"/>
                  <a:gd name="T88" fmla="*/ 150 w 176"/>
                  <a:gd name="T89" fmla="*/ 26 h 176"/>
                  <a:gd name="T90" fmla="*/ 135 w 176"/>
                  <a:gd name="T91" fmla="*/ 13 h 176"/>
                  <a:gd name="T92" fmla="*/ 121 w 176"/>
                  <a:gd name="T93" fmla="*/ 6 h 176"/>
                  <a:gd name="T94" fmla="*/ 105 w 176"/>
                  <a:gd name="T95" fmla="*/ 1 h 176"/>
                  <a:gd name="T96" fmla="*/ 88 w 176"/>
                  <a:gd name="T9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76">
                    <a:moveTo>
                      <a:pt x="88" y="0"/>
                    </a:moveTo>
                    <a:lnTo>
                      <a:pt x="69" y="1"/>
                    </a:lnTo>
                    <a:lnTo>
                      <a:pt x="53" y="6"/>
                    </a:lnTo>
                    <a:lnTo>
                      <a:pt x="37" y="13"/>
                    </a:lnTo>
                    <a:lnTo>
                      <a:pt x="25" y="26"/>
                    </a:lnTo>
                    <a:lnTo>
                      <a:pt x="14" y="38"/>
                    </a:lnTo>
                    <a:lnTo>
                      <a:pt x="6" y="54"/>
                    </a:lnTo>
                    <a:lnTo>
                      <a:pt x="1" y="70"/>
                    </a:lnTo>
                    <a:lnTo>
                      <a:pt x="0" y="88"/>
                    </a:lnTo>
                    <a:lnTo>
                      <a:pt x="1" y="105"/>
                    </a:lnTo>
                    <a:lnTo>
                      <a:pt x="2" y="113"/>
                    </a:lnTo>
                    <a:lnTo>
                      <a:pt x="6" y="122"/>
                    </a:lnTo>
                    <a:lnTo>
                      <a:pt x="14" y="136"/>
                    </a:lnTo>
                    <a:lnTo>
                      <a:pt x="18" y="143"/>
                    </a:lnTo>
                    <a:lnTo>
                      <a:pt x="25" y="151"/>
                    </a:lnTo>
                    <a:lnTo>
                      <a:pt x="37" y="161"/>
                    </a:lnTo>
                    <a:lnTo>
                      <a:pt x="53" y="169"/>
                    </a:lnTo>
                    <a:lnTo>
                      <a:pt x="69" y="174"/>
                    </a:lnTo>
                    <a:lnTo>
                      <a:pt x="88" y="176"/>
                    </a:lnTo>
                    <a:lnTo>
                      <a:pt x="88" y="175"/>
                    </a:lnTo>
                    <a:lnTo>
                      <a:pt x="89" y="175"/>
                    </a:lnTo>
                    <a:lnTo>
                      <a:pt x="91" y="175"/>
                    </a:lnTo>
                    <a:lnTo>
                      <a:pt x="96" y="175"/>
                    </a:lnTo>
                    <a:lnTo>
                      <a:pt x="105" y="174"/>
                    </a:lnTo>
                    <a:lnTo>
                      <a:pt x="121" y="169"/>
                    </a:lnTo>
                    <a:lnTo>
                      <a:pt x="127" y="165"/>
                    </a:lnTo>
                    <a:lnTo>
                      <a:pt x="131" y="162"/>
                    </a:lnTo>
                    <a:lnTo>
                      <a:pt x="135" y="161"/>
                    </a:lnTo>
                    <a:lnTo>
                      <a:pt x="142" y="156"/>
                    </a:lnTo>
                    <a:lnTo>
                      <a:pt x="150" y="151"/>
                    </a:lnTo>
                    <a:lnTo>
                      <a:pt x="154" y="143"/>
                    </a:lnTo>
                    <a:lnTo>
                      <a:pt x="160" y="136"/>
                    </a:lnTo>
                    <a:lnTo>
                      <a:pt x="165" y="128"/>
                    </a:lnTo>
                    <a:lnTo>
                      <a:pt x="169" y="122"/>
                    </a:lnTo>
                    <a:lnTo>
                      <a:pt x="171" y="113"/>
                    </a:lnTo>
                    <a:lnTo>
                      <a:pt x="174" y="105"/>
                    </a:lnTo>
                    <a:lnTo>
                      <a:pt x="175" y="96"/>
                    </a:lnTo>
                    <a:lnTo>
                      <a:pt x="175" y="91"/>
                    </a:lnTo>
                    <a:lnTo>
                      <a:pt x="175" y="89"/>
                    </a:lnTo>
                    <a:lnTo>
                      <a:pt x="175" y="88"/>
                    </a:lnTo>
                    <a:lnTo>
                      <a:pt x="176" y="88"/>
                    </a:lnTo>
                    <a:lnTo>
                      <a:pt x="174" y="70"/>
                    </a:lnTo>
                    <a:lnTo>
                      <a:pt x="169" y="54"/>
                    </a:lnTo>
                    <a:lnTo>
                      <a:pt x="160" y="38"/>
                    </a:lnTo>
                    <a:lnTo>
                      <a:pt x="150" y="26"/>
                    </a:lnTo>
                    <a:lnTo>
                      <a:pt x="135" y="13"/>
                    </a:lnTo>
                    <a:lnTo>
                      <a:pt x="121" y="6"/>
                    </a:lnTo>
                    <a:lnTo>
                      <a:pt x="105" y="1"/>
                    </a:lnTo>
                    <a:lnTo>
                      <a:pt x="8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49" name="Freeform 39">
                <a:extLst>
                  <a:ext uri="{FF2B5EF4-FFF2-40B4-BE49-F238E27FC236}">
                    <a16:creationId xmlns:a16="http://schemas.microsoft.com/office/drawing/2014/main" id="{CD163B05-101E-D99C-B9C1-DC2789D3D1BE}"/>
                  </a:ext>
                </a:extLst>
              </p:cNvPr>
              <p:cNvSpPr>
                <a:spLocks/>
              </p:cNvSpPr>
              <p:nvPr/>
            </p:nvSpPr>
            <p:spPr bwMode="auto">
              <a:xfrm>
                <a:off x="7337425" y="5426076"/>
                <a:ext cx="55563" cy="55563"/>
              </a:xfrm>
              <a:custGeom>
                <a:avLst/>
                <a:gdLst>
                  <a:gd name="T0" fmla="*/ 25 w 176"/>
                  <a:gd name="T1" fmla="*/ 26 h 176"/>
                  <a:gd name="T2" fmla="*/ 14 w 176"/>
                  <a:gd name="T3" fmla="*/ 38 h 176"/>
                  <a:gd name="T4" fmla="*/ 6 w 176"/>
                  <a:gd name="T5" fmla="*/ 54 h 176"/>
                  <a:gd name="T6" fmla="*/ 1 w 176"/>
                  <a:gd name="T7" fmla="*/ 70 h 176"/>
                  <a:gd name="T8" fmla="*/ 0 w 176"/>
                  <a:gd name="T9" fmla="*/ 88 h 176"/>
                  <a:gd name="T10" fmla="*/ 1 w 176"/>
                  <a:gd name="T11" fmla="*/ 105 h 176"/>
                  <a:gd name="T12" fmla="*/ 6 w 176"/>
                  <a:gd name="T13" fmla="*/ 121 h 176"/>
                  <a:gd name="T14" fmla="*/ 14 w 176"/>
                  <a:gd name="T15" fmla="*/ 135 h 176"/>
                  <a:gd name="T16" fmla="*/ 18 w 176"/>
                  <a:gd name="T17" fmla="*/ 142 h 176"/>
                  <a:gd name="T18" fmla="*/ 25 w 176"/>
                  <a:gd name="T19" fmla="*/ 150 h 176"/>
                  <a:gd name="T20" fmla="*/ 37 w 176"/>
                  <a:gd name="T21" fmla="*/ 160 h 176"/>
                  <a:gd name="T22" fmla="*/ 53 w 176"/>
                  <a:gd name="T23" fmla="*/ 169 h 176"/>
                  <a:gd name="T24" fmla="*/ 69 w 176"/>
                  <a:gd name="T25" fmla="*/ 174 h 176"/>
                  <a:gd name="T26" fmla="*/ 88 w 176"/>
                  <a:gd name="T27" fmla="*/ 176 h 176"/>
                  <a:gd name="T28" fmla="*/ 88 w 176"/>
                  <a:gd name="T29" fmla="*/ 175 h 176"/>
                  <a:gd name="T30" fmla="*/ 89 w 176"/>
                  <a:gd name="T31" fmla="*/ 175 h 176"/>
                  <a:gd name="T32" fmla="*/ 91 w 176"/>
                  <a:gd name="T33" fmla="*/ 175 h 176"/>
                  <a:gd name="T34" fmla="*/ 96 w 176"/>
                  <a:gd name="T35" fmla="*/ 175 h 176"/>
                  <a:gd name="T36" fmla="*/ 105 w 176"/>
                  <a:gd name="T37" fmla="*/ 174 h 176"/>
                  <a:gd name="T38" fmla="*/ 121 w 176"/>
                  <a:gd name="T39" fmla="*/ 169 h 176"/>
                  <a:gd name="T40" fmla="*/ 127 w 176"/>
                  <a:gd name="T41" fmla="*/ 165 h 176"/>
                  <a:gd name="T42" fmla="*/ 135 w 176"/>
                  <a:gd name="T43" fmla="*/ 160 h 176"/>
                  <a:gd name="T44" fmla="*/ 142 w 176"/>
                  <a:gd name="T45" fmla="*/ 155 h 176"/>
                  <a:gd name="T46" fmla="*/ 150 w 176"/>
                  <a:gd name="T47" fmla="*/ 150 h 176"/>
                  <a:gd name="T48" fmla="*/ 154 w 176"/>
                  <a:gd name="T49" fmla="*/ 142 h 176"/>
                  <a:gd name="T50" fmla="*/ 160 w 176"/>
                  <a:gd name="T51" fmla="*/ 135 h 176"/>
                  <a:gd name="T52" fmla="*/ 165 w 176"/>
                  <a:gd name="T53" fmla="*/ 128 h 176"/>
                  <a:gd name="T54" fmla="*/ 169 w 176"/>
                  <a:gd name="T55" fmla="*/ 121 h 176"/>
                  <a:gd name="T56" fmla="*/ 174 w 176"/>
                  <a:gd name="T57" fmla="*/ 105 h 176"/>
                  <a:gd name="T58" fmla="*/ 175 w 176"/>
                  <a:gd name="T59" fmla="*/ 96 h 176"/>
                  <a:gd name="T60" fmla="*/ 175 w 176"/>
                  <a:gd name="T61" fmla="*/ 91 h 176"/>
                  <a:gd name="T62" fmla="*/ 175 w 176"/>
                  <a:gd name="T63" fmla="*/ 89 h 176"/>
                  <a:gd name="T64" fmla="*/ 175 w 176"/>
                  <a:gd name="T65" fmla="*/ 88 h 176"/>
                  <a:gd name="T66" fmla="*/ 176 w 176"/>
                  <a:gd name="T67" fmla="*/ 88 h 176"/>
                  <a:gd name="T68" fmla="*/ 174 w 176"/>
                  <a:gd name="T69" fmla="*/ 70 h 176"/>
                  <a:gd name="T70" fmla="*/ 169 w 176"/>
                  <a:gd name="T71" fmla="*/ 54 h 176"/>
                  <a:gd name="T72" fmla="*/ 160 w 176"/>
                  <a:gd name="T73" fmla="*/ 38 h 176"/>
                  <a:gd name="T74" fmla="*/ 150 w 176"/>
                  <a:gd name="T75" fmla="*/ 26 h 176"/>
                  <a:gd name="T76" fmla="*/ 135 w 176"/>
                  <a:gd name="T77" fmla="*/ 14 h 176"/>
                  <a:gd name="T78" fmla="*/ 121 w 176"/>
                  <a:gd name="T79" fmla="*/ 6 h 176"/>
                  <a:gd name="T80" fmla="*/ 105 w 176"/>
                  <a:gd name="T81" fmla="*/ 1 h 176"/>
                  <a:gd name="T82" fmla="*/ 88 w 176"/>
                  <a:gd name="T83" fmla="*/ 0 h 176"/>
                  <a:gd name="T84" fmla="*/ 69 w 176"/>
                  <a:gd name="T85" fmla="*/ 1 h 176"/>
                  <a:gd name="T86" fmla="*/ 53 w 176"/>
                  <a:gd name="T87" fmla="*/ 6 h 176"/>
                  <a:gd name="T88" fmla="*/ 37 w 176"/>
                  <a:gd name="T89" fmla="*/ 14 h 176"/>
                  <a:gd name="T90" fmla="*/ 25 w 176"/>
                  <a:gd name="T91"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25" y="26"/>
                    </a:moveTo>
                    <a:lnTo>
                      <a:pt x="14" y="38"/>
                    </a:lnTo>
                    <a:lnTo>
                      <a:pt x="6" y="54"/>
                    </a:lnTo>
                    <a:lnTo>
                      <a:pt x="1" y="70"/>
                    </a:lnTo>
                    <a:lnTo>
                      <a:pt x="0" y="88"/>
                    </a:lnTo>
                    <a:lnTo>
                      <a:pt x="1" y="105"/>
                    </a:lnTo>
                    <a:lnTo>
                      <a:pt x="6" y="121"/>
                    </a:lnTo>
                    <a:lnTo>
                      <a:pt x="14" y="135"/>
                    </a:lnTo>
                    <a:lnTo>
                      <a:pt x="18" y="142"/>
                    </a:lnTo>
                    <a:lnTo>
                      <a:pt x="25" y="150"/>
                    </a:lnTo>
                    <a:lnTo>
                      <a:pt x="37" y="160"/>
                    </a:lnTo>
                    <a:lnTo>
                      <a:pt x="53" y="169"/>
                    </a:lnTo>
                    <a:lnTo>
                      <a:pt x="69" y="174"/>
                    </a:lnTo>
                    <a:lnTo>
                      <a:pt x="88" y="176"/>
                    </a:lnTo>
                    <a:lnTo>
                      <a:pt x="88" y="175"/>
                    </a:lnTo>
                    <a:lnTo>
                      <a:pt x="89" y="175"/>
                    </a:lnTo>
                    <a:lnTo>
                      <a:pt x="91" y="175"/>
                    </a:lnTo>
                    <a:lnTo>
                      <a:pt x="96" y="175"/>
                    </a:lnTo>
                    <a:lnTo>
                      <a:pt x="105" y="174"/>
                    </a:lnTo>
                    <a:lnTo>
                      <a:pt x="121" y="169"/>
                    </a:lnTo>
                    <a:lnTo>
                      <a:pt x="127" y="165"/>
                    </a:lnTo>
                    <a:lnTo>
                      <a:pt x="135" y="160"/>
                    </a:lnTo>
                    <a:lnTo>
                      <a:pt x="142" y="155"/>
                    </a:lnTo>
                    <a:lnTo>
                      <a:pt x="150" y="150"/>
                    </a:lnTo>
                    <a:lnTo>
                      <a:pt x="154" y="142"/>
                    </a:lnTo>
                    <a:lnTo>
                      <a:pt x="160" y="135"/>
                    </a:lnTo>
                    <a:lnTo>
                      <a:pt x="165" y="128"/>
                    </a:lnTo>
                    <a:lnTo>
                      <a:pt x="169" y="121"/>
                    </a:lnTo>
                    <a:lnTo>
                      <a:pt x="174" y="105"/>
                    </a:lnTo>
                    <a:lnTo>
                      <a:pt x="175" y="96"/>
                    </a:lnTo>
                    <a:lnTo>
                      <a:pt x="175" y="91"/>
                    </a:lnTo>
                    <a:lnTo>
                      <a:pt x="175" y="89"/>
                    </a:lnTo>
                    <a:lnTo>
                      <a:pt x="175" y="88"/>
                    </a:lnTo>
                    <a:lnTo>
                      <a:pt x="176" y="88"/>
                    </a:lnTo>
                    <a:lnTo>
                      <a:pt x="174" y="70"/>
                    </a:lnTo>
                    <a:lnTo>
                      <a:pt x="169" y="54"/>
                    </a:lnTo>
                    <a:lnTo>
                      <a:pt x="160" y="38"/>
                    </a:lnTo>
                    <a:lnTo>
                      <a:pt x="150" y="26"/>
                    </a:lnTo>
                    <a:lnTo>
                      <a:pt x="135" y="14"/>
                    </a:lnTo>
                    <a:lnTo>
                      <a:pt x="121" y="6"/>
                    </a:lnTo>
                    <a:lnTo>
                      <a:pt x="105" y="1"/>
                    </a:lnTo>
                    <a:lnTo>
                      <a:pt x="88" y="0"/>
                    </a:lnTo>
                    <a:lnTo>
                      <a:pt x="69" y="1"/>
                    </a:lnTo>
                    <a:lnTo>
                      <a:pt x="53" y="6"/>
                    </a:lnTo>
                    <a:lnTo>
                      <a:pt x="37" y="14"/>
                    </a:lnTo>
                    <a:lnTo>
                      <a:pt x="25" y="2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0" name="Freeform 40">
                <a:extLst>
                  <a:ext uri="{FF2B5EF4-FFF2-40B4-BE49-F238E27FC236}">
                    <a16:creationId xmlns:a16="http://schemas.microsoft.com/office/drawing/2014/main" id="{B4C560C1-9A44-513B-F546-A183C4F25127}"/>
                  </a:ext>
                </a:extLst>
              </p:cNvPr>
              <p:cNvSpPr>
                <a:spLocks/>
              </p:cNvSpPr>
              <p:nvPr/>
            </p:nvSpPr>
            <p:spPr bwMode="auto">
              <a:xfrm>
                <a:off x="7337425" y="5746751"/>
                <a:ext cx="55563" cy="57150"/>
              </a:xfrm>
              <a:custGeom>
                <a:avLst/>
                <a:gdLst>
                  <a:gd name="T0" fmla="*/ 88 w 176"/>
                  <a:gd name="T1" fmla="*/ 0 h 176"/>
                  <a:gd name="T2" fmla="*/ 69 w 176"/>
                  <a:gd name="T3" fmla="*/ 2 h 176"/>
                  <a:gd name="T4" fmla="*/ 53 w 176"/>
                  <a:gd name="T5" fmla="*/ 6 h 176"/>
                  <a:gd name="T6" fmla="*/ 37 w 176"/>
                  <a:gd name="T7" fmla="*/ 14 h 176"/>
                  <a:gd name="T8" fmla="*/ 25 w 176"/>
                  <a:gd name="T9" fmla="*/ 26 h 176"/>
                  <a:gd name="T10" fmla="*/ 14 w 176"/>
                  <a:gd name="T11" fmla="*/ 39 h 176"/>
                  <a:gd name="T12" fmla="*/ 6 w 176"/>
                  <a:gd name="T13" fmla="*/ 55 h 176"/>
                  <a:gd name="T14" fmla="*/ 1 w 176"/>
                  <a:gd name="T15" fmla="*/ 70 h 176"/>
                  <a:gd name="T16" fmla="*/ 0 w 176"/>
                  <a:gd name="T17" fmla="*/ 88 h 176"/>
                  <a:gd name="T18" fmla="*/ 1 w 176"/>
                  <a:gd name="T19" fmla="*/ 105 h 176"/>
                  <a:gd name="T20" fmla="*/ 6 w 176"/>
                  <a:gd name="T21" fmla="*/ 121 h 176"/>
                  <a:gd name="T22" fmla="*/ 14 w 176"/>
                  <a:gd name="T23" fmla="*/ 136 h 176"/>
                  <a:gd name="T24" fmla="*/ 18 w 176"/>
                  <a:gd name="T25" fmla="*/ 143 h 176"/>
                  <a:gd name="T26" fmla="*/ 25 w 176"/>
                  <a:gd name="T27" fmla="*/ 150 h 176"/>
                  <a:gd name="T28" fmla="*/ 37 w 176"/>
                  <a:gd name="T29" fmla="*/ 161 h 176"/>
                  <a:gd name="T30" fmla="*/ 53 w 176"/>
                  <a:gd name="T31" fmla="*/ 170 h 176"/>
                  <a:gd name="T32" fmla="*/ 69 w 176"/>
                  <a:gd name="T33" fmla="*/ 174 h 176"/>
                  <a:gd name="T34" fmla="*/ 88 w 176"/>
                  <a:gd name="T35" fmla="*/ 176 h 176"/>
                  <a:gd name="T36" fmla="*/ 88 w 176"/>
                  <a:gd name="T37" fmla="*/ 175 h 176"/>
                  <a:gd name="T38" fmla="*/ 89 w 176"/>
                  <a:gd name="T39" fmla="*/ 175 h 176"/>
                  <a:gd name="T40" fmla="*/ 91 w 176"/>
                  <a:gd name="T41" fmla="*/ 175 h 176"/>
                  <a:gd name="T42" fmla="*/ 96 w 176"/>
                  <a:gd name="T43" fmla="*/ 175 h 176"/>
                  <a:gd name="T44" fmla="*/ 105 w 176"/>
                  <a:gd name="T45" fmla="*/ 174 h 176"/>
                  <a:gd name="T46" fmla="*/ 121 w 176"/>
                  <a:gd name="T47" fmla="*/ 170 h 176"/>
                  <a:gd name="T48" fmla="*/ 127 w 176"/>
                  <a:gd name="T49" fmla="*/ 165 h 176"/>
                  <a:gd name="T50" fmla="*/ 135 w 176"/>
                  <a:gd name="T51" fmla="*/ 161 h 176"/>
                  <a:gd name="T52" fmla="*/ 142 w 176"/>
                  <a:gd name="T53" fmla="*/ 155 h 176"/>
                  <a:gd name="T54" fmla="*/ 150 w 176"/>
                  <a:gd name="T55" fmla="*/ 150 h 176"/>
                  <a:gd name="T56" fmla="*/ 154 w 176"/>
                  <a:gd name="T57" fmla="*/ 143 h 176"/>
                  <a:gd name="T58" fmla="*/ 160 w 176"/>
                  <a:gd name="T59" fmla="*/ 136 h 176"/>
                  <a:gd name="T60" fmla="*/ 165 w 176"/>
                  <a:gd name="T61" fmla="*/ 128 h 176"/>
                  <a:gd name="T62" fmla="*/ 169 w 176"/>
                  <a:gd name="T63" fmla="*/ 121 h 176"/>
                  <a:gd name="T64" fmla="*/ 174 w 176"/>
                  <a:gd name="T65" fmla="*/ 105 h 176"/>
                  <a:gd name="T66" fmla="*/ 175 w 176"/>
                  <a:gd name="T67" fmla="*/ 96 h 176"/>
                  <a:gd name="T68" fmla="*/ 175 w 176"/>
                  <a:gd name="T69" fmla="*/ 92 h 176"/>
                  <a:gd name="T70" fmla="*/ 175 w 176"/>
                  <a:gd name="T71" fmla="*/ 90 h 176"/>
                  <a:gd name="T72" fmla="*/ 175 w 176"/>
                  <a:gd name="T73" fmla="*/ 88 h 176"/>
                  <a:gd name="T74" fmla="*/ 176 w 176"/>
                  <a:gd name="T75" fmla="*/ 88 h 176"/>
                  <a:gd name="T76" fmla="*/ 174 w 176"/>
                  <a:gd name="T77" fmla="*/ 70 h 176"/>
                  <a:gd name="T78" fmla="*/ 169 w 176"/>
                  <a:gd name="T79" fmla="*/ 55 h 176"/>
                  <a:gd name="T80" fmla="*/ 160 w 176"/>
                  <a:gd name="T81" fmla="*/ 39 h 176"/>
                  <a:gd name="T82" fmla="*/ 150 w 176"/>
                  <a:gd name="T83" fmla="*/ 26 h 176"/>
                  <a:gd name="T84" fmla="*/ 135 w 176"/>
                  <a:gd name="T85" fmla="*/ 14 h 176"/>
                  <a:gd name="T86" fmla="*/ 121 w 176"/>
                  <a:gd name="T87" fmla="*/ 6 h 176"/>
                  <a:gd name="T88" fmla="*/ 105 w 176"/>
                  <a:gd name="T89" fmla="*/ 2 h 176"/>
                  <a:gd name="T90" fmla="*/ 88 w 176"/>
                  <a:gd name="T9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88" y="0"/>
                    </a:moveTo>
                    <a:lnTo>
                      <a:pt x="69" y="2"/>
                    </a:lnTo>
                    <a:lnTo>
                      <a:pt x="53" y="6"/>
                    </a:lnTo>
                    <a:lnTo>
                      <a:pt x="37" y="14"/>
                    </a:lnTo>
                    <a:lnTo>
                      <a:pt x="25" y="26"/>
                    </a:lnTo>
                    <a:lnTo>
                      <a:pt x="14" y="39"/>
                    </a:lnTo>
                    <a:lnTo>
                      <a:pt x="6" y="55"/>
                    </a:lnTo>
                    <a:lnTo>
                      <a:pt x="1" y="70"/>
                    </a:lnTo>
                    <a:lnTo>
                      <a:pt x="0" y="88"/>
                    </a:lnTo>
                    <a:lnTo>
                      <a:pt x="1" y="105"/>
                    </a:lnTo>
                    <a:lnTo>
                      <a:pt x="6" y="121"/>
                    </a:lnTo>
                    <a:lnTo>
                      <a:pt x="14" y="136"/>
                    </a:lnTo>
                    <a:lnTo>
                      <a:pt x="18" y="143"/>
                    </a:lnTo>
                    <a:lnTo>
                      <a:pt x="25" y="150"/>
                    </a:lnTo>
                    <a:lnTo>
                      <a:pt x="37" y="161"/>
                    </a:lnTo>
                    <a:lnTo>
                      <a:pt x="53" y="170"/>
                    </a:lnTo>
                    <a:lnTo>
                      <a:pt x="69" y="174"/>
                    </a:lnTo>
                    <a:lnTo>
                      <a:pt x="88" y="176"/>
                    </a:lnTo>
                    <a:lnTo>
                      <a:pt x="88" y="175"/>
                    </a:lnTo>
                    <a:lnTo>
                      <a:pt x="89" y="175"/>
                    </a:lnTo>
                    <a:lnTo>
                      <a:pt x="91" y="175"/>
                    </a:lnTo>
                    <a:lnTo>
                      <a:pt x="96" y="175"/>
                    </a:lnTo>
                    <a:lnTo>
                      <a:pt x="105" y="174"/>
                    </a:lnTo>
                    <a:lnTo>
                      <a:pt x="121" y="170"/>
                    </a:lnTo>
                    <a:lnTo>
                      <a:pt x="127" y="165"/>
                    </a:lnTo>
                    <a:lnTo>
                      <a:pt x="135" y="161"/>
                    </a:lnTo>
                    <a:lnTo>
                      <a:pt x="142" y="155"/>
                    </a:lnTo>
                    <a:lnTo>
                      <a:pt x="150" y="150"/>
                    </a:lnTo>
                    <a:lnTo>
                      <a:pt x="154" y="143"/>
                    </a:lnTo>
                    <a:lnTo>
                      <a:pt x="160" y="136"/>
                    </a:lnTo>
                    <a:lnTo>
                      <a:pt x="165" y="128"/>
                    </a:lnTo>
                    <a:lnTo>
                      <a:pt x="169" y="121"/>
                    </a:lnTo>
                    <a:lnTo>
                      <a:pt x="174" y="105"/>
                    </a:lnTo>
                    <a:lnTo>
                      <a:pt x="175" y="96"/>
                    </a:lnTo>
                    <a:lnTo>
                      <a:pt x="175" y="92"/>
                    </a:lnTo>
                    <a:lnTo>
                      <a:pt x="175" y="90"/>
                    </a:lnTo>
                    <a:lnTo>
                      <a:pt x="175" y="88"/>
                    </a:lnTo>
                    <a:lnTo>
                      <a:pt x="176" y="88"/>
                    </a:lnTo>
                    <a:lnTo>
                      <a:pt x="174" y="70"/>
                    </a:lnTo>
                    <a:lnTo>
                      <a:pt x="169" y="55"/>
                    </a:lnTo>
                    <a:lnTo>
                      <a:pt x="160" y="39"/>
                    </a:lnTo>
                    <a:lnTo>
                      <a:pt x="150" y="26"/>
                    </a:lnTo>
                    <a:lnTo>
                      <a:pt x="135" y="14"/>
                    </a:lnTo>
                    <a:lnTo>
                      <a:pt x="121" y="6"/>
                    </a:lnTo>
                    <a:lnTo>
                      <a:pt x="105" y="2"/>
                    </a:lnTo>
                    <a:lnTo>
                      <a:pt x="88"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1" name="Freeform 41">
                <a:extLst>
                  <a:ext uri="{FF2B5EF4-FFF2-40B4-BE49-F238E27FC236}">
                    <a16:creationId xmlns:a16="http://schemas.microsoft.com/office/drawing/2014/main" id="{A9A088E1-D490-4F96-7DE2-B0983B93FE00}"/>
                  </a:ext>
                </a:extLst>
              </p:cNvPr>
              <p:cNvSpPr>
                <a:spLocks/>
              </p:cNvSpPr>
              <p:nvPr/>
            </p:nvSpPr>
            <p:spPr bwMode="auto">
              <a:xfrm>
                <a:off x="9161463" y="5588001"/>
                <a:ext cx="57150" cy="57150"/>
              </a:xfrm>
              <a:custGeom>
                <a:avLst/>
                <a:gdLst>
                  <a:gd name="T0" fmla="*/ 88 w 176"/>
                  <a:gd name="T1" fmla="*/ 0 h 176"/>
                  <a:gd name="T2" fmla="*/ 69 w 176"/>
                  <a:gd name="T3" fmla="*/ 1 h 176"/>
                  <a:gd name="T4" fmla="*/ 53 w 176"/>
                  <a:gd name="T5" fmla="*/ 6 h 176"/>
                  <a:gd name="T6" fmla="*/ 37 w 176"/>
                  <a:gd name="T7" fmla="*/ 13 h 176"/>
                  <a:gd name="T8" fmla="*/ 25 w 176"/>
                  <a:gd name="T9" fmla="*/ 26 h 176"/>
                  <a:gd name="T10" fmla="*/ 14 w 176"/>
                  <a:gd name="T11" fmla="*/ 38 h 176"/>
                  <a:gd name="T12" fmla="*/ 6 w 176"/>
                  <a:gd name="T13" fmla="*/ 54 h 176"/>
                  <a:gd name="T14" fmla="*/ 1 w 176"/>
                  <a:gd name="T15" fmla="*/ 70 h 176"/>
                  <a:gd name="T16" fmla="*/ 0 w 176"/>
                  <a:gd name="T17" fmla="*/ 88 h 176"/>
                  <a:gd name="T18" fmla="*/ 1 w 176"/>
                  <a:gd name="T19" fmla="*/ 105 h 176"/>
                  <a:gd name="T20" fmla="*/ 2 w 176"/>
                  <a:gd name="T21" fmla="*/ 113 h 176"/>
                  <a:gd name="T22" fmla="*/ 6 w 176"/>
                  <a:gd name="T23" fmla="*/ 122 h 176"/>
                  <a:gd name="T24" fmla="*/ 14 w 176"/>
                  <a:gd name="T25" fmla="*/ 136 h 176"/>
                  <a:gd name="T26" fmla="*/ 18 w 176"/>
                  <a:gd name="T27" fmla="*/ 143 h 176"/>
                  <a:gd name="T28" fmla="*/ 25 w 176"/>
                  <a:gd name="T29" fmla="*/ 151 h 176"/>
                  <a:gd name="T30" fmla="*/ 37 w 176"/>
                  <a:gd name="T31" fmla="*/ 161 h 176"/>
                  <a:gd name="T32" fmla="*/ 53 w 176"/>
                  <a:gd name="T33" fmla="*/ 169 h 176"/>
                  <a:gd name="T34" fmla="*/ 69 w 176"/>
                  <a:gd name="T35" fmla="*/ 174 h 176"/>
                  <a:gd name="T36" fmla="*/ 88 w 176"/>
                  <a:gd name="T37" fmla="*/ 176 h 176"/>
                  <a:gd name="T38" fmla="*/ 88 w 176"/>
                  <a:gd name="T39" fmla="*/ 175 h 176"/>
                  <a:gd name="T40" fmla="*/ 89 w 176"/>
                  <a:gd name="T41" fmla="*/ 175 h 176"/>
                  <a:gd name="T42" fmla="*/ 91 w 176"/>
                  <a:gd name="T43" fmla="*/ 175 h 176"/>
                  <a:gd name="T44" fmla="*/ 96 w 176"/>
                  <a:gd name="T45" fmla="*/ 175 h 176"/>
                  <a:gd name="T46" fmla="*/ 105 w 176"/>
                  <a:gd name="T47" fmla="*/ 174 h 176"/>
                  <a:gd name="T48" fmla="*/ 121 w 176"/>
                  <a:gd name="T49" fmla="*/ 169 h 176"/>
                  <a:gd name="T50" fmla="*/ 127 w 176"/>
                  <a:gd name="T51" fmla="*/ 165 h 176"/>
                  <a:gd name="T52" fmla="*/ 131 w 176"/>
                  <a:gd name="T53" fmla="*/ 162 h 176"/>
                  <a:gd name="T54" fmla="*/ 135 w 176"/>
                  <a:gd name="T55" fmla="*/ 161 h 176"/>
                  <a:gd name="T56" fmla="*/ 142 w 176"/>
                  <a:gd name="T57" fmla="*/ 156 h 176"/>
                  <a:gd name="T58" fmla="*/ 150 w 176"/>
                  <a:gd name="T59" fmla="*/ 151 h 176"/>
                  <a:gd name="T60" fmla="*/ 154 w 176"/>
                  <a:gd name="T61" fmla="*/ 143 h 176"/>
                  <a:gd name="T62" fmla="*/ 160 w 176"/>
                  <a:gd name="T63" fmla="*/ 136 h 176"/>
                  <a:gd name="T64" fmla="*/ 165 w 176"/>
                  <a:gd name="T65" fmla="*/ 128 h 176"/>
                  <a:gd name="T66" fmla="*/ 169 w 176"/>
                  <a:gd name="T67" fmla="*/ 122 h 176"/>
                  <a:gd name="T68" fmla="*/ 171 w 176"/>
                  <a:gd name="T69" fmla="*/ 113 h 176"/>
                  <a:gd name="T70" fmla="*/ 174 w 176"/>
                  <a:gd name="T71" fmla="*/ 105 h 176"/>
                  <a:gd name="T72" fmla="*/ 175 w 176"/>
                  <a:gd name="T73" fmla="*/ 96 h 176"/>
                  <a:gd name="T74" fmla="*/ 175 w 176"/>
                  <a:gd name="T75" fmla="*/ 91 h 176"/>
                  <a:gd name="T76" fmla="*/ 175 w 176"/>
                  <a:gd name="T77" fmla="*/ 89 h 176"/>
                  <a:gd name="T78" fmla="*/ 175 w 176"/>
                  <a:gd name="T79" fmla="*/ 88 h 176"/>
                  <a:gd name="T80" fmla="*/ 176 w 176"/>
                  <a:gd name="T81" fmla="*/ 88 h 176"/>
                  <a:gd name="T82" fmla="*/ 174 w 176"/>
                  <a:gd name="T83" fmla="*/ 70 h 176"/>
                  <a:gd name="T84" fmla="*/ 169 w 176"/>
                  <a:gd name="T85" fmla="*/ 54 h 176"/>
                  <a:gd name="T86" fmla="*/ 160 w 176"/>
                  <a:gd name="T87" fmla="*/ 38 h 176"/>
                  <a:gd name="T88" fmla="*/ 150 w 176"/>
                  <a:gd name="T89" fmla="*/ 26 h 176"/>
                  <a:gd name="T90" fmla="*/ 135 w 176"/>
                  <a:gd name="T91" fmla="*/ 13 h 176"/>
                  <a:gd name="T92" fmla="*/ 121 w 176"/>
                  <a:gd name="T93" fmla="*/ 6 h 176"/>
                  <a:gd name="T94" fmla="*/ 105 w 176"/>
                  <a:gd name="T95" fmla="*/ 1 h 176"/>
                  <a:gd name="T96" fmla="*/ 88 w 176"/>
                  <a:gd name="T9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76">
                    <a:moveTo>
                      <a:pt x="88" y="0"/>
                    </a:moveTo>
                    <a:lnTo>
                      <a:pt x="69" y="1"/>
                    </a:lnTo>
                    <a:lnTo>
                      <a:pt x="53" y="6"/>
                    </a:lnTo>
                    <a:lnTo>
                      <a:pt x="37" y="13"/>
                    </a:lnTo>
                    <a:lnTo>
                      <a:pt x="25" y="26"/>
                    </a:lnTo>
                    <a:lnTo>
                      <a:pt x="14" y="38"/>
                    </a:lnTo>
                    <a:lnTo>
                      <a:pt x="6" y="54"/>
                    </a:lnTo>
                    <a:lnTo>
                      <a:pt x="1" y="70"/>
                    </a:lnTo>
                    <a:lnTo>
                      <a:pt x="0" y="88"/>
                    </a:lnTo>
                    <a:lnTo>
                      <a:pt x="1" y="105"/>
                    </a:lnTo>
                    <a:lnTo>
                      <a:pt x="2" y="113"/>
                    </a:lnTo>
                    <a:lnTo>
                      <a:pt x="6" y="122"/>
                    </a:lnTo>
                    <a:lnTo>
                      <a:pt x="14" y="136"/>
                    </a:lnTo>
                    <a:lnTo>
                      <a:pt x="18" y="143"/>
                    </a:lnTo>
                    <a:lnTo>
                      <a:pt x="25" y="151"/>
                    </a:lnTo>
                    <a:lnTo>
                      <a:pt x="37" y="161"/>
                    </a:lnTo>
                    <a:lnTo>
                      <a:pt x="53" y="169"/>
                    </a:lnTo>
                    <a:lnTo>
                      <a:pt x="69" y="174"/>
                    </a:lnTo>
                    <a:lnTo>
                      <a:pt x="88" y="176"/>
                    </a:lnTo>
                    <a:lnTo>
                      <a:pt x="88" y="175"/>
                    </a:lnTo>
                    <a:lnTo>
                      <a:pt x="89" y="175"/>
                    </a:lnTo>
                    <a:lnTo>
                      <a:pt x="91" y="175"/>
                    </a:lnTo>
                    <a:lnTo>
                      <a:pt x="96" y="175"/>
                    </a:lnTo>
                    <a:lnTo>
                      <a:pt x="105" y="174"/>
                    </a:lnTo>
                    <a:lnTo>
                      <a:pt x="121" y="169"/>
                    </a:lnTo>
                    <a:lnTo>
                      <a:pt x="127" y="165"/>
                    </a:lnTo>
                    <a:lnTo>
                      <a:pt x="131" y="162"/>
                    </a:lnTo>
                    <a:lnTo>
                      <a:pt x="135" y="161"/>
                    </a:lnTo>
                    <a:lnTo>
                      <a:pt x="142" y="156"/>
                    </a:lnTo>
                    <a:lnTo>
                      <a:pt x="150" y="151"/>
                    </a:lnTo>
                    <a:lnTo>
                      <a:pt x="154" y="143"/>
                    </a:lnTo>
                    <a:lnTo>
                      <a:pt x="160" y="136"/>
                    </a:lnTo>
                    <a:lnTo>
                      <a:pt x="165" y="128"/>
                    </a:lnTo>
                    <a:lnTo>
                      <a:pt x="169" y="122"/>
                    </a:lnTo>
                    <a:lnTo>
                      <a:pt x="171" y="113"/>
                    </a:lnTo>
                    <a:lnTo>
                      <a:pt x="174" y="105"/>
                    </a:lnTo>
                    <a:lnTo>
                      <a:pt x="175" y="96"/>
                    </a:lnTo>
                    <a:lnTo>
                      <a:pt x="175" y="91"/>
                    </a:lnTo>
                    <a:lnTo>
                      <a:pt x="175" y="89"/>
                    </a:lnTo>
                    <a:lnTo>
                      <a:pt x="175" y="88"/>
                    </a:lnTo>
                    <a:lnTo>
                      <a:pt x="176" y="88"/>
                    </a:lnTo>
                    <a:lnTo>
                      <a:pt x="174" y="70"/>
                    </a:lnTo>
                    <a:lnTo>
                      <a:pt x="169" y="54"/>
                    </a:lnTo>
                    <a:lnTo>
                      <a:pt x="160" y="38"/>
                    </a:lnTo>
                    <a:lnTo>
                      <a:pt x="150" y="26"/>
                    </a:lnTo>
                    <a:lnTo>
                      <a:pt x="135" y="13"/>
                    </a:lnTo>
                    <a:lnTo>
                      <a:pt x="121" y="6"/>
                    </a:lnTo>
                    <a:lnTo>
                      <a:pt x="105" y="1"/>
                    </a:lnTo>
                    <a:lnTo>
                      <a:pt x="8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2" name="Freeform 42">
                <a:extLst>
                  <a:ext uri="{FF2B5EF4-FFF2-40B4-BE49-F238E27FC236}">
                    <a16:creationId xmlns:a16="http://schemas.microsoft.com/office/drawing/2014/main" id="{E18B8FC5-A4AF-1791-8BC8-06CF77DB8D5F}"/>
                  </a:ext>
                </a:extLst>
              </p:cNvPr>
              <p:cNvSpPr>
                <a:spLocks/>
              </p:cNvSpPr>
              <p:nvPr/>
            </p:nvSpPr>
            <p:spPr bwMode="auto">
              <a:xfrm>
                <a:off x="9161463" y="5426076"/>
                <a:ext cx="57150" cy="55563"/>
              </a:xfrm>
              <a:custGeom>
                <a:avLst/>
                <a:gdLst>
                  <a:gd name="T0" fmla="*/ 25 w 176"/>
                  <a:gd name="T1" fmla="*/ 26 h 176"/>
                  <a:gd name="T2" fmla="*/ 14 w 176"/>
                  <a:gd name="T3" fmla="*/ 38 h 176"/>
                  <a:gd name="T4" fmla="*/ 6 w 176"/>
                  <a:gd name="T5" fmla="*/ 54 h 176"/>
                  <a:gd name="T6" fmla="*/ 1 w 176"/>
                  <a:gd name="T7" fmla="*/ 70 h 176"/>
                  <a:gd name="T8" fmla="*/ 0 w 176"/>
                  <a:gd name="T9" fmla="*/ 88 h 176"/>
                  <a:gd name="T10" fmla="*/ 1 w 176"/>
                  <a:gd name="T11" fmla="*/ 105 h 176"/>
                  <a:gd name="T12" fmla="*/ 6 w 176"/>
                  <a:gd name="T13" fmla="*/ 121 h 176"/>
                  <a:gd name="T14" fmla="*/ 14 w 176"/>
                  <a:gd name="T15" fmla="*/ 135 h 176"/>
                  <a:gd name="T16" fmla="*/ 18 w 176"/>
                  <a:gd name="T17" fmla="*/ 142 h 176"/>
                  <a:gd name="T18" fmla="*/ 25 w 176"/>
                  <a:gd name="T19" fmla="*/ 150 h 176"/>
                  <a:gd name="T20" fmla="*/ 37 w 176"/>
                  <a:gd name="T21" fmla="*/ 160 h 176"/>
                  <a:gd name="T22" fmla="*/ 53 w 176"/>
                  <a:gd name="T23" fmla="*/ 169 h 176"/>
                  <a:gd name="T24" fmla="*/ 69 w 176"/>
                  <a:gd name="T25" fmla="*/ 174 h 176"/>
                  <a:gd name="T26" fmla="*/ 88 w 176"/>
                  <a:gd name="T27" fmla="*/ 176 h 176"/>
                  <a:gd name="T28" fmla="*/ 88 w 176"/>
                  <a:gd name="T29" fmla="*/ 175 h 176"/>
                  <a:gd name="T30" fmla="*/ 89 w 176"/>
                  <a:gd name="T31" fmla="*/ 175 h 176"/>
                  <a:gd name="T32" fmla="*/ 91 w 176"/>
                  <a:gd name="T33" fmla="*/ 175 h 176"/>
                  <a:gd name="T34" fmla="*/ 96 w 176"/>
                  <a:gd name="T35" fmla="*/ 175 h 176"/>
                  <a:gd name="T36" fmla="*/ 105 w 176"/>
                  <a:gd name="T37" fmla="*/ 174 h 176"/>
                  <a:gd name="T38" fmla="*/ 121 w 176"/>
                  <a:gd name="T39" fmla="*/ 169 h 176"/>
                  <a:gd name="T40" fmla="*/ 127 w 176"/>
                  <a:gd name="T41" fmla="*/ 165 h 176"/>
                  <a:gd name="T42" fmla="*/ 135 w 176"/>
                  <a:gd name="T43" fmla="*/ 160 h 176"/>
                  <a:gd name="T44" fmla="*/ 142 w 176"/>
                  <a:gd name="T45" fmla="*/ 155 h 176"/>
                  <a:gd name="T46" fmla="*/ 150 w 176"/>
                  <a:gd name="T47" fmla="*/ 150 h 176"/>
                  <a:gd name="T48" fmla="*/ 154 w 176"/>
                  <a:gd name="T49" fmla="*/ 142 h 176"/>
                  <a:gd name="T50" fmla="*/ 160 w 176"/>
                  <a:gd name="T51" fmla="*/ 135 h 176"/>
                  <a:gd name="T52" fmla="*/ 165 w 176"/>
                  <a:gd name="T53" fmla="*/ 128 h 176"/>
                  <a:gd name="T54" fmla="*/ 169 w 176"/>
                  <a:gd name="T55" fmla="*/ 121 h 176"/>
                  <a:gd name="T56" fmla="*/ 174 w 176"/>
                  <a:gd name="T57" fmla="*/ 105 h 176"/>
                  <a:gd name="T58" fmla="*/ 175 w 176"/>
                  <a:gd name="T59" fmla="*/ 96 h 176"/>
                  <a:gd name="T60" fmla="*/ 175 w 176"/>
                  <a:gd name="T61" fmla="*/ 91 h 176"/>
                  <a:gd name="T62" fmla="*/ 175 w 176"/>
                  <a:gd name="T63" fmla="*/ 89 h 176"/>
                  <a:gd name="T64" fmla="*/ 175 w 176"/>
                  <a:gd name="T65" fmla="*/ 88 h 176"/>
                  <a:gd name="T66" fmla="*/ 176 w 176"/>
                  <a:gd name="T67" fmla="*/ 88 h 176"/>
                  <a:gd name="T68" fmla="*/ 174 w 176"/>
                  <a:gd name="T69" fmla="*/ 70 h 176"/>
                  <a:gd name="T70" fmla="*/ 169 w 176"/>
                  <a:gd name="T71" fmla="*/ 54 h 176"/>
                  <a:gd name="T72" fmla="*/ 160 w 176"/>
                  <a:gd name="T73" fmla="*/ 38 h 176"/>
                  <a:gd name="T74" fmla="*/ 150 w 176"/>
                  <a:gd name="T75" fmla="*/ 26 h 176"/>
                  <a:gd name="T76" fmla="*/ 135 w 176"/>
                  <a:gd name="T77" fmla="*/ 14 h 176"/>
                  <a:gd name="T78" fmla="*/ 121 w 176"/>
                  <a:gd name="T79" fmla="*/ 6 h 176"/>
                  <a:gd name="T80" fmla="*/ 105 w 176"/>
                  <a:gd name="T81" fmla="*/ 1 h 176"/>
                  <a:gd name="T82" fmla="*/ 88 w 176"/>
                  <a:gd name="T83" fmla="*/ 0 h 176"/>
                  <a:gd name="T84" fmla="*/ 69 w 176"/>
                  <a:gd name="T85" fmla="*/ 1 h 176"/>
                  <a:gd name="T86" fmla="*/ 53 w 176"/>
                  <a:gd name="T87" fmla="*/ 6 h 176"/>
                  <a:gd name="T88" fmla="*/ 37 w 176"/>
                  <a:gd name="T89" fmla="*/ 14 h 176"/>
                  <a:gd name="T90" fmla="*/ 25 w 176"/>
                  <a:gd name="T91"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25" y="26"/>
                    </a:moveTo>
                    <a:lnTo>
                      <a:pt x="14" y="38"/>
                    </a:lnTo>
                    <a:lnTo>
                      <a:pt x="6" y="54"/>
                    </a:lnTo>
                    <a:lnTo>
                      <a:pt x="1" y="70"/>
                    </a:lnTo>
                    <a:lnTo>
                      <a:pt x="0" y="88"/>
                    </a:lnTo>
                    <a:lnTo>
                      <a:pt x="1" y="105"/>
                    </a:lnTo>
                    <a:lnTo>
                      <a:pt x="6" y="121"/>
                    </a:lnTo>
                    <a:lnTo>
                      <a:pt x="14" y="135"/>
                    </a:lnTo>
                    <a:lnTo>
                      <a:pt x="18" y="142"/>
                    </a:lnTo>
                    <a:lnTo>
                      <a:pt x="25" y="150"/>
                    </a:lnTo>
                    <a:lnTo>
                      <a:pt x="37" y="160"/>
                    </a:lnTo>
                    <a:lnTo>
                      <a:pt x="53" y="169"/>
                    </a:lnTo>
                    <a:lnTo>
                      <a:pt x="69" y="174"/>
                    </a:lnTo>
                    <a:lnTo>
                      <a:pt x="88" y="176"/>
                    </a:lnTo>
                    <a:lnTo>
                      <a:pt x="88" y="175"/>
                    </a:lnTo>
                    <a:lnTo>
                      <a:pt x="89" y="175"/>
                    </a:lnTo>
                    <a:lnTo>
                      <a:pt x="91" y="175"/>
                    </a:lnTo>
                    <a:lnTo>
                      <a:pt x="96" y="175"/>
                    </a:lnTo>
                    <a:lnTo>
                      <a:pt x="105" y="174"/>
                    </a:lnTo>
                    <a:lnTo>
                      <a:pt x="121" y="169"/>
                    </a:lnTo>
                    <a:lnTo>
                      <a:pt x="127" y="165"/>
                    </a:lnTo>
                    <a:lnTo>
                      <a:pt x="135" y="160"/>
                    </a:lnTo>
                    <a:lnTo>
                      <a:pt x="142" y="155"/>
                    </a:lnTo>
                    <a:lnTo>
                      <a:pt x="150" y="150"/>
                    </a:lnTo>
                    <a:lnTo>
                      <a:pt x="154" y="142"/>
                    </a:lnTo>
                    <a:lnTo>
                      <a:pt x="160" y="135"/>
                    </a:lnTo>
                    <a:lnTo>
                      <a:pt x="165" y="128"/>
                    </a:lnTo>
                    <a:lnTo>
                      <a:pt x="169" y="121"/>
                    </a:lnTo>
                    <a:lnTo>
                      <a:pt x="174" y="105"/>
                    </a:lnTo>
                    <a:lnTo>
                      <a:pt x="175" y="96"/>
                    </a:lnTo>
                    <a:lnTo>
                      <a:pt x="175" y="91"/>
                    </a:lnTo>
                    <a:lnTo>
                      <a:pt x="175" y="89"/>
                    </a:lnTo>
                    <a:lnTo>
                      <a:pt x="175" y="88"/>
                    </a:lnTo>
                    <a:lnTo>
                      <a:pt x="176" y="88"/>
                    </a:lnTo>
                    <a:lnTo>
                      <a:pt x="174" y="70"/>
                    </a:lnTo>
                    <a:lnTo>
                      <a:pt x="169" y="54"/>
                    </a:lnTo>
                    <a:lnTo>
                      <a:pt x="160" y="38"/>
                    </a:lnTo>
                    <a:lnTo>
                      <a:pt x="150" y="26"/>
                    </a:lnTo>
                    <a:lnTo>
                      <a:pt x="135" y="14"/>
                    </a:lnTo>
                    <a:lnTo>
                      <a:pt x="121" y="6"/>
                    </a:lnTo>
                    <a:lnTo>
                      <a:pt x="105" y="1"/>
                    </a:lnTo>
                    <a:lnTo>
                      <a:pt x="88" y="0"/>
                    </a:lnTo>
                    <a:lnTo>
                      <a:pt x="69" y="1"/>
                    </a:lnTo>
                    <a:lnTo>
                      <a:pt x="53" y="6"/>
                    </a:lnTo>
                    <a:lnTo>
                      <a:pt x="37" y="14"/>
                    </a:lnTo>
                    <a:lnTo>
                      <a:pt x="25" y="2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3" name="Freeform 43">
                <a:extLst>
                  <a:ext uri="{FF2B5EF4-FFF2-40B4-BE49-F238E27FC236}">
                    <a16:creationId xmlns:a16="http://schemas.microsoft.com/office/drawing/2014/main" id="{816852DA-B540-4C34-DE43-D416DAA5DFCA}"/>
                  </a:ext>
                </a:extLst>
              </p:cNvPr>
              <p:cNvSpPr>
                <a:spLocks/>
              </p:cNvSpPr>
              <p:nvPr/>
            </p:nvSpPr>
            <p:spPr bwMode="auto">
              <a:xfrm>
                <a:off x="9161463" y="5746751"/>
                <a:ext cx="57150" cy="57150"/>
              </a:xfrm>
              <a:custGeom>
                <a:avLst/>
                <a:gdLst>
                  <a:gd name="T0" fmla="*/ 88 w 176"/>
                  <a:gd name="T1" fmla="*/ 0 h 176"/>
                  <a:gd name="T2" fmla="*/ 69 w 176"/>
                  <a:gd name="T3" fmla="*/ 2 h 176"/>
                  <a:gd name="T4" fmla="*/ 53 w 176"/>
                  <a:gd name="T5" fmla="*/ 6 h 176"/>
                  <a:gd name="T6" fmla="*/ 37 w 176"/>
                  <a:gd name="T7" fmla="*/ 14 h 176"/>
                  <a:gd name="T8" fmla="*/ 25 w 176"/>
                  <a:gd name="T9" fmla="*/ 26 h 176"/>
                  <a:gd name="T10" fmla="*/ 14 w 176"/>
                  <a:gd name="T11" fmla="*/ 39 h 176"/>
                  <a:gd name="T12" fmla="*/ 6 w 176"/>
                  <a:gd name="T13" fmla="*/ 55 h 176"/>
                  <a:gd name="T14" fmla="*/ 1 w 176"/>
                  <a:gd name="T15" fmla="*/ 70 h 176"/>
                  <a:gd name="T16" fmla="*/ 0 w 176"/>
                  <a:gd name="T17" fmla="*/ 88 h 176"/>
                  <a:gd name="T18" fmla="*/ 1 w 176"/>
                  <a:gd name="T19" fmla="*/ 105 h 176"/>
                  <a:gd name="T20" fmla="*/ 6 w 176"/>
                  <a:gd name="T21" fmla="*/ 121 h 176"/>
                  <a:gd name="T22" fmla="*/ 14 w 176"/>
                  <a:gd name="T23" fmla="*/ 136 h 176"/>
                  <a:gd name="T24" fmla="*/ 18 w 176"/>
                  <a:gd name="T25" fmla="*/ 143 h 176"/>
                  <a:gd name="T26" fmla="*/ 25 w 176"/>
                  <a:gd name="T27" fmla="*/ 150 h 176"/>
                  <a:gd name="T28" fmla="*/ 37 w 176"/>
                  <a:gd name="T29" fmla="*/ 161 h 176"/>
                  <a:gd name="T30" fmla="*/ 53 w 176"/>
                  <a:gd name="T31" fmla="*/ 170 h 176"/>
                  <a:gd name="T32" fmla="*/ 69 w 176"/>
                  <a:gd name="T33" fmla="*/ 174 h 176"/>
                  <a:gd name="T34" fmla="*/ 88 w 176"/>
                  <a:gd name="T35" fmla="*/ 176 h 176"/>
                  <a:gd name="T36" fmla="*/ 88 w 176"/>
                  <a:gd name="T37" fmla="*/ 175 h 176"/>
                  <a:gd name="T38" fmla="*/ 89 w 176"/>
                  <a:gd name="T39" fmla="*/ 175 h 176"/>
                  <a:gd name="T40" fmla="*/ 91 w 176"/>
                  <a:gd name="T41" fmla="*/ 175 h 176"/>
                  <a:gd name="T42" fmla="*/ 96 w 176"/>
                  <a:gd name="T43" fmla="*/ 175 h 176"/>
                  <a:gd name="T44" fmla="*/ 105 w 176"/>
                  <a:gd name="T45" fmla="*/ 174 h 176"/>
                  <a:gd name="T46" fmla="*/ 121 w 176"/>
                  <a:gd name="T47" fmla="*/ 170 h 176"/>
                  <a:gd name="T48" fmla="*/ 127 w 176"/>
                  <a:gd name="T49" fmla="*/ 165 h 176"/>
                  <a:gd name="T50" fmla="*/ 135 w 176"/>
                  <a:gd name="T51" fmla="*/ 161 h 176"/>
                  <a:gd name="T52" fmla="*/ 142 w 176"/>
                  <a:gd name="T53" fmla="*/ 155 h 176"/>
                  <a:gd name="T54" fmla="*/ 150 w 176"/>
                  <a:gd name="T55" fmla="*/ 150 h 176"/>
                  <a:gd name="T56" fmla="*/ 154 w 176"/>
                  <a:gd name="T57" fmla="*/ 143 h 176"/>
                  <a:gd name="T58" fmla="*/ 160 w 176"/>
                  <a:gd name="T59" fmla="*/ 136 h 176"/>
                  <a:gd name="T60" fmla="*/ 165 w 176"/>
                  <a:gd name="T61" fmla="*/ 128 h 176"/>
                  <a:gd name="T62" fmla="*/ 169 w 176"/>
                  <a:gd name="T63" fmla="*/ 121 h 176"/>
                  <a:gd name="T64" fmla="*/ 174 w 176"/>
                  <a:gd name="T65" fmla="*/ 105 h 176"/>
                  <a:gd name="T66" fmla="*/ 175 w 176"/>
                  <a:gd name="T67" fmla="*/ 96 h 176"/>
                  <a:gd name="T68" fmla="*/ 175 w 176"/>
                  <a:gd name="T69" fmla="*/ 92 h 176"/>
                  <a:gd name="T70" fmla="*/ 175 w 176"/>
                  <a:gd name="T71" fmla="*/ 90 h 176"/>
                  <a:gd name="T72" fmla="*/ 175 w 176"/>
                  <a:gd name="T73" fmla="*/ 88 h 176"/>
                  <a:gd name="T74" fmla="*/ 176 w 176"/>
                  <a:gd name="T75" fmla="*/ 88 h 176"/>
                  <a:gd name="T76" fmla="*/ 174 w 176"/>
                  <a:gd name="T77" fmla="*/ 70 h 176"/>
                  <a:gd name="T78" fmla="*/ 169 w 176"/>
                  <a:gd name="T79" fmla="*/ 55 h 176"/>
                  <a:gd name="T80" fmla="*/ 160 w 176"/>
                  <a:gd name="T81" fmla="*/ 39 h 176"/>
                  <a:gd name="T82" fmla="*/ 150 w 176"/>
                  <a:gd name="T83" fmla="*/ 26 h 176"/>
                  <a:gd name="T84" fmla="*/ 135 w 176"/>
                  <a:gd name="T85" fmla="*/ 14 h 176"/>
                  <a:gd name="T86" fmla="*/ 121 w 176"/>
                  <a:gd name="T87" fmla="*/ 6 h 176"/>
                  <a:gd name="T88" fmla="*/ 105 w 176"/>
                  <a:gd name="T89" fmla="*/ 2 h 176"/>
                  <a:gd name="T90" fmla="*/ 88 w 176"/>
                  <a:gd name="T9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88" y="0"/>
                    </a:moveTo>
                    <a:lnTo>
                      <a:pt x="69" y="2"/>
                    </a:lnTo>
                    <a:lnTo>
                      <a:pt x="53" y="6"/>
                    </a:lnTo>
                    <a:lnTo>
                      <a:pt x="37" y="14"/>
                    </a:lnTo>
                    <a:lnTo>
                      <a:pt x="25" y="26"/>
                    </a:lnTo>
                    <a:lnTo>
                      <a:pt x="14" y="39"/>
                    </a:lnTo>
                    <a:lnTo>
                      <a:pt x="6" y="55"/>
                    </a:lnTo>
                    <a:lnTo>
                      <a:pt x="1" y="70"/>
                    </a:lnTo>
                    <a:lnTo>
                      <a:pt x="0" y="88"/>
                    </a:lnTo>
                    <a:lnTo>
                      <a:pt x="1" y="105"/>
                    </a:lnTo>
                    <a:lnTo>
                      <a:pt x="6" y="121"/>
                    </a:lnTo>
                    <a:lnTo>
                      <a:pt x="14" y="136"/>
                    </a:lnTo>
                    <a:lnTo>
                      <a:pt x="18" y="143"/>
                    </a:lnTo>
                    <a:lnTo>
                      <a:pt x="25" y="150"/>
                    </a:lnTo>
                    <a:lnTo>
                      <a:pt x="37" y="161"/>
                    </a:lnTo>
                    <a:lnTo>
                      <a:pt x="53" y="170"/>
                    </a:lnTo>
                    <a:lnTo>
                      <a:pt x="69" y="174"/>
                    </a:lnTo>
                    <a:lnTo>
                      <a:pt x="88" y="176"/>
                    </a:lnTo>
                    <a:lnTo>
                      <a:pt x="88" y="175"/>
                    </a:lnTo>
                    <a:lnTo>
                      <a:pt x="89" y="175"/>
                    </a:lnTo>
                    <a:lnTo>
                      <a:pt x="91" y="175"/>
                    </a:lnTo>
                    <a:lnTo>
                      <a:pt x="96" y="175"/>
                    </a:lnTo>
                    <a:lnTo>
                      <a:pt x="105" y="174"/>
                    </a:lnTo>
                    <a:lnTo>
                      <a:pt x="121" y="170"/>
                    </a:lnTo>
                    <a:lnTo>
                      <a:pt x="127" y="165"/>
                    </a:lnTo>
                    <a:lnTo>
                      <a:pt x="135" y="161"/>
                    </a:lnTo>
                    <a:lnTo>
                      <a:pt x="142" y="155"/>
                    </a:lnTo>
                    <a:lnTo>
                      <a:pt x="150" y="150"/>
                    </a:lnTo>
                    <a:lnTo>
                      <a:pt x="154" y="143"/>
                    </a:lnTo>
                    <a:lnTo>
                      <a:pt x="160" y="136"/>
                    </a:lnTo>
                    <a:lnTo>
                      <a:pt x="165" y="128"/>
                    </a:lnTo>
                    <a:lnTo>
                      <a:pt x="169" y="121"/>
                    </a:lnTo>
                    <a:lnTo>
                      <a:pt x="174" y="105"/>
                    </a:lnTo>
                    <a:lnTo>
                      <a:pt x="175" y="96"/>
                    </a:lnTo>
                    <a:lnTo>
                      <a:pt x="175" y="92"/>
                    </a:lnTo>
                    <a:lnTo>
                      <a:pt x="175" y="90"/>
                    </a:lnTo>
                    <a:lnTo>
                      <a:pt x="175" y="88"/>
                    </a:lnTo>
                    <a:lnTo>
                      <a:pt x="176" y="88"/>
                    </a:lnTo>
                    <a:lnTo>
                      <a:pt x="174" y="70"/>
                    </a:lnTo>
                    <a:lnTo>
                      <a:pt x="169" y="55"/>
                    </a:lnTo>
                    <a:lnTo>
                      <a:pt x="160" y="39"/>
                    </a:lnTo>
                    <a:lnTo>
                      <a:pt x="150" y="26"/>
                    </a:lnTo>
                    <a:lnTo>
                      <a:pt x="135" y="14"/>
                    </a:lnTo>
                    <a:lnTo>
                      <a:pt x="121" y="6"/>
                    </a:lnTo>
                    <a:lnTo>
                      <a:pt x="105" y="2"/>
                    </a:lnTo>
                    <a:lnTo>
                      <a:pt x="88"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grpSp>
        <p:sp>
          <p:nvSpPr>
            <p:cNvPr id="54" name="Freeform 44">
              <a:extLst>
                <a:ext uri="{FF2B5EF4-FFF2-40B4-BE49-F238E27FC236}">
                  <a16:creationId xmlns:a16="http://schemas.microsoft.com/office/drawing/2014/main" id="{470DE61A-070B-0172-6527-D737EF52BA0A}"/>
                </a:ext>
              </a:extLst>
            </p:cNvPr>
            <p:cNvSpPr>
              <a:spLocks/>
            </p:cNvSpPr>
            <p:nvPr/>
          </p:nvSpPr>
          <p:spPr bwMode="auto">
            <a:xfrm>
              <a:off x="3112363" y="2758514"/>
              <a:ext cx="109538" cy="109538"/>
            </a:xfrm>
            <a:custGeom>
              <a:avLst/>
              <a:gdLst>
                <a:gd name="T0" fmla="*/ 138 w 345"/>
                <a:gd name="T1" fmla="*/ 3 h 345"/>
                <a:gd name="T2" fmla="*/ 106 w 345"/>
                <a:gd name="T3" fmla="*/ 13 h 345"/>
                <a:gd name="T4" fmla="*/ 77 w 345"/>
                <a:gd name="T5" fmla="*/ 27 h 345"/>
                <a:gd name="T6" fmla="*/ 27 w 345"/>
                <a:gd name="T7" fmla="*/ 77 h 345"/>
                <a:gd name="T8" fmla="*/ 13 w 345"/>
                <a:gd name="T9" fmla="*/ 106 h 345"/>
                <a:gd name="T10" fmla="*/ 3 w 345"/>
                <a:gd name="T11" fmla="*/ 138 h 345"/>
                <a:gd name="T12" fmla="*/ 0 w 345"/>
                <a:gd name="T13" fmla="*/ 189 h 345"/>
                <a:gd name="T14" fmla="*/ 6 w 345"/>
                <a:gd name="T15" fmla="*/ 221 h 345"/>
                <a:gd name="T16" fmla="*/ 18 w 345"/>
                <a:gd name="T17" fmla="*/ 252 h 345"/>
                <a:gd name="T18" fmla="*/ 38 w 345"/>
                <a:gd name="T19" fmla="*/ 280 h 345"/>
                <a:gd name="T20" fmla="*/ 63 w 345"/>
                <a:gd name="T21" fmla="*/ 306 h 345"/>
                <a:gd name="T22" fmla="*/ 90 w 345"/>
                <a:gd name="T23" fmla="*/ 324 h 345"/>
                <a:gd name="T24" fmla="*/ 121 w 345"/>
                <a:gd name="T25" fmla="*/ 337 h 345"/>
                <a:gd name="T26" fmla="*/ 155 w 345"/>
                <a:gd name="T27" fmla="*/ 344 h 345"/>
                <a:gd name="T28" fmla="*/ 173 w 345"/>
                <a:gd name="T29" fmla="*/ 344 h 345"/>
                <a:gd name="T30" fmla="*/ 176 w 345"/>
                <a:gd name="T31" fmla="*/ 344 h 345"/>
                <a:gd name="T32" fmla="*/ 190 w 345"/>
                <a:gd name="T33" fmla="*/ 344 h 345"/>
                <a:gd name="T34" fmla="*/ 222 w 345"/>
                <a:gd name="T35" fmla="*/ 337 h 345"/>
                <a:gd name="T36" fmla="*/ 230 w 345"/>
                <a:gd name="T37" fmla="*/ 334 h 345"/>
                <a:gd name="T38" fmla="*/ 253 w 345"/>
                <a:gd name="T39" fmla="*/ 324 h 345"/>
                <a:gd name="T40" fmla="*/ 263 w 345"/>
                <a:gd name="T41" fmla="*/ 317 h 345"/>
                <a:gd name="T42" fmla="*/ 281 w 345"/>
                <a:gd name="T43" fmla="*/ 306 h 345"/>
                <a:gd name="T44" fmla="*/ 307 w 345"/>
                <a:gd name="T45" fmla="*/ 280 h 345"/>
                <a:gd name="T46" fmla="*/ 318 w 345"/>
                <a:gd name="T47" fmla="*/ 262 h 345"/>
                <a:gd name="T48" fmla="*/ 325 w 345"/>
                <a:gd name="T49" fmla="*/ 252 h 345"/>
                <a:gd name="T50" fmla="*/ 337 w 345"/>
                <a:gd name="T51" fmla="*/ 221 h 345"/>
                <a:gd name="T52" fmla="*/ 344 w 345"/>
                <a:gd name="T53" fmla="*/ 189 h 345"/>
                <a:gd name="T54" fmla="*/ 344 w 345"/>
                <a:gd name="T55" fmla="*/ 155 h 345"/>
                <a:gd name="T56" fmla="*/ 337 w 345"/>
                <a:gd name="T57" fmla="*/ 121 h 345"/>
                <a:gd name="T58" fmla="*/ 325 w 345"/>
                <a:gd name="T59" fmla="*/ 91 h 345"/>
                <a:gd name="T60" fmla="*/ 307 w 345"/>
                <a:gd name="T61" fmla="*/ 64 h 345"/>
                <a:gd name="T62" fmla="*/ 281 w 345"/>
                <a:gd name="T63" fmla="*/ 38 h 345"/>
                <a:gd name="T64" fmla="*/ 253 w 345"/>
                <a:gd name="T65" fmla="*/ 18 h 345"/>
                <a:gd name="T66" fmla="*/ 222 w 345"/>
                <a:gd name="T67" fmla="*/ 6 h 345"/>
                <a:gd name="T68" fmla="*/ 190 w 345"/>
                <a:gd name="T6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5" h="345">
                  <a:moveTo>
                    <a:pt x="173" y="0"/>
                  </a:moveTo>
                  <a:lnTo>
                    <a:pt x="138" y="3"/>
                  </a:lnTo>
                  <a:lnTo>
                    <a:pt x="121" y="6"/>
                  </a:lnTo>
                  <a:lnTo>
                    <a:pt x="106" y="13"/>
                  </a:lnTo>
                  <a:lnTo>
                    <a:pt x="90" y="18"/>
                  </a:lnTo>
                  <a:lnTo>
                    <a:pt x="77" y="27"/>
                  </a:lnTo>
                  <a:lnTo>
                    <a:pt x="51" y="51"/>
                  </a:lnTo>
                  <a:lnTo>
                    <a:pt x="27" y="77"/>
                  </a:lnTo>
                  <a:lnTo>
                    <a:pt x="18" y="91"/>
                  </a:lnTo>
                  <a:lnTo>
                    <a:pt x="13" y="106"/>
                  </a:lnTo>
                  <a:lnTo>
                    <a:pt x="6" y="121"/>
                  </a:lnTo>
                  <a:lnTo>
                    <a:pt x="3" y="138"/>
                  </a:lnTo>
                  <a:lnTo>
                    <a:pt x="0" y="173"/>
                  </a:lnTo>
                  <a:lnTo>
                    <a:pt x="0" y="189"/>
                  </a:lnTo>
                  <a:lnTo>
                    <a:pt x="3" y="206"/>
                  </a:lnTo>
                  <a:lnTo>
                    <a:pt x="6" y="221"/>
                  </a:lnTo>
                  <a:lnTo>
                    <a:pt x="13" y="238"/>
                  </a:lnTo>
                  <a:lnTo>
                    <a:pt x="18" y="252"/>
                  </a:lnTo>
                  <a:lnTo>
                    <a:pt x="27" y="266"/>
                  </a:lnTo>
                  <a:lnTo>
                    <a:pt x="38" y="280"/>
                  </a:lnTo>
                  <a:lnTo>
                    <a:pt x="51" y="295"/>
                  </a:lnTo>
                  <a:lnTo>
                    <a:pt x="63" y="306"/>
                  </a:lnTo>
                  <a:lnTo>
                    <a:pt x="77" y="316"/>
                  </a:lnTo>
                  <a:lnTo>
                    <a:pt x="90" y="324"/>
                  </a:lnTo>
                  <a:lnTo>
                    <a:pt x="106" y="332"/>
                  </a:lnTo>
                  <a:lnTo>
                    <a:pt x="121" y="337"/>
                  </a:lnTo>
                  <a:lnTo>
                    <a:pt x="138" y="342"/>
                  </a:lnTo>
                  <a:lnTo>
                    <a:pt x="155" y="344"/>
                  </a:lnTo>
                  <a:lnTo>
                    <a:pt x="173" y="345"/>
                  </a:lnTo>
                  <a:lnTo>
                    <a:pt x="173" y="344"/>
                  </a:lnTo>
                  <a:lnTo>
                    <a:pt x="174" y="344"/>
                  </a:lnTo>
                  <a:lnTo>
                    <a:pt x="176" y="344"/>
                  </a:lnTo>
                  <a:lnTo>
                    <a:pt x="181" y="344"/>
                  </a:lnTo>
                  <a:lnTo>
                    <a:pt x="190" y="344"/>
                  </a:lnTo>
                  <a:lnTo>
                    <a:pt x="207" y="342"/>
                  </a:lnTo>
                  <a:lnTo>
                    <a:pt x="222" y="337"/>
                  </a:lnTo>
                  <a:lnTo>
                    <a:pt x="226" y="335"/>
                  </a:lnTo>
                  <a:lnTo>
                    <a:pt x="230" y="334"/>
                  </a:lnTo>
                  <a:lnTo>
                    <a:pt x="239" y="332"/>
                  </a:lnTo>
                  <a:lnTo>
                    <a:pt x="253" y="324"/>
                  </a:lnTo>
                  <a:lnTo>
                    <a:pt x="260" y="319"/>
                  </a:lnTo>
                  <a:lnTo>
                    <a:pt x="263" y="317"/>
                  </a:lnTo>
                  <a:lnTo>
                    <a:pt x="267" y="316"/>
                  </a:lnTo>
                  <a:lnTo>
                    <a:pt x="281" y="306"/>
                  </a:lnTo>
                  <a:lnTo>
                    <a:pt x="296" y="295"/>
                  </a:lnTo>
                  <a:lnTo>
                    <a:pt x="307" y="280"/>
                  </a:lnTo>
                  <a:lnTo>
                    <a:pt x="317" y="266"/>
                  </a:lnTo>
                  <a:lnTo>
                    <a:pt x="318" y="262"/>
                  </a:lnTo>
                  <a:lnTo>
                    <a:pt x="320" y="259"/>
                  </a:lnTo>
                  <a:lnTo>
                    <a:pt x="325" y="252"/>
                  </a:lnTo>
                  <a:lnTo>
                    <a:pt x="333" y="238"/>
                  </a:lnTo>
                  <a:lnTo>
                    <a:pt x="337" y="221"/>
                  </a:lnTo>
                  <a:lnTo>
                    <a:pt x="342" y="206"/>
                  </a:lnTo>
                  <a:lnTo>
                    <a:pt x="344" y="189"/>
                  </a:lnTo>
                  <a:lnTo>
                    <a:pt x="345" y="173"/>
                  </a:lnTo>
                  <a:lnTo>
                    <a:pt x="344" y="155"/>
                  </a:lnTo>
                  <a:lnTo>
                    <a:pt x="342" y="138"/>
                  </a:lnTo>
                  <a:lnTo>
                    <a:pt x="337" y="121"/>
                  </a:lnTo>
                  <a:lnTo>
                    <a:pt x="333" y="106"/>
                  </a:lnTo>
                  <a:lnTo>
                    <a:pt x="325" y="91"/>
                  </a:lnTo>
                  <a:lnTo>
                    <a:pt x="317" y="77"/>
                  </a:lnTo>
                  <a:lnTo>
                    <a:pt x="307" y="64"/>
                  </a:lnTo>
                  <a:lnTo>
                    <a:pt x="296" y="51"/>
                  </a:lnTo>
                  <a:lnTo>
                    <a:pt x="281" y="38"/>
                  </a:lnTo>
                  <a:lnTo>
                    <a:pt x="267" y="27"/>
                  </a:lnTo>
                  <a:lnTo>
                    <a:pt x="253" y="18"/>
                  </a:lnTo>
                  <a:lnTo>
                    <a:pt x="239" y="13"/>
                  </a:lnTo>
                  <a:lnTo>
                    <a:pt x="222" y="6"/>
                  </a:lnTo>
                  <a:lnTo>
                    <a:pt x="207" y="3"/>
                  </a:lnTo>
                  <a:lnTo>
                    <a:pt x="190" y="0"/>
                  </a:lnTo>
                  <a:lnTo>
                    <a:pt x="173"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5" name="Freeform 45">
              <a:extLst>
                <a:ext uri="{FF2B5EF4-FFF2-40B4-BE49-F238E27FC236}">
                  <a16:creationId xmlns:a16="http://schemas.microsoft.com/office/drawing/2014/main" id="{7EF21088-44E5-7049-3AA0-FAF92B143803}"/>
                </a:ext>
              </a:extLst>
            </p:cNvPr>
            <p:cNvSpPr>
              <a:spLocks/>
            </p:cNvSpPr>
            <p:nvPr/>
          </p:nvSpPr>
          <p:spPr bwMode="auto">
            <a:xfrm>
              <a:off x="3112363" y="3007416"/>
              <a:ext cx="109538" cy="109538"/>
            </a:xfrm>
            <a:custGeom>
              <a:avLst/>
              <a:gdLst>
                <a:gd name="T0" fmla="*/ 27 w 345"/>
                <a:gd name="T1" fmla="*/ 77 h 345"/>
                <a:gd name="T2" fmla="*/ 12 w 345"/>
                <a:gd name="T3" fmla="*/ 106 h 345"/>
                <a:gd name="T4" fmla="*/ 2 w 345"/>
                <a:gd name="T5" fmla="*/ 138 h 345"/>
                <a:gd name="T6" fmla="*/ 0 w 345"/>
                <a:gd name="T7" fmla="*/ 190 h 345"/>
                <a:gd name="T8" fmla="*/ 5 w 345"/>
                <a:gd name="T9" fmla="*/ 222 h 345"/>
                <a:gd name="T10" fmla="*/ 18 w 345"/>
                <a:gd name="T11" fmla="*/ 253 h 345"/>
                <a:gd name="T12" fmla="*/ 37 w 345"/>
                <a:gd name="T13" fmla="*/ 281 h 345"/>
                <a:gd name="T14" fmla="*/ 63 w 345"/>
                <a:gd name="T15" fmla="*/ 306 h 345"/>
                <a:gd name="T16" fmla="*/ 90 w 345"/>
                <a:gd name="T17" fmla="*/ 324 h 345"/>
                <a:gd name="T18" fmla="*/ 120 w 345"/>
                <a:gd name="T19" fmla="*/ 337 h 345"/>
                <a:gd name="T20" fmla="*/ 154 w 345"/>
                <a:gd name="T21" fmla="*/ 344 h 345"/>
                <a:gd name="T22" fmla="*/ 172 w 345"/>
                <a:gd name="T23" fmla="*/ 344 h 345"/>
                <a:gd name="T24" fmla="*/ 175 w 345"/>
                <a:gd name="T25" fmla="*/ 344 h 345"/>
                <a:gd name="T26" fmla="*/ 189 w 345"/>
                <a:gd name="T27" fmla="*/ 344 h 345"/>
                <a:gd name="T28" fmla="*/ 222 w 345"/>
                <a:gd name="T29" fmla="*/ 337 h 345"/>
                <a:gd name="T30" fmla="*/ 230 w 345"/>
                <a:gd name="T31" fmla="*/ 334 h 345"/>
                <a:gd name="T32" fmla="*/ 252 w 345"/>
                <a:gd name="T33" fmla="*/ 324 h 345"/>
                <a:gd name="T34" fmla="*/ 262 w 345"/>
                <a:gd name="T35" fmla="*/ 317 h 345"/>
                <a:gd name="T36" fmla="*/ 280 w 345"/>
                <a:gd name="T37" fmla="*/ 306 h 345"/>
                <a:gd name="T38" fmla="*/ 306 w 345"/>
                <a:gd name="T39" fmla="*/ 281 h 345"/>
                <a:gd name="T40" fmla="*/ 317 w 345"/>
                <a:gd name="T41" fmla="*/ 263 h 345"/>
                <a:gd name="T42" fmla="*/ 324 w 345"/>
                <a:gd name="T43" fmla="*/ 253 h 345"/>
                <a:gd name="T44" fmla="*/ 337 w 345"/>
                <a:gd name="T45" fmla="*/ 222 h 345"/>
                <a:gd name="T46" fmla="*/ 343 w 345"/>
                <a:gd name="T47" fmla="*/ 190 h 345"/>
                <a:gd name="T48" fmla="*/ 343 w 345"/>
                <a:gd name="T49" fmla="*/ 176 h 345"/>
                <a:gd name="T50" fmla="*/ 343 w 345"/>
                <a:gd name="T51" fmla="*/ 173 h 345"/>
                <a:gd name="T52" fmla="*/ 343 w 345"/>
                <a:gd name="T53" fmla="*/ 155 h 345"/>
                <a:gd name="T54" fmla="*/ 337 w 345"/>
                <a:gd name="T55" fmla="*/ 121 h 345"/>
                <a:gd name="T56" fmla="*/ 324 w 345"/>
                <a:gd name="T57" fmla="*/ 91 h 345"/>
                <a:gd name="T58" fmla="*/ 306 w 345"/>
                <a:gd name="T59" fmla="*/ 64 h 345"/>
                <a:gd name="T60" fmla="*/ 280 w 345"/>
                <a:gd name="T61" fmla="*/ 38 h 345"/>
                <a:gd name="T62" fmla="*/ 252 w 345"/>
                <a:gd name="T63" fmla="*/ 18 h 345"/>
                <a:gd name="T64" fmla="*/ 222 w 345"/>
                <a:gd name="T65" fmla="*/ 6 h 345"/>
                <a:gd name="T66" fmla="*/ 189 w 345"/>
                <a:gd name="T67" fmla="*/ 0 h 345"/>
                <a:gd name="T68" fmla="*/ 137 w 345"/>
                <a:gd name="T69" fmla="*/ 3 h 345"/>
                <a:gd name="T70" fmla="*/ 106 w 345"/>
                <a:gd name="T71" fmla="*/ 13 h 345"/>
                <a:gd name="T72" fmla="*/ 76 w 345"/>
                <a:gd name="T73" fmla="*/ 2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5" h="345">
                  <a:moveTo>
                    <a:pt x="50" y="51"/>
                  </a:moveTo>
                  <a:lnTo>
                    <a:pt x="27" y="77"/>
                  </a:lnTo>
                  <a:lnTo>
                    <a:pt x="18" y="91"/>
                  </a:lnTo>
                  <a:lnTo>
                    <a:pt x="12" y="106"/>
                  </a:lnTo>
                  <a:lnTo>
                    <a:pt x="5" y="121"/>
                  </a:lnTo>
                  <a:lnTo>
                    <a:pt x="2" y="138"/>
                  </a:lnTo>
                  <a:lnTo>
                    <a:pt x="0" y="173"/>
                  </a:lnTo>
                  <a:lnTo>
                    <a:pt x="0" y="190"/>
                  </a:lnTo>
                  <a:lnTo>
                    <a:pt x="2" y="207"/>
                  </a:lnTo>
                  <a:lnTo>
                    <a:pt x="5" y="222"/>
                  </a:lnTo>
                  <a:lnTo>
                    <a:pt x="12" y="239"/>
                  </a:lnTo>
                  <a:lnTo>
                    <a:pt x="18" y="253"/>
                  </a:lnTo>
                  <a:lnTo>
                    <a:pt x="27" y="268"/>
                  </a:lnTo>
                  <a:lnTo>
                    <a:pt x="37" y="281"/>
                  </a:lnTo>
                  <a:lnTo>
                    <a:pt x="50" y="295"/>
                  </a:lnTo>
                  <a:lnTo>
                    <a:pt x="63" y="306"/>
                  </a:lnTo>
                  <a:lnTo>
                    <a:pt x="76" y="316"/>
                  </a:lnTo>
                  <a:lnTo>
                    <a:pt x="90" y="324"/>
                  </a:lnTo>
                  <a:lnTo>
                    <a:pt x="106" y="332"/>
                  </a:lnTo>
                  <a:lnTo>
                    <a:pt x="120" y="337"/>
                  </a:lnTo>
                  <a:lnTo>
                    <a:pt x="137" y="342"/>
                  </a:lnTo>
                  <a:lnTo>
                    <a:pt x="154" y="344"/>
                  </a:lnTo>
                  <a:lnTo>
                    <a:pt x="172" y="345"/>
                  </a:lnTo>
                  <a:lnTo>
                    <a:pt x="172" y="344"/>
                  </a:lnTo>
                  <a:lnTo>
                    <a:pt x="173" y="344"/>
                  </a:lnTo>
                  <a:lnTo>
                    <a:pt x="175" y="344"/>
                  </a:lnTo>
                  <a:lnTo>
                    <a:pt x="180" y="344"/>
                  </a:lnTo>
                  <a:lnTo>
                    <a:pt x="189" y="344"/>
                  </a:lnTo>
                  <a:lnTo>
                    <a:pt x="206" y="342"/>
                  </a:lnTo>
                  <a:lnTo>
                    <a:pt x="222" y="337"/>
                  </a:lnTo>
                  <a:lnTo>
                    <a:pt x="225" y="335"/>
                  </a:lnTo>
                  <a:lnTo>
                    <a:pt x="230" y="334"/>
                  </a:lnTo>
                  <a:lnTo>
                    <a:pt x="239" y="332"/>
                  </a:lnTo>
                  <a:lnTo>
                    <a:pt x="252" y="324"/>
                  </a:lnTo>
                  <a:lnTo>
                    <a:pt x="259" y="319"/>
                  </a:lnTo>
                  <a:lnTo>
                    <a:pt x="262" y="317"/>
                  </a:lnTo>
                  <a:lnTo>
                    <a:pt x="267" y="316"/>
                  </a:lnTo>
                  <a:lnTo>
                    <a:pt x="280" y="306"/>
                  </a:lnTo>
                  <a:lnTo>
                    <a:pt x="295" y="295"/>
                  </a:lnTo>
                  <a:lnTo>
                    <a:pt x="306" y="281"/>
                  </a:lnTo>
                  <a:lnTo>
                    <a:pt x="316" y="268"/>
                  </a:lnTo>
                  <a:lnTo>
                    <a:pt x="317" y="263"/>
                  </a:lnTo>
                  <a:lnTo>
                    <a:pt x="320" y="260"/>
                  </a:lnTo>
                  <a:lnTo>
                    <a:pt x="324" y="253"/>
                  </a:lnTo>
                  <a:lnTo>
                    <a:pt x="332" y="239"/>
                  </a:lnTo>
                  <a:lnTo>
                    <a:pt x="337" y="222"/>
                  </a:lnTo>
                  <a:lnTo>
                    <a:pt x="341" y="207"/>
                  </a:lnTo>
                  <a:lnTo>
                    <a:pt x="343" y="190"/>
                  </a:lnTo>
                  <a:lnTo>
                    <a:pt x="343" y="181"/>
                  </a:lnTo>
                  <a:lnTo>
                    <a:pt x="343" y="176"/>
                  </a:lnTo>
                  <a:lnTo>
                    <a:pt x="343" y="174"/>
                  </a:lnTo>
                  <a:lnTo>
                    <a:pt x="343" y="173"/>
                  </a:lnTo>
                  <a:lnTo>
                    <a:pt x="345" y="173"/>
                  </a:lnTo>
                  <a:lnTo>
                    <a:pt x="343" y="155"/>
                  </a:lnTo>
                  <a:lnTo>
                    <a:pt x="341" y="138"/>
                  </a:lnTo>
                  <a:lnTo>
                    <a:pt x="337" y="121"/>
                  </a:lnTo>
                  <a:lnTo>
                    <a:pt x="332" y="106"/>
                  </a:lnTo>
                  <a:lnTo>
                    <a:pt x="324" y="91"/>
                  </a:lnTo>
                  <a:lnTo>
                    <a:pt x="316" y="77"/>
                  </a:lnTo>
                  <a:lnTo>
                    <a:pt x="306" y="64"/>
                  </a:lnTo>
                  <a:lnTo>
                    <a:pt x="295" y="51"/>
                  </a:lnTo>
                  <a:lnTo>
                    <a:pt x="280" y="38"/>
                  </a:lnTo>
                  <a:lnTo>
                    <a:pt x="267" y="27"/>
                  </a:lnTo>
                  <a:lnTo>
                    <a:pt x="252" y="18"/>
                  </a:lnTo>
                  <a:lnTo>
                    <a:pt x="239" y="13"/>
                  </a:lnTo>
                  <a:lnTo>
                    <a:pt x="222" y="6"/>
                  </a:lnTo>
                  <a:lnTo>
                    <a:pt x="206" y="3"/>
                  </a:lnTo>
                  <a:lnTo>
                    <a:pt x="189" y="0"/>
                  </a:lnTo>
                  <a:lnTo>
                    <a:pt x="172" y="0"/>
                  </a:lnTo>
                  <a:lnTo>
                    <a:pt x="137" y="3"/>
                  </a:lnTo>
                  <a:lnTo>
                    <a:pt x="120" y="6"/>
                  </a:lnTo>
                  <a:lnTo>
                    <a:pt x="106" y="13"/>
                  </a:lnTo>
                  <a:lnTo>
                    <a:pt x="90" y="18"/>
                  </a:lnTo>
                  <a:lnTo>
                    <a:pt x="76" y="27"/>
                  </a:lnTo>
                  <a:lnTo>
                    <a:pt x="50" y="51"/>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6" name="Freeform 46">
              <a:extLst>
                <a:ext uri="{FF2B5EF4-FFF2-40B4-BE49-F238E27FC236}">
                  <a16:creationId xmlns:a16="http://schemas.microsoft.com/office/drawing/2014/main" id="{707C5868-E3A9-6300-9F96-D2820793BD42}"/>
                </a:ext>
              </a:extLst>
            </p:cNvPr>
            <p:cNvSpPr>
              <a:spLocks/>
            </p:cNvSpPr>
            <p:nvPr/>
          </p:nvSpPr>
          <p:spPr bwMode="auto">
            <a:xfrm>
              <a:off x="3112363" y="3256318"/>
              <a:ext cx="109538" cy="109538"/>
            </a:xfrm>
            <a:custGeom>
              <a:avLst/>
              <a:gdLst>
                <a:gd name="T0" fmla="*/ 137 w 345"/>
                <a:gd name="T1" fmla="*/ 2 h 345"/>
                <a:gd name="T2" fmla="*/ 106 w 345"/>
                <a:gd name="T3" fmla="*/ 12 h 345"/>
                <a:gd name="T4" fmla="*/ 76 w 345"/>
                <a:gd name="T5" fmla="*/ 27 h 345"/>
                <a:gd name="T6" fmla="*/ 27 w 345"/>
                <a:gd name="T7" fmla="*/ 76 h 345"/>
                <a:gd name="T8" fmla="*/ 12 w 345"/>
                <a:gd name="T9" fmla="*/ 106 h 345"/>
                <a:gd name="T10" fmla="*/ 2 w 345"/>
                <a:gd name="T11" fmla="*/ 137 h 345"/>
                <a:gd name="T12" fmla="*/ 0 w 345"/>
                <a:gd name="T13" fmla="*/ 188 h 345"/>
                <a:gd name="T14" fmla="*/ 5 w 345"/>
                <a:gd name="T15" fmla="*/ 221 h 345"/>
                <a:gd name="T16" fmla="*/ 18 w 345"/>
                <a:gd name="T17" fmla="*/ 251 h 345"/>
                <a:gd name="T18" fmla="*/ 37 w 345"/>
                <a:gd name="T19" fmla="*/ 279 h 345"/>
                <a:gd name="T20" fmla="*/ 63 w 345"/>
                <a:gd name="T21" fmla="*/ 305 h 345"/>
                <a:gd name="T22" fmla="*/ 90 w 345"/>
                <a:gd name="T23" fmla="*/ 323 h 345"/>
                <a:gd name="T24" fmla="*/ 120 w 345"/>
                <a:gd name="T25" fmla="*/ 337 h 345"/>
                <a:gd name="T26" fmla="*/ 154 w 345"/>
                <a:gd name="T27" fmla="*/ 344 h 345"/>
                <a:gd name="T28" fmla="*/ 172 w 345"/>
                <a:gd name="T29" fmla="*/ 344 h 345"/>
                <a:gd name="T30" fmla="*/ 175 w 345"/>
                <a:gd name="T31" fmla="*/ 344 h 345"/>
                <a:gd name="T32" fmla="*/ 189 w 345"/>
                <a:gd name="T33" fmla="*/ 344 h 345"/>
                <a:gd name="T34" fmla="*/ 222 w 345"/>
                <a:gd name="T35" fmla="*/ 337 h 345"/>
                <a:gd name="T36" fmla="*/ 230 w 345"/>
                <a:gd name="T37" fmla="*/ 333 h 345"/>
                <a:gd name="T38" fmla="*/ 252 w 345"/>
                <a:gd name="T39" fmla="*/ 323 h 345"/>
                <a:gd name="T40" fmla="*/ 262 w 345"/>
                <a:gd name="T41" fmla="*/ 316 h 345"/>
                <a:gd name="T42" fmla="*/ 280 w 345"/>
                <a:gd name="T43" fmla="*/ 305 h 345"/>
                <a:gd name="T44" fmla="*/ 306 w 345"/>
                <a:gd name="T45" fmla="*/ 279 h 345"/>
                <a:gd name="T46" fmla="*/ 317 w 345"/>
                <a:gd name="T47" fmla="*/ 261 h 345"/>
                <a:gd name="T48" fmla="*/ 324 w 345"/>
                <a:gd name="T49" fmla="*/ 251 h 345"/>
                <a:gd name="T50" fmla="*/ 337 w 345"/>
                <a:gd name="T51" fmla="*/ 221 h 345"/>
                <a:gd name="T52" fmla="*/ 343 w 345"/>
                <a:gd name="T53" fmla="*/ 188 h 345"/>
                <a:gd name="T54" fmla="*/ 343 w 345"/>
                <a:gd name="T55" fmla="*/ 154 h 345"/>
                <a:gd name="T56" fmla="*/ 337 w 345"/>
                <a:gd name="T57" fmla="*/ 120 h 345"/>
                <a:gd name="T58" fmla="*/ 324 w 345"/>
                <a:gd name="T59" fmla="*/ 90 h 345"/>
                <a:gd name="T60" fmla="*/ 306 w 345"/>
                <a:gd name="T61" fmla="*/ 63 h 345"/>
                <a:gd name="T62" fmla="*/ 280 w 345"/>
                <a:gd name="T63" fmla="*/ 37 h 345"/>
                <a:gd name="T64" fmla="*/ 252 w 345"/>
                <a:gd name="T65" fmla="*/ 18 h 345"/>
                <a:gd name="T66" fmla="*/ 222 w 345"/>
                <a:gd name="T67" fmla="*/ 5 h 345"/>
                <a:gd name="T68" fmla="*/ 189 w 345"/>
                <a:gd name="T6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5" h="345">
                  <a:moveTo>
                    <a:pt x="172" y="0"/>
                  </a:moveTo>
                  <a:lnTo>
                    <a:pt x="137" y="2"/>
                  </a:lnTo>
                  <a:lnTo>
                    <a:pt x="120" y="5"/>
                  </a:lnTo>
                  <a:lnTo>
                    <a:pt x="106" y="12"/>
                  </a:lnTo>
                  <a:lnTo>
                    <a:pt x="90" y="18"/>
                  </a:lnTo>
                  <a:lnTo>
                    <a:pt x="76" y="27"/>
                  </a:lnTo>
                  <a:lnTo>
                    <a:pt x="50" y="50"/>
                  </a:lnTo>
                  <a:lnTo>
                    <a:pt x="27" y="76"/>
                  </a:lnTo>
                  <a:lnTo>
                    <a:pt x="18" y="90"/>
                  </a:lnTo>
                  <a:lnTo>
                    <a:pt x="12" y="106"/>
                  </a:lnTo>
                  <a:lnTo>
                    <a:pt x="5" y="120"/>
                  </a:lnTo>
                  <a:lnTo>
                    <a:pt x="2" y="137"/>
                  </a:lnTo>
                  <a:lnTo>
                    <a:pt x="0" y="172"/>
                  </a:lnTo>
                  <a:lnTo>
                    <a:pt x="0" y="188"/>
                  </a:lnTo>
                  <a:lnTo>
                    <a:pt x="2" y="205"/>
                  </a:lnTo>
                  <a:lnTo>
                    <a:pt x="5" y="221"/>
                  </a:lnTo>
                  <a:lnTo>
                    <a:pt x="12" y="238"/>
                  </a:lnTo>
                  <a:lnTo>
                    <a:pt x="18" y="251"/>
                  </a:lnTo>
                  <a:lnTo>
                    <a:pt x="27" y="266"/>
                  </a:lnTo>
                  <a:lnTo>
                    <a:pt x="37" y="279"/>
                  </a:lnTo>
                  <a:lnTo>
                    <a:pt x="50" y="294"/>
                  </a:lnTo>
                  <a:lnTo>
                    <a:pt x="63" y="305"/>
                  </a:lnTo>
                  <a:lnTo>
                    <a:pt x="76" y="315"/>
                  </a:lnTo>
                  <a:lnTo>
                    <a:pt x="90" y="323"/>
                  </a:lnTo>
                  <a:lnTo>
                    <a:pt x="106" y="331"/>
                  </a:lnTo>
                  <a:lnTo>
                    <a:pt x="120" y="337"/>
                  </a:lnTo>
                  <a:lnTo>
                    <a:pt x="137" y="341"/>
                  </a:lnTo>
                  <a:lnTo>
                    <a:pt x="154" y="344"/>
                  </a:lnTo>
                  <a:lnTo>
                    <a:pt x="172" y="345"/>
                  </a:lnTo>
                  <a:lnTo>
                    <a:pt x="172" y="344"/>
                  </a:lnTo>
                  <a:lnTo>
                    <a:pt x="173" y="344"/>
                  </a:lnTo>
                  <a:lnTo>
                    <a:pt x="175" y="344"/>
                  </a:lnTo>
                  <a:lnTo>
                    <a:pt x="180" y="344"/>
                  </a:lnTo>
                  <a:lnTo>
                    <a:pt x="189" y="344"/>
                  </a:lnTo>
                  <a:lnTo>
                    <a:pt x="206" y="341"/>
                  </a:lnTo>
                  <a:lnTo>
                    <a:pt x="222" y="337"/>
                  </a:lnTo>
                  <a:lnTo>
                    <a:pt x="225" y="335"/>
                  </a:lnTo>
                  <a:lnTo>
                    <a:pt x="230" y="333"/>
                  </a:lnTo>
                  <a:lnTo>
                    <a:pt x="239" y="331"/>
                  </a:lnTo>
                  <a:lnTo>
                    <a:pt x="252" y="323"/>
                  </a:lnTo>
                  <a:lnTo>
                    <a:pt x="259" y="319"/>
                  </a:lnTo>
                  <a:lnTo>
                    <a:pt x="262" y="316"/>
                  </a:lnTo>
                  <a:lnTo>
                    <a:pt x="267" y="315"/>
                  </a:lnTo>
                  <a:lnTo>
                    <a:pt x="280" y="305"/>
                  </a:lnTo>
                  <a:lnTo>
                    <a:pt x="295" y="294"/>
                  </a:lnTo>
                  <a:lnTo>
                    <a:pt x="306" y="279"/>
                  </a:lnTo>
                  <a:lnTo>
                    <a:pt x="316" y="266"/>
                  </a:lnTo>
                  <a:lnTo>
                    <a:pt x="317" y="261"/>
                  </a:lnTo>
                  <a:lnTo>
                    <a:pt x="320" y="258"/>
                  </a:lnTo>
                  <a:lnTo>
                    <a:pt x="324" y="251"/>
                  </a:lnTo>
                  <a:lnTo>
                    <a:pt x="332" y="238"/>
                  </a:lnTo>
                  <a:lnTo>
                    <a:pt x="337" y="221"/>
                  </a:lnTo>
                  <a:lnTo>
                    <a:pt x="341" y="205"/>
                  </a:lnTo>
                  <a:lnTo>
                    <a:pt x="343" y="188"/>
                  </a:lnTo>
                  <a:lnTo>
                    <a:pt x="345" y="172"/>
                  </a:lnTo>
                  <a:lnTo>
                    <a:pt x="343" y="154"/>
                  </a:lnTo>
                  <a:lnTo>
                    <a:pt x="341" y="137"/>
                  </a:lnTo>
                  <a:lnTo>
                    <a:pt x="337" y="120"/>
                  </a:lnTo>
                  <a:lnTo>
                    <a:pt x="332" y="106"/>
                  </a:lnTo>
                  <a:lnTo>
                    <a:pt x="324" y="90"/>
                  </a:lnTo>
                  <a:lnTo>
                    <a:pt x="316" y="76"/>
                  </a:lnTo>
                  <a:lnTo>
                    <a:pt x="306" y="63"/>
                  </a:lnTo>
                  <a:lnTo>
                    <a:pt x="295" y="50"/>
                  </a:lnTo>
                  <a:lnTo>
                    <a:pt x="280" y="37"/>
                  </a:lnTo>
                  <a:lnTo>
                    <a:pt x="267" y="27"/>
                  </a:lnTo>
                  <a:lnTo>
                    <a:pt x="252" y="18"/>
                  </a:lnTo>
                  <a:lnTo>
                    <a:pt x="239" y="12"/>
                  </a:lnTo>
                  <a:lnTo>
                    <a:pt x="222" y="5"/>
                  </a:lnTo>
                  <a:lnTo>
                    <a:pt x="206" y="2"/>
                  </a:lnTo>
                  <a:lnTo>
                    <a:pt x="189" y="0"/>
                  </a:lnTo>
                  <a:lnTo>
                    <a:pt x="172" y="0"/>
                  </a:lnTo>
                  <a:close/>
                </a:path>
              </a:pathLst>
            </a:custGeom>
            <a:solidFill>
              <a:srgbClr val="00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 sz="1200" noProof="0" dirty="0"/>
            </a:p>
          </p:txBody>
        </p:sp>
        <p:sp>
          <p:nvSpPr>
            <p:cNvPr id="59" name="ZoneTexte 58">
              <a:extLst>
                <a:ext uri="{FF2B5EF4-FFF2-40B4-BE49-F238E27FC236}">
                  <a16:creationId xmlns:a16="http://schemas.microsoft.com/office/drawing/2014/main" id="{C28C1447-FA31-3747-06BC-1DE7BBAA0FD6}"/>
                </a:ext>
              </a:extLst>
            </p:cNvPr>
            <p:cNvSpPr txBox="1"/>
            <p:nvPr/>
          </p:nvSpPr>
          <p:spPr>
            <a:xfrm>
              <a:off x="2693876" y="4537076"/>
              <a:ext cx="906338" cy="276999"/>
            </a:xfrm>
            <a:prstGeom prst="rect">
              <a:avLst/>
            </a:prstGeom>
            <a:noFill/>
          </p:spPr>
          <p:txBody>
            <a:bodyPr wrap="none" rtlCol="0">
              <a:spAutoFit/>
            </a:bodyPr>
            <a:lstStyle/>
            <a:p>
              <a:pPr algn="l"/>
              <a:r>
                <a:rPr lang="en" sz="1200" noProof="0" dirty="0">
                  <a:solidFill>
                    <a:srgbClr val="C00000"/>
                  </a:solidFill>
                </a:rPr>
                <a:t>2025 target</a:t>
              </a:r>
            </a:p>
          </p:txBody>
        </p:sp>
        <p:sp>
          <p:nvSpPr>
            <p:cNvPr id="60" name="ZoneTexte 59">
              <a:extLst>
                <a:ext uri="{FF2B5EF4-FFF2-40B4-BE49-F238E27FC236}">
                  <a16:creationId xmlns:a16="http://schemas.microsoft.com/office/drawing/2014/main" id="{1C013B94-5DD7-9597-4478-D5B11488185D}"/>
                </a:ext>
              </a:extLst>
            </p:cNvPr>
            <p:cNvSpPr txBox="1"/>
            <p:nvPr/>
          </p:nvSpPr>
          <p:spPr>
            <a:xfrm>
              <a:off x="3781425" y="4257108"/>
              <a:ext cx="341760" cy="276999"/>
            </a:xfrm>
            <a:prstGeom prst="rect">
              <a:avLst/>
            </a:prstGeom>
            <a:noFill/>
          </p:spPr>
          <p:txBody>
            <a:bodyPr wrap="none" rtlCol="0">
              <a:spAutoFit/>
            </a:bodyPr>
            <a:lstStyle/>
            <a:p>
              <a:pPr algn="l"/>
              <a:r>
                <a:rPr lang="en" sz="1200" b="1" noProof="0" dirty="0">
                  <a:solidFill>
                    <a:srgbClr val="FF6600"/>
                  </a:solidFill>
                </a:rPr>
                <a:t>28</a:t>
              </a:r>
            </a:p>
          </p:txBody>
        </p:sp>
        <p:sp>
          <p:nvSpPr>
            <p:cNvPr id="61" name="ZoneTexte 60">
              <a:extLst>
                <a:ext uri="{FF2B5EF4-FFF2-40B4-BE49-F238E27FC236}">
                  <a16:creationId xmlns:a16="http://schemas.microsoft.com/office/drawing/2014/main" id="{571B30C1-DA6C-323E-19DF-B3B8611907DC}"/>
                </a:ext>
              </a:extLst>
            </p:cNvPr>
            <p:cNvSpPr txBox="1"/>
            <p:nvPr/>
          </p:nvSpPr>
          <p:spPr>
            <a:xfrm>
              <a:off x="3781425" y="4429126"/>
              <a:ext cx="341760" cy="276999"/>
            </a:xfrm>
            <a:prstGeom prst="rect">
              <a:avLst/>
            </a:prstGeom>
            <a:noFill/>
          </p:spPr>
          <p:txBody>
            <a:bodyPr wrap="none" rtlCol="0">
              <a:spAutoFit/>
            </a:bodyPr>
            <a:lstStyle/>
            <a:p>
              <a:pPr algn="l"/>
              <a:r>
                <a:rPr lang="en" sz="1200" b="1" noProof="0" dirty="0">
                  <a:solidFill>
                    <a:srgbClr val="0099FF"/>
                  </a:solidFill>
                </a:rPr>
                <a:t>20</a:t>
              </a:r>
            </a:p>
          </p:txBody>
        </p:sp>
        <p:sp>
          <p:nvSpPr>
            <p:cNvPr id="62" name="ZoneTexte 61">
              <a:extLst>
                <a:ext uri="{FF2B5EF4-FFF2-40B4-BE49-F238E27FC236}">
                  <a16:creationId xmlns:a16="http://schemas.microsoft.com/office/drawing/2014/main" id="{252C7851-C371-C29E-3811-1C33CD71E487}"/>
                </a:ext>
              </a:extLst>
            </p:cNvPr>
            <p:cNvSpPr txBox="1"/>
            <p:nvPr/>
          </p:nvSpPr>
          <p:spPr>
            <a:xfrm>
              <a:off x="3781425" y="4587002"/>
              <a:ext cx="341760" cy="276999"/>
            </a:xfrm>
            <a:prstGeom prst="rect">
              <a:avLst/>
            </a:prstGeom>
            <a:noFill/>
          </p:spPr>
          <p:txBody>
            <a:bodyPr wrap="none" rtlCol="0">
              <a:spAutoFit/>
            </a:bodyPr>
            <a:lstStyle/>
            <a:p>
              <a:pPr algn="l"/>
              <a:r>
                <a:rPr lang="en" sz="1200" b="1" noProof="0" dirty="0">
                  <a:solidFill>
                    <a:srgbClr val="00CC33"/>
                  </a:solidFill>
                </a:rPr>
                <a:t>14</a:t>
              </a:r>
            </a:p>
          </p:txBody>
        </p:sp>
        <p:sp>
          <p:nvSpPr>
            <p:cNvPr id="63" name="ZoneTexte 62">
              <a:extLst>
                <a:ext uri="{FF2B5EF4-FFF2-40B4-BE49-F238E27FC236}">
                  <a16:creationId xmlns:a16="http://schemas.microsoft.com/office/drawing/2014/main" id="{8452D48D-799A-D361-F467-8417ABC51E56}"/>
                </a:ext>
              </a:extLst>
            </p:cNvPr>
            <p:cNvSpPr txBox="1"/>
            <p:nvPr/>
          </p:nvSpPr>
          <p:spPr>
            <a:xfrm>
              <a:off x="2345290" y="4940144"/>
              <a:ext cx="263214" cy="276999"/>
            </a:xfrm>
            <a:prstGeom prst="rect">
              <a:avLst/>
            </a:prstGeom>
            <a:noFill/>
          </p:spPr>
          <p:txBody>
            <a:bodyPr wrap="none" rtlCol="0">
              <a:spAutoFit/>
            </a:bodyPr>
            <a:lstStyle/>
            <a:p>
              <a:pPr algn="r"/>
              <a:r>
                <a:rPr lang="en" sz="1200" noProof="0" dirty="0"/>
                <a:t>0</a:t>
              </a:r>
            </a:p>
          </p:txBody>
        </p:sp>
        <p:sp>
          <p:nvSpPr>
            <p:cNvPr id="3072" name="ZoneTexte 3071">
              <a:extLst>
                <a:ext uri="{FF2B5EF4-FFF2-40B4-BE49-F238E27FC236}">
                  <a16:creationId xmlns:a16="http://schemas.microsoft.com/office/drawing/2014/main" id="{554A94FA-8962-A199-3946-1211121F437C}"/>
                </a:ext>
              </a:extLst>
            </p:cNvPr>
            <p:cNvSpPr txBox="1"/>
            <p:nvPr/>
          </p:nvSpPr>
          <p:spPr>
            <a:xfrm>
              <a:off x="3730625" y="5533946"/>
              <a:ext cx="588623" cy="276999"/>
            </a:xfrm>
            <a:prstGeom prst="rect">
              <a:avLst/>
            </a:prstGeom>
            <a:noFill/>
          </p:spPr>
          <p:txBody>
            <a:bodyPr wrap="none" rtlCol="0">
              <a:spAutoFit/>
            </a:bodyPr>
            <a:lstStyle/>
            <a:p>
              <a:r>
                <a:rPr lang="en" sz="1200" dirty="0"/>
                <a:t>N</a:t>
              </a:r>
              <a:r>
                <a:rPr lang="en" sz="1200" noProof="0" dirty="0"/>
                <a:t> = 40</a:t>
              </a:r>
            </a:p>
          </p:txBody>
        </p:sp>
        <p:sp>
          <p:nvSpPr>
            <p:cNvPr id="3073" name="ZoneTexte 3072">
              <a:extLst>
                <a:ext uri="{FF2B5EF4-FFF2-40B4-BE49-F238E27FC236}">
                  <a16:creationId xmlns:a16="http://schemas.microsoft.com/office/drawing/2014/main" id="{2BA582CC-0EC3-2A73-E38F-8EE9482B2E62}"/>
                </a:ext>
              </a:extLst>
            </p:cNvPr>
            <p:cNvSpPr txBox="1"/>
            <p:nvPr/>
          </p:nvSpPr>
          <p:spPr>
            <a:xfrm>
              <a:off x="3730625" y="5691148"/>
              <a:ext cx="588623" cy="276999"/>
            </a:xfrm>
            <a:prstGeom prst="rect">
              <a:avLst/>
            </a:prstGeom>
            <a:noFill/>
          </p:spPr>
          <p:txBody>
            <a:bodyPr wrap="none" rtlCol="0">
              <a:spAutoFit/>
            </a:bodyPr>
            <a:lstStyle/>
            <a:p>
              <a:r>
                <a:rPr lang="en" sz="1200" dirty="0"/>
                <a:t>N</a:t>
              </a:r>
              <a:r>
                <a:rPr lang="en" sz="1200" noProof="0" dirty="0"/>
                <a:t> = 27</a:t>
              </a:r>
            </a:p>
          </p:txBody>
        </p:sp>
        <p:sp>
          <p:nvSpPr>
            <p:cNvPr id="3074" name="ZoneTexte 3073">
              <a:extLst>
                <a:ext uri="{FF2B5EF4-FFF2-40B4-BE49-F238E27FC236}">
                  <a16:creationId xmlns:a16="http://schemas.microsoft.com/office/drawing/2014/main" id="{D5BDDC0B-DEDF-B016-03AB-DE85D77D510D}"/>
                </a:ext>
              </a:extLst>
            </p:cNvPr>
            <p:cNvSpPr txBox="1"/>
            <p:nvPr/>
          </p:nvSpPr>
          <p:spPr>
            <a:xfrm>
              <a:off x="3730625" y="5848351"/>
              <a:ext cx="588623" cy="276999"/>
            </a:xfrm>
            <a:prstGeom prst="rect">
              <a:avLst/>
            </a:prstGeom>
            <a:noFill/>
          </p:spPr>
          <p:txBody>
            <a:bodyPr wrap="none" rtlCol="0">
              <a:spAutoFit/>
            </a:bodyPr>
            <a:lstStyle/>
            <a:p>
              <a:r>
                <a:rPr lang="en" sz="1200" dirty="0"/>
                <a:t>N</a:t>
              </a:r>
              <a:r>
                <a:rPr lang="en" sz="1200" noProof="0" dirty="0"/>
                <a:t> = 35</a:t>
              </a:r>
            </a:p>
          </p:txBody>
        </p:sp>
        <p:sp>
          <p:nvSpPr>
            <p:cNvPr id="3075" name="ZoneTexte 3074">
              <a:extLst>
                <a:ext uri="{FF2B5EF4-FFF2-40B4-BE49-F238E27FC236}">
                  <a16:creationId xmlns:a16="http://schemas.microsoft.com/office/drawing/2014/main" id="{E7290D45-562B-BD06-18E6-7A8DA44183B0}"/>
                </a:ext>
              </a:extLst>
            </p:cNvPr>
            <p:cNvSpPr txBox="1"/>
            <p:nvPr/>
          </p:nvSpPr>
          <p:spPr>
            <a:xfrm>
              <a:off x="5581850" y="5533946"/>
              <a:ext cx="588623" cy="276999"/>
            </a:xfrm>
            <a:prstGeom prst="rect">
              <a:avLst/>
            </a:prstGeom>
            <a:noFill/>
          </p:spPr>
          <p:txBody>
            <a:bodyPr wrap="none" rtlCol="0">
              <a:spAutoFit/>
            </a:bodyPr>
            <a:lstStyle/>
            <a:p>
              <a:r>
                <a:rPr lang="en" sz="1200" dirty="0"/>
                <a:t>N</a:t>
              </a:r>
              <a:r>
                <a:rPr lang="en" sz="1200" noProof="0" dirty="0"/>
                <a:t> = 36</a:t>
              </a:r>
            </a:p>
          </p:txBody>
        </p:sp>
        <p:sp>
          <p:nvSpPr>
            <p:cNvPr id="3076" name="ZoneTexte 3075">
              <a:extLst>
                <a:ext uri="{FF2B5EF4-FFF2-40B4-BE49-F238E27FC236}">
                  <a16:creationId xmlns:a16="http://schemas.microsoft.com/office/drawing/2014/main" id="{1661D62F-21B5-DDC6-F900-0AC99B107C9D}"/>
                </a:ext>
              </a:extLst>
            </p:cNvPr>
            <p:cNvSpPr txBox="1"/>
            <p:nvPr/>
          </p:nvSpPr>
          <p:spPr>
            <a:xfrm>
              <a:off x="5581850" y="5691148"/>
              <a:ext cx="588623" cy="276999"/>
            </a:xfrm>
            <a:prstGeom prst="rect">
              <a:avLst/>
            </a:prstGeom>
            <a:noFill/>
          </p:spPr>
          <p:txBody>
            <a:bodyPr wrap="none" rtlCol="0">
              <a:spAutoFit/>
            </a:bodyPr>
            <a:lstStyle/>
            <a:p>
              <a:r>
                <a:rPr lang="en" sz="1200" noProof="0" dirty="0"/>
                <a:t>N = 31</a:t>
              </a:r>
            </a:p>
          </p:txBody>
        </p:sp>
        <p:sp>
          <p:nvSpPr>
            <p:cNvPr id="3078" name="ZoneTexte 3077">
              <a:extLst>
                <a:ext uri="{FF2B5EF4-FFF2-40B4-BE49-F238E27FC236}">
                  <a16:creationId xmlns:a16="http://schemas.microsoft.com/office/drawing/2014/main" id="{A4182990-4EE6-0B9E-6CFD-4D15726DB20E}"/>
                </a:ext>
              </a:extLst>
            </p:cNvPr>
            <p:cNvSpPr txBox="1"/>
            <p:nvPr/>
          </p:nvSpPr>
          <p:spPr>
            <a:xfrm>
              <a:off x="5581850" y="5848351"/>
              <a:ext cx="588623" cy="276999"/>
            </a:xfrm>
            <a:prstGeom prst="rect">
              <a:avLst/>
            </a:prstGeom>
            <a:noFill/>
          </p:spPr>
          <p:txBody>
            <a:bodyPr wrap="none" rtlCol="0">
              <a:spAutoFit/>
            </a:bodyPr>
            <a:lstStyle/>
            <a:p>
              <a:r>
                <a:rPr lang="en" sz="1200" noProof="0" dirty="0"/>
                <a:t>N = 36</a:t>
              </a:r>
            </a:p>
          </p:txBody>
        </p:sp>
        <p:sp>
          <p:nvSpPr>
            <p:cNvPr id="3079" name="ZoneTexte 3078">
              <a:extLst>
                <a:ext uri="{FF2B5EF4-FFF2-40B4-BE49-F238E27FC236}">
                  <a16:creationId xmlns:a16="http://schemas.microsoft.com/office/drawing/2014/main" id="{AA8D58D1-1498-84B5-DD6C-8F4E41AD58AA}"/>
                </a:ext>
              </a:extLst>
            </p:cNvPr>
            <p:cNvSpPr txBox="1"/>
            <p:nvPr/>
          </p:nvSpPr>
          <p:spPr>
            <a:xfrm>
              <a:off x="7392988" y="5533946"/>
              <a:ext cx="588623" cy="276999"/>
            </a:xfrm>
            <a:prstGeom prst="rect">
              <a:avLst/>
            </a:prstGeom>
            <a:noFill/>
          </p:spPr>
          <p:txBody>
            <a:bodyPr wrap="none" rtlCol="0">
              <a:spAutoFit/>
            </a:bodyPr>
            <a:lstStyle/>
            <a:p>
              <a:r>
                <a:rPr lang="en" sz="1200" noProof="0" dirty="0"/>
                <a:t>N = 18</a:t>
              </a:r>
            </a:p>
          </p:txBody>
        </p:sp>
        <p:sp>
          <p:nvSpPr>
            <p:cNvPr id="3080" name="ZoneTexte 3079">
              <a:extLst>
                <a:ext uri="{FF2B5EF4-FFF2-40B4-BE49-F238E27FC236}">
                  <a16:creationId xmlns:a16="http://schemas.microsoft.com/office/drawing/2014/main" id="{00C5C9C4-846D-28FE-BFE8-0DEC1FA27B25}"/>
                </a:ext>
              </a:extLst>
            </p:cNvPr>
            <p:cNvSpPr txBox="1"/>
            <p:nvPr/>
          </p:nvSpPr>
          <p:spPr>
            <a:xfrm>
              <a:off x="7392988" y="5691148"/>
              <a:ext cx="588623" cy="276999"/>
            </a:xfrm>
            <a:prstGeom prst="rect">
              <a:avLst/>
            </a:prstGeom>
            <a:noFill/>
          </p:spPr>
          <p:txBody>
            <a:bodyPr wrap="none" rtlCol="0">
              <a:spAutoFit/>
            </a:bodyPr>
            <a:lstStyle/>
            <a:p>
              <a:r>
                <a:rPr lang="en" sz="1200" noProof="0" dirty="0"/>
                <a:t>N = 16</a:t>
              </a:r>
            </a:p>
          </p:txBody>
        </p:sp>
        <p:sp>
          <p:nvSpPr>
            <p:cNvPr id="3081" name="ZoneTexte 3080">
              <a:extLst>
                <a:ext uri="{FF2B5EF4-FFF2-40B4-BE49-F238E27FC236}">
                  <a16:creationId xmlns:a16="http://schemas.microsoft.com/office/drawing/2014/main" id="{CE887CF5-DF9B-9AB2-6580-4ABB4E7C45FF}"/>
                </a:ext>
              </a:extLst>
            </p:cNvPr>
            <p:cNvSpPr txBox="1"/>
            <p:nvPr/>
          </p:nvSpPr>
          <p:spPr>
            <a:xfrm>
              <a:off x="7392988" y="5848351"/>
              <a:ext cx="588623" cy="276999"/>
            </a:xfrm>
            <a:prstGeom prst="rect">
              <a:avLst/>
            </a:prstGeom>
            <a:noFill/>
          </p:spPr>
          <p:txBody>
            <a:bodyPr wrap="none" rtlCol="0">
              <a:spAutoFit/>
            </a:bodyPr>
            <a:lstStyle/>
            <a:p>
              <a:r>
                <a:rPr lang="en" sz="1200" noProof="0" dirty="0"/>
                <a:t>N = 23</a:t>
              </a:r>
            </a:p>
          </p:txBody>
        </p:sp>
        <p:sp>
          <p:nvSpPr>
            <p:cNvPr id="3082" name="ZoneTexte 3081">
              <a:extLst>
                <a:ext uri="{FF2B5EF4-FFF2-40B4-BE49-F238E27FC236}">
                  <a16:creationId xmlns:a16="http://schemas.microsoft.com/office/drawing/2014/main" id="{93C1CAFD-BCA5-CDA8-A15C-602BEDBC9CA5}"/>
                </a:ext>
              </a:extLst>
            </p:cNvPr>
            <p:cNvSpPr txBox="1"/>
            <p:nvPr/>
          </p:nvSpPr>
          <p:spPr>
            <a:xfrm>
              <a:off x="9264650" y="5533946"/>
              <a:ext cx="588623" cy="276999"/>
            </a:xfrm>
            <a:prstGeom prst="rect">
              <a:avLst/>
            </a:prstGeom>
            <a:noFill/>
          </p:spPr>
          <p:txBody>
            <a:bodyPr wrap="none" rtlCol="0">
              <a:spAutoFit/>
            </a:bodyPr>
            <a:lstStyle/>
            <a:p>
              <a:r>
                <a:rPr lang="en" sz="1200" noProof="0" dirty="0"/>
                <a:t>N = 21</a:t>
              </a:r>
            </a:p>
          </p:txBody>
        </p:sp>
        <p:sp>
          <p:nvSpPr>
            <p:cNvPr id="3083" name="ZoneTexte 3082">
              <a:extLst>
                <a:ext uri="{FF2B5EF4-FFF2-40B4-BE49-F238E27FC236}">
                  <a16:creationId xmlns:a16="http://schemas.microsoft.com/office/drawing/2014/main" id="{795070B4-A148-8DC6-60DF-F90A4D3B3F3F}"/>
                </a:ext>
              </a:extLst>
            </p:cNvPr>
            <p:cNvSpPr txBox="1"/>
            <p:nvPr/>
          </p:nvSpPr>
          <p:spPr>
            <a:xfrm>
              <a:off x="9264650" y="5691148"/>
              <a:ext cx="588623" cy="276999"/>
            </a:xfrm>
            <a:prstGeom prst="rect">
              <a:avLst/>
            </a:prstGeom>
            <a:noFill/>
          </p:spPr>
          <p:txBody>
            <a:bodyPr wrap="none" rtlCol="0">
              <a:spAutoFit/>
            </a:bodyPr>
            <a:lstStyle/>
            <a:p>
              <a:r>
                <a:rPr lang="en" sz="1200" noProof="0" dirty="0"/>
                <a:t>N = 16</a:t>
              </a:r>
            </a:p>
          </p:txBody>
        </p:sp>
        <p:sp>
          <p:nvSpPr>
            <p:cNvPr id="3084" name="ZoneTexte 3083">
              <a:extLst>
                <a:ext uri="{FF2B5EF4-FFF2-40B4-BE49-F238E27FC236}">
                  <a16:creationId xmlns:a16="http://schemas.microsoft.com/office/drawing/2014/main" id="{D9A89350-68C4-CB34-9651-62A8E18F36A8}"/>
                </a:ext>
              </a:extLst>
            </p:cNvPr>
            <p:cNvSpPr txBox="1"/>
            <p:nvPr/>
          </p:nvSpPr>
          <p:spPr>
            <a:xfrm>
              <a:off x="9264650" y="5848351"/>
              <a:ext cx="588623" cy="276999"/>
            </a:xfrm>
            <a:prstGeom prst="rect">
              <a:avLst/>
            </a:prstGeom>
            <a:noFill/>
          </p:spPr>
          <p:txBody>
            <a:bodyPr wrap="none" rtlCol="0">
              <a:spAutoFit/>
            </a:bodyPr>
            <a:lstStyle/>
            <a:p>
              <a:r>
                <a:rPr lang="en" sz="1200" noProof="0" dirty="0"/>
                <a:t>N = 21</a:t>
              </a:r>
            </a:p>
          </p:txBody>
        </p:sp>
        <p:sp>
          <p:nvSpPr>
            <p:cNvPr id="3086" name="ZoneTexte 3085">
              <a:extLst>
                <a:ext uri="{FF2B5EF4-FFF2-40B4-BE49-F238E27FC236}">
                  <a16:creationId xmlns:a16="http://schemas.microsoft.com/office/drawing/2014/main" id="{9220A99E-1E98-CBD3-5264-E54DFACEBD68}"/>
                </a:ext>
              </a:extLst>
            </p:cNvPr>
            <p:cNvSpPr txBox="1"/>
            <p:nvPr/>
          </p:nvSpPr>
          <p:spPr>
            <a:xfrm>
              <a:off x="3299935" y="5101580"/>
              <a:ext cx="782009" cy="523220"/>
            </a:xfrm>
            <a:prstGeom prst="rect">
              <a:avLst/>
            </a:prstGeom>
            <a:noFill/>
          </p:spPr>
          <p:txBody>
            <a:bodyPr wrap="none" rtlCol="0">
              <a:spAutoFit/>
            </a:bodyPr>
            <a:lstStyle/>
            <a:p>
              <a:pPr algn="ctr"/>
              <a:r>
                <a:rPr lang="en" sz="1400" b="1" noProof="0" dirty="0"/>
                <a:t>Sex </a:t>
              </a:r>
              <a:br>
                <a:rPr lang="en" sz="1400" b="1" noProof="0" dirty="0"/>
              </a:br>
              <a:r>
                <a:rPr lang="en" sz="1400" b="1" noProof="0" dirty="0"/>
                <a:t>workers</a:t>
              </a:r>
            </a:p>
          </p:txBody>
        </p:sp>
        <p:sp>
          <p:nvSpPr>
            <p:cNvPr id="3087" name="ZoneTexte 3086">
              <a:extLst>
                <a:ext uri="{FF2B5EF4-FFF2-40B4-BE49-F238E27FC236}">
                  <a16:creationId xmlns:a16="http://schemas.microsoft.com/office/drawing/2014/main" id="{8CD29E48-6014-D986-4190-6DC6CF6FB407}"/>
                </a:ext>
              </a:extLst>
            </p:cNvPr>
            <p:cNvSpPr txBox="1"/>
            <p:nvPr/>
          </p:nvSpPr>
          <p:spPr>
            <a:xfrm>
              <a:off x="4524791" y="5101580"/>
              <a:ext cx="2021644" cy="523220"/>
            </a:xfrm>
            <a:prstGeom prst="rect">
              <a:avLst/>
            </a:prstGeom>
            <a:noFill/>
          </p:spPr>
          <p:txBody>
            <a:bodyPr wrap="none" rtlCol="0">
              <a:spAutoFit/>
            </a:bodyPr>
            <a:lstStyle/>
            <a:p>
              <a:pPr algn="ctr"/>
              <a:r>
                <a:rPr lang="en" sz="1400" b="1" noProof="0" dirty="0"/>
                <a:t>Gay men and other men </a:t>
              </a:r>
              <a:br>
                <a:rPr lang="en" sz="1400" b="1" noProof="0" dirty="0"/>
              </a:br>
              <a:r>
                <a:rPr lang="en" sz="1400" b="1" noProof="0" dirty="0"/>
                <a:t>who have sex with men</a:t>
              </a:r>
            </a:p>
          </p:txBody>
        </p:sp>
        <p:sp>
          <p:nvSpPr>
            <p:cNvPr id="3088" name="ZoneTexte 3087">
              <a:extLst>
                <a:ext uri="{FF2B5EF4-FFF2-40B4-BE49-F238E27FC236}">
                  <a16:creationId xmlns:a16="http://schemas.microsoft.com/office/drawing/2014/main" id="{B7AF1171-7391-9828-F080-2DF6DC06CE19}"/>
                </a:ext>
              </a:extLst>
            </p:cNvPr>
            <p:cNvSpPr txBox="1"/>
            <p:nvPr/>
          </p:nvSpPr>
          <p:spPr>
            <a:xfrm>
              <a:off x="6791980" y="5101580"/>
              <a:ext cx="1100301" cy="523220"/>
            </a:xfrm>
            <a:prstGeom prst="rect">
              <a:avLst/>
            </a:prstGeom>
            <a:noFill/>
          </p:spPr>
          <p:txBody>
            <a:bodyPr wrap="none" rtlCol="0">
              <a:spAutoFit/>
            </a:bodyPr>
            <a:lstStyle/>
            <a:p>
              <a:pPr algn="ctr"/>
              <a:r>
                <a:rPr lang="en" sz="1400" b="1" noProof="0" dirty="0"/>
                <a:t>People who </a:t>
              </a:r>
              <a:br>
                <a:rPr lang="en" sz="1400" b="1" noProof="0" dirty="0"/>
              </a:br>
              <a:r>
                <a:rPr lang="en" sz="1400" b="1" noProof="0" dirty="0"/>
                <a:t>inject drugs</a:t>
              </a:r>
            </a:p>
          </p:txBody>
        </p:sp>
        <p:sp>
          <p:nvSpPr>
            <p:cNvPr id="3089" name="ZoneTexte 3088">
              <a:extLst>
                <a:ext uri="{FF2B5EF4-FFF2-40B4-BE49-F238E27FC236}">
                  <a16:creationId xmlns:a16="http://schemas.microsoft.com/office/drawing/2014/main" id="{EDF55CF7-03AA-9218-7816-084560201075}"/>
                </a:ext>
              </a:extLst>
            </p:cNvPr>
            <p:cNvSpPr txBox="1"/>
            <p:nvPr/>
          </p:nvSpPr>
          <p:spPr>
            <a:xfrm>
              <a:off x="8629688" y="5101580"/>
              <a:ext cx="1139351" cy="523220"/>
            </a:xfrm>
            <a:prstGeom prst="rect">
              <a:avLst/>
            </a:prstGeom>
            <a:noFill/>
          </p:spPr>
          <p:txBody>
            <a:bodyPr wrap="none" rtlCol="0">
              <a:spAutoFit/>
            </a:bodyPr>
            <a:lstStyle/>
            <a:p>
              <a:pPr algn="ctr"/>
              <a:r>
                <a:rPr lang="en" sz="1400" b="1" noProof="0" dirty="0"/>
                <a:t>Transgender </a:t>
              </a:r>
              <a:br>
                <a:rPr lang="en" sz="1400" b="1" noProof="0" dirty="0"/>
              </a:br>
              <a:r>
                <a:rPr lang="en" sz="1400" b="1" noProof="0" dirty="0"/>
                <a:t>people</a:t>
              </a:r>
            </a:p>
          </p:txBody>
        </p:sp>
        <p:sp>
          <p:nvSpPr>
            <p:cNvPr id="3092" name="ZoneTexte 3091">
              <a:extLst>
                <a:ext uri="{FF2B5EF4-FFF2-40B4-BE49-F238E27FC236}">
                  <a16:creationId xmlns:a16="http://schemas.microsoft.com/office/drawing/2014/main" id="{2634E51C-80D4-55AA-C038-E8820F2E605C}"/>
                </a:ext>
              </a:extLst>
            </p:cNvPr>
            <p:cNvSpPr txBox="1"/>
            <p:nvPr/>
          </p:nvSpPr>
          <p:spPr>
            <a:xfrm>
              <a:off x="2266743" y="4446922"/>
              <a:ext cx="341761" cy="276999"/>
            </a:xfrm>
            <a:prstGeom prst="rect">
              <a:avLst/>
            </a:prstGeom>
            <a:noFill/>
          </p:spPr>
          <p:txBody>
            <a:bodyPr wrap="none" rtlCol="0">
              <a:spAutoFit/>
            </a:bodyPr>
            <a:lstStyle/>
            <a:p>
              <a:pPr algn="r"/>
              <a:r>
                <a:rPr lang="en" sz="1200" noProof="0" dirty="0"/>
                <a:t>20</a:t>
              </a:r>
            </a:p>
          </p:txBody>
        </p:sp>
        <p:sp>
          <p:nvSpPr>
            <p:cNvPr id="3093" name="ZoneTexte 3092">
              <a:extLst>
                <a:ext uri="{FF2B5EF4-FFF2-40B4-BE49-F238E27FC236}">
                  <a16:creationId xmlns:a16="http://schemas.microsoft.com/office/drawing/2014/main" id="{AC033388-3843-CE0B-F4B4-447817045DE6}"/>
                </a:ext>
              </a:extLst>
            </p:cNvPr>
            <p:cNvSpPr txBox="1"/>
            <p:nvPr/>
          </p:nvSpPr>
          <p:spPr>
            <a:xfrm>
              <a:off x="2266743" y="3953702"/>
              <a:ext cx="341761" cy="276999"/>
            </a:xfrm>
            <a:prstGeom prst="rect">
              <a:avLst/>
            </a:prstGeom>
            <a:noFill/>
          </p:spPr>
          <p:txBody>
            <a:bodyPr wrap="none" rtlCol="0">
              <a:spAutoFit/>
            </a:bodyPr>
            <a:lstStyle/>
            <a:p>
              <a:pPr algn="r"/>
              <a:r>
                <a:rPr lang="en" sz="1200" noProof="0" dirty="0"/>
                <a:t>40</a:t>
              </a:r>
            </a:p>
          </p:txBody>
        </p:sp>
        <p:sp>
          <p:nvSpPr>
            <p:cNvPr id="3094" name="ZoneTexte 3093">
              <a:extLst>
                <a:ext uri="{FF2B5EF4-FFF2-40B4-BE49-F238E27FC236}">
                  <a16:creationId xmlns:a16="http://schemas.microsoft.com/office/drawing/2014/main" id="{1DEAF792-A555-982D-BF0B-3CD66297DECA}"/>
                </a:ext>
              </a:extLst>
            </p:cNvPr>
            <p:cNvSpPr txBox="1"/>
            <p:nvPr/>
          </p:nvSpPr>
          <p:spPr>
            <a:xfrm>
              <a:off x="2266743" y="3460482"/>
              <a:ext cx="341761" cy="276999"/>
            </a:xfrm>
            <a:prstGeom prst="rect">
              <a:avLst/>
            </a:prstGeom>
            <a:noFill/>
          </p:spPr>
          <p:txBody>
            <a:bodyPr wrap="none" rtlCol="0">
              <a:spAutoFit/>
            </a:bodyPr>
            <a:lstStyle/>
            <a:p>
              <a:pPr algn="r"/>
              <a:r>
                <a:rPr lang="en" sz="1200" noProof="0" dirty="0"/>
                <a:t>60</a:t>
              </a:r>
            </a:p>
          </p:txBody>
        </p:sp>
        <p:sp>
          <p:nvSpPr>
            <p:cNvPr id="3095" name="ZoneTexte 3094">
              <a:extLst>
                <a:ext uri="{FF2B5EF4-FFF2-40B4-BE49-F238E27FC236}">
                  <a16:creationId xmlns:a16="http://schemas.microsoft.com/office/drawing/2014/main" id="{2358C624-8EDE-CBB4-58C2-953696D0859C}"/>
                </a:ext>
              </a:extLst>
            </p:cNvPr>
            <p:cNvSpPr txBox="1"/>
            <p:nvPr/>
          </p:nvSpPr>
          <p:spPr>
            <a:xfrm>
              <a:off x="2266743" y="2967262"/>
              <a:ext cx="341761" cy="276999"/>
            </a:xfrm>
            <a:prstGeom prst="rect">
              <a:avLst/>
            </a:prstGeom>
            <a:noFill/>
          </p:spPr>
          <p:txBody>
            <a:bodyPr wrap="none" rtlCol="0">
              <a:spAutoFit/>
            </a:bodyPr>
            <a:lstStyle/>
            <a:p>
              <a:pPr algn="r"/>
              <a:r>
                <a:rPr lang="en" sz="1200" noProof="0" dirty="0"/>
                <a:t>80</a:t>
              </a:r>
            </a:p>
          </p:txBody>
        </p:sp>
        <p:sp>
          <p:nvSpPr>
            <p:cNvPr id="3096" name="ZoneTexte 3095">
              <a:extLst>
                <a:ext uri="{FF2B5EF4-FFF2-40B4-BE49-F238E27FC236}">
                  <a16:creationId xmlns:a16="http://schemas.microsoft.com/office/drawing/2014/main" id="{377AE50A-8A18-051F-3E93-A0342CFC39B1}"/>
                </a:ext>
              </a:extLst>
            </p:cNvPr>
            <p:cNvSpPr txBox="1"/>
            <p:nvPr/>
          </p:nvSpPr>
          <p:spPr>
            <a:xfrm>
              <a:off x="2188196" y="2474042"/>
              <a:ext cx="420308" cy="276999"/>
            </a:xfrm>
            <a:prstGeom prst="rect">
              <a:avLst/>
            </a:prstGeom>
            <a:noFill/>
          </p:spPr>
          <p:txBody>
            <a:bodyPr wrap="none" rtlCol="0">
              <a:spAutoFit/>
            </a:bodyPr>
            <a:lstStyle/>
            <a:p>
              <a:pPr algn="r"/>
              <a:r>
                <a:rPr lang="en" sz="1200" noProof="0" dirty="0"/>
                <a:t>100</a:t>
              </a:r>
            </a:p>
          </p:txBody>
        </p:sp>
        <p:sp>
          <p:nvSpPr>
            <p:cNvPr id="3098" name="ZoneTexte 3097">
              <a:extLst>
                <a:ext uri="{FF2B5EF4-FFF2-40B4-BE49-F238E27FC236}">
                  <a16:creationId xmlns:a16="http://schemas.microsoft.com/office/drawing/2014/main" id="{9BBDA987-66B4-C819-B7AE-41558B69FE27}"/>
                </a:ext>
              </a:extLst>
            </p:cNvPr>
            <p:cNvSpPr txBox="1"/>
            <p:nvPr/>
          </p:nvSpPr>
          <p:spPr>
            <a:xfrm>
              <a:off x="3207608" y="2907550"/>
              <a:ext cx="5211683" cy="307777"/>
            </a:xfrm>
            <a:prstGeom prst="rect">
              <a:avLst/>
            </a:prstGeom>
            <a:noFill/>
          </p:spPr>
          <p:txBody>
            <a:bodyPr wrap="none" rtlCol="0">
              <a:spAutoFit/>
            </a:bodyPr>
            <a:lstStyle/>
            <a:p>
              <a:r>
                <a:rPr lang="en" sz="1400" b="1" noProof="0" dirty="0"/>
                <a:t>Experience of physical and/or sexual violence in the past 12 months</a:t>
              </a:r>
            </a:p>
          </p:txBody>
        </p:sp>
        <p:sp>
          <p:nvSpPr>
            <p:cNvPr id="3099" name="ZoneTexte 3098">
              <a:extLst>
                <a:ext uri="{FF2B5EF4-FFF2-40B4-BE49-F238E27FC236}">
                  <a16:creationId xmlns:a16="http://schemas.microsoft.com/office/drawing/2014/main" id="{3BBAB305-A49D-D44B-00E0-248C7210F534}"/>
                </a:ext>
              </a:extLst>
            </p:cNvPr>
            <p:cNvSpPr txBox="1"/>
            <p:nvPr/>
          </p:nvSpPr>
          <p:spPr>
            <a:xfrm>
              <a:off x="3207608" y="3150596"/>
              <a:ext cx="6723379" cy="307777"/>
            </a:xfrm>
            <a:prstGeom prst="rect">
              <a:avLst/>
            </a:prstGeom>
            <a:noFill/>
          </p:spPr>
          <p:txBody>
            <a:bodyPr wrap="none" rtlCol="0">
              <a:spAutoFit/>
            </a:bodyPr>
            <a:lstStyle/>
            <a:p>
              <a:r>
                <a:rPr lang="en" sz="1400" b="1" noProof="0" dirty="0"/>
                <a:t>Avoidance of health services because of stigma and discrmination in the past 12 months</a:t>
              </a:r>
            </a:p>
          </p:txBody>
        </p:sp>
        <p:sp>
          <p:nvSpPr>
            <p:cNvPr id="3100" name="ZoneTexte 3099">
              <a:extLst>
                <a:ext uri="{FF2B5EF4-FFF2-40B4-BE49-F238E27FC236}">
                  <a16:creationId xmlns:a16="http://schemas.microsoft.com/office/drawing/2014/main" id="{A6E42F87-5349-9330-A368-DC3351C80BBC}"/>
                </a:ext>
              </a:extLst>
            </p:cNvPr>
            <p:cNvSpPr txBox="1"/>
            <p:nvPr/>
          </p:nvSpPr>
          <p:spPr>
            <a:xfrm>
              <a:off x="3207608" y="2664505"/>
              <a:ext cx="4681794" cy="307777"/>
            </a:xfrm>
            <a:prstGeom prst="rect">
              <a:avLst/>
            </a:prstGeom>
            <a:noFill/>
          </p:spPr>
          <p:txBody>
            <a:bodyPr wrap="none" rtlCol="0">
              <a:spAutoFit/>
            </a:bodyPr>
            <a:lstStyle/>
            <a:p>
              <a:r>
                <a:rPr lang="en" sz="1400" b="1" noProof="0" dirty="0"/>
                <a:t>Experience of stigma and discrmination in the past 6 months</a:t>
              </a:r>
            </a:p>
          </p:txBody>
        </p:sp>
        <p:sp>
          <p:nvSpPr>
            <p:cNvPr id="3101" name="ZoneTexte 3100">
              <a:extLst>
                <a:ext uri="{FF2B5EF4-FFF2-40B4-BE49-F238E27FC236}">
                  <a16:creationId xmlns:a16="http://schemas.microsoft.com/office/drawing/2014/main" id="{3062173A-4599-03E5-F00C-75E1D849D3B3}"/>
                </a:ext>
              </a:extLst>
            </p:cNvPr>
            <p:cNvSpPr txBox="1"/>
            <p:nvPr/>
          </p:nvSpPr>
          <p:spPr>
            <a:xfrm>
              <a:off x="5563656" y="4422776"/>
              <a:ext cx="341760" cy="276999"/>
            </a:xfrm>
            <a:prstGeom prst="rect">
              <a:avLst/>
            </a:prstGeom>
            <a:noFill/>
          </p:spPr>
          <p:txBody>
            <a:bodyPr wrap="none" rtlCol="0">
              <a:spAutoFit/>
            </a:bodyPr>
            <a:lstStyle/>
            <a:p>
              <a:pPr algn="l"/>
              <a:r>
                <a:rPr lang="en" sz="1200" b="1" noProof="0" dirty="0">
                  <a:solidFill>
                    <a:srgbClr val="FF6600"/>
                  </a:solidFill>
                </a:rPr>
                <a:t>21</a:t>
              </a:r>
            </a:p>
          </p:txBody>
        </p:sp>
        <p:sp>
          <p:nvSpPr>
            <p:cNvPr id="3102" name="ZoneTexte 3101">
              <a:extLst>
                <a:ext uri="{FF2B5EF4-FFF2-40B4-BE49-F238E27FC236}">
                  <a16:creationId xmlns:a16="http://schemas.microsoft.com/office/drawing/2014/main" id="{0E1044A1-E024-A85E-6671-1140B349E8AE}"/>
                </a:ext>
              </a:extLst>
            </p:cNvPr>
            <p:cNvSpPr txBox="1"/>
            <p:nvPr/>
          </p:nvSpPr>
          <p:spPr>
            <a:xfrm>
              <a:off x="5563656" y="4785294"/>
              <a:ext cx="263214" cy="276999"/>
            </a:xfrm>
            <a:prstGeom prst="rect">
              <a:avLst/>
            </a:prstGeom>
            <a:noFill/>
          </p:spPr>
          <p:txBody>
            <a:bodyPr wrap="none" rtlCol="0">
              <a:spAutoFit/>
            </a:bodyPr>
            <a:lstStyle/>
            <a:p>
              <a:pPr algn="l"/>
              <a:r>
                <a:rPr lang="en" sz="1200" b="1" noProof="0" dirty="0">
                  <a:solidFill>
                    <a:srgbClr val="0099FF"/>
                  </a:solidFill>
                </a:rPr>
                <a:t>8</a:t>
              </a:r>
            </a:p>
          </p:txBody>
        </p:sp>
        <p:sp>
          <p:nvSpPr>
            <p:cNvPr id="3103" name="ZoneTexte 3102">
              <a:extLst>
                <a:ext uri="{FF2B5EF4-FFF2-40B4-BE49-F238E27FC236}">
                  <a16:creationId xmlns:a16="http://schemas.microsoft.com/office/drawing/2014/main" id="{A76D2D8C-9887-5FF4-56F9-643292726E67}"/>
                </a:ext>
              </a:extLst>
            </p:cNvPr>
            <p:cNvSpPr txBox="1"/>
            <p:nvPr/>
          </p:nvSpPr>
          <p:spPr>
            <a:xfrm>
              <a:off x="5563656" y="4638370"/>
              <a:ext cx="341760" cy="276999"/>
            </a:xfrm>
            <a:prstGeom prst="rect">
              <a:avLst/>
            </a:prstGeom>
            <a:noFill/>
          </p:spPr>
          <p:txBody>
            <a:bodyPr wrap="none" rtlCol="0">
              <a:spAutoFit/>
            </a:bodyPr>
            <a:lstStyle/>
            <a:p>
              <a:pPr algn="l"/>
              <a:r>
                <a:rPr lang="en" sz="1200" b="1" noProof="0" dirty="0">
                  <a:solidFill>
                    <a:srgbClr val="00CC33"/>
                  </a:solidFill>
                </a:rPr>
                <a:t>11</a:t>
              </a:r>
            </a:p>
          </p:txBody>
        </p:sp>
        <p:sp>
          <p:nvSpPr>
            <p:cNvPr id="3104" name="ZoneTexte 3103">
              <a:extLst>
                <a:ext uri="{FF2B5EF4-FFF2-40B4-BE49-F238E27FC236}">
                  <a16:creationId xmlns:a16="http://schemas.microsoft.com/office/drawing/2014/main" id="{A662FC10-52A5-714D-B66B-6B8F1ED7A347}"/>
                </a:ext>
              </a:extLst>
            </p:cNvPr>
            <p:cNvSpPr txBox="1"/>
            <p:nvPr/>
          </p:nvSpPr>
          <p:spPr>
            <a:xfrm>
              <a:off x="7410451" y="4060132"/>
              <a:ext cx="341760" cy="276999"/>
            </a:xfrm>
            <a:prstGeom prst="rect">
              <a:avLst/>
            </a:prstGeom>
            <a:noFill/>
          </p:spPr>
          <p:txBody>
            <a:bodyPr wrap="none" rtlCol="0">
              <a:spAutoFit/>
            </a:bodyPr>
            <a:lstStyle/>
            <a:p>
              <a:pPr algn="l"/>
              <a:r>
                <a:rPr lang="en" sz="1200" b="1" noProof="0" dirty="0">
                  <a:solidFill>
                    <a:srgbClr val="FF6600"/>
                  </a:solidFill>
                </a:rPr>
                <a:t>35</a:t>
              </a:r>
            </a:p>
          </p:txBody>
        </p:sp>
        <p:sp>
          <p:nvSpPr>
            <p:cNvPr id="3105" name="ZoneTexte 3104">
              <a:extLst>
                <a:ext uri="{FF2B5EF4-FFF2-40B4-BE49-F238E27FC236}">
                  <a16:creationId xmlns:a16="http://schemas.microsoft.com/office/drawing/2014/main" id="{FA6010BB-78E3-806F-91FD-5A532B161EB8}"/>
                </a:ext>
              </a:extLst>
            </p:cNvPr>
            <p:cNvSpPr txBox="1"/>
            <p:nvPr/>
          </p:nvSpPr>
          <p:spPr>
            <a:xfrm>
              <a:off x="7410451" y="4359150"/>
              <a:ext cx="341760" cy="276999"/>
            </a:xfrm>
            <a:prstGeom prst="rect">
              <a:avLst/>
            </a:prstGeom>
            <a:noFill/>
          </p:spPr>
          <p:txBody>
            <a:bodyPr wrap="none" rtlCol="0">
              <a:spAutoFit/>
            </a:bodyPr>
            <a:lstStyle/>
            <a:p>
              <a:pPr algn="l"/>
              <a:r>
                <a:rPr lang="en" sz="1200" b="1" noProof="0" dirty="0">
                  <a:solidFill>
                    <a:srgbClr val="0099FF"/>
                  </a:solidFill>
                </a:rPr>
                <a:t>23</a:t>
              </a:r>
            </a:p>
          </p:txBody>
        </p:sp>
        <p:sp>
          <p:nvSpPr>
            <p:cNvPr id="3106" name="ZoneTexte 3105">
              <a:extLst>
                <a:ext uri="{FF2B5EF4-FFF2-40B4-BE49-F238E27FC236}">
                  <a16:creationId xmlns:a16="http://schemas.microsoft.com/office/drawing/2014/main" id="{5D86371A-E1F6-D332-76AD-961A95D094B4}"/>
                </a:ext>
              </a:extLst>
            </p:cNvPr>
            <p:cNvSpPr txBox="1"/>
            <p:nvPr/>
          </p:nvSpPr>
          <p:spPr>
            <a:xfrm>
              <a:off x="7410451" y="4536076"/>
              <a:ext cx="341760" cy="276999"/>
            </a:xfrm>
            <a:prstGeom prst="rect">
              <a:avLst/>
            </a:prstGeom>
            <a:noFill/>
          </p:spPr>
          <p:txBody>
            <a:bodyPr wrap="none" rtlCol="0">
              <a:spAutoFit/>
            </a:bodyPr>
            <a:lstStyle/>
            <a:p>
              <a:pPr algn="l"/>
              <a:r>
                <a:rPr lang="en" sz="1200" b="1" noProof="0" dirty="0">
                  <a:solidFill>
                    <a:srgbClr val="00CC33"/>
                  </a:solidFill>
                </a:rPr>
                <a:t>17</a:t>
              </a:r>
            </a:p>
          </p:txBody>
        </p:sp>
        <p:sp>
          <p:nvSpPr>
            <p:cNvPr id="3107" name="ZoneTexte 3106">
              <a:extLst>
                <a:ext uri="{FF2B5EF4-FFF2-40B4-BE49-F238E27FC236}">
                  <a16:creationId xmlns:a16="http://schemas.microsoft.com/office/drawing/2014/main" id="{8B0FC6A9-20DE-0892-EE5B-12DE7D8904EB}"/>
                </a:ext>
              </a:extLst>
            </p:cNvPr>
            <p:cNvSpPr txBox="1"/>
            <p:nvPr/>
          </p:nvSpPr>
          <p:spPr>
            <a:xfrm>
              <a:off x="9264650" y="4066359"/>
              <a:ext cx="341760" cy="276999"/>
            </a:xfrm>
            <a:prstGeom prst="rect">
              <a:avLst/>
            </a:prstGeom>
            <a:noFill/>
          </p:spPr>
          <p:txBody>
            <a:bodyPr wrap="none" rtlCol="0">
              <a:spAutoFit/>
            </a:bodyPr>
            <a:lstStyle/>
            <a:p>
              <a:pPr algn="l"/>
              <a:r>
                <a:rPr lang="en" sz="1200" b="1" noProof="0" dirty="0">
                  <a:solidFill>
                    <a:srgbClr val="FF6600"/>
                  </a:solidFill>
                </a:rPr>
                <a:t>35</a:t>
              </a:r>
            </a:p>
          </p:txBody>
        </p:sp>
        <p:sp>
          <p:nvSpPr>
            <p:cNvPr id="3108" name="ZoneTexte 3107">
              <a:extLst>
                <a:ext uri="{FF2B5EF4-FFF2-40B4-BE49-F238E27FC236}">
                  <a16:creationId xmlns:a16="http://schemas.microsoft.com/office/drawing/2014/main" id="{D9DCD4E1-4DC6-87A3-4F1E-A979CEC9C0B3}"/>
                </a:ext>
              </a:extLst>
            </p:cNvPr>
            <p:cNvSpPr txBox="1"/>
            <p:nvPr/>
          </p:nvSpPr>
          <p:spPr>
            <a:xfrm>
              <a:off x="9264650" y="4454277"/>
              <a:ext cx="341760" cy="276999"/>
            </a:xfrm>
            <a:prstGeom prst="rect">
              <a:avLst/>
            </a:prstGeom>
            <a:noFill/>
          </p:spPr>
          <p:txBody>
            <a:bodyPr wrap="none" rtlCol="0">
              <a:spAutoFit/>
            </a:bodyPr>
            <a:lstStyle/>
            <a:p>
              <a:pPr algn="l"/>
              <a:r>
                <a:rPr lang="en" sz="1200" b="1" noProof="0" dirty="0">
                  <a:solidFill>
                    <a:srgbClr val="0099FF"/>
                  </a:solidFill>
                </a:rPr>
                <a:t>22</a:t>
              </a:r>
            </a:p>
          </p:txBody>
        </p:sp>
        <p:sp>
          <p:nvSpPr>
            <p:cNvPr id="3109" name="ZoneTexte 3108">
              <a:extLst>
                <a:ext uri="{FF2B5EF4-FFF2-40B4-BE49-F238E27FC236}">
                  <a16:creationId xmlns:a16="http://schemas.microsoft.com/office/drawing/2014/main" id="{4CC9ADD0-A11B-1793-101F-B3F07EF8F1D7}"/>
                </a:ext>
              </a:extLst>
            </p:cNvPr>
            <p:cNvSpPr txBox="1"/>
            <p:nvPr/>
          </p:nvSpPr>
          <p:spPr>
            <a:xfrm>
              <a:off x="9264650" y="4332753"/>
              <a:ext cx="341760" cy="276999"/>
            </a:xfrm>
            <a:prstGeom prst="rect">
              <a:avLst/>
            </a:prstGeom>
            <a:noFill/>
          </p:spPr>
          <p:txBody>
            <a:bodyPr wrap="none" rtlCol="0">
              <a:spAutoFit/>
            </a:bodyPr>
            <a:lstStyle/>
            <a:p>
              <a:pPr algn="l"/>
              <a:r>
                <a:rPr lang="en" sz="1200" b="1" noProof="0" dirty="0">
                  <a:solidFill>
                    <a:srgbClr val="00CC33"/>
                  </a:solidFill>
                </a:rPr>
                <a:t>23</a:t>
              </a:r>
            </a:p>
          </p:txBody>
        </p:sp>
      </p:grpSp>
      <p:sp>
        <p:nvSpPr>
          <p:cNvPr id="3" name="ZoneTexte 2">
            <a:extLst>
              <a:ext uri="{FF2B5EF4-FFF2-40B4-BE49-F238E27FC236}">
                <a16:creationId xmlns:a16="http://schemas.microsoft.com/office/drawing/2014/main" id="{DA17AE19-5386-BCC8-4B07-1DE033C73A06}"/>
              </a:ext>
            </a:extLst>
          </p:cNvPr>
          <p:cNvSpPr txBox="1"/>
          <p:nvPr/>
        </p:nvSpPr>
        <p:spPr>
          <a:xfrm>
            <a:off x="1855979" y="2533878"/>
            <a:ext cx="312906" cy="307777"/>
          </a:xfrm>
          <a:prstGeom prst="rect">
            <a:avLst/>
          </a:prstGeom>
          <a:noFill/>
        </p:spPr>
        <p:txBody>
          <a:bodyPr wrap="square" rtlCol="0">
            <a:spAutoFit/>
          </a:bodyPr>
          <a:lstStyle/>
          <a:p>
            <a:pPr algn="l"/>
            <a:r>
              <a:rPr lang="fr-FR" sz="1400" dirty="0"/>
              <a:t>%</a:t>
            </a:r>
          </a:p>
        </p:txBody>
      </p:sp>
      <p:sp>
        <p:nvSpPr>
          <p:cNvPr id="8" name="ZoneTexte 7">
            <a:extLst>
              <a:ext uri="{FF2B5EF4-FFF2-40B4-BE49-F238E27FC236}">
                <a16:creationId xmlns:a16="http://schemas.microsoft.com/office/drawing/2014/main" id="{058E9F56-AE10-38C5-D4A2-D08243A2F21F}"/>
              </a:ext>
            </a:extLst>
          </p:cNvPr>
          <p:cNvSpPr txBox="1"/>
          <p:nvPr/>
        </p:nvSpPr>
        <p:spPr>
          <a:xfrm>
            <a:off x="9889580" y="5815472"/>
            <a:ext cx="2036121" cy="307777"/>
          </a:xfrm>
          <a:prstGeom prst="rect">
            <a:avLst/>
          </a:prstGeom>
          <a:noFill/>
        </p:spPr>
        <p:txBody>
          <a:bodyPr wrap="square">
            <a:spAutoFit/>
          </a:bodyPr>
          <a:lstStyle/>
          <a:p>
            <a:r>
              <a:rPr lang="fr-FR" sz="1400" dirty="0"/>
              <a:t>N = </a:t>
            </a:r>
            <a:r>
              <a:rPr lang="fr-FR" sz="1400" dirty="0" err="1"/>
              <a:t>number</a:t>
            </a:r>
            <a:r>
              <a:rPr lang="fr-FR" sz="1400" dirty="0"/>
              <a:t> of countries</a:t>
            </a:r>
          </a:p>
        </p:txBody>
      </p:sp>
    </p:spTree>
    <p:extLst>
      <p:ext uri="{BB962C8B-B14F-4D97-AF65-F5344CB8AC3E}">
        <p14:creationId xmlns:p14="http://schemas.microsoft.com/office/powerpoint/2010/main" val="8799776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519B8-7374-4F47-9021-631E91844956}"/>
              </a:ext>
            </a:extLst>
          </p:cNvPr>
          <p:cNvSpPr>
            <a:spLocks noGrp="1"/>
          </p:cNvSpPr>
          <p:nvPr>
            <p:ph type="title"/>
          </p:nvPr>
        </p:nvSpPr>
        <p:spPr/>
        <p:txBody>
          <a:bodyPr/>
          <a:lstStyle/>
          <a:p>
            <a:r>
              <a:rPr lang="en-US" altLang="en-US" dirty="0"/>
              <a:t>Faculty Disclosures</a:t>
            </a:r>
            <a:endParaRPr lang="fr-FR" dirty="0"/>
          </a:p>
        </p:txBody>
      </p:sp>
      <p:sp>
        <p:nvSpPr>
          <p:cNvPr id="3" name="Espace réservé du contenu 2">
            <a:extLst>
              <a:ext uri="{FF2B5EF4-FFF2-40B4-BE49-F238E27FC236}">
                <a16:creationId xmlns:a16="http://schemas.microsoft.com/office/drawing/2014/main" id="{4E03D508-37FF-754B-951B-226E43153FF5}"/>
              </a:ext>
            </a:extLst>
          </p:cNvPr>
          <p:cNvSpPr>
            <a:spLocks noGrp="1"/>
          </p:cNvSpPr>
          <p:nvPr>
            <p:ph idx="1"/>
          </p:nvPr>
        </p:nvSpPr>
        <p:spPr/>
        <p:txBody>
          <a:bodyPr>
            <a:normAutofit/>
          </a:bodyPr>
          <a:lstStyle/>
          <a:p>
            <a:pPr>
              <a:defRPr/>
            </a:pPr>
            <a:r>
              <a:rPr lang="en-US" b="1" dirty="0"/>
              <a:t>Pedro Cahn </a:t>
            </a:r>
            <a:r>
              <a:rPr lang="en-US" dirty="0"/>
              <a:t>has received research support for research grants: </a:t>
            </a:r>
            <a:r>
              <a:rPr lang="en-US" dirty="0" err="1"/>
              <a:t>ViiV</a:t>
            </a:r>
            <a:r>
              <a:rPr lang="en-US" dirty="0"/>
              <a:t> Healthcare, Merck, CanSino and for ad. boards: </a:t>
            </a:r>
            <a:r>
              <a:rPr lang="en-US" dirty="0" err="1"/>
              <a:t>ViiV</a:t>
            </a:r>
            <a:r>
              <a:rPr lang="en-US" dirty="0"/>
              <a:t> Healthcare, Merck and Gilead</a:t>
            </a:r>
            <a:br>
              <a:rPr lang="en-US" dirty="0"/>
            </a:br>
            <a:endParaRPr lang="en-US" dirty="0"/>
          </a:p>
          <a:p>
            <a:pPr>
              <a:defRPr/>
            </a:pPr>
            <a:r>
              <a:rPr lang="en-US" b="1" dirty="0"/>
              <a:t>Anton Pozniak</a:t>
            </a:r>
            <a:r>
              <a:rPr lang="en-US" dirty="0"/>
              <a:t> has received research support and/or honoraria for consulting and/or advisory boards from </a:t>
            </a:r>
            <a:r>
              <a:rPr lang="en-US" dirty="0" err="1"/>
              <a:t>ViiV</a:t>
            </a:r>
            <a:r>
              <a:rPr lang="en-US" dirty="0"/>
              <a:t> Healthcare, Merck, Gilead, Janssen</a:t>
            </a:r>
            <a:br>
              <a:rPr lang="en-US" dirty="0"/>
            </a:br>
            <a:endParaRPr lang="en-US" dirty="0"/>
          </a:p>
          <a:p>
            <a:pPr>
              <a:defRPr/>
            </a:pPr>
            <a:r>
              <a:rPr lang="en-US" b="1" dirty="0"/>
              <a:t>François Raffi</a:t>
            </a:r>
            <a:r>
              <a:rPr lang="en-US" dirty="0"/>
              <a:t> has received research support and/or honoraria for consulting and/or advisory boards from Gilead Sciences, MSD, and </a:t>
            </a:r>
            <a:r>
              <a:rPr lang="en-US" dirty="0" err="1"/>
              <a:t>ViiV</a:t>
            </a:r>
            <a:r>
              <a:rPr lang="en-US" dirty="0"/>
              <a:t> Healthcare</a:t>
            </a:r>
          </a:p>
        </p:txBody>
      </p:sp>
    </p:spTree>
    <p:extLst>
      <p:ext uri="{BB962C8B-B14F-4D97-AF65-F5344CB8AC3E}">
        <p14:creationId xmlns:p14="http://schemas.microsoft.com/office/powerpoint/2010/main" val="31095127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39A01D6F-261D-03A6-CE49-1C6B00A6B329}"/>
              </a:ext>
            </a:extLst>
          </p:cNvPr>
          <p:cNvSpPr>
            <a:spLocks noGrp="1"/>
          </p:cNvSpPr>
          <p:nvPr>
            <p:ph type="title"/>
          </p:nvPr>
        </p:nvSpPr>
        <p:spPr>
          <a:xfrm>
            <a:off x="609600" y="0"/>
            <a:ext cx="8466034" cy="1491539"/>
          </a:xfrm>
        </p:spPr>
        <p:txBody>
          <a:bodyPr>
            <a:normAutofit fontScale="90000"/>
          </a:bodyPr>
          <a:lstStyle/>
          <a:p>
            <a:r>
              <a:rPr lang="en-US" dirty="0"/>
              <a:t>Women living with HIV still experience abuse and mistreatment when using sexual and reproductive health services</a:t>
            </a:r>
            <a:endParaRPr lang="fr-FR" dirty="0"/>
          </a:p>
        </p:txBody>
      </p:sp>
      <p:sp>
        <p:nvSpPr>
          <p:cNvPr id="6" name="TextBox 5">
            <a:extLst>
              <a:ext uri="{FF2B5EF4-FFF2-40B4-BE49-F238E27FC236}">
                <a16:creationId xmlns:a16="http://schemas.microsoft.com/office/drawing/2014/main" id="{882777BC-70AC-2B8F-92FD-438D83CB4EDA}"/>
              </a:ext>
            </a:extLst>
          </p:cNvPr>
          <p:cNvSpPr txBox="1"/>
          <p:nvPr/>
        </p:nvSpPr>
        <p:spPr>
          <a:xfrm>
            <a:off x="295621" y="6365727"/>
            <a:ext cx="118963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venir Regular"/>
                <a:ea typeface="+mn-lt"/>
                <a:cs typeface="+mn-lt"/>
              </a:rPr>
              <a:t>Source: People Living with HIV Stigma Index 2.0 studies 2020–2023; Confronting coercion: a global scan of coercion, mistreatment and abuse experienced by women living with HIV in reproductive and sexual health services. International Community of Women Living with HIV; 2024. </a:t>
            </a:r>
            <a:endParaRPr kumimoji="0" lang="en-US" sz="1000" b="0" i="1" u="none" strike="noStrike" kern="1200" cap="none" spc="0" normalizeH="0" baseline="0" noProof="0" dirty="0">
              <a:ln>
                <a:noFill/>
              </a:ln>
              <a:solidFill>
                <a:srgbClr val="000000"/>
              </a:solidFill>
              <a:effectLst/>
              <a:uLnTx/>
              <a:uFillTx/>
              <a:latin typeface="Avenir Regular"/>
              <a:ea typeface="+mn-ea"/>
              <a:cs typeface="+mn-cs"/>
            </a:endParaRPr>
          </a:p>
        </p:txBody>
      </p:sp>
      <p:sp>
        <p:nvSpPr>
          <p:cNvPr id="18" name="TextBox 12">
            <a:extLst>
              <a:ext uri="{FF2B5EF4-FFF2-40B4-BE49-F238E27FC236}">
                <a16:creationId xmlns:a16="http://schemas.microsoft.com/office/drawing/2014/main" id="{0704CC7D-BE40-E2D6-CC5D-5474DE21C308}"/>
              </a:ext>
            </a:extLst>
          </p:cNvPr>
          <p:cNvSpPr txBox="1"/>
          <p:nvPr/>
        </p:nvSpPr>
        <p:spPr>
          <a:xfrm>
            <a:off x="1250329" y="1456173"/>
            <a:ext cx="7718909" cy="646331"/>
          </a:xfrm>
          <a:prstGeom prst="rect">
            <a:avLst/>
          </a:prstGeom>
          <a:noFill/>
        </p:spPr>
        <p:txBody>
          <a:bodyPr wrap="none" rtlCol="0">
            <a:spAutoFit/>
          </a:bodyPr>
          <a:lstStyle/>
          <a:p>
            <a:pPr algn="ctr"/>
            <a:r>
              <a:rPr lang="en-GB" b="1" dirty="0">
                <a:solidFill>
                  <a:srgbClr val="00B0F0"/>
                </a:solidFill>
              </a:rPr>
              <a:t>Percentage of women experiencing coercion, mistreatment or abuse </a:t>
            </a:r>
          </a:p>
          <a:p>
            <a:pPr algn="ctr"/>
            <a:r>
              <a:rPr lang="en-GB" b="1" dirty="0">
                <a:solidFill>
                  <a:srgbClr val="00B0F0"/>
                </a:solidFill>
              </a:rPr>
              <a:t>when accessing sexual and reproductive health services, by country, 2020-2023</a:t>
            </a:r>
          </a:p>
        </p:txBody>
      </p:sp>
      <p:grpSp>
        <p:nvGrpSpPr>
          <p:cNvPr id="2" name="Groupe 1">
            <a:extLst>
              <a:ext uri="{FF2B5EF4-FFF2-40B4-BE49-F238E27FC236}">
                <a16:creationId xmlns:a16="http://schemas.microsoft.com/office/drawing/2014/main" id="{E6E38B92-11AC-19C1-7DE0-19823CD37230}"/>
              </a:ext>
            </a:extLst>
          </p:cNvPr>
          <p:cNvGrpSpPr/>
          <p:nvPr/>
        </p:nvGrpSpPr>
        <p:grpSpPr>
          <a:xfrm>
            <a:off x="2373757" y="2293461"/>
            <a:ext cx="7770778" cy="4070267"/>
            <a:chOff x="2373757" y="2293461"/>
            <a:chExt cx="7770778" cy="4070267"/>
          </a:xfrm>
        </p:grpSpPr>
        <p:grpSp>
          <p:nvGrpSpPr>
            <p:cNvPr id="2085" name="Groupe 2084">
              <a:extLst>
                <a:ext uri="{FF2B5EF4-FFF2-40B4-BE49-F238E27FC236}">
                  <a16:creationId xmlns:a16="http://schemas.microsoft.com/office/drawing/2014/main" id="{0BF74CB4-8283-5E5C-A3CA-3BBAA705B506}"/>
                </a:ext>
              </a:extLst>
            </p:cNvPr>
            <p:cNvGrpSpPr/>
            <p:nvPr/>
          </p:nvGrpSpPr>
          <p:grpSpPr>
            <a:xfrm>
              <a:off x="3615183" y="2336489"/>
              <a:ext cx="4972482" cy="3788860"/>
              <a:chOff x="4273550" y="2243138"/>
              <a:chExt cx="4975225" cy="3790950"/>
            </a:xfrm>
          </p:grpSpPr>
          <p:sp>
            <p:nvSpPr>
              <p:cNvPr id="23" name="Freeform 6">
                <a:extLst>
                  <a:ext uri="{FF2B5EF4-FFF2-40B4-BE49-F238E27FC236}">
                    <a16:creationId xmlns:a16="http://schemas.microsoft.com/office/drawing/2014/main" id="{655792CB-A7B2-0353-5026-DE83B546F28C}"/>
                  </a:ext>
                </a:extLst>
              </p:cNvPr>
              <p:cNvSpPr>
                <a:spLocks/>
              </p:cNvSpPr>
              <p:nvPr/>
            </p:nvSpPr>
            <p:spPr bwMode="auto">
              <a:xfrm>
                <a:off x="4273550" y="2243138"/>
                <a:ext cx="4975225" cy="3709988"/>
              </a:xfrm>
              <a:custGeom>
                <a:avLst/>
                <a:gdLst>
                  <a:gd name="T0" fmla="*/ 15670 w 15670"/>
                  <a:gd name="T1" fmla="*/ 11685 h 11685"/>
                  <a:gd name="T2" fmla="*/ 0 w 15670"/>
                  <a:gd name="T3" fmla="*/ 11685 h 11685"/>
                  <a:gd name="T4" fmla="*/ 0 w 15670"/>
                  <a:gd name="T5" fmla="*/ 0 h 11685"/>
                </a:gdLst>
                <a:ahLst/>
                <a:cxnLst>
                  <a:cxn ang="0">
                    <a:pos x="T0" y="T1"/>
                  </a:cxn>
                  <a:cxn ang="0">
                    <a:pos x="T2" y="T3"/>
                  </a:cxn>
                  <a:cxn ang="0">
                    <a:pos x="T4" y="T5"/>
                  </a:cxn>
                </a:cxnLst>
                <a:rect l="0" t="0" r="r" b="b"/>
                <a:pathLst>
                  <a:path w="15670" h="11685">
                    <a:moveTo>
                      <a:pt x="15670" y="11685"/>
                    </a:moveTo>
                    <a:lnTo>
                      <a:pt x="0" y="11685"/>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Line 7">
                <a:extLst>
                  <a:ext uri="{FF2B5EF4-FFF2-40B4-BE49-F238E27FC236}">
                    <a16:creationId xmlns:a16="http://schemas.microsoft.com/office/drawing/2014/main" id="{C64DB9A4-5A6B-0E69-E59C-A55E61AB5389}"/>
                  </a:ext>
                </a:extLst>
              </p:cNvPr>
              <p:cNvSpPr>
                <a:spLocks noChangeShapeType="1"/>
              </p:cNvSpPr>
              <p:nvPr/>
            </p:nvSpPr>
            <p:spPr bwMode="auto">
              <a:xfrm flipV="1">
                <a:off x="6159500"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Line 8">
                <a:extLst>
                  <a:ext uri="{FF2B5EF4-FFF2-40B4-BE49-F238E27FC236}">
                    <a16:creationId xmlns:a16="http://schemas.microsoft.com/office/drawing/2014/main" id="{60850D81-5246-4D74-50A2-1ABA267D2FCF}"/>
                  </a:ext>
                </a:extLst>
              </p:cNvPr>
              <p:cNvSpPr>
                <a:spLocks noChangeShapeType="1"/>
              </p:cNvSpPr>
              <p:nvPr/>
            </p:nvSpPr>
            <p:spPr bwMode="auto">
              <a:xfrm flipV="1">
                <a:off x="6630988"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Line 9">
                <a:extLst>
                  <a:ext uri="{FF2B5EF4-FFF2-40B4-BE49-F238E27FC236}">
                    <a16:creationId xmlns:a16="http://schemas.microsoft.com/office/drawing/2014/main" id="{106F1D53-4D6C-5B22-2732-6D3DEDB1F67B}"/>
                  </a:ext>
                </a:extLst>
              </p:cNvPr>
              <p:cNvSpPr>
                <a:spLocks noChangeShapeType="1"/>
              </p:cNvSpPr>
              <p:nvPr/>
            </p:nvSpPr>
            <p:spPr bwMode="auto">
              <a:xfrm flipV="1">
                <a:off x="5688013"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Line 10">
                <a:extLst>
                  <a:ext uri="{FF2B5EF4-FFF2-40B4-BE49-F238E27FC236}">
                    <a16:creationId xmlns:a16="http://schemas.microsoft.com/office/drawing/2014/main" id="{0F42333C-1FC9-9D85-FF18-384616D780A9}"/>
                  </a:ext>
                </a:extLst>
              </p:cNvPr>
              <p:cNvSpPr>
                <a:spLocks noChangeShapeType="1"/>
              </p:cNvSpPr>
              <p:nvPr/>
            </p:nvSpPr>
            <p:spPr bwMode="auto">
              <a:xfrm flipV="1">
                <a:off x="5216525"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Line 11">
                <a:extLst>
                  <a:ext uri="{FF2B5EF4-FFF2-40B4-BE49-F238E27FC236}">
                    <a16:creationId xmlns:a16="http://schemas.microsoft.com/office/drawing/2014/main" id="{A1FD4B70-D701-A819-DC99-950A1DF70099}"/>
                  </a:ext>
                </a:extLst>
              </p:cNvPr>
              <p:cNvSpPr>
                <a:spLocks noChangeShapeType="1"/>
              </p:cNvSpPr>
              <p:nvPr/>
            </p:nvSpPr>
            <p:spPr bwMode="auto">
              <a:xfrm flipV="1">
                <a:off x="4745038"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Line 12">
                <a:extLst>
                  <a:ext uri="{FF2B5EF4-FFF2-40B4-BE49-F238E27FC236}">
                    <a16:creationId xmlns:a16="http://schemas.microsoft.com/office/drawing/2014/main" id="{3A955D9F-B0C2-5EE7-37F9-36962618D416}"/>
                  </a:ext>
                </a:extLst>
              </p:cNvPr>
              <p:cNvSpPr>
                <a:spLocks noChangeShapeType="1"/>
              </p:cNvSpPr>
              <p:nvPr/>
            </p:nvSpPr>
            <p:spPr bwMode="auto">
              <a:xfrm flipV="1">
                <a:off x="8518525"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Line 13">
                <a:extLst>
                  <a:ext uri="{FF2B5EF4-FFF2-40B4-BE49-F238E27FC236}">
                    <a16:creationId xmlns:a16="http://schemas.microsoft.com/office/drawing/2014/main" id="{11F2269B-8967-6B9C-1056-C937A8607ED6}"/>
                  </a:ext>
                </a:extLst>
              </p:cNvPr>
              <p:cNvSpPr>
                <a:spLocks noChangeShapeType="1"/>
              </p:cNvSpPr>
              <p:nvPr/>
            </p:nvSpPr>
            <p:spPr bwMode="auto">
              <a:xfrm flipV="1">
                <a:off x="8993188"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Line 14">
                <a:extLst>
                  <a:ext uri="{FF2B5EF4-FFF2-40B4-BE49-F238E27FC236}">
                    <a16:creationId xmlns:a16="http://schemas.microsoft.com/office/drawing/2014/main" id="{15AB2AB2-85E2-32AC-AB87-E24E663133A1}"/>
                  </a:ext>
                </a:extLst>
              </p:cNvPr>
              <p:cNvSpPr>
                <a:spLocks noChangeShapeType="1"/>
              </p:cNvSpPr>
              <p:nvPr/>
            </p:nvSpPr>
            <p:spPr bwMode="auto">
              <a:xfrm flipV="1">
                <a:off x="8047038"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Line 15">
                <a:extLst>
                  <a:ext uri="{FF2B5EF4-FFF2-40B4-BE49-F238E27FC236}">
                    <a16:creationId xmlns:a16="http://schemas.microsoft.com/office/drawing/2014/main" id="{83E5616B-BFCF-C9AF-C613-D816F1ECDEDE}"/>
                  </a:ext>
                </a:extLst>
              </p:cNvPr>
              <p:cNvSpPr>
                <a:spLocks noChangeShapeType="1"/>
              </p:cNvSpPr>
              <p:nvPr/>
            </p:nvSpPr>
            <p:spPr bwMode="auto">
              <a:xfrm flipV="1">
                <a:off x="7575550"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Line 16">
                <a:extLst>
                  <a:ext uri="{FF2B5EF4-FFF2-40B4-BE49-F238E27FC236}">
                    <a16:creationId xmlns:a16="http://schemas.microsoft.com/office/drawing/2014/main" id="{0D437B99-F3C1-4FC7-A98E-C74A07F28615}"/>
                  </a:ext>
                </a:extLst>
              </p:cNvPr>
              <p:cNvSpPr>
                <a:spLocks noChangeShapeType="1"/>
              </p:cNvSpPr>
              <p:nvPr/>
            </p:nvSpPr>
            <p:spPr bwMode="auto">
              <a:xfrm flipV="1">
                <a:off x="7102475"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Line 17">
                <a:extLst>
                  <a:ext uri="{FF2B5EF4-FFF2-40B4-BE49-F238E27FC236}">
                    <a16:creationId xmlns:a16="http://schemas.microsoft.com/office/drawing/2014/main" id="{B503DD74-52ED-8102-26E4-B525CFFAF142}"/>
                  </a:ext>
                </a:extLst>
              </p:cNvPr>
              <p:cNvSpPr>
                <a:spLocks noChangeShapeType="1"/>
              </p:cNvSpPr>
              <p:nvPr/>
            </p:nvSpPr>
            <p:spPr bwMode="auto">
              <a:xfrm flipV="1">
                <a:off x="4273550" y="5953125"/>
                <a:ext cx="0" cy="809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Rectangle 18">
                <a:extLst>
                  <a:ext uri="{FF2B5EF4-FFF2-40B4-BE49-F238E27FC236}">
                    <a16:creationId xmlns:a16="http://schemas.microsoft.com/office/drawing/2014/main" id="{BDE09742-71AA-9D52-64DE-0D1A3DEEF8E2}"/>
                  </a:ext>
                </a:extLst>
              </p:cNvPr>
              <p:cNvSpPr>
                <a:spLocks noChangeArrowheads="1"/>
              </p:cNvSpPr>
              <p:nvPr/>
            </p:nvSpPr>
            <p:spPr bwMode="auto">
              <a:xfrm>
                <a:off x="4273550" y="5813425"/>
                <a:ext cx="196850"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Rectangle 19">
                <a:extLst>
                  <a:ext uri="{FF2B5EF4-FFF2-40B4-BE49-F238E27FC236}">
                    <a16:creationId xmlns:a16="http://schemas.microsoft.com/office/drawing/2014/main" id="{F428398B-186E-99D2-3604-AE48D67B1B05}"/>
                  </a:ext>
                </a:extLst>
              </p:cNvPr>
              <p:cNvSpPr>
                <a:spLocks noChangeArrowheads="1"/>
              </p:cNvSpPr>
              <p:nvPr/>
            </p:nvSpPr>
            <p:spPr bwMode="auto">
              <a:xfrm>
                <a:off x="4273550" y="5843588"/>
                <a:ext cx="103188"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Rectangle 20">
                <a:extLst>
                  <a:ext uri="{FF2B5EF4-FFF2-40B4-BE49-F238E27FC236}">
                    <a16:creationId xmlns:a16="http://schemas.microsoft.com/office/drawing/2014/main" id="{40E0701C-94B4-526A-1F50-51825DCD1D00}"/>
                  </a:ext>
                </a:extLst>
              </p:cNvPr>
              <p:cNvSpPr>
                <a:spLocks noChangeArrowheads="1"/>
              </p:cNvSpPr>
              <p:nvPr/>
            </p:nvSpPr>
            <p:spPr bwMode="auto">
              <a:xfrm>
                <a:off x="4273550" y="5781675"/>
                <a:ext cx="12700" cy="20638"/>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Rectangle 21">
                <a:extLst>
                  <a:ext uri="{FF2B5EF4-FFF2-40B4-BE49-F238E27FC236}">
                    <a16:creationId xmlns:a16="http://schemas.microsoft.com/office/drawing/2014/main" id="{2BF68CE6-2C38-B85C-9928-44BB46B0B0DF}"/>
                  </a:ext>
                </a:extLst>
              </p:cNvPr>
              <p:cNvSpPr>
                <a:spLocks noChangeArrowheads="1"/>
              </p:cNvSpPr>
              <p:nvPr/>
            </p:nvSpPr>
            <p:spPr bwMode="auto">
              <a:xfrm>
                <a:off x="4273550" y="5649913"/>
                <a:ext cx="280988"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Rectangle 22">
                <a:extLst>
                  <a:ext uri="{FF2B5EF4-FFF2-40B4-BE49-F238E27FC236}">
                    <a16:creationId xmlns:a16="http://schemas.microsoft.com/office/drawing/2014/main" id="{5B9B89C9-486F-175B-EFE5-DC66E0E22D52}"/>
                  </a:ext>
                </a:extLst>
              </p:cNvPr>
              <p:cNvSpPr>
                <a:spLocks noChangeArrowheads="1"/>
              </p:cNvSpPr>
              <p:nvPr/>
            </p:nvSpPr>
            <p:spPr bwMode="auto">
              <a:xfrm>
                <a:off x="4273550" y="5618163"/>
                <a:ext cx="36513" cy="20638"/>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Rectangle 23">
                <a:extLst>
                  <a:ext uri="{FF2B5EF4-FFF2-40B4-BE49-F238E27FC236}">
                    <a16:creationId xmlns:a16="http://schemas.microsoft.com/office/drawing/2014/main" id="{39FEDDFD-BA63-7AC0-ADE3-E975AEC4A1C8}"/>
                  </a:ext>
                </a:extLst>
              </p:cNvPr>
              <p:cNvSpPr>
                <a:spLocks noChangeArrowheads="1"/>
              </p:cNvSpPr>
              <p:nvPr/>
            </p:nvSpPr>
            <p:spPr bwMode="auto">
              <a:xfrm>
                <a:off x="4273550" y="5680075"/>
                <a:ext cx="133350"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Rectangle 24">
                <a:extLst>
                  <a:ext uri="{FF2B5EF4-FFF2-40B4-BE49-F238E27FC236}">
                    <a16:creationId xmlns:a16="http://schemas.microsoft.com/office/drawing/2014/main" id="{668F5361-58A7-D6FD-3034-20CE305B806A}"/>
                  </a:ext>
                </a:extLst>
              </p:cNvPr>
              <p:cNvSpPr>
                <a:spLocks noChangeArrowheads="1"/>
              </p:cNvSpPr>
              <p:nvPr/>
            </p:nvSpPr>
            <p:spPr bwMode="auto">
              <a:xfrm>
                <a:off x="4273550" y="5484813"/>
                <a:ext cx="292100"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Rectangle 25">
                <a:extLst>
                  <a:ext uri="{FF2B5EF4-FFF2-40B4-BE49-F238E27FC236}">
                    <a16:creationId xmlns:a16="http://schemas.microsoft.com/office/drawing/2014/main" id="{23BC22E1-63EB-2FDF-7008-B53C6A1034AF}"/>
                  </a:ext>
                </a:extLst>
              </p:cNvPr>
              <p:cNvSpPr>
                <a:spLocks noChangeArrowheads="1"/>
              </p:cNvSpPr>
              <p:nvPr/>
            </p:nvSpPr>
            <p:spPr bwMode="auto">
              <a:xfrm>
                <a:off x="4273550" y="5453063"/>
                <a:ext cx="52388" cy="20638"/>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Rectangle 26">
                <a:extLst>
                  <a:ext uri="{FF2B5EF4-FFF2-40B4-BE49-F238E27FC236}">
                    <a16:creationId xmlns:a16="http://schemas.microsoft.com/office/drawing/2014/main" id="{5869A866-B824-307A-DE7E-E92C2C908EC1}"/>
                  </a:ext>
                </a:extLst>
              </p:cNvPr>
              <p:cNvSpPr>
                <a:spLocks noChangeArrowheads="1"/>
              </p:cNvSpPr>
              <p:nvPr/>
            </p:nvSpPr>
            <p:spPr bwMode="auto">
              <a:xfrm>
                <a:off x="4273550" y="5514975"/>
                <a:ext cx="109538"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Rectangle 27">
                <a:extLst>
                  <a:ext uri="{FF2B5EF4-FFF2-40B4-BE49-F238E27FC236}">
                    <a16:creationId xmlns:a16="http://schemas.microsoft.com/office/drawing/2014/main" id="{35307ED3-A812-DBA6-EC91-CE5720F4F6FD}"/>
                  </a:ext>
                </a:extLst>
              </p:cNvPr>
              <p:cNvSpPr>
                <a:spLocks noChangeArrowheads="1"/>
              </p:cNvSpPr>
              <p:nvPr/>
            </p:nvSpPr>
            <p:spPr bwMode="auto">
              <a:xfrm>
                <a:off x="4273550" y="5316538"/>
                <a:ext cx="325438"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Rectangle 28">
                <a:extLst>
                  <a:ext uri="{FF2B5EF4-FFF2-40B4-BE49-F238E27FC236}">
                    <a16:creationId xmlns:a16="http://schemas.microsoft.com/office/drawing/2014/main" id="{8E15E4E2-28D1-65EC-67DE-2E3877EEDB29}"/>
                  </a:ext>
                </a:extLst>
              </p:cNvPr>
              <p:cNvSpPr>
                <a:spLocks noChangeArrowheads="1"/>
              </p:cNvSpPr>
              <p:nvPr/>
            </p:nvSpPr>
            <p:spPr bwMode="auto">
              <a:xfrm>
                <a:off x="4273550" y="5283200"/>
                <a:ext cx="185738"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Rectangle 29">
                <a:extLst>
                  <a:ext uri="{FF2B5EF4-FFF2-40B4-BE49-F238E27FC236}">
                    <a16:creationId xmlns:a16="http://schemas.microsoft.com/office/drawing/2014/main" id="{2B92273E-A833-2E88-E322-DD7563778BC1}"/>
                  </a:ext>
                </a:extLst>
              </p:cNvPr>
              <p:cNvSpPr>
                <a:spLocks noChangeArrowheads="1"/>
              </p:cNvSpPr>
              <p:nvPr/>
            </p:nvSpPr>
            <p:spPr bwMode="auto">
              <a:xfrm>
                <a:off x="4273550" y="5346700"/>
                <a:ext cx="185738" cy="206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Rectangle 30">
                <a:extLst>
                  <a:ext uri="{FF2B5EF4-FFF2-40B4-BE49-F238E27FC236}">
                    <a16:creationId xmlns:a16="http://schemas.microsoft.com/office/drawing/2014/main" id="{D124721E-EB67-C102-8C3C-DB46475CD08D}"/>
                  </a:ext>
                </a:extLst>
              </p:cNvPr>
              <p:cNvSpPr>
                <a:spLocks noChangeArrowheads="1"/>
              </p:cNvSpPr>
              <p:nvPr/>
            </p:nvSpPr>
            <p:spPr bwMode="auto">
              <a:xfrm>
                <a:off x="4273550" y="5181600"/>
                <a:ext cx="69850" cy="206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Rectangle 31">
                <a:extLst>
                  <a:ext uri="{FF2B5EF4-FFF2-40B4-BE49-F238E27FC236}">
                    <a16:creationId xmlns:a16="http://schemas.microsoft.com/office/drawing/2014/main" id="{6731B0A7-0659-C475-5B05-F08E305B60B6}"/>
                  </a:ext>
                </a:extLst>
              </p:cNvPr>
              <p:cNvSpPr>
                <a:spLocks noChangeArrowheads="1"/>
              </p:cNvSpPr>
              <p:nvPr/>
            </p:nvSpPr>
            <p:spPr bwMode="auto">
              <a:xfrm>
                <a:off x="4273550" y="5151438"/>
                <a:ext cx="38417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Rectangle 32">
                <a:extLst>
                  <a:ext uri="{FF2B5EF4-FFF2-40B4-BE49-F238E27FC236}">
                    <a16:creationId xmlns:a16="http://schemas.microsoft.com/office/drawing/2014/main" id="{975F9866-5A85-C6D8-AA62-EEA3DECC4A85}"/>
                  </a:ext>
                </a:extLst>
              </p:cNvPr>
              <p:cNvSpPr>
                <a:spLocks noChangeArrowheads="1"/>
              </p:cNvSpPr>
              <p:nvPr/>
            </p:nvSpPr>
            <p:spPr bwMode="auto">
              <a:xfrm>
                <a:off x="4273550" y="5118100"/>
                <a:ext cx="441325"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Rectangle 33">
                <a:extLst>
                  <a:ext uri="{FF2B5EF4-FFF2-40B4-BE49-F238E27FC236}">
                    <a16:creationId xmlns:a16="http://schemas.microsoft.com/office/drawing/2014/main" id="{FE8A3029-2EE1-2072-DB24-C299626A1BCC}"/>
                  </a:ext>
                </a:extLst>
              </p:cNvPr>
              <p:cNvSpPr>
                <a:spLocks noChangeArrowheads="1"/>
              </p:cNvSpPr>
              <p:nvPr/>
            </p:nvSpPr>
            <p:spPr bwMode="auto">
              <a:xfrm>
                <a:off x="4273550" y="4984750"/>
                <a:ext cx="414338"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Rectangle 34">
                <a:extLst>
                  <a:ext uri="{FF2B5EF4-FFF2-40B4-BE49-F238E27FC236}">
                    <a16:creationId xmlns:a16="http://schemas.microsoft.com/office/drawing/2014/main" id="{54F8641F-73C6-DCA1-037A-6D693058900D}"/>
                  </a:ext>
                </a:extLst>
              </p:cNvPr>
              <p:cNvSpPr>
                <a:spLocks noChangeArrowheads="1"/>
              </p:cNvSpPr>
              <p:nvPr/>
            </p:nvSpPr>
            <p:spPr bwMode="auto">
              <a:xfrm>
                <a:off x="4273550" y="4951413"/>
                <a:ext cx="106363"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Rectangle 35">
                <a:extLst>
                  <a:ext uri="{FF2B5EF4-FFF2-40B4-BE49-F238E27FC236}">
                    <a16:creationId xmlns:a16="http://schemas.microsoft.com/office/drawing/2014/main" id="{295390A3-14ED-21AC-55F9-C6DBB1ADEAEA}"/>
                  </a:ext>
                </a:extLst>
              </p:cNvPr>
              <p:cNvSpPr>
                <a:spLocks noChangeArrowheads="1"/>
              </p:cNvSpPr>
              <p:nvPr/>
            </p:nvSpPr>
            <p:spPr bwMode="auto">
              <a:xfrm>
                <a:off x="4273550" y="5013325"/>
                <a:ext cx="201613"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Rectangle 36">
                <a:extLst>
                  <a:ext uri="{FF2B5EF4-FFF2-40B4-BE49-F238E27FC236}">
                    <a16:creationId xmlns:a16="http://schemas.microsoft.com/office/drawing/2014/main" id="{ECD24F24-607A-28BF-B9B1-ECEA5187172C}"/>
                  </a:ext>
                </a:extLst>
              </p:cNvPr>
              <p:cNvSpPr>
                <a:spLocks noChangeArrowheads="1"/>
              </p:cNvSpPr>
              <p:nvPr/>
            </p:nvSpPr>
            <p:spPr bwMode="auto">
              <a:xfrm>
                <a:off x="4273550" y="4832350"/>
                <a:ext cx="69850"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Rectangle 37">
                <a:extLst>
                  <a:ext uri="{FF2B5EF4-FFF2-40B4-BE49-F238E27FC236}">
                    <a16:creationId xmlns:a16="http://schemas.microsoft.com/office/drawing/2014/main" id="{41972F85-C569-353F-BB39-D6CB8D5E3CB4}"/>
                  </a:ext>
                </a:extLst>
              </p:cNvPr>
              <p:cNvSpPr>
                <a:spLocks noChangeArrowheads="1"/>
              </p:cNvSpPr>
              <p:nvPr/>
            </p:nvSpPr>
            <p:spPr bwMode="auto">
              <a:xfrm>
                <a:off x="4273550" y="4802188"/>
                <a:ext cx="44767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Rectangle 38">
                <a:extLst>
                  <a:ext uri="{FF2B5EF4-FFF2-40B4-BE49-F238E27FC236}">
                    <a16:creationId xmlns:a16="http://schemas.microsoft.com/office/drawing/2014/main" id="{8433B5AB-EC6D-0C6D-B779-122FB6C76B26}"/>
                  </a:ext>
                </a:extLst>
              </p:cNvPr>
              <p:cNvSpPr>
                <a:spLocks noChangeArrowheads="1"/>
              </p:cNvSpPr>
              <p:nvPr/>
            </p:nvSpPr>
            <p:spPr bwMode="auto">
              <a:xfrm>
                <a:off x="4273550" y="4652963"/>
                <a:ext cx="498475" cy="20638"/>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Rectangle 39">
                <a:extLst>
                  <a:ext uri="{FF2B5EF4-FFF2-40B4-BE49-F238E27FC236}">
                    <a16:creationId xmlns:a16="http://schemas.microsoft.com/office/drawing/2014/main" id="{CD3DF234-5907-F4E6-A4A4-E81C5E6542B4}"/>
                  </a:ext>
                </a:extLst>
              </p:cNvPr>
              <p:cNvSpPr>
                <a:spLocks noChangeArrowheads="1"/>
              </p:cNvSpPr>
              <p:nvPr/>
            </p:nvSpPr>
            <p:spPr bwMode="auto">
              <a:xfrm>
                <a:off x="4273550" y="4484688"/>
                <a:ext cx="49847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40">
                <a:extLst>
                  <a:ext uri="{FF2B5EF4-FFF2-40B4-BE49-F238E27FC236}">
                    <a16:creationId xmlns:a16="http://schemas.microsoft.com/office/drawing/2014/main" id="{71D5678B-6460-2B1A-8247-025B5A6BA4BC}"/>
                  </a:ext>
                </a:extLst>
              </p:cNvPr>
              <p:cNvSpPr>
                <a:spLocks noChangeArrowheads="1"/>
              </p:cNvSpPr>
              <p:nvPr/>
            </p:nvSpPr>
            <p:spPr bwMode="auto">
              <a:xfrm>
                <a:off x="4273550" y="4514850"/>
                <a:ext cx="365125"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Rectangle 41">
                <a:extLst>
                  <a:ext uri="{FF2B5EF4-FFF2-40B4-BE49-F238E27FC236}">
                    <a16:creationId xmlns:a16="http://schemas.microsoft.com/office/drawing/2014/main" id="{78302418-08DF-FA8D-2426-C6C0FEC10FE3}"/>
                  </a:ext>
                </a:extLst>
              </p:cNvPr>
              <p:cNvSpPr>
                <a:spLocks noChangeArrowheads="1"/>
              </p:cNvSpPr>
              <p:nvPr/>
            </p:nvSpPr>
            <p:spPr bwMode="auto">
              <a:xfrm>
                <a:off x="4273550" y="4452938"/>
                <a:ext cx="57150" cy="20638"/>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Rectangle 42">
                <a:extLst>
                  <a:ext uri="{FF2B5EF4-FFF2-40B4-BE49-F238E27FC236}">
                    <a16:creationId xmlns:a16="http://schemas.microsoft.com/office/drawing/2014/main" id="{5AAD223F-B72D-878A-058E-DCB4F0F60AC9}"/>
                  </a:ext>
                </a:extLst>
              </p:cNvPr>
              <p:cNvSpPr>
                <a:spLocks noChangeArrowheads="1"/>
              </p:cNvSpPr>
              <p:nvPr/>
            </p:nvSpPr>
            <p:spPr bwMode="auto">
              <a:xfrm>
                <a:off x="4273550" y="4319588"/>
                <a:ext cx="522288"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Rectangle 43">
                <a:extLst>
                  <a:ext uri="{FF2B5EF4-FFF2-40B4-BE49-F238E27FC236}">
                    <a16:creationId xmlns:a16="http://schemas.microsoft.com/office/drawing/2014/main" id="{FDB41C1F-19FD-CF1C-558E-A5604BEF699F}"/>
                  </a:ext>
                </a:extLst>
              </p:cNvPr>
              <p:cNvSpPr>
                <a:spLocks noChangeArrowheads="1"/>
              </p:cNvSpPr>
              <p:nvPr/>
            </p:nvSpPr>
            <p:spPr bwMode="auto">
              <a:xfrm>
                <a:off x="4273550" y="4287838"/>
                <a:ext cx="296863" cy="20638"/>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Rectangle 44">
                <a:extLst>
                  <a:ext uri="{FF2B5EF4-FFF2-40B4-BE49-F238E27FC236}">
                    <a16:creationId xmlns:a16="http://schemas.microsoft.com/office/drawing/2014/main" id="{7A08D62A-2514-EE9F-B5C2-D7CEEF88AF69}"/>
                  </a:ext>
                </a:extLst>
              </p:cNvPr>
              <p:cNvSpPr>
                <a:spLocks noChangeArrowheads="1"/>
              </p:cNvSpPr>
              <p:nvPr/>
            </p:nvSpPr>
            <p:spPr bwMode="auto">
              <a:xfrm>
                <a:off x="4273550" y="4349750"/>
                <a:ext cx="93663"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Rectangle 45">
                <a:extLst>
                  <a:ext uri="{FF2B5EF4-FFF2-40B4-BE49-F238E27FC236}">
                    <a16:creationId xmlns:a16="http://schemas.microsoft.com/office/drawing/2014/main" id="{D41A858E-19A1-17A8-C86B-A6B6BCC30A72}"/>
                  </a:ext>
                </a:extLst>
              </p:cNvPr>
              <p:cNvSpPr>
                <a:spLocks noChangeArrowheads="1"/>
              </p:cNvSpPr>
              <p:nvPr/>
            </p:nvSpPr>
            <p:spPr bwMode="auto">
              <a:xfrm>
                <a:off x="4273550" y="4154488"/>
                <a:ext cx="53657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3" name="Rectangle 46">
                <a:extLst>
                  <a:ext uri="{FF2B5EF4-FFF2-40B4-BE49-F238E27FC236}">
                    <a16:creationId xmlns:a16="http://schemas.microsoft.com/office/drawing/2014/main" id="{60C91453-70D3-9A1C-7E93-3EA4723D83B2}"/>
                  </a:ext>
                </a:extLst>
              </p:cNvPr>
              <p:cNvSpPr>
                <a:spLocks noChangeArrowheads="1"/>
              </p:cNvSpPr>
              <p:nvPr/>
            </p:nvSpPr>
            <p:spPr bwMode="auto">
              <a:xfrm>
                <a:off x="4273550" y="4184650"/>
                <a:ext cx="133350"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48" name="Rectangle 47">
                <a:extLst>
                  <a:ext uri="{FF2B5EF4-FFF2-40B4-BE49-F238E27FC236}">
                    <a16:creationId xmlns:a16="http://schemas.microsoft.com/office/drawing/2014/main" id="{125C604A-C024-121B-30AF-0D5093338826}"/>
                  </a:ext>
                </a:extLst>
              </p:cNvPr>
              <p:cNvSpPr>
                <a:spLocks noChangeArrowheads="1"/>
              </p:cNvSpPr>
              <p:nvPr/>
            </p:nvSpPr>
            <p:spPr bwMode="auto">
              <a:xfrm>
                <a:off x="4273550" y="4122738"/>
                <a:ext cx="157163" cy="20638"/>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49" name="Rectangle 48">
                <a:extLst>
                  <a:ext uri="{FF2B5EF4-FFF2-40B4-BE49-F238E27FC236}">
                    <a16:creationId xmlns:a16="http://schemas.microsoft.com/office/drawing/2014/main" id="{B8049DEE-A413-5A3C-6D82-EF74AF064ACD}"/>
                  </a:ext>
                </a:extLst>
              </p:cNvPr>
              <p:cNvSpPr>
                <a:spLocks noChangeArrowheads="1"/>
              </p:cNvSpPr>
              <p:nvPr/>
            </p:nvSpPr>
            <p:spPr bwMode="auto">
              <a:xfrm>
                <a:off x="4273550" y="3987800"/>
                <a:ext cx="541338"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0" name="Rectangle 49">
                <a:extLst>
                  <a:ext uri="{FF2B5EF4-FFF2-40B4-BE49-F238E27FC236}">
                    <a16:creationId xmlns:a16="http://schemas.microsoft.com/office/drawing/2014/main" id="{394A1347-225F-9D30-61A6-A328C3BC1659}"/>
                  </a:ext>
                </a:extLst>
              </p:cNvPr>
              <p:cNvSpPr>
                <a:spLocks noChangeArrowheads="1"/>
              </p:cNvSpPr>
              <p:nvPr/>
            </p:nvSpPr>
            <p:spPr bwMode="auto">
              <a:xfrm>
                <a:off x="4273550" y="4017963"/>
                <a:ext cx="82550"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1" name="Rectangle 50">
                <a:extLst>
                  <a:ext uri="{FF2B5EF4-FFF2-40B4-BE49-F238E27FC236}">
                    <a16:creationId xmlns:a16="http://schemas.microsoft.com/office/drawing/2014/main" id="{057CCD00-4B1E-8410-E352-F1F29254CE2C}"/>
                  </a:ext>
                </a:extLst>
              </p:cNvPr>
              <p:cNvSpPr>
                <a:spLocks noChangeArrowheads="1"/>
              </p:cNvSpPr>
              <p:nvPr/>
            </p:nvSpPr>
            <p:spPr bwMode="auto">
              <a:xfrm>
                <a:off x="4273550" y="3954463"/>
                <a:ext cx="52388"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2" name="Rectangle 51">
                <a:extLst>
                  <a:ext uri="{FF2B5EF4-FFF2-40B4-BE49-F238E27FC236}">
                    <a16:creationId xmlns:a16="http://schemas.microsoft.com/office/drawing/2014/main" id="{42BF1EA6-F771-A516-4DA1-40C2F6FB84C4}"/>
                  </a:ext>
                </a:extLst>
              </p:cNvPr>
              <p:cNvSpPr>
                <a:spLocks noChangeArrowheads="1"/>
              </p:cNvSpPr>
              <p:nvPr/>
            </p:nvSpPr>
            <p:spPr bwMode="auto">
              <a:xfrm>
                <a:off x="4273550" y="3806825"/>
                <a:ext cx="58102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4" name="Rectangle 52">
                <a:extLst>
                  <a:ext uri="{FF2B5EF4-FFF2-40B4-BE49-F238E27FC236}">
                    <a16:creationId xmlns:a16="http://schemas.microsoft.com/office/drawing/2014/main" id="{E7D25EC6-515F-61D6-B202-044416D24C93}"/>
                  </a:ext>
                </a:extLst>
              </p:cNvPr>
              <p:cNvSpPr>
                <a:spLocks noChangeArrowheads="1"/>
              </p:cNvSpPr>
              <p:nvPr/>
            </p:nvSpPr>
            <p:spPr bwMode="auto">
              <a:xfrm>
                <a:off x="4273550" y="3835400"/>
                <a:ext cx="106363"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5" name="Rectangle 53">
                <a:extLst>
                  <a:ext uri="{FF2B5EF4-FFF2-40B4-BE49-F238E27FC236}">
                    <a16:creationId xmlns:a16="http://schemas.microsoft.com/office/drawing/2014/main" id="{AE9AA412-28EE-75AE-E2D0-601B67BE1806}"/>
                  </a:ext>
                </a:extLst>
              </p:cNvPr>
              <p:cNvSpPr>
                <a:spLocks noChangeArrowheads="1"/>
              </p:cNvSpPr>
              <p:nvPr/>
            </p:nvSpPr>
            <p:spPr bwMode="auto">
              <a:xfrm>
                <a:off x="4273550" y="3619500"/>
                <a:ext cx="1103313"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6" name="Rectangle 54">
                <a:extLst>
                  <a:ext uri="{FF2B5EF4-FFF2-40B4-BE49-F238E27FC236}">
                    <a16:creationId xmlns:a16="http://schemas.microsoft.com/office/drawing/2014/main" id="{0E8A59EF-7A2A-3CFC-C4EF-C07CF928A298}"/>
                  </a:ext>
                </a:extLst>
              </p:cNvPr>
              <p:cNvSpPr>
                <a:spLocks noChangeArrowheads="1"/>
              </p:cNvSpPr>
              <p:nvPr/>
            </p:nvSpPr>
            <p:spPr bwMode="auto">
              <a:xfrm>
                <a:off x="4273550" y="3652838"/>
                <a:ext cx="58102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7" name="Rectangle 55">
                <a:extLst>
                  <a:ext uri="{FF2B5EF4-FFF2-40B4-BE49-F238E27FC236}">
                    <a16:creationId xmlns:a16="http://schemas.microsoft.com/office/drawing/2014/main" id="{9FFB57B2-1F64-9EB0-0937-9B7B17DA2198}"/>
                  </a:ext>
                </a:extLst>
              </p:cNvPr>
              <p:cNvSpPr>
                <a:spLocks noChangeArrowheads="1"/>
              </p:cNvSpPr>
              <p:nvPr/>
            </p:nvSpPr>
            <p:spPr bwMode="auto">
              <a:xfrm>
                <a:off x="4273550" y="3681413"/>
                <a:ext cx="420688"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8" name="Rectangle 56">
                <a:extLst>
                  <a:ext uri="{FF2B5EF4-FFF2-40B4-BE49-F238E27FC236}">
                    <a16:creationId xmlns:a16="http://schemas.microsoft.com/office/drawing/2014/main" id="{B98B5AD9-5B38-98C8-AE4E-2EAE284190A6}"/>
                  </a:ext>
                </a:extLst>
              </p:cNvPr>
              <p:cNvSpPr>
                <a:spLocks noChangeArrowheads="1"/>
              </p:cNvSpPr>
              <p:nvPr/>
            </p:nvSpPr>
            <p:spPr bwMode="auto">
              <a:xfrm>
                <a:off x="4273550" y="3481388"/>
                <a:ext cx="941388"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9" name="Rectangle 57">
                <a:extLst>
                  <a:ext uri="{FF2B5EF4-FFF2-40B4-BE49-F238E27FC236}">
                    <a16:creationId xmlns:a16="http://schemas.microsoft.com/office/drawing/2014/main" id="{32D17D31-600D-280B-7FA2-8592B4210EA3}"/>
                  </a:ext>
                </a:extLst>
              </p:cNvPr>
              <p:cNvSpPr>
                <a:spLocks noChangeArrowheads="1"/>
              </p:cNvSpPr>
              <p:nvPr/>
            </p:nvSpPr>
            <p:spPr bwMode="auto">
              <a:xfrm>
                <a:off x="4273550" y="3511550"/>
                <a:ext cx="309563"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0" name="Rectangle 58">
                <a:extLst>
                  <a:ext uri="{FF2B5EF4-FFF2-40B4-BE49-F238E27FC236}">
                    <a16:creationId xmlns:a16="http://schemas.microsoft.com/office/drawing/2014/main" id="{AAA4D9EB-A924-176B-8E4E-315BC3F9B74A}"/>
                  </a:ext>
                </a:extLst>
              </p:cNvPr>
              <p:cNvSpPr>
                <a:spLocks noChangeArrowheads="1"/>
              </p:cNvSpPr>
              <p:nvPr/>
            </p:nvSpPr>
            <p:spPr bwMode="auto">
              <a:xfrm>
                <a:off x="4273550" y="3448050"/>
                <a:ext cx="74613"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1" name="Rectangle 59">
                <a:extLst>
                  <a:ext uri="{FF2B5EF4-FFF2-40B4-BE49-F238E27FC236}">
                    <a16:creationId xmlns:a16="http://schemas.microsoft.com/office/drawing/2014/main" id="{437AC324-29AF-D773-398D-5BD7DC2F81F6}"/>
                  </a:ext>
                </a:extLst>
              </p:cNvPr>
              <p:cNvSpPr>
                <a:spLocks noChangeArrowheads="1"/>
              </p:cNvSpPr>
              <p:nvPr/>
            </p:nvSpPr>
            <p:spPr bwMode="auto">
              <a:xfrm>
                <a:off x="4273550" y="3316288"/>
                <a:ext cx="996950"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2" name="Rectangle 60">
                <a:extLst>
                  <a:ext uri="{FF2B5EF4-FFF2-40B4-BE49-F238E27FC236}">
                    <a16:creationId xmlns:a16="http://schemas.microsoft.com/office/drawing/2014/main" id="{8F12EE68-BEFE-0DD7-B368-D3CA3F7D7A64}"/>
                  </a:ext>
                </a:extLst>
              </p:cNvPr>
              <p:cNvSpPr>
                <a:spLocks noChangeArrowheads="1"/>
              </p:cNvSpPr>
              <p:nvPr/>
            </p:nvSpPr>
            <p:spPr bwMode="auto">
              <a:xfrm>
                <a:off x="4273550" y="3346450"/>
                <a:ext cx="441325" cy="206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3" name="Rectangle 61">
                <a:extLst>
                  <a:ext uri="{FF2B5EF4-FFF2-40B4-BE49-F238E27FC236}">
                    <a16:creationId xmlns:a16="http://schemas.microsoft.com/office/drawing/2014/main" id="{722B8985-041A-568A-4DAE-E733BA6B040A}"/>
                  </a:ext>
                </a:extLst>
              </p:cNvPr>
              <p:cNvSpPr>
                <a:spLocks noChangeArrowheads="1"/>
              </p:cNvSpPr>
              <p:nvPr/>
            </p:nvSpPr>
            <p:spPr bwMode="auto">
              <a:xfrm>
                <a:off x="4273550" y="3282950"/>
                <a:ext cx="106363"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4" name="Rectangle 62">
                <a:extLst>
                  <a:ext uri="{FF2B5EF4-FFF2-40B4-BE49-F238E27FC236}">
                    <a16:creationId xmlns:a16="http://schemas.microsoft.com/office/drawing/2014/main" id="{4740788F-EDB0-527E-D085-BFCF210D3A98}"/>
                  </a:ext>
                </a:extLst>
              </p:cNvPr>
              <p:cNvSpPr>
                <a:spLocks noChangeArrowheads="1"/>
              </p:cNvSpPr>
              <p:nvPr/>
            </p:nvSpPr>
            <p:spPr bwMode="auto">
              <a:xfrm>
                <a:off x="4273550" y="3148013"/>
                <a:ext cx="110172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5" name="Rectangle 63">
                <a:extLst>
                  <a:ext uri="{FF2B5EF4-FFF2-40B4-BE49-F238E27FC236}">
                    <a16:creationId xmlns:a16="http://schemas.microsoft.com/office/drawing/2014/main" id="{E2C7CD7D-52D5-1F2C-0E7F-CA14E7EE6F48}"/>
                  </a:ext>
                </a:extLst>
              </p:cNvPr>
              <p:cNvSpPr>
                <a:spLocks noChangeArrowheads="1"/>
              </p:cNvSpPr>
              <p:nvPr/>
            </p:nvSpPr>
            <p:spPr bwMode="auto">
              <a:xfrm>
                <a:off x="4273550" y="3114675"/>
                <a:ext cx="93663"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6" name="Rectangle 64">
                <a:extLst>
                  <a:ext uri="{FF2B5EF4-FFF2-40B4-BE49-F238E27FC236}">
                    <a16:creationId xmlns:a16="http://schemas.microsoft.com/office/drawing/2014/main" id="{748E2DE4-D456-412A-050C-4925661DF639}"/>
                  </a:ext>
                </a:extLst>
              </p:cNvPr>
              <p:cNvSpPr>
                <a:spLocks noChangeArrowheads="1"/>
              </p:cNvSpPr>
              <p:nvPr/>
            </p:nvSpPr>
            <p:spPr bwMode="auto">
              <a:xfrm>
                <a:off x="4273550" y="3176588"/>
                <a:ext cx="498475"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7" name="Rectangle 65">
                <a:extLst>
                  <a:ext uri="{FF2B5EF4-FFF2-40B4-BE49-F238E27FC236}">
                    <a16:creationId xmlns:a16="http://schemas.microsoft.com/office/drawing/2014/main" id="{E5ECBC78-0B26-49E0-E6CB-2E8201A88B6D}"/>
                  </a:ext>
                </a:extLst>
              </p:cNvPr>
              <p:cNvSpPr>
                <a:spLocks noChangeArrowheads="1"/>
              </p:cNvSpPr>
              <p:nvPr/>
            </p:nvSpPr>
            <p:spPr bwMode="auto">
              <a:xfrm>
                <a:off x="4273550" y="2982913"/>
                <a:ext cx="119697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8" name="Rectangle 66">
                <a:extLst>
                  <a:ext uri="{FF2B5EF4-FFF2-40B4-BE49-F238E27FC236}">
                    <a16:creationId xmlns:a16="http://schemas.microsoft.com/office/drawing/2014/main" id="{13456FFC-5E62-7520-B7BB-ED9A02E99AFD}"/>
                  </a:ext>
                </a:extLst>
              </p:cNvPr>
              <p:cNvSpPr>
                <a:spLocks noChangeArrowheads="1"/>
              </p:cNvSpPr>
              <p:nvPr/>
            </p:nvSpPr>
            <p:spPr bwMode="auto">
              <a:xfrm>
                <a:off x="4273550" y="2949575"/>
                <a:ext cx="676275"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9" name="Rectangle 67">
                <a:extLst>
                  <a:ext uri="{FF2B5EF4-FFF2-40B4-BE49-F238E27FC236}">
                    <a16:creationId xmlns:a16="http://schemas.microsoft.com/office/drawing/2014/main" id="{30B3CB0D-327C-BC38-E311-E741E70A5423}"/>
                  </a:ext>
                </a:extLst>
              </p:cNvPr>
              <p:cNvSpPr>
                <a:spLocks noChangeArrowheads="1"/>
              </p:cNvSpPr>
              <p:nvPr/>
            </p:nvSpPr>
            <p:spPr bwMode="auto">
              <a:xfrm>
                <a:off x="4273550" y="3011488"/>
                <a:ext cx="414338"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0" name="Rectangle 68">
                <a:extLst>
                  <a:ext uri="{FF2B5EF4-FFF2-40B4-BE49-F238E27FC236}">
                    <a16:creationId xmlns:a16="http://schemas.microsoft.com/office/drawing/2014/main" id="{7D1164AA-C70C-9988-D8E7-70FC6319F572}"/>
                  </a:ext>
                </a:extLst>
              </p:cNvPr>
              <p:cNvSpPr>
                <a:spLocks noChangeArrowheads="1"/>
              </p:cNvSpPr>
              <p:nvPr/>
            </p:nvSpPr>
            <p:spPr bwMode="auto">
              <a:xfrm>
                <a:off x="4273550" y="2784475"/>
                <a:ext cx="1296988"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1" name="Rectangle 69">
                <a:extLst>
                  <a:ext uri="{FF2B5EF4-FFF2-40B4-BE49-F238E27FC236}">
                    <a16:creationId xmlns:a16="http://schemas.microsoft.com/office/drawing/2014/main" id="{CBC53AAF-AB07-B289-A9EE-8ED6891B5C26}"/>
                  </a:ext>
                </a:extLst>
              </p:cNvPr>
              <p:cNvSpPr>
                <a:spLocks noChangeArrowheads="1"/>
              </p:cNvSpPr>
              <p:nvPr/>
            </p:nvSpPr>
            <p:spPr bwMode="auto">
              <a:xfrm>
                <a:off x="4273550" y="2817813"/>
                <a:ext cx="1457325"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2" name="Rectangle 70">
                <a:extLst>
                  <a:ext uri="{FF2B5EF4-FFF2-40B4-BE49-F238E27FC236}">
                    <a16:creationId xmlns:a16="http://schemas.microsoft.com/office/drawing/2014/main" id="{3D9E74AC-351F-7379-A694-E38AA50AC8C3}"/>
                  </a:ext>
                </a:extLst>
              </p:cNvPr>
              <p:cNvSpPr>
                <a:spLocks noChangeArrowheads="1"/>
              </p:cNvSpPr>
              <p:nvPr/>
            </p:nvSpPr>
            <p:spPr bwMode="auto">
              <a:xfrm>
                <a:off x="4273550" y="2846388"/>
                <a:ext cx="698500"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3" name="Rectangle 71">
                <a:extLst>
                  <a:ext uri="{FF2B5EF4-FFF2-40B4-BE49-F238E27FC236}">
                    <a16:creationId xmlns:a16="http://schemas.microsoft.com/office/drawing/2014/main" id="{60CDA394-1D1B-F604-83CA-123F1A5F0193}"/>
                  </a:ext>
                </a:extLst>
              </p:cNvPr>
              <p:cNvSpPr>
                <a:spLocks noChangeArrowheads="1"/>
              </p:cNvSpPr>
              <p:nvPr/>
            </p:nvSpPr>
            <p:spPr bwMode="auto">
              <a:xfrm>
                <a:off x="4273550" y="2652713"/>
                <a:ext cx="1479550"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4" name="Rectangle 72">
                <a:extLst>
                  <a:ext uri="{FF2B5EF4-FFF2-40B4-BE49-F238E27FC236}">
                    <a16:creationId xmlns:a16="http://schemas.microsoft.com/office/drawing/2014/main" id="{70D8BADE-7EE1-7A50-D3CB-2432F591E483}"/>
                  </a:ext>
                </a:extLst>
              </p:cNvPr>
              <p:cNvSpPr>
                <a:spLocks noChangeArrowheads="1"/>
              </p:cNvSpPr>
              <p:nvPr/>
            </p:nvSpPr>
            <p:spPr bwMode="auto">
              <a:xfrm>
                <a:off x="4273550" y="2619375"/>
                <a:ext cx="514350"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5" name="Rectangle 73">
                <a:extLst>
                  <a:ext uri="{FF2B5EF4-FFF2-40B4-BE49-F238E27FC236}">
                    <a16:creationId xmlns:a16="http://schemas.microsoft.com/office/drawing/2014/main" id="{CC2F1453-2D45-2EAC-1819-09F152BFB173}"/>
                  </a:ext>
                </a:extLst>
              </p:cNvPr>
              <p:cNvSpPr>
                <a:spLocks noChangeArrowheads="1"/>
              </p:cNvSpPr>
              <p:nvPr/>
            </p:nvSpPr>
            <p:spPr bwMode="auto">
              <a:xfrm>
                <a:off x="4273550" y="2681288"/>
                <a:ext cx="765175"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6" name="Rectangle 74">
                <a:extLst>
                  <a:ext uri="{FF2B5EF4-FFF2-40B4-BE49-F238E27FC236}">
                    <a16:creationId xmlns:a16="http://schemas.microsoft.com/office/drawing/2014/main" id="{97F18752-7828-051C-1371-09829946F774}"/>
                  </a:ext>
                </a:extLst>
              </p:cNvPr>
              <p:cNvSpPr>
                <a:spLocks noChangeArrowheads="1"/>
              </p:cNvSpPr>
              <p:nvPr/>
            </p:nvSpPr>
            <p:spPr bwMode="auto">
              <a:xfrm>
                <a:off x="4273550" y="2514600"/>
                <a:ext cx="820738"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7" name="Rectangle 75">
                <a:extLst>
                  <a:ext uri="{FF2B5EF4-FFF2-40B4-BE49-F238E27FC236}">
                    <a16:creationId xmlns:a16="http://schemas.microsoft.com/office/drawing/2014/main" id="{04146B32-4C0E-81A7-480F-1C14B53C168B}"/>
                  </a:ext>
                </a:extLst>
              </p:cNvPr>
              <p:cNvSpPr>
                <a:spLocks noChangeArrowheads="1"/>
              </p:cNvSpPr>
              <p:nvPr/>
            </p:nvSpPr>
            <p:spPr bwMode="auto">
              <a:xfrm>
                <a:off x="4273550" y="2452688"/>
                <a:ext cx="1495425"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8" name="Rectangle 76">
                <a:extLst>
                  <a:ext uri="{FF2B5EF4-FFF2-40B4-BE49-F238E27FC236}">
                    <a16:creationId xmlns:a16="http://schemas.microsoft.com/office/drawing/2014/main" id="{0D14A5C4-BD89-58DE-55FE-F63AAB04DF82}"/>
                  </a:ext>
                </a:extLst>
              </p:cNvPr>
              <p:cNvSpPr>
                <a:spLocks noChangeArrowheads="1"/>
              </p:cNvSpPr>
              <p:nvPr/>
            </p:nvSpPr>
            <p:spPr bwMode="auto">
              <a:xfrm>
                <a:off x="4273550" y="2484438"/>
                <a:ext cx="2012950"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9" name="Rectangle 77">
                <a:extLst>
                  <a:ext uri="{FF2B5EF4-FFF2-40B4-BE49-F238E27FC236}">
                    <a16:creationId xmlns:a16="http://schemas.microsoft.com/office/drawing/2014/main" id="{9E34A34D-A35A-A598-34D5-186A8B4A2CB5}"/>
                  </a:ext>
                </a:extLst>
              </p:cNvPr>
              <p:cNvSpPr>
                <a:spLocks noChangeArrowheads="1"/>
              </p:cNvSpPr>
              <p:nvPr/>
            </p:nvSpPr>
            <p:spPr bwMode="auto">
              <a:xfrm>
                <a:off x="4273550" y="2287588"/>
                <a:ext cx="2266950" cy="2222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80" name="Rectangle 78">
                <a:extLst>
                  <a:ext uri="{FF2B5EF4-FFF2-40B4-BE49-F238E27FC236}">
                    <a16:creationId xmlns:a16="http://schemas.microsoft.com/office/drawing/2014/main" id="{AB0C2B47-C042-D9A8-7461-E1F8122BAA83}"/>
                  </a:ext>
                </a:extLst>
              </p:cNvPr>
              <p:cNvSpPr>
                <a:spLocks noChangeArrowheads="1"/>
              </p:cNvSpPr>
              <p:nvPr/>
            </p:nvSpPr>
            <p:spPr bwMode="auto">
              <a:xfrm>
                <a:off x="4273550" y="2319338"/>
                <a:ext cx="2335213" cy="222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81" name="Rectangle 79">
                <a:extLst>
                  <a:ext uri="{FF2B5EF4-FFF2-40B4-BE49-F238E27FC236}">
                    <a16:creationId xmlns:a16="http://schemas.microsoft.com/office/drawing/2014/main" id="{1041B775-1CEC-E5F5-C50F-D067ED29A49D}"/>
                  </a:ext>
                </a:extLst>
              </p:cNvPr>
              <p:cNvSpPr>
                <a:spLocks noChangeArrowheads="1"/>
              </p:cNvSpPr>
              <p:nvPr/>
            </p:nvSpPr>
            <p:spPr bwMode="auto">
              <a:xfrm>
                <a:off x="4273550" y="2349500"/>
                <a:ext cx="1941513" cy="22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086" name="ZoneTexte 2085">
              <a:extLst>
                <a:ext uri="{FF2B5EF4-FFF2-40B4-BE49-F238E27FC236}">
                  <a16:creationId xmlns:a16="http://schemas.microsoft.com/office/drawing/2014/main" id="{836936B1-751C-7864-2BFF-CF729390F7A2}"/>
                </a:ext>
              </a:extLst>
            </p:cNvPr>
            <p:cNvSpPr txBox="1"/>
            <p:nvPr/>
          </p:nvSpPr>
          <p:spPr>
            <a:xfrm>
              <a:off x="3487691" y="6117507"/>
              <a:ext cx="250390" cy="246221"/>
            </a:xfrm>
            <a:prstGeom prst="rect">
              <a:avLst/>
            </a:prstGeom>
            <a:noFill/>
          </p:spPr>
          <p:txBody>
            <a:bodyPr wrap="none" rtlCol="0">
              <a:spAutoFit/>
            </a:bodyPr>
            <a:lstStyle/>
            <a:p>
              <a:pPr algn="ctr"/>
              <a:r>
                <a:rPr lang="en-US" sz="1000" noProof="0" dirty="0"/>
                <a:t>0</a:t>
              </a:r>
            </a:p>
          </p:txBody>
        </p:sp>
        <p:sp>
          <p:nvSpPr>
            <p:cNvPr id="2087" name="ZoneTexte 2086">
              <a:extLst>
                <a:ext uri="{FF2B5EF4-FFF2-40B4-BE49-F238E27FC236}">
                  <a16:creationId xmlns:a16="http://schemas.microsoft.com/office/drawing/2014/main" id="{D46B7017-04ED-52C3-0ABB-692B833D55BA}"/>
                </a:ext>
              </a:extLst>
            </p:cNvPr>
            <p:cNvSpPr txBox="1"/>
            <p:nvPr/>
          </p:nvSpPr>
          <p:spPr>
            <a:xfrm>
              <a:off x="4395785" y="6117507"/>
              <a:ext cx="316112" cy="246221"/>
            </a:xfrm>
            <a:prstGeom prst="rect">
              <a:avLst/>
            </a:prstGeom>
            <a:noFill/>
          </p:spPr>
          <p:txBody>
            <a:bodyPr wrap="none" rtlCol="0">
              <a:spAutoFit/>
            </a:bodyPr>
            <a:lstStyle/>
            <a:p>
              <a:pPr algn="ctr"/>
              <a:r>
                <a:rPr lang="en-US" sz="1000" noProof="0" dirty="0"/>
                <a:t>10</a:t>
              </a:r>
            </a:p>
          </p:txBody>
        </p:sp>
        <p:sp>
          <p:nvSpPr>
            <p:cNvPr id="2088" name="ZoneTexte 2087">
              <a:extLst>
                <a:ext uri="{FF2B5EF4-FFF2-40B4-BE49-F238E27FC236}">
                  <a16:creationId xmlns:a16="http://schemas.microsoft.com/office/drawing/2014/main" id="{F06CBAF3-58E7-4769-E59D-D4745A7A83BF}"/>
                </a:ext>
              </a:extLst>
            </p:cNvPr>
            <p:cNvSpPr txBox="1"/>
            <p:nvPr/>
          </p:nvSpPr>
          <p:spPr>
            <a:xfrm>
              <a:off x="5345884" y="6117507"/>
              <a:ext cx="316112" cy="246221"/>
            </a:xfrm>
            <a:prstGeom prst="rect">
              <a:avLst/>
            </a:prstGeom>
            <a:noFill/>
          </p:spPr>
          <p:txBody>
            <a:bodyPr wrap="none" rtlCol="0">
              <a:spAutoFit/>
            </a:bodyPr>
            <a:lstStyle/>
            <a:p>
              <a:pPr algn="ctr"/>
              <a:r>
                <a:rPr lang="en-US" sz="1000" noProof="0" dirty="0"/>
                <a:t>20</a:t>
              </a:r>
            </a:p>
          </p:txBody>
        </p:sp>
        <p:sp>
          <p:nvSpPr>
            <p:cNvPr id="2089" name="ZoneTexte 2088">
              <a:extLst>
                <a:ext uri="{FF2B5EF4-FFF2-40B4-BE49-F238E27FC236}">
                  <a16:creationId xmlns:a16="http://schemas.microsoft.com/office/drawing/2014/main" id="{2E71A2F4-664C-6650-8B62-3DC52504BA5B}"/>
                </a:ext>
              </a:extLst>
            </p:cNvPr>
            <p:cNvSpPr txBox="1"/>
            <p:nvPr/>
          </p:nvSpPr>
          <p:spPr>
            <a:xfrm>
              <a:off x="6295983" y="6117507"/>
              <a:ext cx="316112" cy="246221"/>
            </a:xfrm>
            <a:prstGeom prst="rect">
              <a:avLst/>
            </a:prstGeom>
            <a:noFill/>
          </p:spPr>
          <p:txBody>
            <a:bodyPr wrap="none" rtlCol="0">
              <a:spAutoFit/>
            </a:bodyPr>
            <a:lstStyle/>
            <a:p>
              <a:pPr algn="ctr"/>
              <a:r>
                <a:rPr lang="en-US" sz="1000" noProof="0" dirty="0"/>
                <a:t>30</a:t>
              </a:r>
            </a:p>
          </p:txBody>
        </p:sp>
        <p:sp>
          <p:nvSpPr>
            <p:cNvPr id="2090" name="ZoneTexte 2089">
              <a:extLst>
                <a:ext uri="{FF2B5EF4-FFF2-40B4-BE49-F238E27FC236}">
                  <a16:creationId xmlns:a16="http://schemas.microsoft.com/office/drawing/2014/main" id="{A81E1931-0FF8-9818-B451-37435B4CE1A5}"/>
                </a:ext>
              </a:extLst>
            </p:cNvPr>
            <p:cNvSpPr txBox="1"/>
            <p:nvPr/>
          </p:nvSpPr>
          <p:spPr>
            <a:xfrm>
              <a:off x="7236938" y="6117507"/>
              <a:ext cx="316112" cy="246221"/>
            </a:xfrm>
            <a:prstGeom prst="rect">
              <a:avLst/>
            </a:prstGeom>
            <a:noFill/>
          </p:spPr>
          <p:txBody>
            <a:bodyPr wrap="none" rtlCol="0">
              <a:spAutoFit/>
            </a:bodyPr>
            <a:lstStyle/>
            <a:p>
              <a:pPr algn="ctr"/>
              <a:r>
                <a:rPr lang="en-US" sz="1000" noProof="0" dirty="0"/>
                <a:t>40</a:t>
              </a:r>
            </a:p>
          </p:txBody>
        </p:sp>
        <p:sp>
          <p:nvSpPr>
            <p:cNvPr id="2091" name="ZoneTexte 2090">
              <a:extLst>
                <a:ext uri="{FF2B5EF4-FFF2-40B4-BE49-F238E27FC236}">
                  <a16:creationId xmlns:a16="http://schemas.microsoft.com/office/drawing/2014/main" id="{D903B855-30E8-C07D-9E51-BBDEAD98B5C3}"/>
                </a:ext>
              </a:extLst>
            </p:cNvPr>
            <p:cNvSpPr txBox="1"/>
            <p:nvPr/>
          </p:nvSpPr>
          <p:spPr>
            <a:xfrm>
              <a:off x="8177895" y="6117507"/>
              <a:ext cx="316112" cy="246221"/>
            </a:xfrm>
            <a:prstGeom prst="rect">
              <a:avLst/>
            </a:prstGeom>
            <a:noFill/>
          </p:spPr>
          <p:txBody>
            <a:bodyPr wrap="none" rtlCol="0">
              <a:spAutoFit/>
            </a:bodyPr>
            <a:lstStyle/>
            <a:p>
              <a:pPr algn="ctr"/>
              <a:r>
                <a:rPr lang="en-US" sz="1000" noProof="0" dirty="0"/>
                <a:t>50</a:t>
              </a:r>
            </a:p>
          </p:txBody>
        </p:sp>
        <p:sp>
          <p:nvSpPr>
            <p:cNvPr id="2092" name="ZoneTexte 2091">
              <a:extLst>
                <a:ext uri="{FF2B5EF4-FFF2-40B4-BE49-F238E27FC236}">
                  <a16:creationId xmlns:a16="http://schemas.microsoft.com/office/drawing/2014/main" id="{A5F5AB85-4E8E-F000-FCEB-6E1B3EBCB4AD}"/>
                </a:ext>
              </a:extLst>
            </p:cNvPr>
            <p:cNvSpPr txBox="1"/>
            <p:nvPr/>
          </p:nvSpPr>
          <p:spPr>
            <a:xfrm>
              <a:off x="6758287" y="4986118"/>
              <a:ext cx="1074590" cy="307777"/>
            </a:xfrm>
            <a:prstGeom prst="rect">
              <a:avLst/>
            </a:prstGeom>
            <a:noFill/>
          </p:spPr>
          <p:txBody>
            <a:bodyPr wrap="none" rtlCol="0">
              <a:spAutoFit/>
            </a:bodyPr>
            <a:lstStyle/>
            <a:p>
              <a:r>
                <a:rPr lang="en-US" sz="1400" b="1" noProof="0" dirty="0"/>
                <a:t>Sterilization</a:t>
              </a:r>
            </a:p>
          </p:txBody>
        </p:sp>
        <p:sp>
          <p:nvSpPr>
            <p:cNvPr id="2094" name="ZoneTexte 2093">
              <a:extLst>
                <a:ext uri="{FF2B5EF4-FFF2-40B4-BE49-F238E27FC236}">
                  <a16:creationId xmlns:a16="http://schemas.microsoft.com/office/drawing/2014/main" id="{E2C19FC8-28F0-A910-C59E-AD225FCDF588}"/>
                </a:ext>
              </a:extLst>
            </p:cNvPr>
            <p:cNvSpPr txBox="1"/>
            <p:nvPr/>
          </p:nvSpPr>
          <p:spPr>
            <a:xfrm>
              <a:off x="6758287" y="5197091"/>
              <a:ext cx="3057055" cy="307777"/>
            </a:xfrm>
            <a:prstGeom prst="rect">
              <a:avLst/>
            </a:prstGeom>
            <a:noFill/>
          </p:spPr>
          <p:txBody>
            <a:bodyPr wrap="none" rtlCol="0">
              <a:spAutoFit/>
            </a:bodyPr>
            <a:lstStyle/>
            <a:p>
              <a:r>
                <a:rPr lang="en-US" sz="1400" b="1" noProof="0" dirty="0"/>
                <a:t>Pregnancy and infant feeding practices</a:t>
              </a:r>
            </a:p>
          </p:txBody>
        </p:sp>
        <p:sp>
          <p:nvSpPr>
            <p:cNvPr id="2095" name="ZoneTexte 2094">
              <a:extLst>
                <a:ext uri="{FF2B5EF4-FFF2-40B4-BE49-F238E27FC236}">
                  <a16:creationId xmlns:a16="http://schemas.microsoft.com/office/drawing/2014/main" id="{3C49A487-9761-4BB9-63CF-7EACB6F0BFDD}"/>
                </a:ext>
              </a:extLst>
            </p:cNvPr>
            <p:cNvSpPr txBox="1"/>
            <p:nvPr/>
          </p:nvSpPr>
          <p:spPr>
            <a:xfrm>
              <a:off x="6758287" y="5408064"/>
              <a:ext cx="3386248" cy="307777"/>
            </a:xfrm>
            <a:prstGeom prst="rect">
              <a:avLst/>
            </a:prstGeom>
            <a:noFill/>
          </p:spPr>
          <p:txBody>
            <a:bodyPr wrap="none" rtlCol="0">
              <a:spAutoFit/>
            </a:bodyPr>
            <a:lstStyle/>
            <a:p>
              <a:r>
                <a:rPr lang="en-US" sz="1400" b="1" noProof="0" dirty="0"/>
                <a:t>Contraception and family planning services</a:t>
              </a:r>
            </a:p>
          </p:txBody>
        </p:sp>
        <p:sp>
          <p:nvSpPr>
            <p:cNvPr id="2096" name="ZoneTexte 2095">
              <a:extLst>
                <a:ext uri="{FF2B5EF4-FFF2-40B4-BE49-F238E27FC236}">
                  <a16:creationId xmlns:a16="http://schemas.microsoft.com/office/drawing/2014/main" id="{73670DB5-34D8-D9C9-A8F4-3DEACAE566FD}"/>
                </a:ext>
              </a:extLst>
            </p:cNvPr>
            <p:cNvSpPr txBox="1"/>
            <p:nvPr/>
          </p:nvSpPr>
          <p:spPr>
            <a:xfrm>
              <a:off x="3099917" y="2293461"/>
              <a:ext cx="527709" cy="246221"/>
            </a:xfrm>
            <a:prstGeom prst="rect">
              <a:avLst/>
            </a:prstGeom>
            <a:noFill/>
          </p:spPr>
          <p:txBody>
            <a:bodyPr wrap="none" rtlCol="0">
              <a:spAutoFit/>
            </a:bodyPr>
            <a:lstStyle/>
            <a:p>
              <a:pPr algn="r"/>
              <a:r>
                <a:rPr lang="en-US" sz="1000" noProof="0" dirty="0"/>
                <a:t>Bolivia</a:t>
              </a:r>
            </a:p>
          </p:txBody>
        </p:sp>
        <p:sp>
          <p:nvSpPr>
            <p:cNvPr id="2097" name="ZoneTexte 2096">
              <a:extLst>
                <a:ext uri="{FF2B5EF4-FFF2-40B4-BE49-F238E27FC236}">
                  <a16:creationId xmlns:a16="http://schemas.microsoft.com/office/drawing/2014/main" id="{177FA8F2-AF0C-DDBB-D48F-5C6CC1B47254}"/>
                </a:ext>
              </a:extLst>
            </p:cNvPr>
            <p:cNvSpPr txBox="1"/>
            <p:nvPr/>
          </p:nvSpPr>
          <p:spPr>
            <a:xfrm>
              <a:off x="3200906" y="2459678"/>
              <a:ext cx="426720" cy="246221"/>
            </a:xfrm>
            <a:prstGeom prst="rect">
              <a:avLst/>
            </a:prstGeom>
            <a:noFill/>
          </p:spPr>
          <p:txBody>
            <a:bodyPr wrap="none" rtlCol="0">
              <a:spAutoFit/>
            </a:bodyPr>
            <a:lstStyle/>
            <a:p>
              <a:pPr algn="r"/>
              <a:r>
                <a:rPr lang="en-US" sz="1000" noProof="0" dirty="0"/>
                <a:t>Peru</a:t>
              </a:r>
            </a:p>
          </p:txBody>
        </p:sp>
        <p:sp>
          <p:nvSpPr>
            <p:cNvPr id="2098" name="ZoneTexte 2097">
              <a:extLst>
                <a:ext uri="{FF2B5EF4-FFF2-40B4-BE49-F238E27FC236}">
                  <a16:creationId xmlns:a16="http://schemas.microsoft.com/office/drawing/2014/main" id="{43CCB6CC-F84B-FBE3-E405-C51D83FE14B5}"/>
                </a:ext>
              </a:extLst>
            </p:cNvPr>
            <p:cNvSpPr txBox="1"/>
            <p:nvPr/>
          </p:nvSpPr>
          <p:spPr>
            <a:xfrm>
              <a:off x="2856261" y="2625895"/>
              <a:ext cx="771365" cy="246221"/>
            </a:xfrm>
            <a:prstGeom prst="rect">
              <a:avLst/>
            </a:prstGeom>
            <a:noFill/>
          </p:spPr>
          <p:txBody>
            <a:bodyPr wrap="none" rtlCol="0">
              <a:spAutoFit/>
            </a:bodyPr>
            <a:lstStyle/>
            <a:p>
              <a:pPr algn="r"/>
              <a:r>
                <a:rPr lang="en-US" sz="1000" noProof="0" dirty="0"/>
                <a:t>Kazakhstan</a:t>
              </a:r>
            </a:p>
          </p:txBody>
        </p:sp>
        <p:sp>
          <p:nvSpPr>
            <p:cNvPr id="2099" name="ZoneTexte 2098">
              <a:extLst>
                <a:ext uri="{FF2B5EF4-FFF2-40B4-BE49-F238E27FC236}">
                  <a16:creationId xmlns:a16="http://schemas.microsoft.com/office/drawing/2014/main" id="{91D4C746-42F4-20B6-9706-59C51670D873}"/>
                </a:ext>
              </a:extLst>
            </p:cNvPr>
            <p:cNvSpPr txBox="1"/>
            <p:nvPr/>
          </p:nvSpPr>
          <p:spPr>
            <a:xfrm>
              <a:off x="3018164" y="2792112"/>
              <a:ext cx="609462" cy="246221"/>
            </a:xfrm>
            <a:prstGeom prst="rect">
              <a:avLst/>
            </a:prstGeom>
            <a:noFill/>
          </p:spPr>
          <p:txBody>
            <a:bodyPr wrap="none" rtlCol="0">
              <a:spAutoFit/>
            </a:bodyPr>
            <a:lstStyle/>
            <a:p>
              <a:pPr algn="r"/>
              <a:r>
                <a:rPr lang="en-US" sz="1000" noProof="0" dirty="0"/>
                <a:t>Ecuador</a:t>
              </a:r>
            </a:p>
          </p:txBody>
        </p:sp>
        <p:sp>
          <p:nvSpPr>
            <p:cNvPr id="2100" name="ZoneTexte 2099">
              <a:extLst>
                <a:ext uri="{FF2B5EF4-FFF2-40B4-BE49-F238E27FC236}">
                  <a16:creationId xmlns:a16="http://schemas.microsoft.com/office/drawing/2014/main" id="{EE540462-DC07-4FF1-1636-5274DFC56D7F}"/>
                </a:ext>
              </a:extLst>
            </p:cNvPr>
            <p:cNvSpPr txBox="1"/>
            <p:nvPr/>
          </p:nvSpPr>
          <p:spPr>
            <a:xfrm>
              <a:off x="3056636" y="2958329"/>
              <a:ext cx="570990" cy="246221"/>
            </a:xfrm>
            <a:prstGeom prst="rect">
              <a:avLst/>
            </a:prstGeom>
            <a:noFill/>
          </p:spPr>
          <p:txBody>
            <a:bodyPr wrap="none" rtlCol="0">
              <a:spAutoFit/>
            </a:bodyPr>
            <a:lstStyle/>
            <a:p>
              <a:pPr algn="r"/>
              <a:r>
                <a:rPr lang="en-US" sz="1000" noProof="0" dirty="0"/>
                <a:t>Belarus</a:t>
              </a:r>
            </a:p>
          </p:txBody>
        </p:sp>
        <p:sp>
          <p:nvSpPr>
            <p:cNvPr id="2101" name="ZoneTexte 2100">
              <a:extLst>
                <a:ext uri="{FF2B5EF4-FFF2-40B4-BE49-F238E27FC236}">
                  <a16:creationId xmlns:a16="http://schemas.microsoft.com/office/drawing/2014/main" id="{CBA4A346-3BDF-9F90-4556-6D01A67F5C42}"/>
                </a:ext>
              </a:extLst>
            </p:cNvPr>
            <p:cNvSpPr txBox="1"/>
            <p:nvPr/>
          </p:nvSpPr>
          <p:spPr>
            <a:xfrm>
              <a:off x="2881909" y="3124546"/>
              <a:ext cx="745717" cy="246221"/>
            </a:xfrm>
            <a:prstGeom prst="rect">
              <a:avLst/>
            </a:prstGeom>
            <a:noFill/>
          </p:spPr>
          <p:txBody>
            <a:bodyPr wrap="none" rtlCol="0">
              <a:spAutoFit/>
            </a:bodyPr>
            <a:lstStyle/>
            <a:p>
              <a:pPr algn="r"/>
              <a:r>
                <a:rPr lang="en-US" sz="1000" noProof="0" dirty="0"/>
                <a:t>Kyrgyzstan</a:t>
              </a:r>
            </a:p>
          </p:txBody>
        </p:sp>
        <p:sp>
          <p:nvSpPr>
            <p:cNvPr id="2102" name="ZoneTexte 2101">
              <a:extLst>
                <a:ext uri="{FF2B5EF4-FFF2-40B4-BE49-F238E27FC236}">
                  <a16:creationId xmlns:a16="http://schemas.microsoft.com/office/drawing/2014/main" id="{6C905D30-0326-D0C3-B763-DA9C07C9928E}"/>
                </a:ext>
              </a:extLst>
            </p:cNvPr>
            <p:cNvSpPr txBox="1"/>
            <p:nvPr/>
          </p:nvSpPr>
          <p:spPr>
            <a:xfrm>
              <a:off x="3125565" y="3290762"/>
              <a:ext cx="502061" cy="246221"/>
            </a:xfrm>
            <a:prstGeom prst="rect">
              <a:avLst/>
            </a:prstGeom>
            <a:noFill/>
          </p:spPr>
          <p:txBody>
            <a:bodyPr wrap="none" rtlCol="0">
              <a:spAutoFit/>
            </a:bodyPr>
            <a:lstStyle/>
            <a:p>
              <a:pPr algn="r"/>
              <a:r>
                <a:rPr lang="en-US" sz="1000" noProof="0" dirty="0"/>
                <a:t>Kenya</a:t>
              </a:r>
            </a:p>
          </p:txBody>
        </p:sp>
        <p:sp>
          <p:nvSpPr>
            <p:cNvPr id="2103" name="ZoneTexte 2102">
              <a:extLst>
                <a:ext uri="{FF2B5EF4-FFF2-40B4-BE49-F238E27FC236}">
                  <a16:creationId xmlns:a16="http://schemas.microsoft.com/office/drawing/2014/main" id="{5F389D53-D08C-FF55-5F9B-207637A61B75}"/>
                </a:ext>
              </a:extLst>
            </p:cNvPr>
            <p:cNvSpPr txBox="1"/>
            <p:nvPr/>
          </p:nvSpPr>
          <p:spPr>
            <a:xfrm>
              <a:off x="3184876" y="3456391"/>
              <a:ext cx="442750" cy="246221"/>
            </a:xfrm>
            <a:prstGeom prst="rect">
              <a:avLst/>
            </a:prstGeom>
            <a:noFill/>
          </p:spPr>
          <p:txBody>
            <a:bodyPr wrap="none" rtlCol="0">
              <a:spAutoFit/>
            </a:bodyPr>
            <a:lstStyle/>
            <a:p>
              <a:pPr algn="r"/>
              <a:r>
                <a:rPr lang="en-US" sz="1000" noProof="0" dirty="0"/>
                <a:t>Togo</a:t>
              </a:r>
            </a:p>
          </p:txBody>
        </p:sp>
        <p:sp>
          <p:nvSpPr>
            <p:cNvPr id="2104" name="ZoneTexte 2103">
              <a:extLst>
                <a:ext uri="{FF2B5EF4-FFF2-40B4-BE49-F238E27FC236}">
                  <a16:creationId xmlns:a16="http://schemas.microsoft.com/office/drawing/2014/main" id="{D24B13AD-08E8-0F18-7BF0-028098F36F1D}"/>
                </a:ext>
              </a:extLst>
            </p:cNvPr>
            <p:cNvSpPr txBox="1"/>
            <p:nvPr/>
          </p:nvSpPr>
          <p:spPr>
            <a:xfrm>
              <a:off x="2875497" y="3622608"/>
              <a:ext cx="752129" cy="246221"/>
            </a:xfrm>
            <a:prstGeom prst="rect">
              <a:avLst/>
            </a:prstGeom>
            <a:noFill/>
          </p:spPr>
          <p:txBody>
            <a:bodyPr wrap="none" rtlCol="0">
              <a:spAutoFit/>
            </a:bodyPr>
            <a:lstStyle/>
            <a:p>
              <a:pPr algn="r"/>
              <a:r>
                <a:rPr lang="en-US" sz="1000" noProof="0" dirty="0"/>
                <a:t>El Salvador</a:t>
              </a:r>
            </a:p>
          </p:txBody>
        </p:sp>
        <p:sp>
          <p:nvSpPr>
            <p:cNvPr id="2105" name="ZoneTexte 2104">
              <a:extLst>
                <a:ext uri="{FF2B5EF4-FFF2-40B4-BE49-F238E27FC236}">
                  <a16:creationId xmlns:a16="http://schemas.microsoft.com/office/drawing/2014/main" id="{889FC233-27E6-7C48-35DA-33EAA529965C}"/>
                </a:ext>
              </a:extLst>
            </p:cNvPr>
            <p:cNvSpPr txBox="1"/>
            <p:nvPr/>
          </p:nvSpPr>
          <p:spPr>
            <a:xfrm>
              <a:off x="3144802" y="3788825"/>
              <a:ext cx="482824" cy="246221"/>
            </a:xfrm>
            <a:prstGeom prst="rect">
              <a:avLst/>
            </a:prstGeom>
            <a:noFill/>
          </p:spPr>
          <p:txBody>
            <a:bodyPr wrap="none" rtlCol="0">
              <a:spAutoFit/>
            </a:bodyPr>
            <a:lstStyle/>
            <a:p>
              <a:pPr algn="r"/>
              <a:r>
                <a:rPr lang="en-US" sz="1000" noProof="0" dirty="0"/>
                <a:t>Benin</a:t>
              </a:r>
            </a:p>
          </p:txBody>
        </p:sp>
        <p:sp>
          <p:nvSpPr>
            <p:cNvPr id="2106" name="ZoneTexte 2105">
              <a:extLst>
                <a:ext uri="{FF2B5EF4-FFF2-40B4-BE49-F238E27FC236}">
                  <a16:creationId xmlns:a16="http://schemas.microsoft.com/office/drawing/2014/main" id="{504DF472-6C2D-C67E-6153-17B789A58858}"/>
                </a:ext>
              </a:extLst>
            </p:cNvPr>
            <p:cNvSpPr txBox="1"/>
            <p:nvPr/>
          </p:nvSpPr>
          <p:spPr>
            <a:xfrm>
              <a:off x="3071062" y="3955042"/>
              <a:ext cx="556564" cy="246221"/>
            </a:xfrm>
            <a:prstGeom prst="rect">
              <a:avLst/>
            </a:prstGeom>
            <a:noFill/>
          </p:spPr>
          <p:txBody>
            <a:bodyPr wrap="none" rtlCol="0">
              <a:spAutoFit/>
            </a:bodyPr>
            <a:lstStyle/>
            <a:p>
              <a:pPr algn="r"/>
              <a:r>
                <a:rPr lang="en-US" sz="1000" noProof="0" dirty="0"/>
                <a:t>Nigeria</a:t>
              </a:r>
            </a:p>
          </p:txBody>
        </p:sp>
        <p:sp>
          <p:nvSpPr>
            <p:cNvPr id="2107" name="ZoneTexte 2106">
              <a:extLst>
                <a:ext uri="{FF2B5EF4-FFF2-40B4-BE49-F238E27FC236}">
                  <a16:creationId xmlns:a16="http://schemas.microsoft.com/office/drawing/2014/main" id="{60A8E9CA-92AF-779A-B729-0F3519B6173C}"/>
                </a:ext>
              </a:extLst>
            </p:cNvPr>
            <p:cNvSpPr txBox="1"/>
            <p:nvPr/>
          </p:nvSpPr>
          <p:spPr>
            <a:xfrm>
              <a:off x="3083887" y="4121259"/>
              <a:ext cx="543739" cy="246221"/>
            </a:xfrm>
            <a:prstGeom prst="rect">
              <a:avLst/>
            </a:prstGeom>
            <a:noFill/>
          </p:spPr>
          <p:txBody>
            <a:bodyPr wrap="none" rtlCol="0">
              <a:spAutoFit/>
            </a:bodyPr>
            <a:lstStyle/>
            <a:p>
              <a:pPr algn="r"/>
              <a:r>
                <a:rPr lang="en-US" sz="1000" noProof="0" dirty="0"/>
                <a:t>Angola</a:t>
              </a:r>
            </a:p>
          </p:txBody>
        </p:sp>
        <p:sp>
          <p:nvSpPr>
            <p:cNvPr id="2108" name="ZoneTexte 2107">
              <a:extLst>
                <a:ext uri="{FF2B5EF4-FFF2-40B4-BE49-F238E27FC236}">
                  <a16:creationId xmlns:a16="http://schemas.microsoft.com/office/drawing/2014/main" id="{C6FEBB51-FD29-91AC-66C4-CA8A52D5C804}"/>
                </a:ext>
              </a:extLst>
            </p:cNvPr>
            <p:cNvSpPr txBox="1"/>
            <p:nvPr/>
          </p:nvSpPr>
          <p:spPr>
            <a:xfrm>
              <a:off x="2373757" y="4287476"/>
              <a:ext cx="1253869" cy="246221"/>
            </a:xfrm>
            <a:prstGeom prst="rect">
              <a:avLst/>
            </a:prstGeom>
            <a:noFill/>
          </p:spPr>
          <p:txBody>
            <a:bodyPr wrap="none" rtlCol="0">
              <a:spAutoFit/>
            </a:bodyPr>
            <a:lstStyle/>
            <a:p>
              <a:pPr algn="r"/>
              <a:r>
                <a:rPr lang="en-US" sz="1000" noProof="0" dirty="0"/>
                <a:t>Republic of Moldova</a:t>
              </a:r>
            </a:p>
          </p:txBody>
        </p:sp>
        <p:sp>
          <p:nvSpPr>
            <p:cNvPr id="2109" name="ZoneTexte 2108">
              <a:extLst>
                <a:ext uri="{FF2B5EF4-FFF2-40B4-BE49-F238E27FC236}">
                  <a16:creationId xmlns:a16="http://schemas.microsoft.com/office/drawing/2014/main" id="{400E0ECA-E33A-855A-12DF-384686D2B8B8}"/>
                </a:ext>
              </a:extLst>
            </p:cNvPr>
            <p:cNvSpPr txBox="1"/>
            <p:nvPr/>
          </p:nvSpPr>
          <p:spPr>
            <a:xfrm>
              <a:off x="2901145" y="4453692"/>
              <a:ext cx="726481" cy="246221"/>
            </a:xfrm>
            <a:prstGeom prst="rect">
              <a:avLst/>
            </a:prstGeom>
            <a:noFill/>
          </p:spPr>
          <p:txBody>
            <a:bodyPr wrap="none" rtlCol="0">
              <a:spAutoFit/>
            </a:bodyPr>
            <a:lstStyle/>
            <a:p>
              <a:pPr algn="r"/>
              <a:r>
                <a:rPr lang="en-US" sz="1000" noProof="0" dirty="0"/>
                <a:t>Zimbabwe</a:t>
              </a:r>
            </a:p>
          </p:txBody>
        </p:sp>
        <p:sp>
          <p:nvSpPr>
            <p:cNvPr id="2110" name="ZoneTexte 2109">
              <a:extLst>
                <a:ext uri="{FF2B5EF4-FFF2-40B4-BE49-F238E27FC236}">
                  <a16:creationId xmlns:a16="http://schemas.microsoft.com/office/drawing/2014/main" id="{50B729C6-EEF1-BFF0-CD78-C5FEE8629517}"/>
                </a:ext>
              </a:extLst>
            </p:cNvPr>
            <p:cNvSpPr txBox="1"/>
            <p:nvPr/>
          </p:nvSpPr>
          <p:spPr>
            <a:xfrm>
              <a:off x="2870688" y="4621526"/>
              <a:ext cx="756938" cy="246221"/>
            </a:xfrm>
            <a:prstGeom prst="rect">
              <a:avLst/>
            </a:prstGeom>
            <a:noFill/>
          </p:spPr>
          <p:txBody>
            <a:bodyPr wrap="none" rtlCol="0">
              <a:spAutoFit/>
            </a:bodyPr>
            <a:lstStyle/>
            <a:p>
              <a:pPr algn="r"/>
              <a:r>
                <a:rPr lang="en-US" sz="1000" noProof="0" dirty="0"/>
                <a:t>Mauritania</a:t>
              </a:r>
            </a:p>
          </p:txBody>
        </p:sp>
        <p:sp>
          <p:nvSpPr>
            <p:cNvPr id="2111" name="ZoneTexte 2110">
              <a:extLst>
                <a:ext uri="{FF2B5EF4-FFF2-40B4-BE49-F238E27FC236}">
                  <a16:creationId xmlns:a16="http://schemas.microsoft.com/office/drawing/2014/main" id="{547F4EAE-0CB5-AC62-7350-C9BC9DFAE44F}"/>
                </a:ext>
              </a:extLst>
            </p:cNvPr>
            <p:cNvSpPr txBox="1"/>
            <p:nvPr/>
          </p:nvSpPr>
          <p:spPr>
            <a:xfrm>
              <a:off x="2779317" y="4787743"/>
              <a:ext cx="848309" cy="246221"/>
            </a:xfrm>
            <a:prstGeom prst="rect">
              <a:avLst/>
            </a:prstGeom>
            <a:noFill/>
          </p:spPr>
          <p:txBody>
            <a:bodyPr wrap="none" rtlCol="0">
              <a:spAutoFit/>
            </a:bodyPr>
            <a:lstStyle/>
            <a:p>
              <a:pPr algn="r"/>
              <a:r>
                <a:rPr lang="en-US" sz="1000" noProof="0" dirty="0"/>
                <a:t>Burkina Faso</a:t>
              </a:r>
            </a:p>
          </p:txBody>
        </p:sp>
        <p:sp>
          <p:nvSpPr>
            <p:cNvPr id="2112" name="ZoneTexte 2111">
              <a:extLst>
                <a:ext uri="{FF2B5EF4-FFF2-40B4-BE49-F238E27FC236}">
                  <a16:creationId xmlns:a16="http://schemas.microsoft.com/office/drawing/2014/main" id="{8025F7E3-F991-A850-069E-06BBDAEF0DC3}"/>
                </a:ext>
              </a:extLst>
            </p:cNvPr>
            <p:cNvSpPr txBox="1"/>
            <p:nvPr/>
          </p:nvSpPr>
          <p:spPr>
            <a:xfrm>
              <a:off x="2453907" y="4953960"/>
              <a:ext cx="1173719" cy="246221"/>
            </a:xfrm>
            <a:prstGeom prst="rect">
              <a:avLst/>
            </a:prstGeom>
            <a:noFill/>
          </p:spPr>
          <p:txBody>
            <a:bodyPr wrap="none" rtlCol="0">
              <a:spAutoFit/>
            </a:bodyPr>
            <a:lstStyle/>
            <a:p>
              <a:pPr algn="r"/>
              <a:r>
                <a:rPr lang="en-US" sz="1000" noProof="0" dirty="0"/>
                <a:t>Russian Federation</a:t>
              </a:r>
            </a:p>
          </p:txBody>
        </p:sp>
        <p:sp>
          <p:nvSpPr>
            <p:cNvPr id="2113" name="ZoneTexte 2112">
              <a:extLst>
                <a:ext uri="{FF2B5EF4-FFF2-40B4-BE49-F238E27FC236}">
                  <a16:creationId xmlns:a16="http://schemas.microsoft.com/office/drawing/2014/main" id="{A33E7A57-2490-A02B-9465-488ED1FDFD83}"/>
                </a:ext>
              </a:extLst>
            </p:cNvPr>
            <p:cNvSpPr txBox="1"/>
            <p:nvPr/>
          </p:nvSpPr>
          <p:spPr>
            <a:xfrm>
              <a:off x="2963662" y="5120177"/>
              <a:ext cx="663964" cy="246221"/>
            </a:xfrm>
            <a:prstGeom prst="rect">
              <a:avLst/>
            </a:prstGeom>
            <a:noFill/>
          </p:spPr>
          <p:txBody>
            <a:bodyPr wrap="none" rtlCol="0">
              <a:spAutoFit/>
            </a:bodyPr>
            <a:lstStyle/>
            <a:p>
              <a:pPr algn="r"/>
              <a:r>
                <a:rPr lang="en-US" sz="1000" noProof="0" dirty="0"/>
                <a:t>Paraguay</a:t>
              </a:r>
            </a:p>
          </p:txBody>
        </p:sp>
        <p:sp>
          <p:nvSpPr>
            <p:cNvPr id="2114" name="ZoneTexte 2113">
              <a:extLst>
                <a:ext uri="{FF2B5EF4-FFF2-40B4-BE49-F238E27FC236}">
                  <a16:creationId xmlns:a16="http://schemas.microsoft.com/office/drawing/2014/main" id="{A3DED70A-D62E-838E-686C-6B39C6F6F7FA}"/>
                </a:ext>
              </a:extLst>
            </p:cNvPr>
            <p:cNvSpPr txBox="1"/>
            <p:nvPr/>
          </p:nvSpPr>
          <p:spPr>
            <a:xfrm>
              <a:off x="3037400" y="5286394"/>
              <a:ext cx="590226" cy="246221"/>
            </a:xfrm>
            <a:prstGeom prst="rect">
              <a:avLst/>
            </a:prstGeom>
            <a:noFill/>
          </p:spPr>
          <p:txBody>
            <a:bodyPr wrap="none" rtlCol="0">
              <a:spAutoFit/>
            </a:bodyPr>
            <a:lstStyle/>
            <a:p>
              <a:pPr algn="r"/>
              <a:r>
                <a:rPr lang="en-US" sz="1000" noProof="0" dirty="0"/>
                <a:t>Ukraine</a:t>
              </a:r>
            </a:p>
          </p:txBody>
        </p:sp>
        <p:sp>
          <p:nvSpPr>
            <p:cNvPr id="2115" name="ZoneTexte 2114">
              <a:extLst>
                <a:ext uri="{FF2B5EF4-FFF2-40B4-BE49-F238E27FC236}">
                  <a16:creationId xmlns:a16="http://schemas.microsoft.com/office/drawing/2014/main" id="{FDBA624D-3EEA-C841-B259-E1C46CE82BBE}"/>
                </a:ext>
              </a:extLst>
            </p:cNvPr>
            <p:cNvSpPr txBox="1"/>
            <p:nvPr/>
          </p:nvSpPr>
          <p:spPr>
            <a:xfrm>
              <a:off x="3029384" y="5452611"/>
              <a:ext cx="598242" cy="246221"/>
            </a:xfrm>
            <a:prstGeom prst="rect">
              <a:avLst/>
            </a:prstGeom>
            <a:noFill/>
          </p:spPr>
          <p:txBody>
            <a:bodyPr wrap="none" rtlCol="0">
              <a:spAutoFit/>
            </a:bodyPr>
            <a:lstStyle/>
            <a:p>
              <a:pPr algn="r"/>
              <a:r>
                <a:rPr lang="en-US" sz="1000" noProof="0" dirty="0"/>
                <a:t>Lesotho</a:t>
              </a:r>
            </a:p>
          </p:txBody>
        </p:sp>
        <p:sp>
          <p:nvSpPr>
            <p:cNvPr id="2116" name="ZoneTexte 2115">
              <a:extLst>
                <a:ext uri="{FF2B5EF4-FFF2-40B4-BE49-F238E27FC236}">
                  <a16:creationId xmlns:a16="http://schemas.microsoft.com/office/drawing/2014/main" id="{5D8998AA-4B07-C3DB-8474-E6F563DB2AC9}"/>
                </a:ext>
              </a:extLst>
            </p:cNvPr>
            <p:cNvSpPr txBox="1"/>
            <p:nvPr/>
          </p:nvSpPr>
          <p:spPr>
            <a:xfrm>
              <a:off x="3106329" y="5618827"/>
              <a:ext cx="521297" cy="246221"/>
            </a:xfrm>
            <a:prstGeom prst="rect">
              <a:avLst/>
            </a:prstGeom>
            <a:noFill/>
          </p:spPr>
          <p:txBody>
            <a:bodyPr wrap="none" rtlCol="0">
              <a:spAutoFit/>
            </a:bodyPr>
            <a:lstStyle/>
            <a:p>
              <a:pPr algn="r"/>
              <a:r>
                <a:rPr lang="en-US" sz="1000" noProof="0" dirty="0"/>
                <a:t>Ghana</a:t>
              </a:r>
            </a:p>
          </p:txBody>
        </p:sp>
        <p:sp>
          <p:nvSpPr>
            <p:cNvPr id="2117" name="ZoneTexte 2116">
              <a:extLst>
                <a:ext uri="{FF2B5EF4-FFF2-40B4-BE49-F238E27FC236}">
                  <a16:creationId xmlns:a16="http://schemas.microsoft.com/office/drawing/2014/main" id="{D7E4D27A-5C40-BAFB-4B0C-36738FB1AF85}"/>
                </a:ext>
              </a:extLst>
            </p:cNvPr>
            <p:cNvSpPr txBox="1"/>
            <p:nvPr/>
          </p:nvSpPr>
          <p:spPr>
            <a:xfrm>
              <a:off x="2776111" y="5793367"/>
              <a:ext cx="851515" cy="246221"/>
            </a:xfrm>
            <a:prstGeom prst="rect">
              <a:avLst/>
            </a:prstGeom>
            <a:noFill/>
          </p:spPr>
          <p:txBody>
            <a:bodyPr wrap="none" rtlCol="0">
              <a:spAutoFit/>
            </a:bodyPr>
            <a:lstStyle/>
            <a:p>
              <a:pPr algn="r"/>
              <a:r>
                <a:rPr lang="en-US" sz="1000" noProof="0" dirty="0"/>
                <a:t>Côte d’Ivoire</a:t>
              </a:r>
            </a:p>
          </p:txBody>
        </p:sp>
        <p:sp>
          <p:nvSpPr>
            <p:cNvPr id="2118" name="Rectangle 81">
              <a:extLst>
                <a:ext uri="{FF2B5EF4-FFF2-40B4-BE49-F238E27FC236}">
                  <a16:creationId xmlns:a16="http://schemas.microsoft.com/office/drawing/2014/main" id="{60719A33-3A9F-953C-2734-D17CC1623A6C}"/>
                </a:ext>
              </a:extLst>
            </p:cNvPr>
            <p:cNvSpPr>
              <a:spLocks noChangeArrowheads="1"/>
            </p:cNvSpPr>
            <p:nvPr/>
          </p:nvSpPr>
          <p:spPr bwMode="auto">
            <a:xfrm>
              <a:off x="6637704" y="5298717"/>
              <a:ext cx="120583" cy="12058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b="1" noProof="0" dirty="0"/>
            </a:p>
          </p:txBody>
        </p:sp>
        <p:sp>
          <p:nvSpPr>
            <p:cNvPr id="2119" name="Rectangle 82">
              <a:extLst>
                <a:ext uri="{FF2B5EF4-FFF2-40B4-BE49-F238E27FC236}">
                  <a16:creationId xmlns:a16="http://schemas.microsoft.com/office/drawing/2014/main" id="{561641DE-1B5A-7D63-3DAC-5738CD2F7B16}"/>
                </a:ext>
              </a:extLst>
            </p:cNvPr>
            <p:cNvSpPr>
              <a:spLocks noChangeArrowheads="1"/>
            </p:cNvSpPr>
            <p:nvPr/>
          </p:nvSpPr>
          <p:spPr bwMode="auto">
            <a:xfrm>
              <a:off x="6637704" y="5506565"/>
              <a:ext cx="120583" cy="12217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b="1" noProof="0" dirty="0"/>
            </a:p>
          </p:txBody>
        </p:sp>
        <p:sp>
          <p:nvSpPr>
            <p:cNvPr id="2120" name="Rectangle 80">
              <a:extLst>
                <a:ext uri="{FF2B5EF4-FFF2-40B4-BE49-F238E27FC236}">
                  <a16:creationId xmlns:a16="http://schemas.microsoft.com/office/drawing/2014/main" id="{CA482CBF-AEEA-9CA9-6EF7-9F25D76FF955}"/>
                </a:ext>
              </a:extLst>
            </p:cNvPr>
            <p:cNvSpPr>
              <a:spLocks noChangeArrowheads="1"/>
            </p:cNvSpPr>
            <p:nvPr/>
          </p:nvSpPr>
          <p:spPr bwMode="auto">
            <a:xfrm>
              <a:off x="6637704" y="5089283"/>
              <a:ext cx="120583" cy="120583"/>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b="1" noProof="0" dirty="0"/>
            </a:p>
          </p:txBody>
        </p:sp>
      </p:grpSp>
      <p:sp>
        <p:nvSpPr>
          <p:cNvPr id="3" name="ZoneTexte 2">
            <a:extLst>
              <a:ext uri="{FF2B5EF4-FFF2-40B4-BE49-F238E27FC236}">
                <a16:creationId xmlns:a16="http://schemas.microsoft.com/office/drawing/2014/main" id="{286595CD-9903-AA60-633B-EB8D0356E800}"/>
              </a:ext>
            </a:extLst>
          </p:cNvPr>
          <p:cNvSpPr txBox="1"/>
          <p:nvPr/>
        </p:nvSpPr>
        <p:spPr>
          <a:xfrm>
            <a:off x="8633860" y="5909911"/>
            <a:ext cx="312906" cy="307777"/>
          </a:xfrm>
          <a:prstGeom prst="rect">
            <a:avLst/>
          </a:prstGeom>
          <a:noFill/>
        </p:spPr>
        <p:txBody>
          <a:bodyPr wrap="none" rtlCol="0">
            <a:spAutoFit/>
          </a:bodyPr>
          <a:lstStyle/>
          <a:p>
            <a:pPr algn="l"/>
            <a:r>
              <a:rPr lang="fr-FR" sz="1400" dirty="0"/>
              <a:t>%</a:t>
            </a:r>
          </a:p>
        </p:txBody>
      </p:sp>
    </p:spTree>
    <p:extLst>
      <p:ext uri="{BB962C8B-B14F-4D97-AF65-F5344CB8AC3E}">
        <p14:creationId xmlns:p14="http://schemas.microsoft.com/office/powerpoint/2010/main" val="33454216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D27C-3D10-47BA-111D-D3AB21546ACA}"/>
              </a:ext>
            </a:extLst>
          </p:cNvPr>
          <p:cNvSpPr>
            <a:spLocks noGrp="1"/>
          </p:cNvSpPr>
          <p:nvPr>
            <p:ph type="title"/>
          </p:nvPr>
        </p:nvSpPr>
        <p:spPr>
          <a:xfrm>
            <a:off x="609600" y="0"/>
            <a:ext cx="8466034" cy="1491539"/>
          </a:xfrm>
        </p:spPr>
        <p:txBody>
          <a:bodyPr>
            <a:noAutofit/>
          </a:bodyPr>
          <a:lstStyle/>
          <a:p>
            <a:r>
              <a:rPr lang="en-US" sz="2800" dirty="0"/>
              <a:t>Stigma and discrimination must be eliminated within all healthcare settings to provide inclusive health and social care policies that support access to services</a:t>
            </a:r>
          </a:p>
        </p:txBody>
      </p:sp>
      <p:sp>
        <p:nvSpPr>
          <p:cNvPr id="5" name="TextBox 4">
            <a:extLst>
              <a:ext uri="{FF2B5EF4-FFF2-40B4-BE49-F238E27FC236}">
                <a16:creationId xmlns:a16="http://schemas.microsoft.com/office/drawing/2014/main" id="{41740439-D023-CB49-0EEA-D13A35BB3DC0}"/>
              </a:ext>
            </a:extLst>
          </p:cNvPr>
          <p:cNvSpPr txBox="1"/>
          <p:nvPr/>
        </p:nvSpPr>
        <p:spPr>
          <a:xfrm>
            <a:off x="2800097" y="1445495"/>
            <a:ext cx="614705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Nexa" panose="02000000000000000000"/>
                <a:ea typeface="+mn-ea"/>
                <a:cs typeface="Calibri" pitchFamily="34" charset="0"/>
              </a:rPr>
              <a:t>Stigma within healthcare settings still exists</a:t>
            </a:r>
            <a:endParaRPr kumimoji="0" lang="en-US" sz="2000" b="1" i="0" u="none" strike="noStrike" kern="1200" cap="none" spc="0" normalizeH="0" baseline="30000" noProof="0" dirty="0">
              <a:ln>
                <a:noFill/>
              </a:ln>
              <a:solidFill>
                <a:srgbClr val="00B0F0"/>
              </a:solidFill>
              <a:effectLst/>
              <a:uLnTx/>
              <a:uFillTx/>
              <a:latin typeface="Nexa" panose="02000000000000000000"/>
              <a:ea typeface="+mn-ea"/>
              <a:cs typeface="Calibri" pitchFamily="34" charset="0"/>
            </a:endParaRPr>
          </a:p>
        </p:txBody>
      </p:sp>
      <p:grpSp>
        <p:nvGrpSpPr>
          <p:cNvPr id="6" name="Group 5">
            <a:extLst>
              <a:ext uri="{FF2B5EF4-FFF2-40B4-BE49-F238E27FC236}">
                <a16:creationId xmlns:a16="http://schemas.microsoft.com/office/drawing/2014/main" id="{A3CB2630-246D-AA7F-6C6A-B4D43FBF2F20}"/>
              </a:ext>
            </a:extLst>
          </p:cNvPr>
          <p:cNvGrpSpPr/>
          <p:nvPr/>
        </p:nvGrpSpPr>
        <p:grpSpPr>
          <a:xfrm>
            <a:off x="418601" y="2033177"/>
            <a:ext cx="5669429" cy="2593143"/>
            <a:chOff x="418601" y="2578822"/>
            <a:chExt cx="5669429" cy="2593143"/>
          </a:xfrm>
        </p:grpSpPr>
        <p:sp>
          <p:nvSpPr>
            <p:cNvPr id="8" name="Rectangle 7">
              <a:extLst>
                <a:ext uri="{FF2B5EF4-FFF2-40B4-BE49-F238E27FC236}">
                  <a16:creationId xmlns:a16="http://schemas.microsoft.com/office/drawing/2014/main" id="{9AA090FD-C6F1-706C-16DD-A294D60DF4B1}"/>
                </a:ext>
              </a:extLst>
            </p:cNvPr>
            <p:cNvSpPr/>
            <p:nvPr/>
          </p:nvSpPr>
          <p:spPr>
            <a:xfrm>
              <a:off x="418601" y="2578822"/>
              <a:ext cx="566942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B0F0"/>
                  </a:solidFill>
                  <a:effectLst/>
                  <a:uLnTx/>
                  <a:uFillTx/>
                  <a:latin typeface="Nexa" panose="02000000000000000000"/>
                  <a:ea typeface="+mn-ea"/>
                  <a:cs typeface="+mn-cs"/>
                </a:rPr>
                <a:t>% respondents experiencing stigma and/or discrimination by a healthcare facility or healthcare worker in 2019 (N = 3206)</a:t>
              </a:r>
            </a:p>
          </p:txBody>
        </p:sp>
        <p:graphicFrame>
          <p:nvGraphicFramePr>
            <p:cNvPr id="9" name="Chart 8">
              <a:extLst>
                <a:ext uri="{FF2B5EF4-FFF2-40B4-BE49-F238E27FC236}">
                  <a16:creationId xmlns:a16="http://schemas.microsoft.com/office/drawing/2014/main" id="{0D840597-FCC2-4E13-8D93-B63105787598}"/>
                </a:ext>
              </a:extLst>
            </p:cNvPr>
            <p:cNvGraphicFramePr/>
            <p:nvPr>
              <p:extLst>
                <p:ext uri="{D42A27DB-BD31-4B8C-83A1-F6EECF244321}">
                  <p14:modId xmlns:p14="http://schemas.microsoft.com/office/powerpoint/2010/main" val="978295204"/>
                </p:ext>
              </p:extLst>
            </p:nvPr>
          </p:nvGraphicFramePr>
          <p:xfrm>
            <a:off x="635058" y="3112774"/>
            <a:ext cx="4995182" cy="2059191"/>
          </p:xfrm>
          <a:graphic>
            <a:graphicData uri="http://schemas.openxmlformats.org/drawingml/2006/chart">
              <c:chart xmlns:c="http://schemas.openxmlformats.org/drawingml/2006/chart" xmlns:r="http://schemas.openxmlformats.org/officeDocument/2006/relationships" r:id="rId3"/>
            </a:graphicData>
          </a:graphic>
        </p:graphicFrame>
      </p:grpSp>
      <p:sp>
        <p:nvSpPr>
          <p:cNvPr id="14" name="TextBox 13">
            <a:extLst>
              <a:ext uri="{FF2B5EF4-FFF2-40B4-BE49-F238E27FC236}">
                <a16:creationId xmlns:a16="http://schemas.microsoft.com/office/drawing/2014/main" id="{A921254E-1001-D42D-D15E-97E102945DE2}"/>
              </a:ext>
            </a:extLst>
          </p:cNvPr>
          <p:cNvSpPr txBox="1"/>
          <p:nvPr/>
        </p:nvSpPr>
        <p:spPr>
          <a:xfrm>
            <a:off x="635058" y="4600192"/>
            <a:ext cx="5234254" cy="179348"/>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300"/>
              </a:spcBef>
              <a:spcAft>
                <a:spcPts val="300"/>
              </a:spcAft>
              <a:buClrTx/>
              <a:buSzTx/>
              <a:buFontTx/>
              <a:buNone/>
              <a:tabLst/>
              <a:defRPr/>
            </a:pPr>
            <a:r>
              <a:rPr kumimoji="0" lang="en-GB" sz="1100" b="0" i="1" u="none" strike="noStrike" kern="1600" cap="none" spc="-50" normalizeH="0" baseline="0" noProof="0" dirty="0">
                <a:ln>
                  <a:noFill/>
                </a:ln>
                <a:solidFill>
                  <a:prstClr val="black"/>
                </a:solidFill>
                <a:effectLst/>
                <a:uLnTx/>
                <a:uFillTx/>
                <a:latin typeface="Calibri" panose="020F0502020204030204"/>
                <a:ea typeface="+mn-ea"/>
                <a:cs typeface="+mn-cs"/>
              </a:rPr>
              <a:t>adapted from </a:t>
            </a:r>
            <a:r>
              <a:rPr kumimoji="0" lang="en-GB" sz="1100" b="0" i="1" u="none" strike="noStrike" kern="1200" cap="none" spc="0" normalizeH="0" baseline="0" noProof="0" dirty="0">
                <a:ln>
                  <a:noFill/>
                </a:ln>
                <a:solidFill>
                  <a:prstClr val="black"/>
                </a:solidFill>
                <a:effectLst/>
                <a:uLnTx/>
                <a:uFillTx/>
                <a:latin typeface="Calibri" panose="020F0502020204030204"/>
                <a:ea typeface="+mn-ea"/>
                <a:cs typeface="+mn-cs"/>
              </a:rPr>
              <a:t>The Fast-Track Cities Quality of Life Survey, IAPAC 2019 (20 fast-track cities).</a:t>
            </a:r>
            <a:endParaRPr kumimoji="0" lang="en-GB" sz="1100" b="0" i="1" u="none" strike="noStrike" kern="1600" cap="none" spc="-5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B8A7D2A-A18F-A077-6AF5-2351107E4BD6}"/>
              </a:ext>
            </a:extLst>
          </p:cNvPr>
          <p:cNvGrpSpPr/>
          <p:nvPr/>
        </p:nvGrpSpPr>
        <p:grpSpPr>
          <a:xfrm>
            <a:off x="6226175" y="1941515"/>
            <a:ext cx="5771868" cy="2953223"/>
            <a:chOff x="6215316" y="1993276"/>
            <a:chExt cx="5771868" cy="2953223"/>
          </a:xfrm>
        </p:grpSpPr>
        <p:sp>
          <p:nvSpPr>
            <p:cNvPr id="16" name="Rectangle: Rounded Corners 15">
              <a:extLst>
                <a:ext uri="{FF2B5EF4-FFF2-40B4-BE49-F238E27FC236}">
                  <a16:creationId xmlns:a16="http://schemas.microsoft.com/office/drawing/2014/main" id="{996D5776-E9B5-142B-7474-76F0E4FC6068}"/>
                </a:ext>
              </a:extLst>
            </p:cNvPr>
            <p:cNvSpPr/>
            <p:nvPr/>
          </p:nvSpPr>
          <p:spPr>
            <a:xfrm>
              <a:off x="6215316" y="1993276"/>
              <a:ext cx="5689500" cy="1526557"/>
            </a:xfrm>
            <a:prstGeom prst="roundRect">
              <a:avLst/>
            </a:prstGeom>
            <a:noFill/>
            <a:ln w="12700" cap="flat" cmpd="sng" algn="ctr">
              <a:no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3565B"/>
                </a:solidFill>
                <a:effectLst/>
                <a:uLnTx/>
                <a:uFillTx/>
                <a:ea typeface="+mn-ea"/>
                <a:cs typeface="+mn-cs"/>
              </a:endParaRPr>
            </a:p>
          </p:txBody>
        </p:sp>
        <p:sp>
          <p:nvSpPr>
            <p:cNvPr id="17" name="Rectangle 16">
              <a:extLst>
                <a:ext uri="{FF2B5EF4-FFF2-40B4-BE49-F238E27FC236}">
                  <a16:creationId xmlns:a16="http://schemas.microsoft.com/office/drawing/2014/main" id="{C106D5D9-A482-077B-AB66-15CA1AB7B2E5}"/>
                </a:ext>
              </a:extLst>
            </p:cNvPr>
            <p:cNvSpPr/>
            <p:nvPr/>
          </p:nvSpPr>
          <p:spPr>
            <a:xfrm>
              <a:off x="7973837" y="2371833"/>
              <a:ext cx="4013347" cy="677108"/>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C00000"/>
                  </a:solidFill>
                  <a:effectLst/>
                  <a:uLnTx/>
                  <a:uFillTx/>
                  <a:ea typeface="+mn-ea"/>
                  <a:cs typeface="+mn-cs"/>
                </a:rPr>
                <a:t>1 in 8 </a:t>
              </a:r>
              <a:r>
                <a:rPr kumimoji="0" lang="en-GB" sz="1400" b="0" i="0" u="none" strike="noStrike" kern="0" cap="none" spc="0" normalizeH="0" baseline="0" noProof="0" dirty="0">
                  <a:ln>
                    <a:noFill/>
                  </a:ln>
                  <a:effectLst/>
                  <a:uLnTx/>
                  <a:uFillTx/>
                  <a:ea typeface="+mn-ea"/>
                  <a:cs typeface="+mn-cs"/>
                </a:rPr>
                <a:t>people living with HIV reported </a:t>
              </a:r>
              <a:br>
                <a:rPr kumimoji="0" lang="en-GB" sz="1400" b="0" i="0" u="none" strike="noStrike" kern="0" cap="none" spc="0" normalizeH="0" baseline="0" noProof="0" dirty="0">
                  <a:ln>
                    <a:noFill/>
                  </a:ln>
                  <a:effectLst/>
                  <a:uLnTx/>
                  <a:uFillTx/>
                  <a:ea typeface="+mn-ea"/>
                  <a:cs typeface="+mn-cs"/>
                </a:rPr>
              </a:br>
              <a:r>
                <a:rPr kumimoji="0" lang="en-GB" sz="1400" b="0" i="0" u="none" strike="noStrike" kern="0" cap="none" spc="0" normalizeH="0" baseline="0" noProof="0" dirty="0">
                  <a:ln>
                    <a:noFill/>
                  </a:ln>
                  <a:effectLst/>
                  <a:uLnTx/>
                  <a:uFillTx/>
                  <a:ea typeface="+mn-ea"/>
                  <a:cs typeface="+mn-cs"/>
                </a:rPr>
                <a:t>having been </a:t>
              </a:r>
              <a:r>
                <a:rPr kumimoji="0" lang="en-GB" sz="1400" b="1" i="0" u="none" strike="noStrike" kern="0" cap="none" spc="0" normalizeH="0" baseline="0" noProof="0" dirty="0">
                  <a:ln>
                    <a:noFill/>
                  </a:ln>
                  <a:solidFill>
                    <a:srgbClr val="C00000"/>
                  </a:solidFill>
                  <a:effectLst/>
                  <a:uLnTx/>
                  <a:uFillTx/>
                  <a:ea typeface="+mn-ea"/>
                  <a:cs typeface="+mn-cs"/>
                </a:rPr>
                <a:t>denied healthcare services</a:t>
              </a:r>
              <a:endParaRPr kumimoji="0" lang="en-GB" sz="1400" b="1" i="0" u="none" strike="noStrike" kern="0" cap="none" spc="0" normalizeH="0" baseline="30000" noProof="0" dirty="0">
                <a:ln>
                  <a:noFill/>
                </a:ln>
                <a:solidFill>
                  <a:srgbClr val="C00000"/>
                </a:solidFill>
                <a:effectLst/>
                <a:uLnTx/>
                <a:uFillTx/>
                <a:ea typeface="+mn-ea"/>
                <a:cs typeface="+mn-cs"/>
              </a:endParaRPr>
            </a:p>
          </p:txBody>
        </p:sp>
        <p:grpSp>
          <p:nvGrpSpPr>
            <p:cNvPr id="18" name="Group 9">
              <a:extLst>
                <a:ext uri="{FF2B5EF4-FFF2-40B4-BE49-F238E27FC236}">
                  <a16:creationId xmlns:a16="http://schemas.microsoft.com/office/drawing/2014/main" id="{55A224EF-8E6E-6731-7EB5-4ACBE6876000}"/>
                </a:ext>
              </a:extLst>
            </p:cNvPr>
            <p:cNvGrpSpPr/>
            <p:nvPr/>
          </p:nvGrpSpPr>
          <p:grpSpPr>
            <a:xfrm>
              <a:off x="6399252" y="2308704"/>
              <a:ext cx="1245558" cy="439933"/>
              <a:chOff x="7106664" y="4509503"/>
              <a:chExt cx="1417758" cy="540006"/>
            </a:xfrm>
            <a:solidFill>
              <a:srgbClr val="E7F9F7"/>
            </a:solidFill>
          </p:grpSpPr>
          <p:pic>
            <p:nvPicPr>
              <p:cNvPr id="33" name="Graphic 32" descr="Man">
                <a:extLst>
                  <a:ext uri="{FF2B5EF4-FFF2-40B4-BE49-F238E27FC236}">
                    <a16:creationId xmlns:a16="http://schemas.microsoft.com/office/drawing/2014/main" id="{1964F9AF-FE75-1FC7-50A7-250AC336D84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11495" y="4509503"/>
                <a:ext cx="540006" cy="540006"/>
              </a:xfrm>
              <a:prstGeom prst="rect">
                <a:avLst/>
              </a:prstGeom>
            </p:spPr>
          </p:pic>
          <p:pic>
            <p:nvPicPr>
              <p:cNvPr id="34" name="Graphic 33" descr="Man">
                <a:extLst>
                  <a:ext uri="{FF2B5EF4-FFF2-40B4-BE49-F238E27FC236}">
                    <a16:creationId xmlns:a16="http://schemas.microsoft.com/office/drawing/2014/main" id="{83659D12-AFD0-FC54-1AD1-281BEC0BE17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84416" y="4509503"/>
                <a:ext cx="540006" cy="540006"/>
              </a:xfrm>
              <a:prstGeom prst="rect">
                <a:avLst/>
              </a:prstGeom>
            </p:spPr>
          </p:pic>
          <p:pic>
            <p:nvPicPr>
              <p:cNvPr id="35" name="Graphic 34" descr="Man">
                <a:extLst>
                  <a:ext uri="{FF2B5EF4-FFF2-40B4-BE49-F238E27FC236}">
                    <a16:creationId xmlns:a16="http://schemas.microsoft.com/office/drawing/2014/main" id="{EFEB51D0-E6A7-A151-DF2E-D2A3D20E493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06664" y="4509503"/>
                <a:ext cx="540006" cy="540006"/>
              </a:xfrm>
              <a:prstGeom prst="rect">
                <a:avLst/>
              </a:prstGeom>
            </p:spPr>
          </p:pic>
          <p:pic>
            <p:nvPicPr>
              <p:cNvPr id="36" name="Graphic 35" descr="Man">
                <a:extLst>
                  <a:ext uri="{FF2B5EF4-FFF2-40B4-BE49-F238E27FC236}">
                    <a16:creationId xmlns:a16="http://schemas.microsoft.com/office/drawing/2014/main" id="{322197F2-0282-3469-D623-5F8D6E24EFC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6326" y="4509503"/>
                <a:ext cx="540006" cy="540006"/>
              </a:xfrm>
              <a:prstGeom prst="rect">
                <a:avLst/>
              </a:prstGeom>
            </p:spPr>
          </p:pic>
        </p:grpSp>
        <p:grpSp>
          <p:nvGrpSpPr>
            <p:cNvPr id="19" name="Group 2">
              <a:extLst>
                <a:ext uri="{FF2B5EF4-FFF2-40B4-BE49-F238E27FC236}">
                  <a16:creationId xmlns:a16="http://schemas.microsoft.com/office/drawing/2014/main" id="{AF27E552-F162-4387-DFA9-1E35FA371F47}"/>
                </a:ext>
              </a:extLst>
            </p:cNvPr>
            <p:cNvGrpSpPr/>
            <p:nvPr/>
          </p:nvGrpSpPr>
          <p:grpSpPr>
            <a:xfrm>
              <a:off x="6311830" y="4329628"/>
              <a:ext cx="1468573" cy="494717"/>
              <a:chOff x="6742017" y="4490895"/>
              <a:chExt cx="1686827" cy="548049"/>
            </a:xfrm>
            <a:solidFill>
              <a:srgbClr val="E7F9F7"/>
            </a:solidFill>
          </p:grpSpPr>
          <p:pic>
            <p:nvPicPr>
              <p:cNvPr id="28" name="Graphic 27" descr="Man">
                <a:extLst>
                  <a:ext uri="{FF2B5EF4-FFF2-40B4-BE49-F238E27FC236}">
                    <a16:creationId xmlns:a16="http://schemas.microsoft.com/office/drawing/2014/main" id="{1F32A858-40E6-778E-9057-13E537275C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43353" y="4498938"/>
                <a:ext cx="540006" cy="540006"/>
              </a:xfrm>
              <a:prstGeom prst="rect">
                <a:avLst/>
              </a:prstGeom>
            </p:spPr>
          </p:pic>
          <p:pic>
            <p:nvPicPr>
              <p:cNvPr id="29" name="Graphic 28" descr="Man">
                <a:extLst>
                  <a:ext uri="{FF2B5EF4-FFF2-40B4-BE49-F238E27FC236}">
                    <a16:creationId xmlns:a16="http://schemas.microsoft.com/office/drawing/2014/main" id="{B2C651E0-CBB9-0D32-D56E-E60DEDD7EAF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8838" y="4490895"/>
                <a:ext cx="540006" cy="540006"/>
              </a:xfrm>
              <a:prstGeom prst="rect">
                <a:avLst/>
              </a:prstGeom>
            </p:spPr>
          </p:pic>
          <p:pic>
            <p:nvPicPr>
              <p:cNvPr id="30" name="Graphic 29" descr="Man">
                <a:extLst>
                  <a:ext uri="{FF2B5EF4-FFF2-40B4-BE49-F238E27FC236}">
                    <a16:creationId xmlns:a16="http://schemas.microsoft.com/office/drawing/2014/main" id="{EC8EB8DF-8838-345A-4359-B38C7FDE2C7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38522" y="4490895"/>
                <a:ext cx="540006" cy="540006"/>
              </a:xfrm>
              <a:prstGeom prst="rect">
                <a:avLst/>
              </a:prstGeom>
            </p:spPr>
          </p:pic>
          <p:pic>
            <p:nvPicPr>
              <p:cNvPr id="31" name="Graphic 30" descr="Man">
                <a:extLst>
                  <a:ext uri="{FF2B5EF4-FFF2-40B4-BE49-F238E27FC236}">
                    <a16:creationId xmlns:a16="http://schemas.microsoft.com/office/drawing/2014/main" id="{9B7092D4-D836-3E33-7670-0BECB41ECEB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18835" y="4490895"/>
                <a:ext cx="540006" cy="540006"/>
              </a:xfrm>
              <a:prstGeom prst="rect">
                <a:avLst/>
              </a:prstGeom>
            </p:spPr>
          </p:pic>
          <p:pic>
            <p:nvPicPr>
              <p:cNvPr id="32" name="Graphic 31" descr="Man">
                <a:extLst>
                  <a:ext uri="{FF2B5EF4-FFF2-40B4-BE49-F238E27FC236}">
                    <a16:creationId xmlns:a16="http://schemas.microsoft.com/office/drawing/2014/main" id="{A646D3C6-7F3E-9FD3-A2CC-2CC29161BE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42017" y="4495356"/>
                <a:ext cx="540006" cy="540006"/>
              </a:xfrm>
              <a:prstGeom prst="rect">
                <a:avLst/>
              </a:prstGeom>
            </p:spPr>
          </p:pic>
        </p:grpSp>
        <p:sp>
          <p:nvSpPr>
            <p:cNvPr id="20" name="Rectangle 19">
              <a:extLst>
                <a:ext uri="{FF2B5EF4-FFF2-40B4-BE49-F238E27FC236}">
                  <a16:creationId xmlns:a16="http://schemas.microsoft.com/office/drawing/2014/main" id="{BD74639F-D7D8-CA10-6ACD-F6695C3F4F09}"/>
                </a:ext>
              </a:extLst>
            </p:cNvPr>
            <p:cNvSpPr/>
            <p:nvPr/>
          </p:nvSpPr>
          <p:spPr>
            <a:xfrm>
              <a:off x="7990697" y="4133969"/>
              <a:ext cx="3495352" cy="812530"/>
            </a:xfrm>
            <a:prstGeom prst="rect">
              <a:avLst/>
            </a:prstGeom>
          </p:spPr>
          <p:txBody>
            <a:bodyPr wrap="square" lIns="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0" cap="none" spc="0" normalizeH="0" baseline="0" noProof="0" dirty="0">
                  <a:ln>
                    <a:noFill/>
                  </a:ln>
                  <a:solidFill>
                    <a:srgbClr val="C00000"/>
                  </a:solidFill>
                  <a:effectLst/>
                  <a:uLnTx/>
                  <a:uFillTx/>
                  <a:ea typeface="+mn-ea"/>
                  <a:cs typeface="+mn-cs"/>
                </a:rPr>
                <a:t>1 in 5 </a:t>
              </a:r>
              <a:r>
                <a:rPr kumimoji="0" lang="en-GB" sz="1400" b="0" i="0" u="none" strike="noStrike" kern="0" cap="none" spc="0" normalizeH="0" baseline="0" noProof="0" dirty="0">
                  <a:ln>
                    <a:noFill/>
                  </a:ln>
                  <a:effectLst/>
                  <a:uLnTx/>
                  <a:uFillTx/>
                  <a:ea typeface="+mn-ea"/>
                  <a:cs typeface="+mn-cs"/>
                </a:rPr>
                <a:t>people living with HIV (7 countries) reported having their </a:t>
              </a:r>
              <a:r>
                <a:rPr kumimoji="0" lang="en-GB" sz="1400" b="1" i="0" u="none" strike="noStrike" kern="0" cap="none" spc="0" normalizeH="0" baseline="0" noProof="0" dirty="0">
                  <a:ln>
                    <a:noFill/>
                  </a:ln>
                  <a:effectLst/>
                  <a:uLnTx/>
                  <a:uFillTx/>
                  <a:ea typeface="+mn-ea"/>
                  <a:cs typeface="+mn-cs"/>
                </a:rPr>
                <a:t>HIV status disclosed</a:t>
              </a:r>
              <a:r>
                <a:rPr kumimoji="0" lang="en-GB" sz="1400" b="0" i="0" u="none" strike="noStrike" kern="0" cap="none" spc="0" normalizeH="0" baseline="0" noProof="0" dirty="0">
                  <a:ln>
                    <a:noFill/>
                  </a:ln>
                  <a:effectLst/>
                  <a:uLnTx/>
                  <a:uFillTx/>
                  <a:ea typeface="+mn-ea"/>
                  <a:cs typeface="+mn-cs"/>
                </a:rPr>
                <a:t> by a healthcare worker </a:t>
              </a:r>
              <a:r>
                <a:rPr kumimoji="0" lang="en-GB" sz="1400" b="1" i="0" u="none" strike="noStrike" kern="0" cap="none" spc="0" normalizeH="0" baseline="0" noProof="0" dirty="0">
                  <a:ln>
                    <a:noFill/>
                  </a:ln>
                  <a:solidFill>
                    <a:srgbClr val="C00000"/>
                  </a:solidFill>
                  <a:effectLst/>
                  <a:uLnTx/>
                  <a:uFillTx/>
                  <a:ea typeface="+mn-ea"/>
                  <a:cs typeface="+mn-cs"/>
                </a:rPr>
                <a:t>without consent</a:t>
              </a:r>
              <a:endParaRPr kumimoji="0" lang="en-GB" sz="1400" b="1" i="0" u="none" strike="noStrike" kern="0" cap="none" spc="0" normalizeH="0" baseline="30000" noProof="0" dirty="0">
                <a:ln>
                  <a:noFill/>
                </a:ln>
                <a:solidFill>
                  <a:srgbClr val="C00000"/>
                </a:solidFill>
                <a:effectLst/>
                <a:uLnTx/>
                <a:uFillTx/>
                <a:ea typeface="+mn-ea"/>
                <a:cs typeface="+mn-cs"/>
              </a:endParaRPr>
            </a:p>
          </p:txBody>
        </p:sp>
        <p:sp>
          <p:nvSpPr>
            <p:cNvPr id="21" name="Rectangle 20">
              <a:extLst>
                <a:ext uri="{FF2B5EF4-FFF2-40B4-BE49-F238E27FC236}">
                  <a16:creationId xmlns:a16="http://schemas.microsoft.com/office/drawing/2014/main" id="{2D18E01B-C397-8CBE-75AE-71FDC4051D80}"/>
                </a:ext>
              </a:extLst>
            </p:cNvPr>
            <p:cNvSpPr/>
            <p:nvPr/>
          </p:nvSpPr>
          <p:spPr>
            <a:xfrm>
              <a:off x="6226176" y="3525043"/>
              <a:ext cx="5404408" cy="584775"/>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ea typeface="+mn-ea"/>
                  <a:cs typeface="+mn-cs"/>
                </a:rPr>
                <a:t>Individuals at high risk of HIV infection </a:t>
              </a:r>
              <a:br>
                <a:rPr kumimoji="0" lang="en-GB" sz="1600" b="1" i="0" u="none" strike="noStrike" kern="1200" cap="none" spc="0" normalizeH="0" baseline="0" noProof="0" dirty="0">
                  <a:ln>
                    <a:noFill/>
                  </a:ln>
                  <a:solidFill>
                    <a:srgbClr val="00B0F0"/>
                  </a:solidFill>
                  <a:effectLst/>
                  <a:uLnTx/>
                  <a:uFillTx/>
                  <a:ea typeface="+mn-ea"/>
                  <a:cs typeface="+mn-cs"/>
                </a:rPr>
              </a:br>
              <a:r>
                <a:rPr kumimoji="0" lang="en-GB" sz="1600" b="1" i="0" u="none" strike="noStrike" kern="1200" cap="none" spc="0" normalizeH="0" baseline="0" noProof="0" dirty="0">
                  <a:ln>
                    <a:noFill/>
                  </a:ln>
                  <a:solidFill>
                    <a:srgbClr val="00B0F0"/>
                  </a:solidFill>
                  <a:effectLst/>
                  <a:uLnTx/>
                  <a:uFillTx/>
                  <a:ea typeface="+mn-ea"/>
                  <a:cs typeface="+mn-cs"/>
                </a:rPr>
                <a:t>fear being stigmatised*5</a:t>
              </a:r>
            </a:p>
          </p:txBody>
        </p:sp>
        <p:grpSp>
          <p:nvGrpSpPr>
            <p:cNvPr id="22" name="Group 35">
              <a:extLst>
                <a:ext uri="{FF2B5EF4-FFF2-40B4-BE49-F238E27FC236}">
                  <a16:creationId xmlns:a16="http://schemas.microsoft.com/office/drawing/2014/main" id="{F3DEFB6F-13E0-BA7E-1175-37F28231A751}"/>
                </a:ext>
              </a:extLst>
            </p:cNvPr>
            <p:cNvGrpSpPr/>
            <p:nvPr/>
          </p:nvGrpSpPr>
          <p:grpSpPr>
            <a:xfrm>
              <a:off x="6417057" y="2850429"/>
              <a:ext cx="1227754" cy="442557"/>
              <a:chOff x="7106664" y="4509503"/>
              <a:chExt cx="1417758" cy="540006"/>
            </a:xfrm>
            <a:solidFill>
              <a:srgbClr val="E7F9F7"/>
            </a:solidFill>
          </p:grpSpPr>
          <p:pic>
            <p:nvPicPr>
              <p:cNvPr id="24" name="Graphic 23" descr="Man">
                <a:extLst>
                  <a:ext uri="{FF2B5EF4-FFF2-40B4-BE49-F238E27FC236}">
                    <a16:creationId xmlns:a16="http://schemas.microsoft.com/office/drawing/2014/main" id="{070FD88D-6710-B8AE-4344-F517FBD34BC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11495" y="4509503"/>
                <a:ext cx="540006" cy="540006"/>
              </a:xfrm>
              <a:prstGeom prst="rect">
                <a:avLst/>
              </a:prstGeom>
            </p:spPr>
          </p:pic>
          <p:pic>
            <p:nvPicPr>
              <p:cNvPr id="25" name="Graphic 24" descr="Man">
                <a:extLst>
                  <a:ext uri="{FF2B5EF4-FFF2-40B4-BE49-F238E27FC236}">
                    <a16:creationId xmlns:a16="http://schemas.microsoft.com/office/drawing/2014/main" id="{CF47C506-B98E-CABF-5BCC-47052AF7E35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84416" y="4509503"/>
                <a:ext cx="540006" cy="540006"/>
              </a:xfrm>
              <a:prstGeom prst="rect">
                <a:avLst/>
              </a:prstGeom>
            </p:spPr>
          </p:pic>
          <p:pic>
            <p:nvPicPr>
              <p:cNvPr id="26" name="Graphic 25" descr="Man">
                <a:extLst>
                  <a:ext uri="{FF2B5EF4-FFF2-40B4-BE49-F238E27FC236}">
                    <a16:creationId xmlns:a16="http://schemas.microsoft.com/office/drawing/2014/main" id="{20E05952-2F45-45A6-02B0-195354BA05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06664" y="4509503"/>
                <a:ext cx="540006" cy="540006"/>
              </a:xfrm>
              <a:prstGeom prst="rect">
                <a:avLst/>
              </a:prstGeom>
            </p:spPr>
          </p:pic>
          <p:pic>
            <p:nvPicPr>
              <p:cNvPr id="27" name="Graphic 26" descr="Man">
                <a:extLst>
                  <a:ext uri="{FF2B5EF4-FFF2-40B4-BE49-F238E27FC236}">
                    <a16:creationId xmlns:a16="http://schemas.microsoft.com/office/drawing/2014/main" id="{5074BB0C-6F51-58DA-2574-605440584CA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6326" y="4509503"/>
                <a:ext cx="540006" cy="540006"/>
              </a:xfrm>
              <a:prstGeom prst="rect">
                <a:avLst/>
              </a:prstGeom>
            </p:spPr>
          </p:pic>
        </p:grpSp>
        <p:cxnSp>
          <p:nvCxnSpPr>
            <p:cNvPr id="23" name="Straight Connector 22">
              <a:extLst>
                <a:ext uri="{FF2B5EF4-FFF2-40B4-BE49-F238E27FC236}">
                  <a16:creationId xmlns:a16="http://schemas.microsoft.com/office/drawing/2014/main" id="{740B00EC-B0A4-A13F-5679-1711DC452DB9}"/>
                </a:ext>
              </a:extLst>
            </p:cNvPr>
            <p:cNvCxnSpPr>
              <a:cxnSpLocks/>
            </p:cNvCxnSpPr>
            <p:nvPr/>
          </p:nvCxnSpPr>
          <p:spPr>
            <a:xfrm>
              <a:off x="6226175" y="3429000"/>
              <a:ext cx="5404408" cy="0"/>
            </a:xfrm>
            <a:prstGeom prst="line">
              <a:avLst/>
            </a:prstGeom>
            <a:noFill/>
            <a:ln w="19050" cap="flat" cmpd="sng" algn="ctr">
              <a:solidFill>
                <a:schemeClr val="tx1"/>
              </a:solidFill>
              <a:prstDash val="solid"/>
              <a:miter lim="800000"/>
            </a:ln>
            <a:effectLst/>
          </p:spPr>
        </p:cxnSp>
      </p:grpSp>
      <p:sp>
        <p:nvSpPr>
          <p:cNvPr id="59" name="Rectangle 58">
            <a:extLst>
              <a:ext uri="{FF2B5EF4-FFF2-40B4-BE49-F238E27FC236}">
                <a16:creationId xmlns:a16="http://schemas.microsoft.com/office/drawing/2014/main" id="{79610959-9F61-D750-284F-B69B7E1982D7}"/>
              </a:ext>
            </a:extLst>
          </p:cNvPr>
          <p:cNvSpPr/>
          <p:nvPr/>
        </p:nvSpPr>
        <p:spPr>
          <a:xfrm>
            <a:off x="6226175" y="1963293"/>
            <a:ext cx="541526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B0F0"/>
                </a:solidFill>
                <a:effectLst/>
                <a:uLnTx/>
                <a:uFillTx/>
                <a:latin typeface="Nexa" panose="02000000000000000000"/>
                <a:ea typeface="+mn-ea"/>
                <a:cs typeface="+mn-cs"/>
              </a:rPr>
              <a:t>Stigma Index surveys (&gt;50 countries)</a:t>
            </a:r>
            <a:r>
              <a:rPr kumimoji="0" lang="en-GB" sz="1600" b="1" i="0" u="none" strike="noStrike" kern="0" cap="none" spc="0" normalizeH="0" baseline="30000" noProof="0" dirty="0">
                <a:ln>
                  <a:noFill/>
                </a:ln>
                <a:solidFill>
                  <a:srgbClr val="00B0F0"/>
                </a:solidFill>
                <a:effectLst/>
                <a:uLnTx/>
                <a:uFillTx/>
                <a:latin typeface="Nexa" panose="02000000000000000000"/>
                <a:ea typeface="+mn-ea"/>
                <a:cs typeface="+mn-cs"/>
              </a:rPr>
              <a:t>4</a:t>
            </a:r>
          </a:p>
        </p:txBody>
      </p:sp>
      <p:sp>
        <p:nvSpPr>
          <p:cNvPr id="60" name="Rectangle : coins arrondis 59">
            <a:extLst>
              <a:ext uri="{FF2B5EF4-FFF2-40B4-BE49-F238E27FC236}">
                <a16:creationId xmlns:a16="http://schemas.microsoft.com/office/drawing/2014/main" id="{9A8C193B-913A-243F-AB8C-725FDE8A227C}"/>
              </a:ext>
            </a:extLst>
          </p:cNvPr>
          <p:cNvSpPr/>
          <p:nvPr/>
        </p:nvSpPr>
        <p:spPr>
          <a:xfrm>
            <a:off x="635059" y="5047958"/>
            <a:ext cx="11006384" cy="687225"/>
          </a:xfrm>
          <a:prstGeom prst="roundRect">
            <a:avLst/>
          </a:prstGeom>
          <a:solidFill>
            <a:schemeClr val="accent5">
              <a:lumMod val="20000"/>
              <a:lumOff val="80000"/>
            </a:schemeClr>
          </a:solidFill>
          <a:ln w="12700" cap="flat" cmpd="sng" algn="ctr">
            <a:noFill/>
            <a:prstDash val="solid"/>
            <a:miter lim="800000"/>
          </a:ln>
          <a:effectLst/>
        </p:spPr>
        <p:txBody>
          <a:bodyPr rtlCol="0" anchor="ctr"/>
          <a:lstStyle/>
          <a:p>
            <a:pPr lvl="0" algn="ctr" defTabSz="457189">
              <a:lnSpc>
                <a:spcPct val="110000"/>
              </a:lnSpc>
              <a:spcBef>
                <a:spcPts val="300"/>
              </a:spcBef>
              <a:spcAft>
                <a:spcPts val="300"/>
              </a:spcAft>
              <a:defRPr/>
            </a:pPr>
            <a:r>
              <a:rPr lang="en-GB" kern="1600" spc="-50" dirty="0"/>
              <a:t>Tackling stigma in healthcare settings will require</a:t>
            </a:r>
            <a:r>
              <a:rPr lang="en-GB" kern="1600" spc="-50" dirty="0">
                <a:solidFill>
                  <a:srgbClr val="53565B"/>
                </a:solidFill>
              </a:rPr>
              <a:t> </a:t>
            </a:r>
            <a:r>
              <a:rPr lang="en-GB" b="1" kern="1600" spc="-50" dirty="0">
                <a:solidFill>
                  <a:srgbClr val="C00000"/>
                </a:solidFill>
              </a:rPr>
              <a:t>improvements in education and training.</a:t>
            </a:r>
            <a:br>
              <a:rPr lang="en-GB" kern="1600" spc="-50" dirty="0">
                <a:solidFill>
                  <a:srgbClr val="C00000"/>
                </a:solidFill>
              </a:rPr>
            </a:br>
            <a:r>
              <a:rPr lang="en-GB" b="1" kern="1600" spc="-50" dirty="0">
                <a:solidFill>
                  <a:srgbClr val="C00000"/>
                </a:solidFill>
              </a:rPr>
              <a:t>Involving stigmatised individuals </a:t>
            </a:r>
            <a:r>
              <a:rPr lang="en-GB" kern="1600" spc="-50" dirty="0"/>
              <a:t>in this training could subsequently help </a:t>
            </a:r>
            <a:r>
              <a:rPr lang="en-GB" b="1" kern="1600" spc="-50" dirty="0">
                <a:solidFill>
                  <a:srgbClr val="C00000"/>
                </a:solidFill>
              </a:rPr>
              <a:t>reduce stigma</a:t>
            </a:r>
            <a:r>
              <a:rPr lang="en-GB" kern="1600" spc="-50" dirty="0">
                <a:solidFill>
                  <a:srgbClr val="C00000"/>
                </a:solidFill>
              </a:rPr>
              <a:t> </a:t>
            </a:r>
            <a:r>
              <a:rPr lang="en-GB" kern="1600" spc="-50" dirty="0"/>
              <a:t>among healthcare workers</a:t>
            </a:r>
            <a:r>
              <a:rPr lang="en-GB" kern="1600" spc="-50" baseline="30000" dirty="0"/>
              <a:t>7</a:t>
            </a:r>
            <a:endParaRPr lang="en-GB" kern="1600" spc="-50" dirty="0"/>
          </a:p>
        </p:txBody>
      </p:sp>
      <p:sp>
        <p:nvSpPr>
          <p:cNvPr id="11" name="ZoneTexte 10">
            <a:extLst>
              <a:ext uri="{FF2B5EF4-FFF2-40B4-BE49-F238E27FC236}">
                <a16:creationId xmlns:a16="http://schemas.microsoft.com/office/drawing/2014/main" id="{763500CB-3050-D751-1444-F973ADB8B769}"/>
              </a:ext>
            </a:extLst>
          </p:cNvPr>
          <p:cNvSpPr txBox="1"/>
          <p:nvPr/>
        </p:nvSpPr>
        <p:spPr>
          <a:xfrm>
            <a:off x="1075312" y="5794608"/>
            <a:ext cx="11122966" cy="1015663"/>
          </a:xfrm>
          <a:prstGeom prst="rect">
            <a:avLst/>
          </a:prstGeom>
          <a:noFill/>
        </p:spPr>
        <p:txBody>
          <a:bodyPr wrap="square">
            <a:spAutoFit/>
          </a:bodyPr>
          <a:lstStyle/>
          <a:p>
            <a:pPr algn="r"/>
            <a:r>
              <a:rPr lang="en-US" sz="1000" i="1" dirty="0"/>
              <a:t>*In 7 out of 31 countries with available data (People Living with HIV Stigma Index, 2011–2016); IAPAC, International Association of Providers of AIDS Care.</a:t>
            </a:r>
          </a:p>
          <a:p>
            <a:pPr algn="r"/>
            <a:r>
              <a:rPr lang="en-US" sz="1000" i="1" dirty="0"/>
              <a:t>1. DHHS Panel on Antiretroviral Guidelines for Adults and Adolescents. 2021. Available at: https://clinicalinfo.hiv.gov/sites/default/files/guidelines/archive/AdultandAdolescentGL_2021_08_16.pdf (Last Accessed: July 2022); 2. Safreed-Harmon K, et al. Lancet HIV. 2019;6(12):e869–77; 3. Lazarus JV, et al. Nat Commun. 2021;12(1):4450; 4. UNAIDS On the Fast-Track to end AIDS by 2030: Focus on location and population. Available at: http://www.unaids.org/sites/default/files/media_asset/WAD2015_report_en_part01.pdf (Last Accessed: July 2022); 5. UNAIDS Confronting discrimination 2017. Available at: https://www.unaids.org/en/resources/documents/2017/confronting-discrimination (Last Accessed: July 2022); 6. The Fast-Track Cities Quality of Life Survey. 2019. Available at: https://www.iapac.org/ftcqolsurvey/ (Last Accessed: July 2022); 7. Hedge B, et al. BMC Public Health. 2021;21(1):1–0. </a:t>
            </a:r>
          </a:p>
        </p:txBody>
      </p:sp>
    </p:spTree>
    <p:extLst>
      <p:ext uri="{BB962C8B-B14F-4D97-AF65-F5344CB8AC3E}">
        <p14:creationId xmlns:p14="http://schemas.microsoft.com/office/powerpoint/2010/main" val="24503689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7B2FA9C-3E3E-1880-B3DE-523BC7B15455}"/>
              </a:ext>
            </a:extLst>
          </p:cNvPr>
          <p:cNvSpPr>
            <a:spLocks noGrp="1"/>
          </p:cNvSpPr>
          <p:nvPr>
            <p:ph type="title"/>
          </p:nvPr>
        </p:nvSpPr>
        <p:spPr>
          <a:xfrm>
            <a:off x="609600" y="0"/>
            <a:ext cx="8466034" cy="1491539"/>
          </a:xfrm>
        </p:spPr>
        <p:txBody>
          <a:bodyPr>
            <a:normAutofit/>
          </a:bodyPr>
          <a:lstStyle/>
          <a:p>
            <a:r>
              <a:rPr lang="en-GB" dirty="0"/>
              <a:t>Almost all countries have punitive laws that criminalize at least one key population</a:t>
            </a:r>
            <a:endParaRPr lang="fr-FR" dirty="0"/>
          </a:p>
        </p:txBody>
      </p:sp>
      <p:sp>
        <p:nvSpPr>
          <p:cNvPr id="7" name="Espace réservé du contenu 6">
            <a:extLst>
              <a:ext uri="{FF2B5EF4-FFF2-40B4-BE49-F238E27FC236}">
                <a16:creationId xmlns:a16="http://schemas.microsoft.com/office/drawing/2014/main" id="{56C45BED-24B9-0881-9EF4-8A5C76227257}"/>
              </a:ext>
            </a:extLst>
          </p:cNvPr>
          <p:cNvSpPr>
            <a:spLocks noGrp="1"/>
          </p:cNvSpPr>
          <p:nvPr>
            <p:ph idx="1"/>
          </p:nvPr>
        </p:nvSpPr>
        <p:spPr>
          <a:xfrm>
            <a:off x="609600" y="1465107"/>
            <a:ext cx="10972800" cy="365126"/>
          </a:xfrm>
        </p:spPr>
        <p:txBody>
          <a:bodyPr>
            <a:normAutofit lnSpcReduction="10000"/>
          </a:bodyPr>
          <a:lstStyle/>
          <a:p>
            <a:r>
              <a:rPr lang="en-US" sz="1800" dirty="0"/>
              <a:t>Countries criminalizing same-sex sexual activity and gender expression have increased</a:t>
            </a:r>
          </a:p>
        </p:txBody>
      </p:sp>
      <p:sp>
        <p:nvSpPr>
          <p:cNvPr id="8" name="TextBox 7">
            <a:extLst>
              <a:ext uri="{FF2B5EF4-FFF2-40B4-BE49-F238E27FC236}">
                <a16:creationId xmlns:a16="http://schemas.microsoft.com/office/drawing/2014/main" id="{CF7EF751-E8DF-A540-35D7-BCC8EB51DF3F}"/>
              </a:ext>
            </a:extLst>
          </p:cNvPr>
          <p:cNvSpPr txBox="1"/>
          <p:nvPr/>
        </p:nvSpPr>
        <p:spPr>
          <a:xfrm>
            <a:off x="207216" y="6504226"/>
            <a:ext cx="119752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venir Regular"/>
                <a:ea typeface="+mn-lt"/>
                <a:cs typeface="+mn-lt"/>
              </a:rPr>
              <a:t>Source: National Commitments and Policy Instrument, 2017–2024 (http://lawsandpolicies.unaids.org/), supplemented by additional sources (see references in http://lawsandpolicies.unaids.org/).</a:t>
            </a:r>
            <a:endParaRPr kumimoji="0" lang="en-US" sz="1000" b="0" i="1" u="none" strike="noStrike" kern="1200" cap="none" spc="0" normalizeH="0" baseline="0" noProof="0" dirty="0">
              <a:ln>
                <a:noFill/>
              </a:ln>
              <a:solidFill>
                <a:srgbClr val="000000"/>
              </a:solidFill>
              <a:effectLst/>
              <a:uLnTx/>
              <a:uFillTx/>
              <a:latin typeface="Avenir Regular"/>
              <a:ea typeface="+mn-ea"/>
              <a:cs typeface="+mn-cs"/>
            </a:endParaRPr>
          </a:p>
        </p:txBody>
      </p:sp>
      <p:pic>
        <p:nvPicPr>
          <p:cNvPr id="10" name="Picture 9" descr="A map of the world with different colored countries/regions&#10;&#10;AI-generated content may be incorrect.">
            <a:extLst>
              <a:ext uri="{FF2B5EF4-FFF2-40B4-BE49-F238E27FC236}">
                <a16:creationId xmlns:a16="http://schemas.microsoft.com/office/drawing/2014/main" id="{B4BD8B0A-307D-BFEB-4A9B-CA8BBC19494E}"/>
              </a:ext>
            </a:extLst>
          </p:cNvPr>
          <p:cNvPicPr>
            <a:picLocks noChangeAspect="1"/>
          </p:cNvPicPr>
          <p:nvPr/>
        </p:nvPicPr>
        <p:blipFill>
          <a:blip r:embed="rId3" cstate="print">
            <a:clrChange>
              <a:clrFrom>
                <a:srgbClr val="F2EEEB"/>
              </a:clrFrom>
              <a:clrTo>
                <a:srgbClr val="F2EEEB">
                  <a:alpha val="0"/>
                </a:srgbClr>
              </a:clrTo>
            </a:clrChange>
            <a:extLst>
              <a:ext uri="{28A0092B-C50C-407E-A947-70E740481C1C}">
                <a14:useLocalDpi xmlns:a14="http://schemas.microsoft.com/office/drawing/2010/main"/>
              </a:ext>
            </a:extLst>
          </a:blip>
          <a:srcRect/>
          <a:stretch>
            <a:fillRect/>
          </a:stretch>
        </p:blipFill>
        <p:spPr>
          <a:xfrm>
            <a:off x="2433800" y="2272572"/>
            <a:ext cx="3679034" cy="1777934"/>
          </a:xfrm>
          <a:prstGeom prst="rect">
            <a:avLst/>
          </a:prstGeom>
        </p:spPr>
      </p:pic>
      <p:pic>
        <p:nvPicPr>
          <p:cNvPr id="13" name="Picture 12" descr="A map of the world&#10;&#10;AI-generated content may be incorrect.">
            <a:extLst>
              <a:ext uri="{FF2B5EF4-FFF2-40B4-BE49-F238E27FC236}">
                <a16:creationId xmlns:a16="http://schemas.microsoft.com/office/drawing/2014/main" id="{73F8A639-C693-188F-EF33-8F7433EB870D}"/>
              </a:ext>
            </a:extLst>
          </p:cNvPr>
          <p:cNvPicPr>
            <a:picLocks noChangeAspect="1"/>
          </p:cNvPicPr>
          <p:nvPr/>
        </p:nvPicPr>
        <p:blipFill>
          <a:blip r:embed="rId4" cstate="print">
            <a:clrChange>
              <a:clrFrom>
                <a:srgbClr val="F2EEEB"/>
              </a:clrFrom>
              <a:clrTo>
                <a:srgbClr val="F2EEEB">
                  <a:alpha val="0"/>
                </a:srgbClr>
              </a:clrTo>
            </a:clrChange>
            <a:extLst>
              <a:ext uri="{28A0092B-C50C-407E-A947-70E740481C1C}">
                <a14:useLocalDpi xmlns:a14="http://schemas.microsoft.com/office/drawing/2010/main"/>
              </a:ext>
            </a:extLst>
          </a:blip>
          <a:srcRect/>
          <a:stretch>
            <a:fillRect/>
          </a:stretch>
        </p:blipFill>
        <p:spPr>
          <a:xfrm>
            <a:off x="7798475" y="4641640"/>
            <a:ext cx="3659433" cy="1741952"/>
          </a:xfrm>
          <a:prstGeom prst="rect">
            <a:avLst/>
          </a:prstGeom>
        </p:spPr>
      </p:pic>
      <p:sp>
        <p:nvSpPr>
          <p:cNvPr id="16" name="ZoneTexte 15">
            <a:extLst>
              <a:ext uri="{FF2B5EF4-FFF2-40B4-BE49-F238E27FC236}">
                <a16:creationId xmlns:a16="http://schemas.microsoft.com/office/drawing/2014/main" id="{3EDB3A33-56D3-FA9F-67B3-1EF8BEB90917}"/>
              </a:ext>
            </a:extLst>
          </p:cNvPr>
          <p:cNvSpPr txBox="1"/>
          <p:nvPr/>
        </p:nvSpPr>
        <p:spPr>
          <a:xfrm>
            <a:off x="6503644" y="1946077"/>
            <a:ext cx="4472058" cy="276999"/>
          </a:xfrm>
          <a:prstGeom prst="rect">
            <a:avLst/>
          </a:prstGeom>
          <a:noFill/>
        </p:spPr>
        <p:txBody>
          <a:bodyPr wrap="none" rtlCol="0">
            <a:spAutoFit/>
          </a:bodyPr>
          <a:lstStyle/>
          <a:p>
            <a:pPr algn="ctr"/>
            <a:r>
              <a:rPr lang="en-US" sz="1200" b="1" noProof="0" dirty="0">
                <a:solidFill>
                  <a:srgbClr val="00B0F0"/>
                </a:solidFill>
              </a:rPr>
              <a:t>Countries with laws criminalizing transgender people global, 2025</a:t>
            </a:r>
          </a:p>
        </p:txBody>
      </p:sp>
      <p:sp>
        <p:nvSpPr>
          <p:cNvPr id="17" name="ZoneTexte 16">
            <a:extLst>
              <a:ext uri="{FF2B5EF4-FFF2-40B4-BE49-F238E27FC236}">
                <a16:creationId xmlns:a16="http://schemas.microsoft.com/office/drawing/2014/main" id="{9CC83DE3-3960-2C5B-9A39-8532E7C779FA}"/>
              </a:ext>
            </a:extLst>
          </p:cNvPr>
          <p:cNvSpPr txBox="1"/>
          <p:nvPr/>
        </p:nvSpPr>
        <p:spPr>
          <a:xfrm>
            <a:off x="930344" y="1946077"/>
            <a:ext cx="5069594" cy="276999"/>
          </a:xfrm>
          <a:prstGeom prst="rect">
            <a:avLst/>
          </a:prstGeom>
          <a:noFill/>
        </p:spPr>
        <p:txBody>
          <a:bodyPr wrap="none" rtlCol="0">
            <a:spAutoFit/>
          </a:bodyPr>
          <a:lstStyle/>
          <a:p>
            <a:pPr algn="ctr"/>
            <a:r>
              <a:rPr lang="en-US" sz="1200" b="1" noProof="0" dirty="0">
                <a:solidFill>
                  <a:srgbClr val="00B0F0"/>
                </a:solidFill>
              </a:rPr>
              <a:t>Countries with laws criminalizing same-sex sexual acts in private global, 2025</a:t>
            </a:r>
          </a:p>
        </p:txBody>
      </p:sp>
      <p:grpSp>
        <p:nvGrpSpPr>
          <p:cNvPr id="2" name="Groupe 1">
            <a:extLst>
              <a:ext uri="{FF2B5EF4-FFF2-40B4-BE49-F238E27FC236}">
                <a16:creationId xmlns:a16="http://schemas.microsoft.com/office/drawing/2014/main" id="{5994B557-6FBC-992A-AAC0-2C5E551FA384}"/>
              </a:ext>
            </a:extLst>
          </p:cNvPr>
          <p:cNvGrpSpPr/>
          <p:nvPr/>
        </p:nvGrpSpPr>
        <p:grpSpPr>
          <a:xfrm>
            <a:off x="198804" y="2711383"/>
            <a:ext cx="2664869" cy="1243429"/>
            <a:chOff x="198804" y="3129315"/>
            <a:chExt cx="2664869" cy="1243429"/>
          </a:xfrm>
        </p:grpSpPr>
        <p:sp>
          <p:nvSpPr>
            <p:cNvPr id="18" name="ZoneTexte 17">
              <a:extLst>
                <a:ext uri="{FF2B5EF4-FFF2-40B4-BE49-F238E27FC236}">
                  <a16:creationId xmlns:a16="http://schemas.microsoft.com/office/drawing/2014/main" id="{3FE728D2-56FC-2569-8950-420BFD8D45CD}"/>
                </a:ext>
              </a:extLst>
            </p:cNvPr>
            <p:cNvSpPr txBox="1"/>
            <p:nvPr/>
          </p:nvSpPr>
          <p:spPr>
            <a:xfrm>
              <a:off x="319387" y="3347097"/>
              <a:ext cx="2544286" cy="400110"/>
            </a:xfrm>
            <a:prstGeom prst="rect">
              <a:avLst/>
            </a:prstGeom>
            <a:noFill/>
          </p:spPr>
          <p:txBody>
            <a:bodyPr wrap="none" rtlCol="0">
              <a:spAutoFit/>
            </a:bodyPr>
            <a:lstStyle/>
            <a:p>
              <a:r>
                <a:rPr lang="en-US" sz="1000" b="1" noProof="0" dirty="0"/>
                <a:t>Imprisonment (14 years-life, up to 14 years) </a:t>
              </a:r>
              <a:br>
                <a:rPr lang="en-US" sz="1000" b="1" noProof="0" dirty="0"/>
              </a:br>
              <a:r>
                <a:rPr lang="en-US" sz="1000" b="1" noProof="0" dirty="0"/>
                <a:t>or no penalty specified)</a:t>
              </a:r>
            </a:p>
          </p:txBody>
        </p:sp>
        <p:sp>
          <p:nvSpPr>
            <p:cNvPr id="19" name="ZoneTexte 18">
              <a:extLst>
                <a:ext uri="{FF2B5EF4-FFF2-40B4-BE49-F238E27FC236}">
                  <a16:creationId xmlns:a16="http://schemas.microsoft.com/office/drawing/2014/main" id="{D71AD7F3-CF18-4245-7977-A9D441C813A9}"/>
                </a:ext>
              </a:extLst>
            </p:cNvPr>
            <p:cNvSpPr txBox="1"/>
            <p:nvPr/>
          </p:nvSpPr>
          <p:spPr>
            <a:xfrm>
              <a:off x="319387" y="3647139"/>
              <a:ext cx="2465740" cy="553998"/>
            </a:xfrm>
            <a:prstGeom prst="rect">
              <a:avLst/>
            </a:prstGeom>
            <a:noFill/>
          </p:spPr>
          <p:txBody>
            <a:bodyPr wrap="none" rtlCol="0">
              <a:spAutoFit/>
            </a:bodyPr>
            <a:lstStyle/>
            <a:p>
              <a:r>
                <a:rPr lang="en-US" sz="1000" b="1" noProof="0" dirty="0"/>
                <a:t>Laws penalizing same-sex sexual acts have </a:t>
              </a:r>
              <a:br>
                <a:rPr lang="en-US" sz="1000" b="1" noProof="0" dirty="0"/>
              </a:br>
              <a:r>
                <a:rPr lang="en-US" sz="1000" b="1" noProof="0" dirty="0"/>
                <a:t>been decriminalized or never existed, </a:t>
              </a:r>
              <a:br>
                <a:rPr lang="en-US" sz="1000" b="1" noProof="0" dirty="0"/>
              </a:br>
              <a:r>
                <a:rPr lang="en-US" sz="1000" b="1" noProof="0" dirty="0"/>
                <a:t>or no specific legislation</a:t>
              </a:r>
            </a:p>
          </p:txBody>
        </p:sp>
        <p:sp>
          <p:nvSpPr>
            <p:cNvPr id="20" name="ZoneTexte 19">
              <a:extLst>
                <a:ext uri="{FF2B5EF4-FFF2-40B4-BE49-F238E27FC236}">
                  <a16:creationId xmlns:a16="http://schemas.microsoft.com/office/drawing/2014/main" id="{90456430-1D05-C211-E929-4866003A3D5B}"/>
                </a:ext>
              </a:extLst>
            </p:cNvPr>
            <p:cNvSpPr txBox="1"/>
            <p:nvPr/>
          </p:nvSpPr>
          <p:spPr>
            <a:xfrm>
              <a:off x="319387" y="4073431"/>
              <a:ext cx="1112805" cy="299313"/>
            </a:xfrm>
            <a:prstGeom prst="rect">
              <a:avLst/>
            </a:prstGeom>
            <a:noFill/>
          </p:spPr>
          <p:txBody>
            <a:bodyPr wrap="none" rtlCol="0">
              <a:spAutoFit/>
            </a:bodyPr>
            <a:lstStyle/>
            <a:p>
              <a:pPr>
                <a:lnSpc>
                  <a:spcPct val="150000"/>
                </a:lnSpc>
              </a:pPr>
              <a:r>
                <a:rPr lang="en-US" sz="1000" b="1" noProof="0" dirty="0"/>
                <a:t>No data available</a:t>
              </a:r>
            </a:p>
          </p:txBody>
        </p:sp>
        <p:sp>
          <p:nvSpPr>
            <p:cNvPr id="21" name="Rectangle 81">
              <a:extLst>
                <a:ext uri="{FF2B5EF4-FFF2-40B4-BE49-F238E27FC236}">
                  <a16:creationId xmlns:a16="http://schemas.microsoft.com/office/drawing/2014/main" id="{F78D8766-D586-45A2-26DE-C238C2133ADC}"/>
                </a:ext>
              </a:extLst>
            </p:cNvPr>
            <p:cNvSpPr>
              <a:spLocks noChangeArrowheads="1"/>
            </p:cNvSpPr>
            <p:nvPr/>
          </p:nvSpPr>
          <p:spPr bwMode="auto">
            <a:xfrm>
              <a:off x="198804" y="3714323"/>
              <a:ext cx="120583" cy="120583"/>
            </a:xfrm>
            <a:prstGeom prst="rect">
              <a:avLst/>
            </a:prstGeom>
            <a:solidFill>
              <a:srgbClr val="1DB5C0"/>
            </a:solidFill>
            <a:ln>
              <a:noFill/>
            </a:ln>
          </p:spPr>
          <p:txBody>
            <a:bodyPr vert="horz" wrap="square" lIns="91440" tIns="45720" rIns="91440" bIns="45720" numCol="1" anchor="t" anchorCtr="0" compatLnSpc="1">
              <a:prstTxWarp prst="textNoShape">
                <a:avLst/>
              </a:prstTxWarp>
            </a:bodyPr>
            <a:lstStyle/>
            <a:p>
              <a:pPr>
                <a:lnSpc>
                  <a:spcPct val="150000"/>
                </a:lnSpc>
              </a:pPr>
              <a:endParaRPr lang="en-US" sz="1000" noProof="0" dirty="0"/>
            </a:p>
          </p:txBody>
        </p:sp>
        <p:sp>
          <p:nvSpPr>
            <p:cNvPr id="22" name="Rectangle 82">
              <a:extLst>
                <a:ext uri="{FF2B5EF4-FFF2-40B4-BE49-F238E27FC236}">
                  <a16:creationId xmlns:a16="http://schemas.microsoft.com/office/drawing/2014/main" id="{15AD0A3E-2205-7B3A-45B3-8FD3910C57F3}"/>
                </a:ext>
              </a:extLst>
            </p:cNvPr>
            <p:cNvSpPr>
              <a:spLocks noChangeArrowheads="1"/>
            </p:cNvSpPr>
            <p:nvPr/>
          </p:nvSpPr>
          <p:spPr bwMode="auto">
            <a:xfrm>
              <a:off x="198804" y="4193808"/>
              <a:ext cx="120583" cy="122171"/>
            </a:xfrm>
            <a:prstGeom prst="rect">
              <a:avLst/>
            </a:prstGeom>
            <a:solidFill>
              <a:srgbClr val="C6C6C6"/>
            </a:solidFill>
            <a:ln>
              <a:noFill/>
            </a:ln>
          </p:spPr>
          <p:txBody>
            <a:bodyPr vert="horz" wrap="square" lIns="91440" tIns="45720" rIns="91440" bIns="45720" numCol="1" anchor="t" anchorCtr="0" compatLnSpc="1">
              <a:prstTxWarp prst="textNoShape">
                <a:avLst/>
              </a:prstTxWarp>
            </a:bodyPr>
            <a:lstStyle/>
            <a:p>
              <a:pPr>
                <a:lnSpc>
                  <a:spcPct val="150000"/>
                </a:lnSpc>
              </a:pPr>
              <a:endParaRPr lang="en-US" sz="1000" noProof="0" dirty="0"/>
            </a:p>
          </p:txBody>
        </p:sp>
        <p:sp>
          <p:nvSpPr>
            <p:cNvPr id="23" name="Rectangle 80">
              <a:extLst>
                <a:ext uri="{FF2B5EF4-FFF2-40B4-BE49-F238E27FC236}">
                  <a16:creationId xmlns:a16="http://schemas.microsoft.com/office/drawing/2014/main" id="{10C7548C-058B-5779-BE74-1BC6EA6F16E9}"/>
                </a:ext>
              </a:extLst>
            </p:cNvPr>
            <p:cNvSpPr>
              <a:spLocks noChangeArrowheads="1"/>
            </p:cNvSpPr>
            <p:nvPr/>
          </p:nvSpPr>
          <p:spPr bwMode="auto">
            <a:xfrm>
              <a:off x="198804" y="3422744"/>
              <a:ext cx="120583" cy="120583"/>
            </a:xfrm>
            <a:prstGeom prst="rect">
              <a:avLst/>
            </a:prstGeom>
            <a:solidFill>
              <a:srgbClr val="F28D01"/>
            </a:solidFill>
            <a:ln>
              <a:noFill/>
            </a:ln>
          </p:spPr>
          <p:txBody>
            <a:bodyPr vert="horz" wrap="square" lIns="91440" tIns="45720" rIns="91440" bIns="45720" numCol="1" anchor="t" anchorCtr="0" compatLnSpc="1">
              <a:prstTxWarp prst="textNoShape">
                <a:avLst/>
              </a:prstTxWarp>
            </a:bodyPr>
            <a:lstStyle/>
            <a:p>
              <a:pPr>
                <a:lnSpc>
                  <a:spcPct val="150000"/>
                </a:lnSpc>
              </a:pPr>
              <a:endParaRPr lang="en-US" sz="1000" noProof="0" dirty="0"/>
            </a:p>
          </p:txBody>
        </p:sp>
        <p:sp>
          <p:nvSpPr>
            <p:cNvPr id="24" name="Rectangle 80">
              <a:extLst>
                <a:ext uri="{FF2B5EF4-FFF2-40B4-BE49-F238E27FC236}">
                  <a16:creationId xmlns:a16="http://schemas.microsoft.com/office/drawing/2014/main" id="{8986852F-F2B6-582E-6CC9-B1D5DB3AAD83}"/>
                </a:ext>
              </a:extLst>
            </p:cNvPr>
            <p:cNvSpPr>
              <a:spLocks noChangeArrowheads="1"/>
            </p:cNvSpPr>
            <p:nvPr/>
          </p:nvSpPr>
          <p:spPr bwMode="auto">
            <a:xfrm>
              <a:off x="198804" y="3245465"/>
              <a:ext cx="120583" cy="120583"/>
            </a:xfrm>
            <a:prstGeom prst="rect">
              <a:avLst/>
            </a:prstGeom>
            <a:solidFill>
              <a:srgbClr val="D80C2C"/>
            </a:solidFill>
            <a:ln>
              <a:noFill/>
            </a:ln>
          </p:spPr>
          <p:txBody>
            <a:bodyPr vert="horz" wrap="square" lIns="91440" tIns="45720" rIns="91440" bIns="45720" numCol="1" anchor="t" anchorCtr="0" compatLnSpc="1">
              <a:prstTxWarp prst="textNoShape">
                <a:avLst/>
              </a:prstTxWarp>
            </a:bodyPr>
            <a:lstStyle/>
            <a:p>
              <a:pPr>
                <a:lnSpc>
                  <a:spcPct val="150000"/>
                </a:lnSpc>
              </a:pPr>
              <a:endParaRPr lang="en-US" sz="1000" noProof="0" dirty="0"/>
            </a:p>
          </p:txBody>
        </p:sp>
        <p:sp>
          <p:nvSpPr>
            <p:cNvPr id="25" name="ZoneTexte 24">
              <a:extLst>
                <a:ext uri="{FF2B5EF4-FFF2-40B4-BE49-F238E27FC236}">
                  <a16:creationId xmlns:a16="http://schemas.microsoft.com/office/drawing/2014/main" id="{BBC907C2-0FCD-95DE-6B79-82591BDA0B7D}"/>
                </a:ext>
              </a:extLst>
            </p:cNvPr>
            <p:cNvSpPr txBox="1"/>
            <p:nvPr/>
          </p:nvSpPr>
          <p:spPr>
            <a:xfrm>
              <a:off x="319387" y="3129315"/>
              <a:ext cx="936475" cy="299313"/>
            </a:xfrm>
            <a:prstGeom prst="rect">
              <a:avLst/>
            </a:prstGeom>
            <a:noFill/>
          </p:spPr>
          <p:txBody>
            <a:bodyPr wrap="none" rtlCol="0">
              <a:spAutoFit/>
            </a:bodyPr>
            <a:lstStyle/>
            <a:p>
              <a:pPr>
                <a:lnSpc>
                  <a:spcPct val="150000"/>
                </a:lnSpc>
              </a:pPr>
              <a:r>
                <a:rPr lang="en-US" sz="1000" b="1" noProof="0" dirty="0"/>
                <a:t>Death penalty</a:t>
              </a:r>
            </a:p>
          </p:txBody>
        </p:sp>
      </p:grpSp>
      <p:grpSp>
        <p:nvGrpSpPr>
          <p:cNvPr id="4" name="Groupe 3">
            <a:extLst>
              <a:ext uri="{FF2B5EF4-FFF2-40B4-BE49-F238E27FC236}">
                <a16:creationId xmlns:a16="http://schemas.microsoft.com/office/drawing/2014/main" id="{862C028D-EA76-3D85-2740-4A8239A1E6B5}"/>
              </a:ext>
            </a:extLst>
          </p:cNvPr>
          <p:cNvGrpSpPr/>
          <p:nvPr/>
        </p:nvGrpSpPr>
        <p:grpSpPr>
          <a:xfrm>
            <a:off x="6704126" y="2940181"/>
            <a:ext cx="1388879" cy="714338"/>
            <a:chOff x="6096000" y="3126466"/>
            <a:chExt cx="1388879" cy="714338"/>
          </a:xfrm>
        </p:grpSpPr>
        <p:sp>
          <p:nvSpPr>
            <p:cNvPr id="26" name="Rectangle 81">
              <a:extLst>
                <a:ext uri="{FF2B5EF4-FFF2-40B4-BE49-F238E27FC236}">
                  <a16:creationId xmlns:a16="http://schemas.microsoft.com/office/drawing/2014/main" id="{554B4585-B015-F771-7390-A95A5E1FA97F}"/>
                </a:ext>
              </a:extLst>
            </p:cNvPr>
            <p:cNvSpPr>
              <a:spLocks noChangeArrowheads="1"/>
            </p:cNvSpPr>
            <p:nvPr/>
          </p:nvSpPr>
          <p:spPr bwMode="auto">
            <a:xfrm>
              <a:off x="6096000" y="3397819"/>
              <a:ext cx="120583" cy="120583"/>
            </a:xfrm>
            <a:prstGeom prst="rect">
              <a:avLst/>
            </a:prstGeom>
            <a:solidFill>
              <a:srgbClr val="1DB5C0"/>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27" name="Rectangle 82">
              <a:extLst>
                <a:ext uri="{FF2B5EF4-FFF2-40B4-BE49-F238E27FC236}">
                  <a16:creationId xmlns:a16="http://schemas.microsoft.com/office/drawing/2014/main" id="{BED6354C-3CB2-ECCB-1164-82CDEAA41F7A}"/>
                </a:ext>
              </a:extLst>
            </p:cNvPr>
            <p:cNvSpPr>
              <a:spLocks noChangeArrowheads="1"/>
            </p:cNvSpPr>
            <p:nvPr/>
          </p:nvSpPr>
          <p:spPr bwMode="auto">
            <a:xfrm>
              <a:off x="6096000" y="3635163"/>
              <a:ext cx="120583" cy="122171"/>
            </a:xfrm>
            <a:prstGeom prst="rect">
              <a:avLst/>
            </a:prstGeom>
            <a:solidFill>
              <a:srgbClr val="C6C6C6"/>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28" name="Rectangle 80">
              <a:extLst>
                <a:ext uri="{FF2B5EF4-FFF2-40B4-BE49-F238E27FC236}">
                  <a16:creationId xmlns:a16="http://schemas.microsoft.com/office/drawing/2014/main" id="{C4D1628B-A2B4-BA18-DCD7-18EFF02C3EA7}"/>
                </a:ext>
              </a:extLst>
            </p:cNvPr>
            <p:cNvSpPr>
              <a:spLocks noChangeArrowheads="1"/>
            </p:cNvSpPr>
            <p:nvPr/>
          </p:nvSpPr>
          <p:spPr bwMode="auto">
            <a:xfrm>
              <a:off x="6096000" y="3160475"/>
              <a:ext cx="120583" cy="120583"/>
            </a:xfrm>
            <a:prstGeom prst="rect">
              <a:avLst/>
            </a:prstGeom>
            <a:solidFill>
              <a:srgbClr val="D80C2C"/>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29" name="ZoneTexte 28">
              <a:extLst>
                <a:ext uri="{FF2B5EF4-FFF2-40B4-BE49-F238E27FC236}">
                  <a16:creationId xmlns:a16="http://schemas.microsoft.com/office/drawing/2014/main" id="{E13FA75B-C55E-B1C6-3BAA-EDD41582A202}"/>
                </a:ext>
              </a:extLst>
            </p:cNvPr>
            <p:cNvSpPr txBox="1"/>
            <p:nvPr/>
          </p:nvSpPr>
          <p:spPr>
            <a:xfrm>
              <a:off x="6216583" y="3126466"/>
              <a:ext cx="873957" cy="246221"/>
            </a:xfrm>
            <a:prstGeom prst="rect">
              <a:avLst/>
            </a:prstGeom>
            <a:noFill/>
          </p:spPr>
          <p:txBody>
            <a:bodyPr wrap="none" rtlCol="0">
              <a:spAutoFit/>
            </a:bodyPr>
            <a:lstStyle/>
            <a:p>
              <a:r>
                <a:rPr lang="en-US" sz="1000" b="1" noProof="0" dirty="0"/>
                <a:t>Criminalizing</a:t>
              </a:r>
            </a:p>
          </p:txBody>
        </p:sp>
        <p:sp>
          <p:nvSpPr>
            <p:cNvPr id="30" name="ZoneTexte 29">
              <a:extLst>
                <a:ext uri="{FF2B5EF4-FFF2-40B4-BE49-F238E27FC236}">
                  <a16:creationId xmlns:a16="http://schemas.microsoft.com/office/drawing/2014/main" id="{991EB399-2AC0-5337-ECA0-75F2782D1CE8}"/>
                </a:ext>
              </a:extLst>
            </p:cNvPr>
            <p:cNvSpPr txBox="1"/>
            <p:nvPr/>
          </p:nvSpPr>
          <p:spPr>
            <a:xfrm>
              <a:off x="6216583" y="3340218"/>
              <a:ext cx="1268296" cy="246221"/>
            </a:xfrm>
            <a:prstGeom prst="rect">
              <a:avLst/>
            </a:prstGeom>
            <a:noFill/>
          </p:spPr>
          <p:txBody>
            <a:bodyPr wrap="none" rtlCol="0">
              <a:spAutoFit/>
            </a:bodyPr>
            <a:lstStyle/>
            <a:p>
              <a:r>
                <a:rPr lang="en-US" sz="1000" b="1" noProof="0" dirty="0"/>
                <a:t>No criminalizing low</a:t>
              </a:r>
            </a:p>
          </p:txBody>
        </p:sp>
        <p:sp>
          <p:nvSpPr>
            <p:cNvPr id="31" name="ZoneTexte 30">
              <a:extLst>
                <a:ext uri="{FF2B5EF4-FFF2-40B4-BE49-F238E27FC236}">
                  <a16:creationId xmlns:a16="http://schemas.microsoft.com/office/drawing/2014/main" id="{124DE280-3821-8B89-986E-7553AA69C544}"/>
                </a:ext>
              </a:extLst>
            </p:cNvPr>
            <p:cNvSpPr txBox="1"/>
            <p:nvPr/>
          </p:nvSpPr>
          <p:spPr>
            <a:xfrm>
              <a:off x="6216583" y="3594583"/>
              <a:ext cx="1112805" cy="246221"/>
            </a:xfrm>
            <a:prstGeom prst="rect">
              <a:avLst/>
            </a:prstGeom>
            <a:noFill/>
          </p:spPr>
          <p:txBody>
            <a:bodyPr wrap="none" rtlCol="0">
              <a:spAutoFit/>
            </a:bodyPr>
            <a:lstStyle/>
            <a:p>
              <a:r>
                <a:rPr lang="en-US" sz="1000" b="1" noProof="0" dirty="0"/>
                <a:t>No data available</a:t>
              </a:r>
            </a:p>
          </p:txBody>
        </p:sp>
      </p:grpSp>
      <p:sp>
        <p:nvSpPr>
          <p:cNvPr id="32" name="ZoneTexte 31">
            <a:extLst>
              <a:ext uri="{FF2B5EF4-FFF2-40B4-BE49-F238E27FC236}">
                <a16:creationId xmlns:a16="http://schemas.microsoft.com/office/drawing/2014/main" id="{7FF14B23-C511-BD9F-7B35-00AF6CB548CB}"/>
              </a:ext>
            </a:extLst>
          </p:cNvPr>
          <p:cNvSpPr txBox="1"/>
          <p:nvPr/>
        </p:nvSpPr>
        <p:spPr>
          <a:xfrm>
            <a:off x="1542704" y="4184972"/>
            <a:ext cx="4634154" cy="276999"/>
          </a:xfrm>
          <a:prstGeom prst="rect">
            <a:avLst/>
          </a:prstGeom>
          <a:noFill/>
        </p:spPr>
        <p:txBody>
          <a:bodyPr wrap="none" rtlCol="0">
            <a:spAutoFit/>
          </a:bodyPr>
          <a:lstStyle/>
          <a:p>
            <a:pPr algn="ctr"/>
            <a:r>
              <a:rPr lang="en-US" sz="1200" b="1" noProof="0" dirty="0">
                <a:solidFill>
                  <a:srgbClr val="00B0F0"/>
                </a:solidFill>
              </a:rPr>
              <a:t>Countries with laws criminalizing any aspect of sex work, global, 2025</a:t>
            </a:r>
          </a:p>
        </p:txBody>
      </p:sp>
      <p:grpSp>
        <p:nvGrpSpPr>
          <p:cNvPr id="3" name="Groupe 2">
            <a:extLst>
              <a:ext uri="{FF2B5EF4-FFF2-40B4-BE49-F238E27FC236}">
                <a16:creationId xmlns:a16="http://schemas.microsoft.com/office/drawing/2014/main" id="{341C6662-DCBF-C099-067C-5CEFA33D11B6}"/>
              </a:ext>
            </a:extLst>
          </p:cNvPr>
          <p:cNvGrpSpPr/>
          <p:nvPr/>
        </p:nvGrpSpPr>
        <p:grpSpPr>
          <a:xfrm>
            <a:off x="538127" y="5113585"/>
            <a:ext cx="2137482" cy="1104863"/>
            <a:chOff x="116658" y="5413817"/>
            <a:chExt cx="2137482" cy="1104863"/>
          </a:xfrm>
        </p:grpSpPr>
        <p:sp>
          <p:nvSpPr>
            <p:cNvPr id="33" name="Rectangle 81">
              <a:extLst>
                <a:ext uri="{FF2B5EF4-FFF2-40B4-BE49-F238E27FC236}">
                  <a16:creationId xmlns:a16="http://schemas.microsoft.com/office/drawing/2014/main" id="{C9D445D0-E81E-00AD-0416-8B14C9427F13}"/>
                </a:ext>
              </a:extLst>
            </p:cNvPr>
            <p:cNvSpPr>
              <a:spLocks noChangeArrowheads="1"/>
            </p:cNvSpPr>
            <p:nvPr/>
          </p:nvSpPr>
          <p:spPr bwMode="auto">
            <a:xfrm>
              <a:off x="116658" y="5885195"/>
              <a:ext cx="120583" cy="120583"/>
            </a:xfrm>
            <a:prstGeom prst="rect">
              <a:avLst/>
            </a:prstGeom>
            <a:solidFill>
              <a:srgbClr val="1DB5C0"/>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34" name="Rectangle 82">
              <a:extLst>
                <a:ext uri="{FF2B5EF4-FFF2-40B4-BE49-F238E27FC236}">
                  <a16:creationId xmlns:a16="http://schemas.microsoft.com/office/drawing/2014/main" id="{B14E2722-356D-7E58-02C9-6D48E7C09998}"/>
                </a:ext>
              </a:extLst>
            </p:cNvPr>
            <p:cNvSpPr>
              <a:spLocks noChangeArrowheads="1"/>
            </p:cNvSpPr>
            <p:nvPr/>
          </p:nvSpPr>
          <p:spPr bwMode="auto">
            <a:xfrm>
              <a:off x="116658" y="6313039"/>
              <a:ext cx="120583" cy="122171"/>
            </a:xfrm>
            <a:prstGeom prst="rect">
              <a:avLst/>
            </a:prstGeom>
            <a:solidFill>
              <a:srgbClr val="C6C6C6"/>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35" name="Rectangle 80">
              <a:extLst>
                <a:ext uri="{FF2B5EF4-FFF2-40B4-BE49-F238E27FC236}">
                  <a16:creationId xmlns:a16="http://schemas.microsoft.com/office/drawing/2014/main" id="{41536EE4-A4EC-F2A7-D3B9-9E4EC23A2EA6}"/>
                </a:ext>
              </a:extLst>
            </p:cNvPr>
            <p:cNvSpPr>
              <a:spLocks noChangeArrowheads="1"/>
            </p:cNvSpPr>
            <p:nvPr/>
          </p:nvSpPr>
          <p:spPr bwMode="auto">
            <a:xfrm>
              <a:off x="116658" y="5447826"/>
              <a:ext cx="120583" cy="120583"/>
            </a:xfrm>
            <a:prstGeom prst="rect">
              <a:avLst/>
            </a:prstGeom>
            <a:solidFill>
              <a:srgbClr val="D80C2C"/>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36" name="ZoneTexte 35">
              <a:extLst>
                <a:ext uri="{FF2B5EF4-FFF2-40B4-BE49-F238E27FC236}">
                  <a16:creationId xmlns:a16="http://schemas.microsoft.com/office/drawing/2014/main" id="{1ED49D9C-149A-982D-9F61-7EB315CAD0BD}"/>
                </a:ext>
              </a:extLst>
            </p:cNvPr>
            <p:cNvSpPr txBox="1"/>
            <p:nvPr/>
          </p:nvSpPr>
          <p:spPr>
            <a:xfrm>
              <a:off x="237241" y="5413817"/>
              <a:ext cx="1707519" cy="400110"/>
            </a:xfrm>
            <a:prstGeom prst="rect">
              <a:avLst/>
            </a:prstGeom>
            <a:noFill/>
          </p:spPr>
          <p:txBody>
            <a:bodyPr wrap="none" rtlCol="0">
              <a:spAutoFit/>
            </a:bodyPr>
            <a:lstStyle/>
            <a:p>
              <a:r>
                <a:rPr lang="en-US" sz="1000" b="1" noProof="0" dirty="0"/>
                <a:t>Any criminalizing or punitive</a:t>
              </a:r>
              <a:br>
                <a:rPr lang="en-US" sz="1000" b="1" noProof="0" dirty="0"/>
              </a:br>
              <a:r>
                <a:rPr lang="en-US" sz="1000" b="1" noProof="0" dirty="0"/>
                <a:t>regulation of sex work</a:t>
              </a:r>
            </a:p>
          </p:txBody>
        </p:sp>
        <p:sp>
          <p:nvSpPr>
            <p:cNvPr id="37" name="ZoneTexte 36">
              <a:extLst>
                <a:ext uri="{FF2B5EF4-FFF2-40B4-BE49-F238E27FC236}">
                  <a16:creationId xmlns:a16="http://schemas.microsoft.com/office/drawing/2014/main" id="{E4AB113D-068C-D889-1B14-A5E5B6CDDE51}"/>
                </a:ext>
              </a:extLst>
            </p:cNvPr>
            <p:cNvSpPr txBox="1"/>
            <p:nvPr/>
          </p:nvSpPr>
          <p:spPr>
            <a:xfrm>
              <a:off x="237241" y="5827594"/>
              <a:ext cx="2016899" cy="400110"/>
            </a:xfrm>
            <a:prstGeom prst="rect">
              <a:avLst/>
            </a:prstGeom>
            <a:noFill/>
          </p:spPr>
          <p:txBody>
            <a:bodyPr wrap="none" rtlCol="0">
              <a:spAutoFit/>
            </a:bodyPr>
            <a:lstStyle/>
            <a:p>
              <a:r>
                <a:rPr lang="en-US" sz="1000" b="1" noProof="0" dirty="0"/>
                <a:t>Sex work is not subject to punitive</a:t>
              </a:r>
              <a:br>
                <a:rPr lang="en-US" sz="1000" b="1" noProof="0" dirty="0"/>
              </a:br>
              <a:r>
                <a:rPr lang="en-US" sz="1000" b="1" noProof="0" dirty="0"/>
                <a:t>regulations or is not criminalized</a:t>
              </a:r>
            </a:p>
          </p:txBody>
        </p:sp>
        <p:sp>
          <p:nvSpPr>
            <p:cNvPr id="38" name="ZoneTexte 37">
              <a:extLst>
                <a:ext uri="{FF2B5EF4-FFF2-40B4-BE49-F238E27FC236}">
                  <a16:creationId xmlns:a16="http://schemas.microsoft.com/office/drawing/2014/main" id="{76EC402F-FA14-3D35-94AA-CAB5CC042643}"/>
                </a:ext>
              </a:extLst>
            </p:cNvPr>
            <p:cNvSpPr txBox="1"/>
            <p:nvPr/>
          </p:nvSpPr>
          <p:spPr>
            <a:xfrm>
              <a:off x="237241" y="6272459"/>
              <a:ext cx="1112805" cy="246221"/>
            </a:xfrm>
            <a:prstGeom prst="rect">
              <a:avLst/>
            </a:prstGeom>
            <a:noFill/>
          </p:spPr>
          <p:txBody>
            <a:bodyPr wrap="none" rtlCol="0">
              <a:spAutoFit/>
            </a:bodyPr>
            <a:lstStyle/>
            <a:p>
              <a:r>
                <a:rPr lang="en-US" sz="1000" b="1" noProof="0" dirty="0"/>
                <a:t>No data available</a:t>
              </a:r>
            </a:p>
          </p:txBody>
        </p:sp>
      </p:grpSp>
      <p:grpSp>
        <p:nvGrpSpPr>
          <p:cNvPr id="6" name="Groupe 5">
            <a:extLst>
              <a:ext uri="{FF2B5EF4-FFF2-40B4-BE49-F238E27FC236}">
                <a16:creationId xmlns:a16="http://schemas.microsoft.com/office/drawing/2014/main" id="{A9BF0E28-1E4F-5230-AB90-23E3AB820524}"/>
              </a:ext>
            </a:extLst>
          </p:cNvPr>
          <p:cNvGrpSpPr/>
          <p:nvPr/>
        </p:nvGrpSpPr>
        <p:grpSpPr>
          <a:xfrm>
            <a:off x="6865946" y="5291440"/>
            <a:ext cx="1233388" cy="714338"/>
            <a:chOff x="6096000" y="5566300"/>
            <a:chExt cx="1233388" cy="714338"/>
          </a:xfrm>
        </p:grpSpPr>
        <p:sp>
          <p:nvSpPr>
            <p:cNvPr id="39" name="Rectangle 81">
              <a:extLst>
                <a:ext uri="{FF2B5EF4-FFF2-40B4-BE49-F238E27FC236}">
                  <a16:creationId xmlns:a16="http://schemas.microsoft.com/office/drawing/2014/main" id="{F55D1321-5D12-D917-EFE9-80367B7188BC}"/>
                </a:ext>
              </a:extLst>
            </p:cNvPr>
            <p:cNvSpPr>
              <a:spLocks noChangeArrowheads="1"/>
            </p:cNvSpPr>
            <p:nvPr/>
          </p:nvSpPr>
          <p:spPr bwMode="auto">
            <a:xfrm>
              <a:off x="6096000" y="5837653"/>
              <a:ext cx="120583" cy="120583"/>
            </a:xfrm>
            <a:prstGeom prst="rect">
              <a:avLst/>
            </a:prstGeom>
            <a:solidFill>
              <a:srgbClr val="1DB5C0"/>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40" name="Rectangle 82">
              <a:extLst>
                <a:ext uri="{FF2B5EF4-FFF2-40B4-BE49-F238E27FC236}">
                  <a16:creationId xmlns:a16="http://schemas.microsoft.com/office/drawing/2014/main" id="{37BA5856-E866-653C-5B85-2A298E743129}"/>
                </a:ext>
              </a:extLst>
            </p:cNvPr>
            <p:cNvSpPr>
              <a:spLocks noChangeArrowheads="1"/>
            </p:cNvSpPr>
            <p:nvPr/>
          </p:nvSpPr>
          <p:spPr bwMode="auto">
            <a:xfrm>
              <a:off x="6096000" y="6074997"/>
              <a:ext cx="120583" cy="122171"/>
            </a:xfrm>
            <a:prstGeom prst="rect">
              <a:avLst/>
            </a:prstGeom>
            <a:solidFill>
              <a:srgbClr val="C6C6C6"/>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41" name="Rectangle 80">
              <a:extLst>
                <a:ext uri="{FF2B5EF4-FFF2-40B4-BE49-F238E27FC236}">
                  <a16:creationId xmlns:a16="http://schemas.microsoft.com/office/drawing/2014/main" id="{160D568E-FCC1-766A-13A7-7C57E3EAAE26}"/>
                </a:ext>
              </a:extLst>
            </p:cNvPr>
            <p:cNvSpPr>
              <a:spLocks noChangeArrowheads="1"/>
            </p:cNvSpPr>
            <p:nvPr/>
          </p:nvSpPr>
          <p:spPr bwMode="auto">
            <a:xfrm>
              <a:off x="6096000" y="5600309"/>
              <a:ext cx="120583" cy="120583"/>
            </a:xfrm>
            <a:prstGeom prst="rect">
              <a:avLst/>
            </a:prstGeom>
            <a:solidFill>
              <a:srgbClr val="D80C2C"/>
            </a:solidFill>
            <a:ln>
              <a:noFill/>
            </a:ln>
          </p:spPr>
          <p:txBody>
            <a:bodyPr vert="horz" wrap="square" lIns="91440" tIns="45720" rIns="91440" bIns="45720" numCol="1" anchor="t" anchorCtr="0" compatLnSpc="1">
              <a:prstTxWarp prst="textNoShape">
                <a:avLst/>
              </a:prstTxWarp>
            </a:bodyPr>
            <a:lstStyle/>
            <a:p>
              <a:endParaRPr lang="en-US" sz="1000" noProof="0" dirty="0"/>
            </a:p>
          </p:txBody>
        </p:sp>
        <p:sp>
          <p:nvSpPr>
            <p:cNvPr id="42" name="ZoneTexte 41">
              <a:extLst>
                <a:ext uri="{FF2B5EF4-FFF2-40B4-BE49-F238E27FC236}">
                  <a16:creationId xmlns:a16="http://schemas.microsoft.com/office/drawing/2014/main" id="{3009008F-AF19-A2C6-8963-FA545A11096A}"/>
                </a:ext>
              </a:extLst>
            </p:cNvPr>
            <p:cNvSpPr txBox="1"/>
            <p:nvPr/>
          </p:nvSpPr>
          <p:spPr>
            <a:xfrm>
              <a:off x="6216583" y="5566300"/>
              <a:ext cx="367408" cy="246221"/>
            </a:xfrm>
            <a:prstGeom prst="rect">
              <a:avLst/>
            </a:prstGeom>
            <a:noFill/>
          </p:spPr>
          <p:txBody>
            <a:bodyPr wrap="none" rtlCol="0">
              <a:spAutoFit/>
            </a:bodyPr>
            <a:lstStyle/>
            <a:p>
              <a:r>
                <a:rPr lang="en-US" sz="1000" b="1" noProof="0" dirty="0"/>
                <a:t>Yes</a:t>
              </a:r>
            </a:p>
          </p:txBody>
        </p:sp>
        <p:sp>
          <p:nvSpPr>
            <p:cNvPr id="43" name="ZoneTexte 42">
              <a:extLst>
                <a:ext uri="{FF2B5EF4-FFF2-40B4-BE49-F238E27FC236}">
                  <a16:creationId xmlns:a16="http://schemas.microsoft.com/office/drawing/2014/main" id="{76A1E782-6FF2-E0E9-0C23-AB929ECB6BB2}"/>
                </a:ext>
              </a:extLst>
            </p:cNvPr>
            <p:cNvSpPr txBox="1"/>
            <p:nvPr/>
          </p:nvSpPr>
          <p:spPr>
            <a:xfrm>
              <a:off x="6216583" y="5780052"/>
              <a:ext cx="338554" cy="246221"/>
            </a:xfrm>
            <a:prstGeom prst="rect">
              <a:avLst/>
            </a:prstGeom>
            <a:noFill/>
          </p:spPr>
          <p:txBody>
            <a:bodyPr wrap="none" rtlCol="0">
              <a:spAutoFit/>
            </a:bodyPr>
            <a:lstStyle/>
            <a:p>
              <a:r>
                <a:rPr lang="en-US" sz="1000" b="1" noProof="0" dirty="0"/>
                <a:t>No</a:t>
              </a:r>
            </a:p>
          </p:txBody>
        </p:sp>
        <p:sp>
          <p:nvSpPr>
            <p:cNvPr id="44" name="ZoneTexte 43">
              <a:extLst>
                <a:ext uri="{FF2B5EF4-FFF2-40B4-BE49-F238E27FC236}">
                  <a16:creationId xmlns:a16="http://schemas.microsoft.com/office/drawing/2014/main" id="{A4652613-B682-DE31-42AE-743AA64CE318}"/>
                </a:ext>
              </a:extLst>
            </p:cNvPr>
            <p:cNvSpPr txBox="1"/>
            <p:nvPr/>
          </p:nvSpPr>
          <p:spPr>
            <a:xfrm>
              <a:off x="6216583" y="6034417"/>
              <a:ext cx="1112805" cy="246221"/>
            </a:xfrm>
            <a:prstGeom prst="rect">
              <a:avLst/>
            </a:prstGeom>
            <a:noFill/>
          </p:spPr>
          <p:txBody>
            <a:bodyPr wrap="none" rtlCol="0">
              <a:spAutoFit/>
            </a:bodyPr>
            <a:lstStyle/>
            <a:p>
              <a:r>
                <a:rPr lang="en-US" sz="1000" b="1" noProof="0" dirty="0"/>
                <a:t>No data available</a:t>
              </a:r>
            </a:p>
          </p:txBody>
        </p:sp>
      </p:grpSp>
      <p:sp>
        <p:nvSpPr>
          <p:cNvPr id="45" name="ZoneTexte 44">
            <a:extLst>
              <a:ext uri="{FF2B5EF4-FFF2-40B4-BE49-F238E27FC236}">
                <a16:creationId xmlns:a16="http://schemas.microsoft.com/office/drawing/2014/main" id="{31B7FFC6-8B61-30C5-D736-2D5D645B4C6C}"/>
              </a:ext>
            </a:extLst>
          </p:cNvPr>
          <p:cNvSpPr txBox="1"/>
          <p:nvPr/>
        </p:nvSpPr>
        <p:spPr>
          <a:xfrm>
            <a:off x="6436005" y="4146472"/>
            <a:ext cx="4445255" cy="461665"/>
          </a:xfrm>
          <a:prstGeom prst="rect">
            <a:avLst/>
          </a:prstGeom>
          <a:noFill/>
        </p:spPr>
        <p:txBody>
          <a:bodyPr wrap="none" rtlCol="0">
            <a:spAutoFit/>
          </a:bodyPr>
          <a:lstStyle/>
          <a:p>
            <a:pPr algn="ctr"/>
            <a:r>
              <a:rPr lang="en-US" sz="1200" b="1" noProof="0" dirty="0">
                <a:solidFill>
                  <a:srgbClr val="00B0F0"/>
                </a:solidFill>
              </a:rPr>
              <a:t>Countries with laws criminalizing the possession of small amounts </a:t>
            </a:r>
            <a:br>
              <a:rPr lang="en-US" sz="1200" b="1" noProof="0" dirty="0">
                <a:solidFill>
                  <a:srgbClr val="00B0F0"/>
                </a:solidFill>
              </a:rPr>
            </a:br>
            <a:r>
              <a:rPr lang="en-US" sz="1200" b="1" noProof="0" dirty="0">
                <a:solidFill>
                  <a:srgbClr val="00B0F0"/>
                </a:solidFill>
              </a:rPr>
              <a:t>of drugs for personal use, global, 2025</a:t>
            </a:r>
          </a:p>
        </p:txBody>
      </p:sp>
      <p:pic>
        <p:nvPicPr>
          <p:cNvPr id="53" name="Image 52" descr="Une image contenant carte, texte&#10;&#10;Le contenu généré par l’IA peut être incorrect.">
            <a:extLst>
              <a:ext uri="{FF2B5EF4-FFF2-40B4-BE49-F238E27FC236}">
                <a16:creationId xmlns:a16="http://schemas.microsoft.com/office/drawing/2014/main" id="{2BAE76B1-C18E-C5D8-CB59-551B119D067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75124" y="4683041"/>
            <a:ext cx="3698600" cy="1777934"/>
          </a:xfrm>
          <a:prstGeom prst="rect">
            <a:avLst/>
          </a:prstGeom>
        </p:spPr>
      </p:pic>
      <p:pic>
        <p:nvPicPr>
          <p:cNvPr id="58" name="Image 57">
            <a:extLst>
              <a:ext uri="{FF2B5EF4-FFF2-40B4-BE49-F238E27FC236}">
                <a16:creationId xmlns:a16="http://schemas.microsoft.com/office/drawing/2014/main" id="{04379472-CF05-2202-5363-63F4833376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64438" y="2217297"/>
            <a:ext cx="3714970" cy="1804775"/>
          </a:xfrm>
          <a:prstGeom prst="rect">
            <a:avLst/>
          </a:prstGeom>
        </p:spPr>
      </p:pic>
    </p:spTree>
    <p:extLst>
      <p:ext uri="{BB962C8B-B14F-4D97-AF65-F5344CB8AC3E}">
        <p14:creationId xmlns:p14="http://schemas.microsoft.com/office/powerpoint/2010/main" val="4685915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E6E4460-BA0D-FB43-C01B-F5974EDF24E1}"/>
              </a:ext>
            </a:extLst>
          </p:cNvPr>
          <p:cNvSpPr>
            <a:spLocks noGrp="1"/>
          </p:cNvSpPr>
          <p:nvPr>
            <p:ph type="title"/>
          </p:nvPr>
        </p:nvSpPr>
        <p:spPr>
          <a:xfrm>
            <a:off x="609600" y="0"/>
            <a:ext cx="8466034" cy="1491539"/>
          </a:xfrm>
        </p:spPr>
        <p:txBody>
          <a:bodyPr>
            <a:normAutofit/>
          </a:bodyPr>
          <a:lstStyle/>
          <a:p>
            <a:r>
              <a:rPr lang="en-US" dirty="0"/>
              <a:t>Very few countries are on track to reach the main 2025 harm reduction targets</a:t>
            </a:r>
            <a:endParaRPr lang="fr-FR" dirty="0"/>
          </a:p>
        </p:txBody>
      </p:sp>
      <p:sp>
        <p:nvSpPr>
          <p:cNvPr id="9" name="TextBox 7">
            <a:extLst>
              <a:ext uri="{FF2B5EF4-FFF2-40B4-BE49-F238E27FC236}">
                <a16:creationId xmlns:a16="http://schemas.microsoft.com/office/drawing/2014/main" id="{B1DACDD1-C833-6A21-8F4B-B36AB9C91D65}"/>
              </a:ext>
            </a:extLst>
          </p:cNvPr>
          <p:cNvSpPr txBox="1"/>
          <p:nvPr/>
        </p:nvSpPr>
        <p:spPr>
          <a:xfrm>
            <a:off x="216740" y="6521620"/>
            <a:ext cx="119752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dirty="0"/>
              <a:t>Source: UNAIDS Global AIDS Monitoring 2021–2025 (https://aidsinfo.unaids.org/)</a:t>
            </a:r>
          </a:p>
        </p:txBody>
      </p:sp>
      <p:sp>
        <p:nvSpPr>
          <p:cNvPr id="1024" name="ZoneTexte 1023">
            <a:extLst>
              <a:ext uri="{FF2B5EF4-FFF2-40B4-BE49-F238E27FC236}">
                <a16:creationId xmlns:a16="http://schemas.microsoft.com/office/drawing/2014/main" id="{BC6A54DB-7354-83AB-CF2B-5DB65C0320AA}"/>
              </a:ext>
            </a:extLst>
          </p:cNvPr>
          <p:cNvSpPr txBox="1"/>
          <p:nvPr/>
        </p:nvSpPr>
        <p:spPr>
          <a:xfrm>
            <a:off x="2480468" y="1878002"/>
            <a:ext cx="381836" cy="246221"/>
          </a:xfrm>
          <a:prstGeom prst="rect">
            <a:avLst/>
          </a:prstGeom>
          <a:noFill/>
        </p:spPr>
        <p:txBody>
          <a:bodyPr wrap="none" rtlCol="0">
            <a:spAutoFit/>
          </a:bodyPr>
          <a:lstStyle/>
          <a:p>
            <a:pPr algn="r"/>
            <a:r>
              <a:rPr lang="en-US" sz="1000" noProof="0" dirty="0"/>
              <a:t>100</a:t>
            </a:r>
          </a:p>
        </p:txBody>
      </p:sp>
      <p:grpSp>
        <p:nvGrpSpPr>
          <p:cNvPr id="2" name="Groupe 1">
            <a:extLst>
              <a:ext uri="{FF2B5EF4-FFF2-40B4-BE49-F238E27FC236}">
                <a16:creationId xmlns:a16="http://schemas.microsoft.com/office/drawing/2014/main" id="{3A90746C-0134-7864-C2EE-FCA068CC1AFC}"/>
              </a:ext>
            </a:extLst>
          </p:cNvPr>
          <p:cNvGrpSpPr/>
          <p:nvPr/>
        </p:nvGrpSpPr>
        <p:grpSpPr>
          <a:xfrm>
            <a:off x="2018803" y="1944688"/>
            <a:ext cx="6828103" cy="4648736"/>
            <a:chOff x="2018803" y="1944688"/>
            <a:chExt cx="6828103" cy="4648736"/>
          </a:xfrm>
        </p:grpSpPr>
        <p:grpSp>
          <p:nvGrpSpPr>
            <p:cNvPr id="58" name="Groupe 57">
              <a:extLst>
                <a:ext uri="{FF2B5EF4-FFF2-40B4-BE49-F238E27FC236}">
                  <a16:creationId xmlns:a16="http://schemas.microsoft.com/office/drawing/2014/main" id="{6D48CE7C-7EE1-7826-5C65-584163DC1CCE}"/>
                </a:ext>
              </a:extLst>
            </p:cNvPr>
            <p:cNvGrpSpPr/>
            <p:nvPr/>
          </p:nvGrpSpPr>
          <p:grpSpPr>
            <a:xfrm>
              <a:off x="2808289" y="1944688"/>
              <a:ext cx="5859068" cy="4205287"/>
              <a:chOff x="2779713" y="1925638"/>
              <a:chExt cx="6040437" cy="4335463"/>
            </a:xfrm>
          </p:grpSpPr>
          <p:sp>
            <p:nvSpPr>
              <p:cNvPr id="16" name="Freeform 6">
                <a:extLst>
                  <a:ext uri="{FF2B5EF4-FFF2-40B4-BE49-F238E27FC236}">
                    <a16:creationId xmlns:a16="http://schemas.microsoft.com/office/drawing/2014/main" id="{245FE230-0483-FBA7-C09C-7B7FC6990902}"/>
                  </a:ext>
                </a:extLst>
              </p:cNvPr>
              <p:cNvSpPr>
                <a:spLocks/>
              </p:cNvSpPr>
              <p:nvPr/>
            </p:nvSpPr>
            <p:spPr bwMode="auto">
              <a:xfrm>
                <a:off x="2870200" y="1925638"/>
                <a:ext cx="5949950" cy="4244975"/>
              </a:xfrm>
              <a:custGeom>
                <a:avLst/>
                <a:gdLst>
                  <a:gd name="T0" fmla="*/ 0 w 14991"/>
                  <a:gd name="T1" fmla="*/ 0 h 10697"/>
                  <a:gd name="T2" fmla="*/ 0 w 14991"/>
                  <a:gd name="T3" fmla="*/ 10697 h 10697"/>
                  <a:gd name="T4" fmla="*/ 14991 w 14991"/>
                  <a:gd name="T5" fmla="*/ 10697 h 10697"/>
                </a:gdLst>
                <a:ahLst/>
                <a:cxnLst>
                  <a:cxn ang="0">
                    <a:pos x="T0" y="T1"/>
                  </a:cxn>
                  <a:cxn ang="0">
                    <a:pos x="T2" y="T3"/>
                  </a:cxn>
                  <a:cxn ang="0">
                    <a:pos x="T4" y="T5"/>
                  </a:cxn>
                </a:cxnLst>
                <a:rect l="0" t="0" r="r" b="b"/>
                <a:pathLst>
                  <a:path w="14991" h="10697">
                    <a:moveTo>
                      <a:pt x="0" y="0"/>
                    </a:moveTo>
                    <a:lnTo>
                      <a:pt x="0" y="10697"/>
                    </a:lnTo>
                    <a:lnTo>
                      <a:pt x="14991" y="1069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7">
                <a:extLst>
                  <a:ext uri="{FF2B5EF4-FFF2-40B4-BE49-F238E27FC236}">
                    <a16:creationId xmlns:a16="http://schemas.microsoft.com/office/drawing/2014/main" id="{CD67AE53-6EF2-A3E0-E835-CCAE5BBF4044}"/>
                  </a:ext>
                </a:extLst>
              </p:cNvPr>
              <p:cNvSpPr>
                <a:spLocks noChangeShapeType="1"/>
              </p:cNvSpPr>
              <p:nvPr/>
            </p:nvSpPr>
            <p:spPr bwMode="auto">
              <a:xfrm flipV="1">
                <a:off x="4848225"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8">
                <a:extLst>
                  <a:ext uri="{FF2B5EF4-FFF2-40B4-BE49-F238E27FC236}">
                    <a16:creationId xmlns:a16="http://schemas.microsoft.com/office/drawing/2014/main" id="{9AF77986-39C5-DB92-971A-FB85D44E4567}"/>
                  </a:ext>
                </a:extLst>
              </p:cNvPr>
              <p:cNvSpPr>
                <a:spLocks noChangeShapeType="1"/>
              </p:cNvSpPr>
              <p:nvPr/>
            </p:nvSpPr>
            <p:spPr bwMode="auto">
              <a:xfrm flipV="1">
                <a:off x="3859213"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9">
                <a:extLst>
                  <a:ext uri="{FF2B5EF4-FFF2-40B4-BE49-F238E27FC236}">
                    <a16:creationId xmlns:a16="http://schemas.microsoft.com/office/drawing/2014/main" id="{80C5B1BA-8F50-3FCE-B926-F2BE232AC1DA}"/>
                  </a:ext>
                </a:extLst>
              </p:cNvPr>
              <p:cNvSpPr>
                <a:spLocks noChangeShapeType="1"/>
              </p:cNvSpPr>
              <p:nvPr/>
            </p:nvSpPr>
            <p:spPr bwMode="auto">
              <a:xfrm flipV="1">
                <a:off x="8802688"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10">
                <a:extLst>
                  <a:ext uri="{FF2B5EF4-FFF2-40B4-BE49-F238E27FC236}">
                    <a16:creationId xmlns:a16="http://schemas.microsoft.com/office/drawing/2014/main" id="{7C392167-E266-694D-BB0F-618B8B0AE374}"/>
                  </a:ext>
                </a:extLst>
              </p:cNvPr>
              <p:cNvSpPr>
                <a:spLocks noChangeShapeType="1"/>
              </p:cNvSpPr>
              <p:nvPr/>
            </p:nvSpPr>
            <p:spPr bwMode="auto">
              <a:xfrm flipV="1">
                <a:off x="7815263"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11">
                <a:extLst>
                  <a:ext uri="{FF2B5EF4-FFF2-40B4-BE49-F238E27FC236}">
                    <a16:creationId xmlns:a16="http://schemas.microsoft.com/office/drawing/2014/main" id="{9FCFC8BD-238C-B1FF-EC46-EA6266D9B660}"/>
                  </a:ext>
                </a:extLst>
              </p:cNvPr>
              <p:cNvSpPr>
                <a:spLocks noChangeShapeType="1"/>
              </p:cNvSpPr>
              <p:nvPr/>
            </p:nvSpPr>
            <p:spPr bwMode="auto">
              <a:xfrm flipV="1">
                <a:off x="6826250"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Line 12">
                <a:extLst>
                  <a:ext uri="{FF2B5EF4-FFF2-40B4-BE49-F238E27FC236}">
                    <a16:creationId xmlns:a16="http://schemas.microsoft.com/office/drawing/2014/main" id="{DCE4D3BE-2F33-A2B3-6622-B98EDD02A717}"/>
                  </a:ext>
                </a:extLst>
              </p:cNvPr>
              <p:cNvSpPr>
                <a:spLocks noChangeShapeType="1"/>
              </p:cNvSpPr>
              <p:nvPr/>
            </p:nvSpPr>
            <p:spPr bwMode="auto">
              <a:xfrm flipV="1">
                <a:off x="2870200"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Line 13">
                <a:extLst>
                  <a:ext uri="{FF2B5EF4-FFF2-40B4-BE49-F238E27FC236}">
                    <a16:creationId xmlns:a16="http://schemas.microsoft.com/office/drawing/2014/main" id="{182AFC28-CC6A-555D-B1D2-5B4C3D851BD8}"/>
                  </a:ext>
                </a:extLst>
              </p:cNvPr>
              <p:cNvSpPr>
                <a:spLocks noChangeShapeType="1"/>
              </p:cNvSpPr>
              <p:nvPr/>
            </p:nvSpPr>
            <p:spPr bwMode="auto">
              <a:xfrm flipV="1">
                <a:off x="5837238" y="6170613"/>
                <a:ext cx="0" cy="904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Line 14">
                <a:extLst>
                  <a:ext uri="{FF2B5EF4-FFF2-40B4-BE49-F238E27FC236}">
                    <a16:creationId xmlns:a16="http://schemas.microsoft.com/office/drawing/2014/main" id="{A992A0B9-1D45-B931-C3C8-605CE9823AD6}"/>
                  </a:ext>
                </a:extLst>
              </p:cNvPr>
              <p:cNvSpPr>
                <a:spLocks noChangeShapeType="1"/>
              </p:cNvSpPr>
              <p:nvPr/>
            </p:nvSpPr>
            <p:spPr bwMode="auto">
              <a:xfrm>
                <a:off x="2779713" y="2813050"/>
                <a:ext cx="904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Line 15">
                <a:extLst>
                  <a:ext uri="{FF2B5EF4-FFF2-40B4-BE49-F238E27FC236}">
                    <a16:creationId xmlns:a16="http://schemas.microsoft.com/office/drawing/2014/main" id="{2BA49010-EAF9-904A-CE94-74FDE745C4D6}"/>
                  </a:ext>
                </a:extLst>
              </p:cNvPr>
              <p:cNvSpPr>
                <a:spLocks noChangeShapeType="1"/>
              </p:cNvSpPr>
              <p:nvPr/>
            </p:nvSpPr>
            <p:spPr bwMode="auto">
              <a:xfrm>
                <a:off x="2779713" y="3652838"/>
                <a:ext cx="904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Line 16">
                <a:extLst>
                  <a:ext uri="{FF2B5EF4-FFF2-40B4-BE49-F238E27FC236}">
                    <a16:creationId xmlns:a16="http://schemas.microsoft.com/office/drawing/2014/main" id="{7ED68617-AAC4-5559-8059-E47D9CE9D96E}"/>
                  </a:ext>
                </a:extLst>
              </p:cNvPr>
              <p:cNvSpPr>
                <a:spLocks noChangeShapeType="1"/>
              </p:cNvSpPr>
              <p:nvPr/>
            </p:nvSpPr>
            <p:spPr bwMode="auto">
              <a:xfrm>
                <a:off x="2779713" y="4491038"/>
                <a:ext cx="904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Line 17">
                <a:extLst>
                  <a:ext uri="{FF2B5EF4-FFF2-40B4-BE49-F238E27FC236}">
                    <a16:creationId xmlns:a16="http://schemas.microsoft.com/office/drawing/2014/main" id="{D508F5C3-2EE8-A332-78D7-D0221239A6A8}"/>
                  </a:ext>
                </a:extLst>
              </p:cNvPr>
              <p:cNvSpPr>
                <a:spLocks noChangeShapeType="1"/>
              </p:cNvSpPr>
              <p:nvPr/>
            </p:nvSpPr>
            <p:spPr bwMode="auto">
              <a:xfrm>
                <a:off x="2779713" y="5330825"/>
                <a:ext cx="904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Line 18">
                <a:extLst>
                  <a:ext uri="{FF2B5EF4-FFF2-40B4-BE49-F238E27FC236}">
                    <a16:creationId xmlns:a16="http://schemas.microsoft.com/office/drawing/2014/main" id="{987CB953-8A10-1BA3-B61F-F04A2DFDCC51}"/>
                  </a:ext>
                </a:extLst>
              </p:cNvPr>
              <p:cNvSpPr>
                <a:spLocks noChangeShapeType="1"/>
              </p:cNvSpPr>
              <p:nvPr/>
            </p:nvSpPr>
            <p:spPr bwMode="auto">
              <a:xfrm>
                <a:off x="2779713" y="6170613"/>
                <a:ext cx="904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Line 19">
                <a:extLst>
                  <a:ext uri="{FF2B5EF4-FFF2-40B4-BE49-F238E27FC236}">
                    <a16:creationId xmlns:a16="http://schemas.microsoft.com/office/drawing/2014/main" id="{49BEA060-21F0-05A5-26A4-FA8013CFC6A0}"/>
                  </a:ext>
                </a:extLst>
              </p:cNvPr>
              <p:cNvSpPr>
                <a:spLocks noChangeShapeType="1"/>
              </p:cNvSpPr>
              <p:nvPr/>
            </p:nvSpPr>
            <p:spPr bwMode="auto">
              <a:xfrm>
                <a:off x="2779713" y="1973263"/>
                <a:ext cx="904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20">
                <a:extLst>
                  <a:ext uri="{FF2B5EF4-FFF2-40B4-BE49-F238E27FC236}">
                    <a16:creationId xmlns:a16="http://schemas.microsoft.com/office/drawing/2014/main" id="{CDB5AD52-6D2E-092E-73A7-BBC9F5AAE4CA}"/>
                  </a:ext>
                </a:extLst>
              </p:cNvPr>
              <p:cNvSpPr>
                <a:spLocks noChangeArrowheads="1"/>
              </p:cNvSpPr>
              <p:nvPr/>
            </p:nvSpPr>
            <p:spPr bwMode="auto">
              <a:xfrm>
                <a:off x="6826250" y="1949450"/>
                <a:ext cx="1984375" cy="2124075"/>
              </a:xfrm>
              <a:prstGeom prst="rect">
                <a:avLst/>
              </a:prstGeom>
              <a:solidFill>
                <a:srgbClr val="E6F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Line 21">
                <a:extLst>
                  <a:ext uri="{FF2B5EF4-FFF2-40B4-BE49-F238E27FC236}">
                    <a16:creationId xmlns:a16="http://schemas.microsoft.com/office/drawing/2014/main" id="{77293EA3-1177-02CF-05C5-AAA77DDC6A06}"/>
                  </a:ext>
                </a:extLst>
              </p:cNvPr>
              <p:cNvSpPr>
                <a:spLocks noChangeShapeType="1"/>
              </p:cNvSpPr>
              <p:nvPr/>
            </p:nvSpPr>
            <p:spPr bwMode="auto">
              <a:xfrm>
                <a:off x="6826250" y="4073525"/>
                <a:ext cx="0" cy="2097088"/>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Line 22">
                <a:extLst>
                  <a:ext uri="{FF2B5EF4-FFF2-40B4-BE49-F238E27FC236}">
                    <a16:creationId xmlns:a16="http://schemas.microsoft.com/office/drawing/2014/main" id="{75C43ED5-4FB5-6D1B-D310-398EEF61A8DA}"/>
                  </a:ext>
                </a:extLst>
              </p:cNvPr>
              <p:cNvSpPr>
                <a:spLocks noChangeShapeType="1"/>
              </p:cNvSpPr>
              <p:nvPr/>
            </p:nvSpPr>
            <p:spPr bwMode="auto">
              <a:xfrm flipH="1">
                <a:off x="2870200" y="4073525"/>
                <a:ext cx="3956050"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Line 23">
                <a:extLst>
                  <a:ext uri="{FF2B5EF4-FFF2-40B4-BE49-F238E27FC236}">
                    <a16:creationId xmlns:a16="http://schemas.microsoft.com/office/drawing/2014/main" id="{2CD13F07-471C-B22C-3FB1-71D8C45FF260}"/>
                  </a:ext>
                </a:extLst>
              </p:cNvPr>
              <p:cNvSpPr>
                <a:spLocks noChangeShapeType="1"/>
              </p:cNvSpPr>
              <p:nvPr/>
            </p:nvSpPr>
            <p:spPr bwMode="auto">
              <a:xfrm>
                <a:off x="6826250" y="1949450"/>
                <a:ext cx="0" cy="2124075"/>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Line 24">
                <a:extLst>
                  <a:ext uri="{FF2B5EF4-FFF2-40B4-BE49-F238E27FC236}">
                    <a16:creationId xmlns:a16="http://schemas.microsoft.com/office/drawing/2014/main" id="{AD72CF28-103D-DF22-FBEE-F6E092C78A11}"/>
                  </a:ext>
                </a:extLst>
              </p:cNvPr>
              <p:cNvSpPr>
                <a:spLocks noChangeShapeType="1"/>
              </p:cNvSpPr>
              <p:nvPr/>
            </p:nvSpPr>
            <p:spPr bwMode="auto">
              <a:xfrm flipH="1">
                <a:off x="6826250" y="4073525"/>
                <a:ext cx="1984375" cy="0"/>
              </a:xfrm>
              <a:prstGeom prst="line">
                <a:avLst/>
              </a:prstGeom>
              <a:noFill/>
              <a:ln w="9525">
                <a:solidFill>
                  <a:srgbClr val="00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25">
                <a:extLst>
                  <a:ext uri="{FF2B5EF4-FFF2-40B4-BE49-F238E27FC236}">
                    <a16:creationId xmlns:a16="http://schemas.microsoft.com/office/drawing/2014/main" id="{85DC824E-8607-0004-6F80-CE0506CF89DF}"/>
                  </a:ext>
                </a:extLst>
              </p:cNvPr>
              <p:cNvSpPr>
                <a:spLocks/>
              </p:cNvSpPr>
              <p:nvPr/>
            </p:nvSpPr>
            <p:spPr bwMode="auto">
              <a:xfrm>
                <a:off x="2955925" y="2305050"/>
                <a:ext cx="39688" cy="39688"/>
              </a:xfrm>
              <a:custGeom>
                <a:avLst/>
                <a:gdLst>
                  <a:gd name="T0" fmla="*/ 83 w 98"/>
                  <a:gd name="T1" fmla="*/ 83 h 98"/>
                  <a:gd name="T2" fmla="*/ 85 w 98"/>
                  <a:gd name="T3" fmla="*/ 78 h 98"/>
                  <a:gd name="T4" fmla="*/ 87 w 98"/>
                  <a:gd name="T5" fmla="*/ 75 h 98"/>
                  <a:gd name="T6" fmla="*/ 89 w 98"/>
                  <a:gd name="T7" fmla="*/ 74 h 98"/>
                  <a:gd name="T8" fmla="*/ 94 w 98"/>
                  <a:gd name="T9" fmla="*/ 66 h 98"/>
                  <a:gd name="T10" fmla="*/ 97 w 98"/>
                  <a:gd name="T11" fmla="*/ 57 h 98"/>
                  <a:gd name="T12" fmla="*/ 97 w 98"/>
                  <a:gd name="T13" fmla="*/ 52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3 h 98"/>
                  <a:gd name="T28" fmla="*/ 74 w 98"/>
                  <a:gd name="T29" fmla="*/ 6 h 98"/>
                  <a:gd name="T30" fmla="*/ 67 w 98"/>
                  <a:gd name="T31" fmla="*/ 2 h 98"/>
                  <a:gd name="T32" fmla="*/ 58 w 98"/>
                  <a:gd name="T33" fmla="*/ 0 h 98"/>
                  <a:gd name="T34" fmla="*/ 49 w 98"/>
                  <a:gd name="T35" fmla="*/ 0 h 98"/>
                  <a:gd name="T36" fmla="*/ 30 w 98"/>
                  <a:gd name="T37" fmla="*/ 2 h 98"/>
                  <a:gd name="T38" fmla="*/ 14 w 98"/>
                  <a:gd name="T39" fmla="*/ 13 h 98"/>
                  <a:gd name="T40" fmla="*/ 2 w 98"/>
                  <a:gd name="T41" fmla="*/ 30 h 98"/>
                  <a:gd name="T42" fmla="*/ 0 w 98"/>
                  <a:gd name="T43" fmla="*/ 49 h 98"/>
                  <a:gd name="T44" fmla="*/ 0 w 98"/>
                  <a:gd name="T45" fmla="*/ 57 h 98"/>
                  <a:gd name="T46" fmla="*/ 2 w 98"/>
                  <a:gd name="T47" fmla="*/ 66 h 98"/>
                  <a:gd name="T48" fmla="*/ 6 w 98"/>
                  <a:gd name="T49" fmla="*/ 74 h 98"/>
                  <a:gd name="T50" fmla="*/ 14 w 98"/>
                  <a:gd name="T51" fmla="*/ 83 h 98"/>
                  <a:gd name="T52" fmla="*/ 21 w 98"/>
                  <a:gd name="T53" fmla="*/ 89 h 98"/>
                  <a:gd name="T54" fmla="*/ 30 w 98"/>
                  <a:gd name="T55" fmla="*/ 94 h 98"/>
                  <a:gd name="T56" fmla="*/ 39 w 98"/>
                  <a:gd name="T57" fmla="*/ 96 h 98"/>
                  <a:gd name="T58" fmla="*/ 49 w 98"/>
                  <a:gd name="T59" fmla="*/ 98 h 98"/>
                  <a:gd name="T60" fmla="*/ 49 w 98"/>
                  <a:gd name="T61" fmla="*/ 96 h 98"/>
                  <a:gd name="T62" fmla="*/ 50 w 98"/>
                  <a:gd name="T63" fmla="*/ 96 h 98"/>
                  <a:gd name="T64" fmla="*/ 53 w 98"/>
                  <a:gd name="T65" fmla="*/ 96 h 98"/>
                  <a:gd name="T66" fmla="*/ 58 w 98"/>
                  <a:gd name="T67" fmla="*/ 96 h 98"/>
                  <a:gd name="T68" fmla="*/ 67 w 98"/>
                  <a:gd name="T69" fmla="*/ 94 h 98"/>
                  <a:gd name="T70" fmla="*/ 74 w 98"/>
                  <a:gd name="T71" fmla="*/ 89 h 98"/>
                  <a:gd name="T72" fmla="*/ 75 w 98"/>
                  <a:gd name="T73" fmla="*/ 86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7" y="75"/>
                    </a:lnTo>
                    <a:lnTo>
                      <a:pt x="89" y="74"/>
                    </a:lnTo>
                    <a:lnTo>
                      <a:pt x="94" y="66"/>
                    </a:lnTo>
                    <a:lnTo>
                      <a:pt x="97" y="57"/>
                    </a:lnTo>
                    <a:lnTo>
                      <a:pt x="97" y="52"/>
                    </a:lnTo>
                    <a:lnTo>
                      <a:pt x="97" y="50"/>
                    </a:lnTo>
                    <a:lnTo>
                      <a:pt x="97" y="49"/>
                    </a:lnTo>
                    <a:lnTo>
                      <a:pt x="98" y="49"/>
                    </a:lnTo>
                    <a:lnTo>
                      <a:pt x="97" y="39"/>
                    </a:lnTo>
                    <a:lnTo>
                      <a:pt x="94" y="30"/>
                    </a:lnTo>
                    <a:lnTo>
                      <a:pt x="89" y="21"/>
                    </a:lnTo>
                    <a:lnTo>
                      <a:pt x="83" y="13"/>
                    </a:lnTo>
                    <a:lnTo>
                      <a:pt x="74" y="6"/>
                    </a:lnTo>
                    <a:lnTo>
                      <a:pt x="67" y="2"/>
                    </a:lnTo>
                    <a:lnTo>
                      <a:pt x="58" y="0"/>
                    </a:lnTo>
                    <a:lnTo>
                      <a:pt x="49" y="0"/>
                    </a:lnTo>
                    <a:lnTo>
                      <a:pt x="30" y="2"/>
                    </a:lnTo>
                    <a:lnTo>
                      <a:pt x="14" y="13"/>
                    </a:lnTo>
                    <a:lnTo>
                      <a:pt x="2" y="30"/>
                    </a:lnTo>
                    <a:lnTo>
                      <a:pt x="0" y="49"/>
                    </a:lnTo>
                    <a:lnTo>
                      <a:pt x="0" y="57"/>
                    </a:lnTo>
                    <a:lnTo>
                      <a:pt x="2" y="66"/>
                    </a:lnTo>
                    <a:lnTo>
                      <a:pt x="6" y="74"/>
                    </a:lnTo>
                    <a:lnTo>
                      <a:pt x="14" y="83"/>
                    </a:lnTo>
                    <a:lnTo>
                      <a:pt x="21" y="89"/>
                    </a:lnTo>
                    <a:lnTo>
                      <a:pt x="30" y="94"/>
                    </a:lnTo>
                    <a:lnTo>
                      <a:pt x="39" y="96"/>
                    </a:lnTo>
                    <a:lnTo>
                      <a:pt x="49" y="98"/>
                    </a:lnTo>
                    <a:lnTo>
                      <a:pt x="49" y="96"/>
                    </a:lnTo>
                    <a:lnTo>
                      <a:pt x="50" y="96"/>
                    </a:lnTo>
                    <a:lnTo>
                      <a:pt x="53" y="96"/>
                    </a:lnTo>
                    <a:lnTo>
                      <a:pt x="58" y="96"/>
                    </a:lnTo>
                    <a:lnTo>
                      <a:pt x="67" y="94"/>
                    </a:lnTo>
                    <a:lnTo>
                      <a:pt x="74" y="89"/>
                    </a:lnTo>
                    <a:lnTo>
                      <a:pt x="75" y="86"/>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26">
                <a:extLst>
                  <a:ext uri="{FF2B5EF4-FFF2-40B4-BE49-F238E27FC236}">
                    <a16:creationId xmlns:a16="http://schemas.microsoft.com/office/drawing/2014/main" id="{8D5711C2-2947-D36F-1EE4-0109822E49B9}"/>
                  </a:ext>
                </a:extLst>
              </p:cNvPr>
              <p:cNvSpPr>
                <a:spLocks/>
              </p:cNvSpPr>
              <p:nvPr/>
            </p:nvSpPr>
            <p:spPr bwMode="auto">
              <a:xfrm>
                <a:off x="2978150" y="2563813"/>
                <a:ext cx="38100" cy="38100"/>
              </a:xfrm>
              <a:custGeom>
                <a:avLst/>
                <a:gdLst>
                  <a:gd name="T0" fmla="*/ 83 w 98"/>
                  <a:gd name="T1" fmla="*/ 83 h 98"/>
                  <a:gd name="T2" fmla="*/ 85 w 98"/>
                  <a:gd name="T3" fmla="*/ 78 h 98"/>
                  <a:gd name="T4" fmla="*/ 86 w 98"/>
                  <a:gd name="T5" fmla="*/ 75 h 98"/>
                  <a:gd name="T6" fmla="*/ 89 w 98"/>
                  <a:gd name="T7" fmla="*/ 74 h 98"/>
                  <a:gd name="T8" fmla="*/ 94 w 98"/>
                  <a:gd name="T9" fmla="*/ 66 h 98"/>
                  <a:gd name="T10" fmla="*/ 97 w 98"/>
                  <a:gd name="T11" fmla="*/ 57 h 98"/>
                  <a:gd name="T12" fmla="*/ 97 w 98"/>
                  <a:gd name="T13" fmla="*/ 52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3 h 98"/>
                  <a:gd name="T28" fmla="*/ 74 w 98"/>
                  <a:gd name="T29" fmla="*/ 6 h 98"/>
                  <a:gd name="T30" fmla="*/ 66 w 98"/>
                  <a:gd name="T31" fmla="*/ 2 h 98"/>
                  <a:gd name="T32" fmla="*/ 58 w 98"/>
                  <a:gd name="T33" fmla="*/ 0 h 98"/>
                  <a:gd name="T34" fmla="*/ 49 w 98"/>
                  <a:gd name="T35" fmla="*/ 0 h 98"/>
                  <a:gd name="T36" fmla="*/ 30 w 98"/>
                  <a:gd name="T37" fmla="*/ 2 h 98"/>
                  <a:gd name="T38" fmla="*/ 14 w 98"/>
                  <a:gd name="T39" fmla="*/ 13 h 98"/>
                  <a:gd name="T40" fmla="*/ 2 w 98"/>
                  <a:gd name="T41" fmla="*/ 30 h 98"/>
                  <a:gd name="T42" fmla="*/ 0 w 98"/>
                  <a:gd name="T43" fmla="*/ 49 h 98"/>
                  <a:gd name="T44" fmla="*/ 0 w 98"/>
                  <a:gd name="T45" fmla="*/ 57 h 98"/>
                  <a:gd name="T46" fmla="*/ 2 w 98"/>
                  <a:gd name="T47" fmla="*/ 66 h 98"/>
                  <a:gd name="T48" fmla="*/ 6 w 98"/>
                  <a:gd name="T49" fmla="*/ 74 h 98"/>
                  <a:gd name="T50" fmla="*/ 14 w 98"/>
                  <a:gd name="T51" fmla="*/ 83 h 98"/>
                  <a:gd name="T52" fmla="*/ 21 w 98"/>
                  <a:gd name="T53" fmla="*/ 89 h 98"/>
                  <a:gd name="T54" fmla="*/ 30 w 98"/>
                  <a:gd name="T55" fmla="*/ 94 h 98"/>
                  <a:gd name="T56" fmla="*/ 39 w 98"/>
                  <a:gd name="T57" fmla="*/ 96 h 98"/>
                  <a:gd name="T58" fmla="*/ 49 w 98"/>
                  <a:gd name="T59" fmla="*/ 98 h 98"/>
                  <a:gd name="T60" fmla="*/ 49 w 98"/>
                  <a:gd name="T61" fmla="*/ 96 h 98"/>
                  <a:gd name="T62" fmla="*/ 50 w 98"/>
                  <a:gd name="T63" fmla="*/ 96 h 98"/>
                  <a:gd name="T64" fmla="*/ 53 w 98"/>
                  <a:gd name="T65" fmla="*/ 96 h 98"/>
                  <a:gd name="T66" fmla="*/ 58 w 98"/>
                  <a:gd name="T67" fmla="*/ 96 h 98"/>
                  <a:gd name="T68" fmla="*/ 66 w 98"/>
                  <a:gd name="T69" fmla="*/ 94 h 98"/>
                  <a:gd name="T70" fmla="*/ 74 w 98"/>
                  <a:gd name="T71" fmla="*/ 89 h 98"/>
                  <a:gd name="T72" fmla="*/ 75 w 98"/>
                  <a:gd name="T73" fmla="*/ 86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6" y="75"/>
                    </a:lnTo>
                    <a:lnTo>
                      <a:pt x="89" y="74"/>
                    </a:lnTo>
                    <a:lnTo>
                      <a:pt x="94" y="66"/>
                    </a:lnTo>
                    <a:lnTo>
                      <a:pt x="97" y="57"/>
                    </a:lnTo>
                    <a:lnTo>
                      <a:pt x="97" y="52"/>
                    </a:lnTo>
                    <a:lnTo>
                      <a:pt x="97" y="50"/>
                    </a:lnTo>
                    <a:lnTo>
                      <a:pt x="97" y="49"/>
                    </a:lnTo>
                    <a:lnTo>
                      <a:pt x="98" y="49"/>
                    </a:lnTo>
                    <a:lnTo>
                      <a:pt x="97" y="39"/>
                    </a:lnTo>
                    <a:lnTo>
                      <a:pt x="94" y="30"/>
                    </a:lnTo>
                    <a:lnTo>
                      <a:pt x="89" y="21"/>
                    </a:lnTo>
                    <a:lnTo>
                      <a:pt x="83" y="13"/>
                    </a:lnTo>
                    <a:lnTo>
                      <a:pt x="74" y="6"/>
                    </a:lnTo>
                    <a:lnTo>
                      <a:pt x="66" y="2"/>
                    </a:lnTo>
                    <a:lnTo>
                      <a:pt x="58" y="0"/>
                    </a:lnTo>
                    <a:lnTo>
                      <a:pt x="49" y="0"/>
                    </a:lnTo>
                    <a:lnTo>
                      <a:pt x="30" y="2"/>
                    </a:lnTo>
                    <a:lnTo>
                      <a:pt x="14" y="13"/>
                    </a:lnTo>
                    <a:lnTo>
                      <a:pt x="2" y="30"/>
                    </a:lnTo>
                    <a:lnTo>
                      <a:pt x="0" y="49"/>
                    </a:lnTo>
                    <a:lnTo>
                      <a:pt x="0" y="57"/>
                    </a:lnTo>
                    <a:lnTo>
                      <a:pt x="2" y="66"/>
                    </a:lnTo>
                    <a:lnTo>
                      <a:pt x="6" y="74"/>
                    </a:lnTo>
                    <a:lnTo>
                      <a:pt x="14" y="83"/>
                    </a:lnTo>
                    <a:lnTo>
                      <a:pt x="21" y="89"/>
                    </a:lnTo>
                    <a:lnTo>
                      <a:pt x="30" y="94"/>
                    </a:lnTo>
                    <a:lnTo>
                      <a:pt x="39" y="96"/>
                    </a:lnTo>
                    <a:lnTo>
                      <a:pt x="49" y="98"/>
                    </a:lnTo>
                    <a:lnTo>
                      <a:pt x="49" y="96"/>
                    </a:lnTo>
                    <a:lnTo>
                      <a:pt x="50" y="96"/>
                    </a:lnTo>
                    <a:lnTo>
                      <a:pt x="53" y="96"/>
                    </a:lnTo>
                    <a:lnTo>
                      <a:pt x="58" y="96"/>
                    </a:lnTo>
                    <a:lnTo>
                      <a:pt x="66" y="94"/>
                    </a:lnTo>
                    <a:lnTo>
                      <a:pt x="74" y="89"/>
                    </a:lnTo>
                    <a:lnTo>
                      <a:pt x="75" y="86"/>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27">
                <a:extLst>
                  <a:ext uri="{FF2B5EF4-FFF2-40B4-BE49-F238E27FC236}">
                    <a16:creationId xmlns:a16="http://schemas.microsoft.com/office/drawing/2014/main" id="{76A0F474-797D-1406-AECA-AE1D33010F6C}"/>
                  </a:ext>
                </a:extLst>
              </p:cNvPr>
              <p:cNvSpPr>
                <a:spLocks/>
              </p:cNvSpPr>
              <p:nvPr/>
            </p:nvSpPr>
            <p:spPr bwMode="auto">
              <a:xfrm>
                <a:off x="3132138" y="4397375"/>
                <a:ext cx="39688" cy="39688"/>
              </a:xfrm>
              <a:custGeom>
                <a:avLst/>
                <a:gdLst>
                  <a:gd name="T0" fmla="*/ 83 w 98"/>
                  <a:gd name="T1" fmla="*/ 83 h 98"/>
                  <a:gd name="T2" fmla="*/ 85 w 98"/>
                  <a:gd name="T3" fmla="*/ 78 h 98"/>
                  <a:gd name="T4" fmla="*/ 86 w 98"/>
                  <a:gd name="T5" fmla="*/ 75 h 98"/>
                  <a:gd name="T6" fmla="*/ 89 w 98"/>
                  <a:gd name="T7" fmla="*/ 74 h 98"/>
                  <a:gd name="T8" fmla="*/ 94 w 98"/>
                  <a:gd name="T9" fmla="*/ 67 h 98"/>
                  <a:gd name="T10" fmla="*/ 96 w 98"/>
                  <a:gd name="T11" fmla="*/ 58 h 98"/>
                  <a:gd name="T12" fmla="*/ 96 w 98"/>
                  <a:gd name="T13" fmla="*/ 53 h 98"/>
                  <a:gd name="T14" fmla="*/ 96 w 98"/>
                  <a:gd name="T15" fmla="*/ 50 h 98"/>
                  <a:gd name="T16" fmla="*/ 96 w 98"/>
                  <a:gd name="T17" fmla="*/ 49 h 98"/>
                  <a:gd name="T18" fmla="*/ 98 w 98"/>
                  <a:gd name="T19" fmla="*/ 49 h 98"/>
                  <a:gd name="T20" fmla="*/ 96 w 98"/>
                  <a:gd name="T21" fmla="*/ 39 h 98"/>
                  <a:gd name="T22" fmla="*/ 94 w 98"/>
                  <a:gd name="T23" fmla="*/ 30 h 98"/>
                  <a:gd name="T24" fmla="*/ 89 w 98"/>
                  <a:gd name="T25" fmla="*/ 21 h 98"/>
                  <a:gd name="T26" fmla="*/ 83 w 98"/>
                  <a:gd name="T27" fmla="*/ 14 h 98"/>
                  <a:gd name="T28" fmla="*/ 74 w 98"/>
                  <a:gd name="T29" fmla="*/ 6 h 98"/>
                  <a:gd name="T30" fmla="*/ 66 w 98"/>
                  <a:gd name="T31" fmla="*/ 2 h 98"/>
                  <a:gd name="T32" fmla="*/ 57 w 98"/>
                  <a:gd name="T33" fmla="*/ 0 h 98"/>
                  <a:gd name="T34" fmla="*/ 49 w 98"/>
                  <a:gd name="T35" fmla="*/ 0 h 98"/>
                  <a:gd name="T36" fmla="*/ 30 w 98"/>
                  <a:gd name="T37" fmla="*/ 2 h 98"/>
                  <a:gd name="T38" fmla="*/ 13 w 98"/>
                  <a:gd name="T39" fmla="*/ 14 h 98"/>
                  <a:gd name="T40" fmla="*/ 2 w 98"/>
                  <a:gd name="T41" fmla="*/ 30 h 98"/>
                  <a:gd name="T42" fmla="*/ 0 w 98"/>
                  <a:gd name="T43" fmla="*/ 49 h 98"/>
                  <a:gd name="T44" fmla="*/ 0 w 98"/>
                  <a:gd name="T45" fmla="*/ 58 h 98"/>
                  <a:gd name="T46" fmla="*/ 2 w 98"/>
                  <a:gd name="T47" fmla="*/ 67 h 98"/>
                  <a:gd name="T48" fmla="*/ 6 w 98"/>
                  <a:gd name="T49" fmla="*/ 74 h 98"/>
                  <a:gd name="T50" fmla="*/ 13 w 98"/>
                  <a:gd name="T51" fmla="*/ 83 h 98"/>
                  <a:gd name="T52" fmla="*/ 21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2 w 98"/>
                  <a:gd name="T65" fmla="*/ 97 h 98"/>
                  <a:gd name="T66" fmla="*/ 57 w 98"/>
                  <a:gd name="T67" fmla="*/ 97 h 98"/>
                  <a:gd name="T68" fmla="*/ 66 w 98"/>
                  <a:gd name="T69" fmla="*/ 94 h 98"/>
                  <a:gd name="T70" fmla="*/ 74 w 98"/>
                  <a:gd name="T71" fmla="*/ 89 h 98"/>
                  <a:gd name="T72" fmla="*/ 75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6" y="75"/>
                    </a:lnTo>
                    <a:lnTo>
                      <a:pt x="89" y="74"/>
                    </a:lnTo>
                    <a:lnTo>
                      <a:pt x="94" y="67"/>
                    </a:lnTo>
                    <a:lnTo>
                      <a:pt x="96" y="58"/>
                    </a:lnTo>
                    <a:lnTo>
                      <a:pt x="96" y="53"/>
                    </a:lnTo>
                    <a:lnTo>
                      <a:pt x="96" y="50"/>
                    </a:lnTo>
                    <a:lnTo>
                      <a:pt x="96" y="49"/>
                    </a:lnTo>
                    <a:lnTo>
                      <a:pt x="98" y="49"/>
                    </a:lnTo>
                    <a:lnTo>
                      <a:pt x="96" y="39"/>
                    </a:lnTo>
                    <a:lnTo>
                      <a:pt x="94" y="30"/>
                    </a:lnTo>
                    <a:lnTo>
                      <a:pt x="89" y="21"/>
                    </a:lnTo>
                    <a:lnTo>
                      <a:pt x="83" y="14"/>
                    </a:lnTo>
                    <a:lnTo>
                      <a:pt x="74" y="6"/>
                    </a:lnTo>
                    <a:lnTo>
                      <a:pt x="66" y="2"/>
                    </a:lnTo>
                    <a:lnTo>
                      <a:pt x="57" y="0"/>
                    </a:lnTo>
                    <a:lnTo>
                      <a:pt x="49" y="0"/>
                    </a:lnTo>
                    <a:lnTo>
                      <a:pt x="30" y="2"/>
                    </a:lnTo>
                    <a:lnTo>
                      <a:pt x="13" y="14"/>
                    </a:lnTo>
                    <a:lnTo>
                      <a:pt x="2" y="30"/>
                    </a:lnTo>
                    <a:lnTo>
                      <a:pt x="0" y="49"/>
                    </a:lnTo>
                    <a:lnTo>
                      <a:pt x="0" y="58"/>
                    </a:lnTo>
                    <a:lnTo>
                      <a:pt x="2" y="67"/>
                    </a:lnTo>
                    <a:lnTo>
                      <a:pt x="6" y="74"/>
                    </a:lnTo>
                    <a:lnTo>
                      <a:pt x="13" y="83"/>
                    </a:lnTo>
                    <a:lnTo>
                      <a:pt x="21" y="89"/>
                    </a:lnTo>
                    <a:lnTo>
                      <a:pt x="30" y="94"/>
                    </a:lnTo>
                    <a:lnTo>
                      <a:pt x="39" y="97"/>
                    </a:lnTo>
                    <a:lnTo>
                      <a:pt x="49" y="98"/>
                    </a:lnTo>
                    <a:lnTo>
                      <a:pt x="49" y="97"/>
                    </a:lnTo>
                    <a:lnTo>
                      <a:pt x="50" y="97"/>
                    </a:lnTo>
                    <a:lnTo>
                      <a:pt x="52" y="97"/>
                    </a:lnTo>
                    <a:lnTo>
                      <a:pt x="57" y="97"/>
                    </a:lnTo>
                    <a:lnTo>
                      <a:pt x="66" y="94"/>
                    </a:lnTo>
                    <a:lnTo>
                      <a:pt x="74" y="89"/>
                    </a:lnTo>
                    <a:lnTo>
                      <a:pt x="75"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28">
                <a:extLst>
                  <a:ext uri="{FF2B5EF4-FFF2-40B4-BE49-F238E27FC236}">
                    <a16:creationId xmlns:a16="http://schemas.microsoft.com/office/drawing/2014/main" id="{7287FE34-58A0-1F70-EF0A-71285D9B7EBB}"/>
                  </a:ext>
                </a:extLst>
              </p:cNvPr>
              <p:cNvSpPr>
                <a:spLocks/>
              </p:cNvSpPr>
              <p:nvPr/>
            </p:nvSpPr>
            <p:spPr bwMode="auto">
              <a:xfrm>
                <a:off x="4633913" y="4718050"/>
                <a:ext cx="39688" cy="38100"/>
              </a:xfrm>
              <a:custGeom>
                <a:avLst/>
                <a:gdLst>
                  <a:gd name="T0" fmla="*/ 83 w 98"/>
                  <a:gd name="T1" fmla="*/ 83 h 98"/>
                  <a:gd name="T2" fmla="*/ 86 w 98"/>
                  <a:gd name="T3" fmla="*/ 78 h 98"/>
                  <a:gd name="T4" fmla="*/ 87 w 98"/>
                  <a:gd name="T5" fmla="*/ 76 h 98"/>
                  <a:gd name="T6" fmla="*/ 90 w 98"/>
                  <a:gd name="T7" fmla="*/ 74 h 98"/>
                  <a:gd name="T8" fmla="*/ 95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5 w 98"/>
                  <a:gd name="T23" fmla="*/ 30 h 98"/>
                  <a:gd name="T24" fmla="*/ 90 w 98"/>
                  <a:gd name="T25" fmla="*/ 21 h 98"/>
                  <a:gd name="T26" fmla="*/ 83 w 98"/>
                  <a:gd name="T27" fmla="*/ 14 h 98"/>
                  <a:gd name="T28" fmla="*/ 74 w 98"/>
                  <a:gd name="T29" fmla="*/ 6 h 98"/>
                  <a:gd name="T30" fmla="*/ 67 w 98"/>
                  <a:gd name="T31" fmla="*/ 3 h 98"/>
                  <a:gd name="T32" fmla="*/ 58 w 98"/>
                  <a:gd name="T33" fmla="*/ 0 h 98"/>
                  <a:gd name="T34" fmla="*/ 49 w 98"/>
                  <a:gd name="T35" fmla="*/ 0 h 98"/>
                  <a:gd name="T36" fmla="*/ 30 w 98"/>
                  <a:gd name="T37" fmla="*/ 3 h 98"/>
                  <a:gd name="T38" fmla="*/ 14 w 98"/>
                  <a:gd name="T39" fmla="*/ 14 h 98"/>
                  <a:gd name="T40" fmla="*/ 3 w 98"/>
                  <a:gd name="T41" fmla="*/ 30 h 98"/>
                  <a:gd name="T42" fmla="*/ 0 w 98"/>
                  <a:gd name="T43" fmla="*/ 49 h 98"/>
                  <a:gd name="T44" fmla="*/ 0 w 98"/>
                  <a:gd name="T45" fmla="*/ 58 h 98"/>
                  <a:gd name="T46" fmla="*/ 3 w 98"/>
                  <a:gd name="T47" fmla="*/ 67 h 98"/>
                  <a:gd name="T48" fmla="*/ 7 w 98"/>
                  <a:gd name="T49" fmla="*/ 74 h 98"/>
                  <a:gd name="T50" fmla="*/ 14 w 98"/>
                  <a:gd name="T51" fmla="*/ 83 h 98"/>
                  <a:gd name="T52" fmla="*/ 22 w 98"/>
                  <a:gd name="T53" fmla="*/ 89 h 98"/>
                  <a:gd name="T54" fmla="*/ 30 w 98"/>
                  <a:gd name="T55" fmla="*/ 94 h 98"/>
                  <a:gd name="T56" fmla="*/ 39 w 98"/>
                  <a:gd name="T57" fmla="*/ 97 h 98"/>
                  <a:gd name="T58" fmla="*/ 49 w 98"/>
                  <a:gd name="T59" fmla="*/ 98 h 98"/>
                  <a:gd name="T60" fmla="*/ 49 w 98"/>
                  <a:gd name="T61" fmla="*/ 97 h 98"/>
                  <a:gd name="T62" fmla="*/ 51 w 98"/>
                  <a:gd name="T63" fmla="*/ 97 h 98"/>
                  <a:gd name="T64" fmla="*/ 53 w 98"/>
                  <a:gd name="T65" fmla="*/ 97 h 98"/>
                  <a:gd name="T66" fmla="*/ 58 w 98"/>
                  <a:gd name="T67" fmla="*/ 97 h 98"/>
                  <a:gd name="T68" fmla="*/ 67 w 98"/>
                  <a:gd name="T69" fmla="*/ 94 h 98"/>
                  <a:gd name="T70" fmla="*/ 74 w 98"/>
                  <a:gd name="T71" fmla="*/ 89 h 98"/>
                  <a:gd name="T72" fmla="*/ 76 w 98"/>
                  <a:gd name="T73" fmla="*/ 87 h 98"/>
                  <a:gd name="T74" fmla="*/ 78 w 98"/>
                  <a:gd name="T75" fmla="*/ 86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6"/>
                    </a:lnTo>
                    <a:lnTo>
                      <a:pt x="90" y="74"/>
                    </a:lnTo>
                    <a:lnTo>
                      <a:pt x="95" y="67"/>
                    </a:lnTo>
                    <a:lnTo>
                      <a:pt x="97" y="58"/>
                    </a:lnTo>
                    <a:lnTo>
                      <a:pt x="97" y="53"/>
                    </a:lnTo>
                    <a:lnTo>
                      <a:pt x="97" y="50"/>
                    </a:lnTo>
                    <a:lnTo>
                      <a:pt x="97" y="49"/>
                    </a:lnTo>
                    <a:lnTo>
                      <a:pt x="98" y="49"/>
                    </a:lnTo>
                    <a:lnTo>
                      <a:pt x="97" y="39"/>
                    </a:lnTo>
                    <a:lnTo>
                      <a:pt x="95" y="30"/>
                    </a:lnTo>
                    <a:lnTo>
                      <a:pt x="90" y="21"/>
                    </a:lnTo>
                    <a:lnTo>
                      <a:pt x="83" y="14"/>
                    </a:lnTo>
                    <a:lnTo>
                      <a:pt x="74" y="6"/>
                    </a:lnTo>
                    <a:lnTo>
                      <a:pt x="67" y="3"/>
                    </a:lnTo>
                    <a:lnTo>
                      <a:pt x="58" y="0"/>
                    </a:lnTo>
                    <a:lnTo>
                      <a:pt x="49" y="0"/>
                    </a:lnTo>
                    <a:lnTo>
                      <a:pt x="30" y="3"/>
                    </a:lnTo>
                    <a:lnTo>
                      <a:pt x="14" y="14"/>
                    </a:lnTo>
                    <a:lnTo>
                      <a:pt x="3" y="30"/>
                    </a:lnTo>
                    <a:lnTo>
                      <a:pt x="0" y="49"/>
                    </a:lnTo>
                    <a:lnTo>
                      <a:pt x="0" y="58"/>
                    </a:lnTo>
                    <a:lnTo>
                      <a:pt x="3" y="67"/>
                    </a:lnTo>
                    <a:lnTo>
                      <a:pt x="7" y="74"/>
                    </a:lnTo>
                    <a:lnTo>
                      <a:pt x="14" y="83"/>
                    </a:lnTo>
                    <a:lnTo>
                      <a:pt x="22" y="89"/>
                    </a:lnTo>
                    <a:lnTo>
                      <a:pt x="30" y="94"/>
                    </a:lnTo>
                    <a:lnTo>
                      <a:pt x="39" y="97"/>
                    </a:lnTo>
                    <a:lnTo>
                      <a:pt x="49" y="98"/>
                    </a:lnTo>
                    <a:lnTo>
                      <a:pt x="49" y="97"/>
                    </a:lnTo>
                    <a:lnTo>
                      <a:pt x="51" y="97"/>
                    </a:lnTo>
                    <a:lnTo>
                      <a:pt x="53" y="97"/>
                    </a:lnTo>
                    <a:lnTo>
                      <a:pt x="58" y="97"/>
                    </a:lnTo>
                    <a:lnTo>
                      <a:pt x="67" y="94"/>
                    </a:lnTo>
                    <a:lnTo>
                      <a:pt x="74" y="89"/>
                    </a:lnTo>
                    <a:lnTo>
                      <a:pt x="76" y="87"/>
                    </a:lnTo>
                    <a:lnTo>
                      <a:pt x="78" y="86"/>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29">
                <a:extLst>
                  <a:ext uri="{FF2B5EF4-FFF2-40B4-BE49-F238E27FC236}">
                    <a16:creationId xmlns:a16="http://schemas.microsoft.com/office/drawing/2014/main" id="{CC743275-78C4-8D72-630A-1E476AE00669}"/>
                  </a:ext>
                </a:extLst>
              </p:cNvPr>
              <p:cNvSpPr>
                <a:spLocks/>
              </p:cNvSpPr>
              <p:nvPr/>
            </p:nvSpPr>
            <p:spPr bwMode="auto">
              <a:xfrm>
                <a:off x="4437063" y="4938713"/>
                <a:ext cx="39688" cy="39688"/>
              </a:xfrm>
              <a:custGeom>
                <a:avLst/>
                <a:gdLst>
                  <a:gd name="T0" fmla="*/ 83 w 98"/>
                  <a:gd name="T1" fmla="*/ 83 h 98"/>
                  <a:gd name="T2" fmla="*/ 85 w 98"/>
                  <a:gd name="T3" fmla="*/ 78 h 98"/>
                  <a:gd name="T4" fmla="*/ 86 w 98"/>
                  <a:gd name="T5" fmla="*/ 75 h 98"/>
                  <a:gd name="T6" fmla="*/ 89 w 98"/>
                  <a:gd name="T7" fmla="*/ 74 h 98"/>
                  <a:gd name="T8" fmla="*/ 94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4 h 98"/>
                  <a:gd name="T28" fmla="*/ 74 w 98"/>
                  <a:gd name="T29" fmla="*/ 6 h 98"/>
                  <a:gd name="T30" fmla="*/ 66 w 98"/>
                  <a:gd name="T31" fmla="*/ 3 h 98"/>
                  <a:gd name="T32" fmla="*/ 58 w 98"/>
                  <a:gd name="T33" fmla="*/ 0 h 98"/>
                  <a:gd name="T34" fmla="*/ 49 w 98"/>
                  <a:gd name="T35" fmla="*/ 0 h 98"/>
                  <a:gd name="T36" fmla="*/ 30 w 98"/>
                  <a:gd name="T37" fmla="*/ 3 h 98"/>
                  <a:gd name="T38" fmla="*/ 13 w 98"/>
                  <a:gd name="T39" fmla="*/ 14 h 98"/>
                  <a:gd name="T40" fmla="*/ 2 w 98"/>
                  <a:gd name="T41" fmla="*/ 30 h 98"/>
                  <a:gd name="T42" fmla="*/ 0 w 98"/>
                  <a:gd name="T43" fmla="*/ 49 h 98"/>
                  <a:gd name="T44" fmla="*/ 0 w 98"/>
                  <a:gd name="T45" fmla="*/ 58 h 98"/>
                  <a:gd name="T46" fmla="*/ 2 w 98"/>
                  <a:gd name="T47" fmla="*/ 67 h 98"/>
                  <a:gd name="T48" fmla="*/ 6 w 98"/>
                  <a:gd name="T49" fmla="*/ 74 h 98"/>
                  <a:gd name="T50" fmla="*/ 13 w 98"/>
                  <a:gd name="T51" fmla="*/ 83 h 98"/>
                  <a:gd name="T52" fmla="*/ 21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2 w 98"/>
                  <a:gd name="T65" fmla="*/ 97 h 98"/>
                  <a:gd name="T66" fmla="*/ 58 w 98"/>
                  <a:gd name="T67" fmla="*/ 97 h 98"/>
                  <a:gd name="T68" fmla="*/ 66 w 98"/>
                  <a:gd name="T69" fmla="*/ 94 h 98"/>
                  <a:gd name="T70" fmla="*/ 74 w 98"/>
                  <a:gd name="T71" fmla="*/ 89 h 98"/>
                  <a:gd name="T72" fmla="*/ 75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6" y="75"/>
                    </a:lnTo>
                    <a:lnTo>
                      <a:pt x="89" y="74"/>
                    </a:lnTo>
                    <a:lnTo>
                      <a:pt x="94" y="67"/>
                    </a:lnTo>
                    <a:lnTo>
                      <a:pt x="97" y="58"/>
                    </a:lnTo>
                    <a:lnTo>
                      <a:pt x="97" y="53"/>
                    </a:lnTo>
                    <a:lnTo>
                      <a:pt x="97" y="50"/>
                    </a:lnTo>
                    <a:lnTo>
                      <a:pt x="97" y="49"/>
                    </a:lnTo>
                    <a:lnTo>
                      <a:pt x="98" y="49"/>
                    </a:lnTo>
                    <a:lnTo>
                      <a:pt x="97" y="39"/>
                    </a:lnTo>
                    <a:lnTo>
                      <a:pt x="94" y="30"/>
                    </a:lnTo>
                    <a:lnTo>
                      <a:pt x="89" y="21"/>
                    </a:lnTo>
                    <a:lnTo>
                      <a:pt x="83" y="14"/>
                    </a:lnTo>
                    <a:lnTo>
                      <a:pt x="74" y="6"/>
                    </a:lnTo>
                    <a:lnTo>
                      <a:pt x="66" y="3"/>
                    </a:lnTo>
                    <a:lnTo>
                      <a:pt x="58" y="0"/>
                    </a:lnTo>
                    <a:lnTo>
                      <a:pt x="49" y="0"/>
                    </a:lnTo>
                    <a:lnTo>
                      <a:pt x="30" y="3"/>
                    </a:lnTo>
                    <a:lnTo>
                      <a:pt x="13" y="14"/>
                    </a:lnTo>
                    <a:lnTo>
                      <a:pt x="2" y="30"/>
                    </a:lnTo>
                    <a:lnTo>
                      <a:pt x="0" y="49"/>
                    </a:lnTo>
                    <a:lnTo>
                      <a:pt x="0" y="58"/>
                    </a:lnTo>
                    <a:lnTo>
                      <a:pt x="2" y="67"/>
                    </a:lnTo>
                    <a:lnTo>
                      <a:pt x="6" y="74"/>
                    </a:lnTo>
                    <a:lnTo>
                      <a:pt x="13" y="83"/>
                    </a:lnTo>
                    <a:lnTo>
                      <a:pt x="21" y="89"/>
                    </a:lnTo>
                    <a:lnTo>
                      <a:pt x="30" y="94"/>
                    </a:lnTo>
                    <a:lnTo>
                      <a:pt x="39" y="97"/>
                    </a:lnTo>
                    <a:lnTo>
                      <a:pt x="49" y="98"/>
                    </a:lnTo>
                    <a:lnTo>
                      <a:pt x="49" y="97"/>
                    </a:lnTo>
                    <a:lnTo>
                      <a:pt x="50" y="97"/>
                    </a:lnTo>
                    <a:lnTo>
                      <a:pt x="52" y="97"/>
                    </a:lnTo>
                    <a:lnTo>
                      <a:pt x="58" y="97"/>
                    </a:lnTo>
                    <a:lnTo>
                      <a:pt x="66" y="94"/>
                    </a:lnTo>
                    <a:lnTo>
                      <a:pt x="74" y="89"/>
                    </a:lnTo>
                    <a:lnTo>
                      <a:pt x="75"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30">
                <a:extLst>
                  <a:ext uri="{FF2B5EF4-FFF2-40B4-BE49-F238E27FC236}">
                    <a16:creationId xmlns:a16="http://schemas.microsoft.com/office/drawing/2014/main" id="{D22614BB-F002-A6F0-59E7-C2EF9425CD47}"/>
                  </a:ext>
                </a:extLst>
              </p:cNvPr>
              <p:cNvSpPr>
                <a:spLocks/>
              </p:cNvSpPr>
              <p:nvPr/>
            </p:nvSpPr>
            <p:spPr bwMode="auto">
              <a:xfrm>
                <a:off x="3489325" y="5564188"/>
                <a:ext cx="38100" cy="39688"/>
              </a:xfrm>
              <a:custGeom>
                <a:avLst/>
                <a:gdLst>
                  <a:gd name="T0" fmla="*/ 83 w 98"/>
                  <a:gd name="T1" fmla="*/ 82 h 98"/>
                  <a:gd name="T2" fmla="*/ 85 w 98"/>
                  <a:gd name="T3" fmla="*/ 77 h 98"/>
                  <a:gd name="T4" fmla="*/ 87 w 98"/>
                  <a:gd name="T5" fmla="*/ 75 h 98"/>
                  <a:gd name="T6" fmla="*/ 89 w 98"/>
                  <a:gd name="T7" fmla="*/ 74 h 98"/>
                  <a:gd name="T8" fmla="*/ 94 w 98"/>
                  <a:gd name="T9" fmla="*/ 66 h 98"/>
                  <a:gd name="T10" fmla="*/ 97 w 98"/>
                  <a:gd name="T11" fmla="*/ 57 h 98"/>
                  <a:gd name="T12" fmla="*/ 97 w 98"/>
                  <a:gd name="T13" fmla="*/ 52 h 98"/>
                  <a:gd name="T14" fmla="*/ 97 w 98"/>
                  <a:gd name="T15" fmla="*/ 50 h 98"/>
                  <a:gd name="T16" fmla="*/ 97 w 98"/>
                  <a:gd name="T17" fmla="*/ 49 h 98"/>
                  <a:gd name="T18" fmla="*/ 98 w 98"/>
                  <a:gd name="T19" fmla="*/ 49 h 98"/>
                  <a:gd name="T20" fmla="*/ 97 w 98"/>
                  <a:gd name="T21" fmla="*/ 38 h 98"/>
                  <a:gd name="T22" fmla="*/ 94 w 98"/>
                  <a:gd name="T23" fmla="*/ 30 h 98"/>
                  <a:gd name="T24" fmla="*/ 89 w 98"/>
                  <a:gd name="T25" fmla="*/ 21 h 98"/>
                  <a:gd name="T26" fmla="*/ 83 w 98"/>
                  <a:gd name="T27" fmla="*/ 13 h 98"/>
                  <a:gd name="T28" fmla="*/ 74 w 98"/>
                  <a:gd name="T29" fmla="*/ 6 h 98"/>
                  <a:gd name="T30" fmla="*/ 66 w 98"/>
                  <a:gd name="T31" fmla="*/ 2 h 98"/>
                  <a:gd name="T32" fmla="*/ 58 w 98"/>
                  <a:gd name="T33" fmla="*/ 0 h 98"/>
                  <a:gd name="T34" fmla="*/ 49 w 98"/>
                  <a:gd name="T35" fmla="*/ 0 h 98"/>
                  <a:gd name="T36" fmla="*/ 30 w 98"/>
                  <a:gd name="T37" fmla="*/ 2 h 98"/>
                  <a:gd name="T38" fmla="*/ 14 w 98"/>
                  <a:gd name="T39" fmla="*/ 13 h 98"/>
                  <a:gd name="T40" fmla="*/ 2 w 98"/>
                  <a:gd name="T41" fmla="*/ 30 h 98"/>
                  <a:gd name="T42" fmla="*/ 0 w 98"/>
                  <a:gd name="T43" fmla="*/ 49 h 98"/>
                  <a:gd name="T44" fmla="*/ 0 w 98"/>
                  <a:gd name="T45" fmla="*/ 57 h 98"/>
                  <a:gd name="T46" fmla="*/ 2 w 98"/>
                  <a:gd name="T47" fmla="*/ 66 h 98"/>
                  <a:gd name="T48" fmla="*/ 6 w 98"/>
                  <a:gd name="T49" fmla="*/ 74 h 98"/>
                  <a:gd name="T50" fmla="*/ 14 w 98"/>
                  <a:gd name="T51" fmla="*/ 82 h 98"/>
                  <a:gd name="T52" fmla="*/ 21 w 98"/>
                  <a:gd name="T53" fmla="*/ 89 h 98"/>
                  <a:gd name="T54" fmla="*/ 30 w 98"/>
                  <a:gd name="T55" fmla="*/ 94 h 98"/>
                  <a:gd name="T56" fmla="*/ 39 w 98"/>
                  <a:gd name="T57" fmla="*/ 96 h 98"/>
                  <a:gd name="T58" fmla="*/ 49 w 98"/>
                  <a:gd name="T59" fmla="*/ 98 h 98"/>
                  <a:gd name="T60" fmla="*/ 49 w 98"/>
                  <a:gd name="T61" fmla="*/ 96 h 98"/>
                  <a:gd name="T62" fmla="*/ 50 w 98"/>
                  <a:gd name="T63" fmla="*/ 96 h 98"/>
                  <a:gd name="T64" fmla="*/ 53 w 98"/>
                  <a:gd name="T65" fmla="*/ 96 h 98"/>
                  <a:gd name="T66" fmla="*/ 58 w 98"/>
                  <a:gd name="T67" fmla="*/ 96 h 98"/>
                  <a:gd name="T68" fmla="*/ 66 w 98"/>
                  <a:gd name="T69" fmla="*/ 94 h 98"/>
                  <a:gd name="T70" fmla="*/ 74 w 98"/>
                  <a:gd name="T71" fmla="*/ 89 h 98"/>
                  <a:gd name="T72" fmla="*/ 75 w 98"/>
                  <a:gd name="T73" fmla="*/ 86 h 98"/>
                  <a:gd name="T74" fmla="*/ 78 w 98"/>
                  <a:gd name="T75" fmla="*/ 85 h 98"/>
                  <a:gd name="T76" fmla="*/ 83 w 98"/>
                  <a:gd name="T77"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2"/>
                    </a:moveTo>
                    <a:lnTo>
                      <a:pt x="85" y="77"/>
                    </a:lnTo>
                    <a:lnTo>
                      <a:pt x="87" y="75"/>
                    </a:lnTo>
                    <a:lnTo>
                      <a:pt x="89" y="74"/>
                    </a:lnTo>
                    <a:lnTo>
                      <a:pt x="94" y="66"/>
                    </a:lnTo>
                    <a:lnTo>
                      <a:pt x="97" y="57"/>
                    </a:lnTo>
                    <a:lnTo>
                      <a:pt x="97" y="52"/>
                    </a:lnTo>
                    <a:lnTo>
                      <a:pt x="97" y="50"/>
                    </a:lnTo>
                    <a:lnTo>
                      <a:pt x="97" y="49"/>
                    </a:lnTo>
                    <a:lnTo>
                      <a:pt x="98" y="49"/>
                    </a:lnTo>
                    <a:lnTo>
                      <a:pt x="97" y="38"/>
                    </a:lnTo>
                    <a:lnTo>
                      <a:pt x="94" y="30"/>
                    </a:lnTo>
                    <a:lnTo>
                      <a:pt x="89" y="21"/>
                    </a:lnTo>
                    <a:lnTo>
                      <a:pt x="83" y="13"/>
                    </a:lnTo>
                    <a:lnTo>
                      <a:pt x="74" y="6"/>
                    </a:lnTo>
                    <a:lnTo>
                      <a:pt x="66" y="2"/>
                    </a:lnTo>
                    <a:lnTo>
                      <a:pt x="58" y="0"/>
                    </a:lnTo>
                    <a:lnTo>
                      <a:pt x="49" y="0"/>
                    </a:lnTo>
                    <a:lnTo>
                      <a:pt x="30" y="2"/>
                    </a:lnTo>
                    <a:lnTo>
                      <a:pt x="14" y="13"/>
                    </a:lnTo>
                    <a:lnTo>
                      <a:pt x="2" y="30"/>
                    </a:lnTo>
                    <a:lnTo>
                      <a:pt x="0" y="49"/>
                    </a:lnTo>
                    <a:lnTo>
                      <a:pt x="0" y="57"/>
                    </a:lnTo>
                    <a:lnTo>
                      <a:pt x="2" y="66"/>
                    </a:lnTo>
                    <a:lnTo>
                      <a:pt x="6" y="74"/>
                    </a:lnTo>
                    <a:lnTo>
                      <a:pt x="14" y="82"/>
                    </a:lnTo>
                    <a:lnTo>
                      <a:pt x="21" y="89"/>
                    </a:lnTo>
                    <a:lnTo>
                      <a:pt x="30" y="94"/>
                    </a:lnTo>
                    <a:lnTo>
                      <a:pt x="39" y="96"/>
                    </a:lnTo>
                    <a:lnTo>
                      <a:pt x="49" y="98"/>
                    </a:lnTo>
                    <a:lnTo>
                      <a:pt x="49" y="96"/>
                    </a:lnTo>
                    <a:lnTo>
                      <a:pt x="50" y="96"/>
                    </a:lnTo>
                    <a:lnTo>
                      <a:pt x="53" y="96"/>
                    </a:lnTo>
                    <a:lnTo>
                      <a:pt x="58" y="96"/>
                    </a:lnTo>
                    <a:lnTo>
                      <a:pt x="66" y="94"/>
                    </a:lnTo>
                    <a:lnTo>
                      <a:pt x="74" y="89"/>
                    </a:lnTo>
                    <a:lnTo>
                      <a:pt x="75" y="86"/>
                    </a:lnTo>
                    <a:lnTo>
                      <a:pt x="78" y="85"/>
                    </a:lnTo>
                    <a:lnTo>
                      <a:pt x="83"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1">
                <a:extLst>
                  <a:ext uri="{FF2B5EF4-FFF2-40B4-BE49-F238E27FC236}">
                    <a16:creationId xmlns:a16="http://schemas.microsoft.com/office/drawing/2014/main" id="{FEF3A7A8-1730-1DC0-D2B0-3077D743E4D3}"/>
                  </a:ext>
                </a:extLst>
              </p:cNvPr>
              <p:cNvSpPr>
                <a:spLocks/>
              </p:cNvSpPr>
              <p:nvPr/>
            </p:nvSpPr>
            <p:spPr bwMode="auto">
              <a:xfrm>
                <a:off x="3663950" y="5692775"/>
                <a:ext cx="39688" cy="38100"/>
              </a:xfrm>
              <a:custGeom>
                <a:avLst/>
                <a:gdLst>
                  <a:gd name="T0" fmla="*/ 84 w 99"/>
                  <a:gd name="T1" fmla="*/ 83 h 98"/>
                  <a:gd name="T2" fmla="*/ 86 w 99"/>
                  <a:gd name="T3" fmla="*/ 78 h 98"/>
                  <a:gd name="T4" fmla="*/ 87 w 99"/>
                  <a:gd name="T5" fmla="*/ 75 h 98"/>
                  <a:gd name="T6" fmla="*/ 90 w 99"/>
                  <a:gd name="T7" fmla="*/ 74 h 98"/>
                  <a:gd name="T8" fmla="*/ 95 w 99"/>
                  <a:gd name="T9" fmla="*/ 66 h 98"/>
                  <a:gd name="T10" fmla="*/ 97 w 99"/>
                  <a:gd name="T11" fmla="*/ 57 h 98"/>
                  <a:gd name="T12" fmla="*/ 97 w 99"/>
                  <a:gd name="T13" fmla="*/ 52 h 98"/>
                  <a:gd name="T14" fmla="*/ 97 w 99"/>
                  <a:gd name="T15" fmla="*/ 50 h 98"/>
                  <a:gd name="T16" fmla="*/ 97 w 99"/>
                  <a:gd name="T17" fmla="*/ 49 h 98"/>
                  <a:gd name="T18" fmla="*/ 99 w 99"/>
                  <a:gd name="T19" fmla="*/ 49 h 98"/>
                  <a:gd name="T20" fmla="*/ 97 w 99"/>
                  <a:gd name="T21" fmla="*/ 39 h 98"/>
                  <a:gd name="T22" fmla="*/ 95 w 99"/>
                  <a:gd name="T23" fmla="*/ 30 h 98"/>
                  <a:gd name="T24" fmla="*/ 90 w 99"/>
                  <a:gd name="T25" fmla="*/ 21 h 98"/>
                  <a:gd name="T26" fmla="*/ 84 w 99"/>
                  <a:gd name="T27" fmla="*/ 13 h 98"/>
                  <a:gd name="T28" fmla="*/ 75 w 99"/>
                  <a:gd name="T29" fmla="*/ 6 h 98"/>
                  <a:gd name="T30" fmla="*/ 67 w 99"/>
                  <a:gd name="T31" fmla="*/ 2 h 98"/>
                  <a:gd name="T32" fmla="*/ 58 w 99"/>
                  <a:gd name="T33" fmla="*/ 0 h 98"/>
                  <a:gd name="T34" fmla="*/ 50 w 99"/>
                  <a:gd name="T35" fmla="*/ 0 h 98"/>
                  <a:gd name="T36" fmla="*/ 31 w 99"/>
                  <a:gd name="T37" fmla="*/ 2 h 98"/>
                  <a:gd name="T38" fmla="*/ 14 w 99"/>
                  <a:gd name="T39" fmla="*/ 13 h 98"/>
                  <a:gd name="T40" fmla="*/ 3 w 99"/>
                  <a:gd name="T41" fmla="*/ 30 h 98"/>
                  <a:gd name="T42" fmla="*/ 0 w 99"/>
                  <a:gd name="T43" fmla="*/ 49 h 98"/>
                  <a:gd name="T44" fmla="*/ 0 w 99"/>
                  <a:gd name="T45" fmla="*/ 57 h 98"/>
                  <a:gd name="T46" fmla="*/ 3 w 99"/>
                  <a:gd name="T47" fmla="*/ 66 h 98"/>
                  <a:gd name="T48" fmla="*/ 7 w 99"/>
                  <a:gd name="T49" fmla="*/ 74 h 98"/>
                  <a:gd name="T50" fmla="*/ 14 w 99"/>
                  <a:gd name="T51" fmla="*/ 83 h 98"/>
                  <a:gd name="T52" fmla="*/ 22 w 99"/>
                  <a:gd name="T53" fmla="*/ 89 h 98"/>
                  <a:gd name="T54" fmla="*/ 31 w 99"/>
                  <a:gd name="T55" fmla="*/ 94 h 98"/>
                  <a:gd name="T56" fmla="*/ 39 w 99"/>
                  <a:gd name="T57" fmla="*/ 96 h 98"/>
                  <a:gd name="T58" fmla="*/ 50 w 99"/>
                  <a:gd name="T59" fmla="*/ 98 h 98"/>
                  <a:gd name="T60" fmla="*/ 50 w 99"/>
                  <a:gd name="T61" fmla="*/ 96 h 98"/>
                  <a:gd name="T62" fmla="*/ 51 w 99"/>
                  <a:gd name="T63" fmla="*/ 96 h 98"/>
                  <a:gd name="T64" fmla="*/ 53 w 99"/>
                  <a:gd name="T65" fmla="*/ 96 h 98"/>
                  <a:gd name="T66" fmla="*/ 58 w 99"/>
                  <a:gd name="T67" fmla="*/ 96 h 98"/>
                  <a:gd name="T68" fmla="*/ 67 w 99"/>
                  <a:gd name="T69" fmla="*/ 94 h 98"/>
                  <a:gd name="T70" fmla="*/ 75 w 99"/>
                  <a:gd name="T71" fmla="*/ 89 h 98"/>
                  <a:gd name="T72" fmla="*/ 76 w 99"/>
                  <a:gd name="T73" fmla="*/ 86 h 98"/>
                  <a:gd name="T74" fmla="*/ 78 w 99"/>
                  <a:gd name="T75" fmla="*/ 85 h 98"/>
                  <a:gd name="T76" fmla="*/ 84 w 99"/>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8">
                    <a:moveTo>
                      <a:pt x="84" y="83"/>
                    </a:moveTo>
                    <a:lnTo>
                      <a:pt x="86" y="78"/>
                    </a:lnTo>
                    <a:lnTo>
                      <a:pt x="87" y="75"/>
                    </a:lnTo>
                    <a:lnTo>
                      <a:pt x="90" y="74"/>
                    </a:lnTo>
                    <a:lnTo>
                      <a:pt x="95" y="66"/>
                    </a:lnTo>
                    <a:lnTo>
                      <a:pt x="97" y="57"/>
                    </a:lnTo>
                    <a:lnTo>
                      <a:pt x="97" y="52"/>
                    </a:lnTo>
                    <a:lnTo>
                      <a:pt x="97" y="50"/>
                    </a:lnTo>
                    <a:lnTo>
                      <a:pt x="97" y="49"/>
                    </a:lnTo>
                    <a:lnTo>
                      <a:pt x="99" y="49"/>
                    </a:lnTo>
                    <a:lnTo>
                      <a:pt x="97" y="39"/>
                    </a:lnTo>
                    <a:lnTo>
                      <a:pt x="95" y="30"/>
                    </a:lnTo>
                    <a:lnTo>
                      <a:pt x="90" y="21"/>
                    </a:lnTo>
                    <a:lnTo>
                      <a:pt x="84" y="13"/>
                    </a:lnTo>
                    <a:lnTo>
                      <a:pt x="75" y="6"/>
                    </a:lnTo>
                    <a:lnTo>
                      <a:pt x="67" y="2"/>
                    </a:lnTo>
                    <a:lnTo>
                      <a:pt x="58" y="0"/>
                    </a:lnTo>
                    <a:lnTo>
                      <a:pt x="50" y="0"/>
                    </a:lnTo>
                    <a:lnTo>
                      <a:pt x="31" y="2"/>
                    </a:lnTo>
                    <a:lnTo>
                      <a:pt x="14" y="13"/>
                    </a:lnTo>
                    <a:lnTo>
                      <a:pt x="3" y="30"/>
                    </a:lnTo>
                    <a:lnTo>
                      <a:pt x="0" y="49"/>
                    </a:lnTo>
                    <a:lnTo>
                      <a:pt x="0" y="57"/>
                    </a:lnTo>
                    <a:lnTo>
                      <a:pt x="3" y="66"/>
                    </a:lnTo>
                    <a:lnTo>
                      <a:pt x="7" y="74"/>
                    </a:lnTo>
                    <a:lnTo>
                      <a:pt x="14" y="83"/>
                    </a:lnTo>
                    <a:lnTo>
                      <a:pt x="22" y="89"/>
                    </a:lnTo>
                    <a:lnTo>
                      <a:pt x="31" y="94"/>
                    </a:lnTo>
                    <a:lnTo>
                      <a:pt x="39" y="96"/>
                    </a:lnTo>
                    <a:lnTo>
                      <a:pt x="50" y="98"/>
                    </a:lnTo>
                    <a:lnTo>
                      <a:pt x="50" y="96"/>
                    </a:lnTo>
                    <a:lnTo>
                      <a:pt x="51" y="96"/>
                    </a:lnTo>
                    <a:lnTo>
                      <a:pt x="53" y="96"/>
                    </a:lnTo>
                    <a:lnTo>
                      <a:pt x="58" y="96"/>
                    </a:lnTo>
                    <a:lnTo>
                      <a:pt x="67" y="94"/>
                    </a:lnTo>
                    <a:lnTo>
                      <a:pt x="75" y="89"/>
                    </a:lnTo>
                    <a:lnTo>
                      <a:pt x="76" y="86"/>
                    </a:lnTo>
                    <a:lnTo>
                      <a:pt x="78" y="85"/>
                    </a:lnTo>
                    <a:lnTo>
                      <a:pt x="84"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32">
                <a:extLst>
                  <a:ext uri="{FF2B5EF4-FFF2-40B4-BE49-F238E27FC236}">
                    <a16:creationId xmlns:a16="http://schemas.microsoft.com/office/drawing/2014/main" id="{131FB3A3-4CE3-C9F0-33EA-9689401B77BF}"/>
                  </a:ext>
                </a:extLst>
              </p:cNvPr>
              <p:cNvSpPr>
                <a:spLocks/>
              </p:cNvSpPr>
              <p:nvPr/>
            </p:nvSpPr>
            <p:spPr bwMode="auto">
              <a:xfrm>
                <a:off x="3175000" y="5764213"/>
                <a:ext cx="39688" cy="39688"/>
              </a:xfrm>
              <a:custGeom>
                <a:avLst/>
                <a:gdLst>
                  <a:gd name="T0" fmla="*/ 83 w 98"/>
                  <a:gd name="T1" fmla="*/ 83 h 98"/>
                  <a:gd name="T2" fmla="*/ 85 w 98"/>
                  <a:gd name="T3" fmla="*/ 78 h 98"/>
                  <a:gd name="T4" fmla="*/ 87 w 98"/>
                  <a:gd name="T5" fmla="*/ 75 h 98"/>
                  <a:gd name="T6" fmla="*/ 89 w 98"/>
                  <a:gd name="T7" fmla="*/ 74 h 98"/>
                  <a:gd name="T8" fmla="*/ 94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4 h 98"/>
                  <a:gd name="T28" fmla="*/ 74 w 98"/>
                  <a:gd name="T29" fmla="*/ 6 h 98"/>
                  <a:gd name="T30" fmla="*/ 66 w 98"/>
                  <a:gd name="T31" fmla="*/ 2 h 98"/>
                  <a:gd name="T32" fmla="*/ 58 w 98"/>
                  <a:gd name="T33" fmla="*/ 0 h 98"/>
                  <a:gd name="T34" fmla="*/ 49 w 98"/>
                  <a:gd name="T35" fmla="*/ 0 h 98"/>
                  <a:gd name="T36" fmla="*/ 30 w 98"/>
                  <a:gd name="T37" fmla="*/ 2 h 98"/>
                  <a:gd name="T38" fmla="*/ 14 w 98"/>
                  <a:gd name="T39" fmla="*/ 14 h 98"/>
                  <a:gd name="T40" fmla="*/ 2 w 98"/>
                  <a:gd name="T41" fmla="*/ 30 h 98"/>
                  <a:gd name="T42" fmla="*/ 0 w 98"/>
                  <a:gd name="T43" fmla="*/ 49 h 98"/>
                  <a:gd name="T44" fmla="*/ 0 w 98"/>
                  <a:gd name="T45" fmla="*/ 58 h 98"/>
                  <a:gd name="T46" fmla="*/ 2 w 98"/>
                  <a:gd name="T47" fmla="*/ 67 h 98"/>
                  <a:gd name="T48" fmla="*/ 6 w 98"/>
                  <a:gd name="T49" fmla="*/ 74 h 98"/>
                  <a:gd name="T50" fmla="*/ 14 w 98"/>
                  <a:gd name="T51" fmla="*/ 83 h 98"/>
                  <a:gd name="T52" fmla="*/ 21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6 w 98"/>
                  <a:gd name="T69" fmla="*/ 94 h 98"/>
                  <a:gd name="T70" fmla="*/ 74 w 98"/>
                  <a:gd name="T71" fmla="*/ 89 h 98"/>
                  <a:gd name="T72" fmla="*/ 75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7" y="75"/>
                    </a:lnTo>
                    <a:lnTo>
                      <a:pt x="89" y="74"/>
                    </a:lnTo>
                    <a:lnTo>
                      <a:pt x="94" y="67"/>
                    </a:lnTo>
                    <a:lnTo>
                      <a:pt x="97" y="58"/>
                    </a:lnTo>
                    <a:lnTo>
                      <a:pt x="97" y="53"/>
                    </a:lnTo>
                    <a:lnTo>
                      <a:pt x="97" y="50"/>
                    </a:lnTo>
                    <a:lnTo>
                      <a:pt x="97" y="49"/>
                    </a:lnTo>
                    <a:lnTo>
                      <a:pt x="98" y="49"/>
                    </a:lnTo>
                    <a:lnTo>
                      <a:pt x="97" y="39"/>
                    </a:lnTo>
                    <a:lnTo>
                      <a:pt x="94" y="30"/>
                    </a:lnTo>
                    <a:lnTo>
                      <a:pt x="89" y="21"/>
                    </a:lnTo>
                    <a:lnTo>
                      <a:pt x="83" y="14"/>
                    </a:lnTo>
                    <a:lnTo>
                      <a:pt x="74" y="6"/>
                    </a:lnTo>
                    <a:lnTo>
                      <a:pt x="66" y="2"/>
                    </a:lnTo>
                    <a:lnTo>
                      <a:pt x="58" y="0"/>
                    </a:lnTo>
                    <a:lnTo>
                      <a:pt x="49" y="0"/>
                    </a:lnTo>
                    <a:lnTo>
                      <a:pt x="30" y="2"/>
                    </a:lnTo>
                    <a:lnTo>
                      <a:pt x="14" y="14"/>
                    </a:lnTo>
                    <a:lnTo>
                      <a:pt x="2" y="30"/>
                    </a:lnTo>
                    <a:lnTo>
                      <a:pt x="0" y="49"/>
                    </a:lnTo>
                    <a:lnTo>
                      <a:pt x="0" y="58"/>
                    </a:lnTo>
                    <a:lnTo>
                      <a:pt x="2" y="67"/>
                    </a:lnTo>
                    <a:lnTo>
                      <a:pt x="6" y="74"/>
                    </a:lnTo>
                    <a:lnTo>
                      <a:pt x="14" y="83"/>
                    </a:lnTo>
                    <a:lnTo>
                      <a:pt x="21" y="89"/>
                    </a:lnTo>
                    <a:lnTo>
                      <a:pt x="30" y="94"/>
                    </a:lnTo>
                    <a:lnTo>
                      <a:pt x="39" y="97"/>
                    </a:lnTo>
                    <a:lnTo>
                      <a:pt x="49" y="98"/>
                    </a:lnTo>
                    <a:lnTo>
                      <a:pt x="49" y="97"/>
                    </a:lnTo>
                    <a:lnTo>
                      <a:pt x="50" y="97"/>
                    </a:lnTo>
                    <a:lnTo>
                      <a:pt x="53" y="97"/>
                    </a:lnTo>
                    <a:lnTo>
                      <a:pt x="58" y="97"/>
                    </a:lnTo>
                    <a:lnTo>
                      <a:pt x="66" y="94"/>
                    </a:lnTo>
                    <a:lnTo>
                      <a:pt x="74" y="89"/>
                    </a:lnTo>
                    <a:lnTo>
                      <a:pt x="75"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33">
                <a:extLst>
                  <a:ext uri="{FF2B5EF4-FFF2-40B4-BE49-F238E27FC236}">
                    <a16:creationId xmlns:a16="http://schemas.microsoft.com/office/drawing/2014/main" id="{E9D1754B-EE98-6279-22A0-2335B66CD233}"/>
                  </a:ext>
                </a:extLst>
              </p:cNvPr>
              <p:cNvSpPr>
                <a:spLocks/>
              </p:cNvSpPr>
              <p:nvPr/>
            </p:nvSpPr>
            <p:spPr bwMode="auto">
              <a:xfrm>
                <a:off x="2859088" y="5954713"/>
                <a:ext cx="38100" cy="39688"/>
              </a:xfrm>
              <a:custGeom>
                <a:avLst/>
                <a:gdLst>
                  <a:gd name="T0" fmla="*/ 83 w 98"/>
                  <a:gd name="T1" fmla="*/ 83 h 98"/>
                  <a:gd name="T2" fmla="*/ 86 w 98"/>
                  <a:gd name="T3" fmla="*/ 78 h 98"/>
                  <a:gd name="T4" fmla="*/ 87 w 98"/>
                  <a:gd name="T5" fmla="*/ 75 h 98"/>
                  <a:gd name="T6" fmla="*/ 89 w 98"/>
                  <a:gd name="T7" fmla="*/ 74 h 98"/>
                  <a:gd name="T8" fmla="*/ 94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4 h 98"/>
                  <a:gd name="T28" fmla="*/ 74 w 98"/>
                  <a:gd name="T29" fmla="*/ 6 h 98"/>
                  <a:gd name="T30" fmla="*/ 67 w 98"/>
                  <a:gd name="T31" fmla="*/ 2 h 98"/>
                  <a:gd name="T32" fmla="*/ 58 w 98"/>
                  <a:gd name="T33" fmla="*/ 0 h 98"/>
                  <a:gd name="T34" fmla="*/ 49 w 98"/>
                  <a:gd name="T35" fmla="*/ 0 h 98"/>
                  <a:gd name="T36" fmla="*/ 30 w 98"/>
                  <a:gd name="T37" fmla="*/ 2 h 98"/>
                  <a:gd name="T38" fmla="*/ 14 w 98"/>
                  <a:gd name="T39" fmla="*/ 14 h 98"/>
                  <a:gd name="T40" fmla="*/ 3 w 98"/>
                  <a:gd name="T41" fmla="*/ 30 h 98"/>
                  <a:gd name="T42" fmla="*/ 0 w 98"/>
                  <a:gd name="T43" fmla="*/ 49 h 98"/>
                  <a:gd name="T44" fmla="*/ 0 w 98"/>
                  <a:gd name="T45" fmla="*/ 58 h 98"/>
                  <a:gd name="T46" fmla="*/ 3 w 98"/>
                  <a:gd name="T47" fmla="*/ 67 h 98"/>
                  <a:gd name="T48" fmla="*/ 6 w 98"/>
                  <a:gd name="T49" fmla="*/ 74 h 98"/>
                  <a:gd name="T50" fmla="*/ 14 w 98"/>
                  <a:gd name="T51" fmla="*/ 83 h 98"/>
                  <a:gd name="T52" fmla="*/ 21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7 w 98"/>
                  <a:gd name="T69" fmla="*/ 94 h 98"/>
                  <a:gd name="T70" fmla="*/ 74 w 98"/>
                  <a:gd name="T71" fmla="*/ 89 h 98"/>
                  <a:gd name="T72" fmla="*/ 76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89" y="74"/>
                    </a:lnTo>
                    <a:lnTo>
                      <a:pt x="94" y="67"/>
                    </a:lnTo>
                    <a:lnTo>
                      <a:pt x="97" y="58"/>
                    </a:lnTo>
                    <a:lnTo>
                      <a:pt x="97" y="53"/>
                    </a:lnTo>
                    <a:lnTo>
                      <a:pt x="97" y="50"/>
                    </a:lnTo>
                    <a:lnTo>
                      <a:pt x="97" y="49"/>
                    </a:lnTo>
                    <a:lnTo>
                      <a:pt x="98" y="49"/>
                    </a:lnTo>
                    <a:lnTo>
                      <a:pt x="97" y="39"/>
                    </a:lnTo>
                    <a:lnTo>
                      <a:pt x="94" y="30"/>
                    </a:lnTo>
                    <a:lnTo>
                      <a:pt x="89" y="21"/>
                    </a:lnTo>
                    <a:lnTo>
                      <a:pt x="83" y="14"/>
                    </a:lnTo>
                    <a:lnTo>
                      <a:pt x="74" y="6"/>
                    </a:lnTo>
                    <a:lnTo>
                      <a:pt x="67" y="2"/>
                    </a:lnTo>
                    <a:lnTo>
                      <a:pt x="58" y="0"/>
                    </a:lnTo>
                    <a:lnTo>
                      <a:pt x="49" y="0"/>
                    </a:lnTo>
                    <a:lnTo>
                      <a:pt x="30" y="2"/>
                    </a:lnTo>
                    <a:lnTo>
                      <a:pt x="14" y="14"/>
                    </a:lnTo>
                    <a:lnTo>
                      <a:pt x="3" y="30"/>
                    </a:lnTo>
                    <a:lnTo>
                      <a:pt x="0" y="49"/>
                    </a:lnTo>
                    <a:lnTo>
                      <a:pt x="0" y="58"/>
                    </a:lnTo>
                    <a:lnTo>
                      <a:pt x="3" y="67"/>
                    </a:lnTo>
                    <a:lnTo>
                      <a:pt x="6" y="74"/>
                    </a:lnTo>
                    <a:lnTo>
                      <a:pt x="14" y="83"/>
                    </a:lnTo>
                    <a:lnTo>
                      <a:pt x="21" y="89"/>
                    </a:lnTo>
                    <a:lnTo>
                      <a:pt x="30" y="94"/>
                    </a:lnTo>
                    <a:lnTo>
                      <a:pt x="39" y="97"/>
                    </a:lnTo>
                    <a:lnTo>
                      <a:pt x="49" y="98"/>
                    </a:lnTo>
                    <a:lnTo>
                      <a:pt x="49" y="97"/>
                    </a:lnTo>
                    <a:lnTo>
                      <a:pt x="50" y="97"/>
                    </a:lnTo>
                    <a:lnTo>
                      <a:pt x="53" y="97"/>
                    </a:lnTo>
                    <a:lnTo>
                      <a:pt x="58" y="97"/>
                    </a:lnTo>
                    <a:lnTo>
                      <a:pt x="67" y="94"/>
                    </a:lnTo>
                    <a:lnTo>
                      <a:pt x="74"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34">
                <a:extLst>
                  <a:ext uri="{FF2B5EF4-FFF2-40B4-BE49-F238E27FC236}">
                    <a16:creationId xmlns:a16="http://schemas.microsoft.com/office/drawing/2014/main" id="{B5B8E805-E9FA-69C0-FAB9-84CCAC6E1D37}"/>
                  </a:ext>
                </a:extLst>
              </p:cNvPr>
              <p:cNvSpPr>
                <a:spLocks/>
              </p:cNvSpPr>
              <p:nvPr/>
            </p:nvSpPr>
            <p:spPr bwMode="auto">
              <a:xfrm>
                <a:off x="2859088" y="5995988"/>
                <a:ext cx="38100" cy="39688"/>
              </a:xfrm>
              <a:custGeom>
                <a:avLst/>
                <a:gdLst>
                  <a:gd name="T0" fmla="*/ 83 w 98"/>
                  <a:gd name="T1" fmla="*/ 83 h 98"/>
                  <a:gd name="T2" fmla="*/ 86 w 98"/>
                  <a:gd name="T3" fmla="*/ 78 h 98"/>
                  <a:gd name="T4" fmla="*/ 87 w 98"/>
                  <a:gd name="T5" fmla="*/ 76 h 98"/>
                  <a:gd name="T6" fmla="*/ 89 w 98"/>
                  <a:gd name="T7" fmla="*/ 74 h 98"/>
                  <a:gd name="T8" fmla="*/ 94 w 98"/>
                  <a:gd name="T9" fmla="*/ 67 h 98"/>
                  <a:gd name="T10" fmla="*/ 97 w 98"/>
                  <a:gd name="T11" fmla="*/ 58 h 98"/>
                  <a:gd name="T12" fmla="*/ 97 w 98"/>
                  <a:gd name="T13" fmla="*/ 53 h 98"/>
                  <a:gd name="T14" fmla="*/ 97 w 98"/>
                  <a:gd name="T15" fmla="*/ 51 h 98"/>
                  <a:gd name="T16" fmla="*/ 97 w 98"/>
                  <a:gd name="T17" fmla="*/ 49 h 98"/>
                  <a:gd name="T18" fmla="*/ 98 w 98"/>
                  <a:gd name="T19" fmla="*/ 49 h 98"/>
                  <a:gd name="T20" fmla="*/ 97 w 98"/>
                  <a:gd name="T21" fmla="*/ 39 h 98"/>
                  <a:gd name="T22" fmla="*/ 94 w 98"/>
                  <a:gd name="T23" fmla="*/ 30 h 98"/>
                  <a:gd name="T24" fmla="*/ 89 w 98"/>
                  <a:gd name="T25" fmla="*/ 22 h 98"/>
                  <a:gd name="T26" fmla="*/ 83 w 98"/>
                  <a:gd name="T27" fmla="*/ 14 h 98"/>
                  <a:gd name="T28" fmla="*/ 74 w 98"/>
                  <a:gd name="T29" fmla="*/ 7 h 98"/>
                  <a:gd name="T30" fmla="*/ 67 w 98"/>
                  <a:gd name="T31" fmla="*/ 3 h 98"/>
                  <a:gd name="T32" fmla="*/ 58 w 98"/>
                  <a:gd name="T33" fmla="*/ 0 h 98"/>
                  <a:gd name="T34" fmla="*/ 49 w 98"/>
                  <a:gd name="T35" fmla="*/ 0 h 98"/>
                  <a:gd name="T36" fmla="*/ 30 w 98"/>
                  <a:gd name="T37" fmla="*/ 3 h 98"/>
                  <a:gd name="T38" fmla="*/ 14 w 98"/>
                  <a:gd name="T39" fmla="*/ 14 h 98"/>
                  <a:gd name="T40" fmla="*/ 3 w 98"/>
                  <a:gd name="T41" fmla="*/ 30 h 98"/>
                  <a:gd name="T42" fmla="*/ 0 w 98"/>
                  <a:gd name="T43" fmla="*/ 49 h 98"/>
                  <a:gd name="T44" fmla="*/ 0 w 98"/>
                  <a:gd name="T45" fmla="*/ 58 h 98"/>
                  <a:gd name="T46" fmla="*/ 3 w 98"/>
                  <a:gd name="T47" fmla="*/ 67 h 98"/>
                  <a:gd name="T48" fmla="*/ 6 w 98"/>
                  <a:gd name="T49" fmla="*/ 74 h 98"/>
                  <a:gd name="T50" fmla="*/ 14 w 98"/>
                  <a:gd name="T51" fmla="*/ 83 h 98"/>
                  <a:gd name="T52" fmla="*/ 21 w 98"/>
                  <a:gd name="T53" fmla="*/ 89 h 98"/>
                  <a:gd name="T54" fmla="*/ 30 w 98"/>
                  <a:gd name="T55" fmla="*/ 95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7 w 98"/>
                  <a:gd name="T69" fmla="*/ 95 h 98"/>
                  <a:gd name="T70" fmla="*/ 74 w 98"/>
                  <a:gd name="T71" fmla="*/ 89 h 98"/>
                  <a:gd name="T72" fmla="*/ 76 w 98"/>
                  <a:gd name="T73" fmla="*/ 87 h 98"/>
                  <a:gd name="T74" fmla="*/ 78 w 98"/>
                  <a:gd name="T75" fmla="*/ 86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6"/>
                    </a:lnTo>
                    <a:lnTo>
                      <a:pt x="89" y="74"/>
                    </a:lnTo>
                    <a:lnTo>
                      <a:pt x="94" y="67"/>
                    </a:lnTo>
                    <a:lnTo>
                      <a:pt x="97" y="58"/>
                    </a:lnTo>
                    <a:lnTo>
                      <a:pt x="97" y="53"/>
                    </a:lnTo>
                    <a:lnTo>
                      <a:pt x="97" y="51"/>
                    </a:lnTo>
                    <a:lnTo>
                      <a:pt x="97" y="49"/>
                    </a:lnTo>
                    <a:lnTo>
                      <a:pt x="98" y="49"/>
                    </a:lnTo>
                    <a:lnTo>
                      <a:pt x="97" y="39"/>
                    </a:lnTo>
                    <a:lnTo>
                      <a:pt x="94" y="30"/>
                    </a:lnTo>
                    <a:lnTo>
                      <a:pt x="89" y="22"/>
                    </a:lnTo>
                    <a:lnTo>
                      <a:pt x="83" y="14"/>
                    </a:lnTo>
                    <a:lnTo>
                      <a:pt x="74" y="7"/>
                    </a:lnTo>
                    <a:lnTo>
                      <a:pt x="67" y="3"/>
                    </a:lnTo>
                    <a:lnTo>
                      <a:pt x="58" y="0"/>
                    </a:lnTo>
                    <a:lnTo>
                      <a:pt x="49" y="0"/>
                    </a:lnTo>
                    <a:lnTo>
                      <a:pt x="30" y="3"/>
                    </a:lnTo>
                    <a:lnTo>
                      <a:pt x="14" y="14"/>
                    </a:lnTo>
                    <a:lnTo>
                      <a:pt x="3" y="30"/>
                    </a:lnTo>
                    <a:lnTo>
                      <a:pt x="0" y="49"/>
                    </a:lnTo>
                    <a:lnTo>
                      <a:pt x="0" y="58"/>
                    </a:lnTo>
                    <a:lnTo>
                      <a:pt x="3" y="67"/>
                    </a:lnTo>
                    <a:lnTo>
                      <a:pt x="6" y="74"/>
                    </a:lnTo>
                    <a:lnTo>
                      <a:pt x="14" y="83"/>
                    </a:lnTo>
                    <a:lnTo>
                      <a:pt x="21" y="89"/>
                    </a:lnTo>
                    <a:lnTo>
                      <a:pt x="30" y="95"/>
                    </a:lnTo>
                    <a:lnTo>
                      <a:pt x="39" y="97"/>
                    </a:lnTo>
                    <a:lnTo>
                      <a:pt x="49" y="98"/>
                    </a:lnTo>
                    <a:lnTo>
                      <a:pt x="49" y="97"/>
                    </a:lnTo>
                    <a:lnTo>
                      <a:pt x="50" y="97"/>
                    </a:lnTo>
                    <a:lnTo>
                      <a:pt x="53" y="97"/>
                    </a:lnTo>
                    <a:lnTo>
                      <a:pt x="58" y="97"/>
                    </a:lnTo>
                    <a:lnTo>
                      <a:pt x="67" y="95"/>
                    </a:lnTo>
                    <a:lnTo>
                      <a:pt x="74" y="89"/>
                    </a:lnTo>
                    <a:lnTo>
                      <a:pt x="76" y="87"/>
                    </a:lnTo>
                    <a:lnTo>
                      <a:pt x="78" y="86"/>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35">
                <a:extLst>
                  <a:ext uri="{FF2B5EF4-FFF2-40B4-BE49-F238E27FC236}">
                    <a16:creationId xmlns:a16="http://schemas.microsoft.com/office/drawing/2014/main" id="{FFF2F7DA-7DC9-8F4E-FBA2-981B74674A83}"/>
                  </a:ext>
                </a:extLst>
              </p:cNvPr>
              <p:cNvSpPr>
                <a:spLocks/>
              </p:cNvSpPr>
              <p:nvPr/>
            </p:nvSpPr>
            <p:spPr bwMode="auto">
              <a:xfrm>
                <a:off x="3268663" y="6018213"/>
                <a:ext cx="38100" cy="39688"/>
              </a:xfrm>
              <a:custGeom>
                <a:avLst/>
                <a:gdLst>
                  <a:gd name="T0" fmla="*/ 83 w 98"/>
                  <a:gd name="T1" fmla="*/ 83 h 98"/>
                  <a:gd name="T2" fmla="*/ 85 w 98"/>
                  <a:gd name="T3" fmla="*/ 78 h 98"/>
                  <a:gd name="T4" fmla="*/ 87 w 98"/>
                  <a:gd name="T5" fmla="*/ 75 h 98"/>
                  <a:gd name="T6" fmla="*/ 89 w 98"/>
                  <a:gd name="T7" fmla="*/ 74 h 98"/>
                  <a:gd name="T8" fmla="*/ 94 w 98"/>
                  <a:gd name="T9" fmla="*/ 66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4 h 98"/>
                  <a:gd name="T28" fmla="*/ 74 w 98"/>
                  <a:gd name="T29" fmla="*/ 6 h 98"/>
                  <a:gd name="T30" fmla="*/ 66 w 98"/>
                  <a:gd name="T31" fmla="*/ 2 h 98"/>
                  <a:gd name="T32" fmla="*/ 58 w 98"/>
                  <a:gd name="T33" fmla="*/ 0 h 98"/>
                  <a:gd name="T34" fmla="*/ 49 w 98"/>
                  <a:gd name="T35" fmla="*/ 0 h 98"/>
                  <a:gd name="T36" fmla="*/ 30 w 98"/>
                  <a:gd name="T37" fmla="*/ 2 h 98"/>
                  <a:gd name="T38" fmla="*/ 14 w 98"/>
                  <a:gd name="T39" fmla="*/ 14 h 98"/>
                  <a:gd name="T40" fmla="*/ 2 w 98"/>
                  <a:gd name="T41" fmla="*/ 30 h 98"/>
                  <a:gd name="T42" fmla="*/ 0 w 98"/>
                  <a:gd name="T43" fmla="*/ 49 h 98"/>
                  <a:gd name="T44" fmla="*/ 0 w 98"/>
                  <a:gd name="T45" fmla="*/ 58 h 98"/>
                  <a:gd name="T46" fmla="*/ 2 w 98"/>
                  <a:gd name="T47" fmla="*/ 66 h 98"/>
                  <a:gd name="T48" fmla="*/ 6 w 98"/>
                  <a:gd name="T49" fmla="*/ 74 h 98"/>
                  <a:gd name="T50" fmla="*/ 14 w 98"/>
                  <a:gd name="T51" fmla="*/ 83 h 98"/>
                  <a:gd name="T52" fmla="*/ 21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6 w 98"/>
                  <a:gd name="T69" fmla="*/ 94 h 98"/>
                  <a:gd name="T70" fmla="*/ 74 w 98"/>
                  <a:gd name="T71" fmla="*/ 89 h 98"/>
                  <a:gd name="T72" fmla="*/ 75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7" y="75"/>
                    </a:lnTo>
                    <a:lnTo>
                      <a:pt x="89" y="74"/>
                    </a:lnTo>
                    <a:lnTo>
                      <a:pt x="94" y="66"/>
                    </a:lnTo>
                    <a:lnTo>
                      <a:pt x="97" y="58"/>
                    </a:lnTo>
                    <a:lnTo>
                      <a:pt x="97" y="53"/>
                    </a:lnTo>
                    <a:lnTo>
                      <a:pt x="97" y="50"/>
                    </a:lnTo>
                    <a:lnTo>
                      <a:pt x="97" y="49"/>
                    </a:lnTo>
                    <a:lnTo>
                      <a:pt x="98" y="49"/>
                    </a:lnTo>
                    <a:lnTo>
                      <a:pt x="97" y="39"/>
                    </a:lnTo>
                    <a:lnTo>
                      <a:pt x="94" y="30"/>
                    </a:lnTo>
                    <a:lnTo>
                      <a:pt x="89" y="21"/>
                    </a:lnTo>
                    <a:lnTo>
                      <a:pt x="83" y="14"/>
                    </a:lnTo>
                    <a:lnTo>
                      <a:pt x="74" y="6"/>
                    </a:lnTo>
                    <a:lnTo>
                      <a:pt x="66" y="2"/>
                    </a:lnTo>
                    <a:lnTo>
                      <a:pt x="58" y="0"/>
                    </a:lnTo>
                    <a:lnTo>
                      <a:pt x="49" y="0"/>
                    </a:lnTo>
                    <a:lnTo>
                      <a:pt x="30" y="2"/>
                    </a:lnTo>
                    <a:lnTo>
                      <a:pt x="14" y="14"/>
                    </a:lnTo>
                    <a:lnTo>
                      <a:pt x="2" y="30"/>
                    </a:lnTo>
                    <a:lnTo>
                      <a:pt x="0" y="49"/>
                    </a:lnTo>
                    <a:lnTo>
                      <a:pt x="0" y="58"/>
                    </a:lnTo>
                    <a:lnTo>
                      <a:pt x="2" y="66"/>
                    </a:lnTo>
                    <a:lnTo>
                      <a:pt x="6" y="74"/>
                    </a:lnTo>
                    <a:lnTo>
                      <a:pt x="14" y="83"/>
                    </a:lnTo>
                    <a:lnTo>
                      <a:pt x="21" y="89"/>
                    </a:lnTo>
                    <a:lnTo>
                      <a:pt x="30" y="94"/>
                    </a:lnTo>
                    <a:lnTo>
                      <a:pt x="39" y="97"/>
                    </a:lnTo>
                    <a:lnTo>
                      <a:pt x="49" y="98"/>
                    </a:lnTo>
                    <a:lnTo>
                      <a:pt x="49" y="97"/>
                    </a:lnTo>
                    <a:lnTo>
                      <a:pt x="50" y="97"/>
                    </a:lnTo>
                    <a:lnTo>
                      <a:pt x="53" y="97"/>
                    </a:lnTo>
                    <a:lnTo>
                      <a:pt x="58" y="97"/>
                    </a:lnTo>
                    <a:lnTo>
                      <a:pt x="66" y="94"/>
                    </a:lnTo>
                    <a:lnTo>
                      <a:pt x="74" y="89"/>
                    </a:lnTo>
                    <a:lnTo>
                      <a:pt x="75"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36">
                <a:extLst>
                  <a:ext uri="{FF2B5EF4-FFF2-40B4-BE49-F238E27FC236}">
                    <a16:creationId xmlns:a16="http://schemas.microsoft.com/office/drawing/2014/main" id="{E8D2D753-9C35-6407-1C21-DDA1CD24ED9B}"/>
                  </a:ext>
                </a:extLst>
              </p:cNvPr>
              <p:cNvSpPr>
                <a:spLocks/>
              </p:cNvSpPr>
              <p:nvPr/>
            </p:nvSpPr>
            <p:spPr bwMode="auto">
              <a:xfrm>
                <a:off x="3408363" y="6026150"/>
                <a:ext cx="39688" cy="39688"/>
              </a:xfrm>
              <a:custGeom>
                <a:avLst/>
                <a:gdLst>
                  <a:gd name="T0" fmla="*/ 83 w 98"/>
                  <a:gd name="T1" fmla="*/ 83 h 98"/>
                  <a:gd name="T2" fmla="*/ 86 w 98"/>
                  <a:gd name="T3" fmla="*/ 78 h 98"/>
                  <a:gd name="T4" fmla="*/ 87 w 98"/>
                  <a:gd name="T5" fmla="*/ 75 h 98"/>
                  <a:gd name="T6" fmla="*/ 90 w 98"/>
                  <a:gd name="T7" fmla="*/ 74 h 98"/>
                  <a:gd name="T8" fmla="*/ 95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5 w 98"/>
                  <a:gd name="T23" fmla="*/ 30 h 98"/>
                  <a:gd name="T24" fmla="*/ 90 w 98"/>
                  <a:gd name="T25" fmla="*/ 21 h 98"/>
                  <a:gd name="T26" fmla="*/ 83 w 98"/>
                  <a:gd name="T27" fmla="*/ 14 h 98"/>
                  <a:gd name="T28" fmla="*/ 74 w 98"/>
                  <a:gd name="T29" fmla="*/ 6 h 98"/>
                  <a:gd name="T30" fmla="*/ 67 w 98"/>
                  <a:gd name="T31" fmla="*/ 2 h 98"/>
                  <a:gd name="T32" fmla="*/ 58 w 98"/>
                  <a:gd name="T33" fmla="*/ 0 h 98"/>
                  <a:gd name="T34" fmla="*/ 49 w 98"/>
                  <a:gd name="T35" fmla="*/ 0 h 98"/>
                  <a:gd name="T36" fmla="*/ 30 w 98"/>
                  <a:gd name="T37" fmla="*/ 2 h 98"/>
                  <a:gd name="T38" fmla="*/ 14 w 98"/>
                  <a:gd name="T39" fmla="*/ 14 h 98"/>
                  <a:gd name="T40" fmla="*/ 3 w 98"/>
                  <a:gd name="T41" fmla="*/ 30 h 98"/>
                  <a:gd name="T42" fmla="*/ 0 w 98"/>
                  <a:gd name="T43" fmla="*/ 49 h 98"/>
                  <a:gd name="T44" fmla="*/ 0 w 98"/>
                  <a:gd name="T45" fmla="*/ 58 h 98"/>
                  <a:gd name="T46" fmla="*/ 3 w 98"/>
                  <a:gd name="T47" fmla="*/ 67 h 98"/>
                  <a:gd name="T48" fmla="*/ 6 w 98"/>
                  <a:gd name="T49" fmla="*/ 74 h 98"/>
                  <a:gd name="T50" fmla="*/ 14 w 98"/>
                  <a:gd name="T51" fmla="*/ 83 h 98"/>
                  <a:gd name="T52" fmla="*/ 22 w 98"/>
                  <a:gd name="T53" fmla="*/ 89 h 98"/>
                  <a:gd name="T54" fmla="*/ 30 w 98"/>
                  <a:gd name="T55" fmla="*/ 94 h 98"/>
                  <a:gd name="T56" fmla="*/ 39 w 98"/>
                  <a:gd name="T57" fmla="*/ 97 h 98"/>
                  <a:gd name="T58" fmla="*/ 49 w 98"/>
                  <a:gd name="T59" fmla="*/ 98 h 98"/>
                  <a:gd name="T60" fmla="*/ 49 w 98"/>
                  <a:gd name="T61" fmla="*/ 97 h 98"/>
                  <a:gd name="T62" fmla="*/ 51 w 98"/>
                  <a:gd name="T63" fmla="*/ 97 h 98"/>
                  <a:gd name="T64" fmla="*/ 53 w 98"/>
                  <a:gd name="T65" fmla="*/ 97 h 98"/>
                  <a:gd name="T66" fmla="*/ 58 w 98"/>
                  <a:gd name="T67" fmla="*/ 97 h 98"/>
                  <a:gd name="T68" fmla="*/ 67 w 98"/>
                  <a:gd name="T69" fmla="*/ 94 h 98"/>
                  <a:gd name="T70" fmla="*/ 74 w 98"/>
                  <a:gd name="T71" fmla="*/ 89 h 98"/>
                  <a:gd name="T72" fmla="*/ 76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90" y="74"/>
                    </a:lnTo>
                    <a:lnTo>
                      <a:pt x="95" y="67"/>
                    </a:lnTo>
                    <a:lnTo>
                      <a:pt x="97" y="58"/>
                    </a:lnTo>
                    <a:lnTo>
                      <a:pt x="97" y="53"/>
                    </a:lnTo>
                    <a:lnTo>
                      <a:pt x="97" y="50"/>
                    </a:lnTo>
                    <a:lnTo>
                      <a:pt x="97" y="49"/>
                    </a:lnTo>
                    <a:lnTo>
                      <a:pt x="98" y="49"/>
                    </a:lnTo>
                    <a:lnTo>
                      <a:pt x="97" y="39"/>
                    </a:lnTo>
                    <a:lnTo>
                      <a:pt x="95" y="30"/>
                    </a:lnTo>
                    <a:lnTo>
                      <a:pt x="90" y="21"/>
                    </a:lnTo>
                    <a:lnTo>
                      <a:pt x="83" y="14"/>
                    </a:lnTo>
                    <a:lnTo>
                      <a:pt x="74" y="6"/>
                    </a:lnTo>
                    <a:lnTo>
                      <a:pt x="67" y="2"/>
                    </a:lnTo>
                    <a:lnTo>
                      <a:pt x="58" y="0"/>
                    </a:lnTo>
                    <a:lnTo>
                      <a:pt x="49" y="0"/>
                    </a:lnTo>
                    <a:lnTo>
                      <a:pt x="30" y="2"/>
                    </a:lnTo>
                    <a:lnTo>
                      <a:pt x="14" y="14"/>
                    </a:lnTo>
                    <a:lnTo>
                      <a:pt x="3" y="30"/>
                    </a:lnTo>
                    <a:lnTo>
                      <a:pt x="0" y="49"/>
                    </a:lnTo>
                    <a:lnTo>
                      <a:pt x="0" y="58"/>
                    </a:lnTo>
                    <a:lnTo>
                      <a:pt x="3" y="67"/>
                    </a:lnTo>
                    <a:lnTo>
                      <a:pt x="6" y="74"/>
                    </a:lnTo>
                    <a:lnTo>
                      <a:pt x="14" y="83"/>
                    </a:lnTo>
                    <a:lnTo>
                      <a:pt x="22" y="89"/>
                    </a:lnTo>
                    <a:lnTo>
                      <a:pt x="30" y="94"/>
                    </a:lnTo>
                    <a:lnTo>
                      <a:pt x="39" y="97"/>
                    </a:lnTo>
                    <a:lnTo>
                      <a:pt x="49" y="98"/>
                    </a:lnTo>
                    <a:lnTo>
                      <a:pt x="49" y="97"/>
                    </a:lnTo>
                    <a:lnTo>
                      <a:pt x="51" y="97"/>
                    </a:lnTo>
                    <a:lnTo>
                      <a:pt x="53" y="97"/>
                    </a:lnTo>
                    <a:lnTo>
                      <a:pt x="58" y="97"/>
                    </a:lnTo>
                    <a:lnTo>
                      <a:pt x="67" y="94"/>
                    </a:lnTo>
                    <a:lnTo>
                      <a:pt x="74"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37">
                <a:extLst>
                  <a:ext uri="{FF2B5EF4-FFF2-40B4-BE49-F238E27FC236}">
                    <a16:creationId xmlns:a16="http://schemas.microsoft.com/office/drawing/2014/main" id="{68C2F652-FD51-5A52-A735-DC2AE097529D}"/>
                  </a:ext>
                </a:extLst>
              </p:cNvPr>
              <p:cNvSpPr>
                <a:spLocks/>
              </p:cNvSpPr>
              <p:nvPr/>
            </p:nvSpPr>
            <p:spPr bwMode="auto">
              <a:xfrm>
                <a:off x="3567113" y="6130925"/>
                <a:ext cx="39688" cy="39688"/>
              </a:xfrm>
              <a:custGeom>
                <a:avLst/>
                <a:gdLst>
                  <a:gd name="T0" fmla="*/ 83 w 99"/>
                  <a:gd name="T1" fmla="*/ 83 h 98"/>
                  <a:gd name="T2" fmla="*/ 86 w 99"/>
                  <a:gd name="T3" fmla="*/ 78 h 98"/>
                  <a:gd name="T4" fmla="*/ 87 w 99"/>
                  <a:gd name="T5" fmla="*/ 75 h 98"/>
                  <a:gd name="T6" fmla="*/ 90 w 99"/>
                  <a:gd name="T7" fmla="*/ 74 h 98"/>
                  <a:gd name="T8" fmla="*/ 95 w 99"/>
                  <a:gd name="T9" fmla="*/ 67 h 98"/>
                  <a:gd name="T10" fmla="*/ 97 w 99"/>
                  <a:gd name="T11" fmla="*/ 58 h 98"/>
                  <a:gd name="T12" fmla="*/ 97 w 99"/>
                  <a:gd name="T13" fmla="*/ 53 h 98"/>
                  <a:gd name="T14" fmla="*/ 97 w 99"/>
                  <a:gd name="T15" fmla="*/ 50 h 98"/>
                  <a:gd name="T16" fmla="*/ 97 w 99"/>
                  <a:gd name="T17" fmla="*/ 49 h 98"/>
                  <a:gd name="T18" fmla="*/ 99 w 99"/>
                  <a:gd name="T19" fmla="*/ 49 h 98"/>
                  <a:gd name="T20" fmla="*/ 97 w 99"/>
                  <a:gd name="T21" fmla="*/ 39 h 98"/>
                  <a:gd name="T22" fmla="*/ 95 w 99"/>
                  <a:gd name="T23" fmla="*/ 30 h 98"/>
                  <a:gd name="T24" fmla="*/ 90 w 99"/>
                  <a:gd name="T25" fmla="*/ 21 h 98"/>
                  <a:gd name="T26" fmla="*/ 83 w 99"/>
                  <a:gd name="T27" fmla="*/ 14 h 98"/>
                  <a:gd name="T28" fmla="*/ 75 w 99"/>
                  <a:gd name="T29" fmla="*/ 6 h 98"/>
                  <a:gd name="T30" fmla="*/ 67 w 99"/>
                  <a:gd name="T31" fmla="*/ 2 h 98"/>
                  <a:gd name="T32" fmla="*/ 58 w 99"/>
                  <a:gd name="T33" fmla="*/ 0 h 98"/>
                  <a:gd name="T34" fmla="*/ 50 w 99"/>
                  <a:gd name="T35" fmla="*/ 0 h 98"/>
                  <a:gd name="T36" fmla="*/ 31 w 99"/>
                  <a:gd name="T37" fmla="*/ 2 h 98"/>
                  <a:gd name="T38" fmla="*/ 14 w 99"/>
                  <a:gd name="T39" fmla="*/ 14 h 98"/>
                  <a:gd name="T40" fmla="*/ 3 w 99"/>
                  <a:gd name="T41" fmla="*/ 30 h 98"/>
                  <a:gd name="T42" fmla="*/ 0 w 99"/>
                  <a:gd name="T43" fmla="*/ 49 h 98"/>
                  <a:gd name="T44" fmla="*/ 0 w 99"/>
                  <a:gd name="T45" fmla="*/ 58 h 98"/>
                  <a:gd name="T46" fmla="*/ 3 w 99"/>
                  <a:gd name="T47" fmla="*/ 67 h 98"/>
                  <a:gd name="T48" fmla="*/ 7 w 99"/>
                  <a:gd name="T49" fmla="*/ 74 h 98"/>
                  <a:gd name="T50" fmla="*/ 14 w 99"/>
                  <a:gd name="T51" fmla="*/ 83 h 98"/>
                  <a:gd name="T52" fmla="*/ 22 w 99"/>
                  <a:gd name="T53" fmla="*/ 89 h 98"/>
                  <a:gd name="T54" fmla="*/ 31 w 99"/>
                  <a:gd name="T55" fmla="*/ 94 h 98"/>
                  <a:gd name="T56" fmla="*/ 39 w 99"/>
                  <a:gd name="T57" fmla="*/ 97 h 98"/>
                  <a:gd name="T58" fmla="*/ 50 w 99"/>
                  <a:gd name="T59" fmla="*/ 98 h 98"/>
                  <a:gd name="T60" fmla="*/ 50 w 99"/>
                  <a:gd name="T61" fmla="*/ 97 h 98"/>
                  <a:gd name="T62" fmla="*/ 51 w 99"/>
                  <a:gd name="T63" fmla="*/ 97 h 98"/>
                  <a:gd name="T64" fmla="*/ 53 w 99"/>
                  <a:gd name="T65" fmla="*/ 97 h 98"/>
                  <a:gd name="T66" fmla="*/ 58 w 99"/>
                  <a:gd name="T67" fmla="*/ 97 h 98"/>
                  <a:gd name="T68" fmla="*/ 67 w 99"/>
                  <a:gd name="T69" fmla="*/ 94 h 98"/>
                  <a:gd name="T70" fmla="*/ 75 w 99"/>
                  <a:gd name="T71" fmla="*/ 89 h 98"/>
                  <a:gd name="T72" fmla="*/ 76 w 99"/>
                  <a:gd name="T73" fmla="*/ 87 h 98"/>
                  <a:gd name="T74" fmla="*/ 78 w 99"/>
                  <a:gd name="T75" fmla="*/ 85 h 98"/>
                  <a:gd name="T76" fmla="*/ 83 w 99"/>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8">
                    <a:moveTo>
                      <a:pt x="83" y="83"/>
                    </a:moveTo>
                    <a:lnTo>
                      <a:pt x="86" y="78"/>
                    </a:lnTo>
                    <a:lnTo>
                      <a:pt x="87" y="75"/>
                    </a:lnTo>
                    <a:lnTo>
                      <a:pt x="90" y="74"/>
                    </a:lnTo>
                    <a:lnTo>
                      <a:pt x="95" y="67"/>
                    </a:lnTo>
                    <a:lnTo>
                      <a:pt x="97" y="58"/>
                    </a:lnTo>
                    <a:lnTo>
                      <a:pt x="97" y="53"/>
                    </a:lnTo>
                    <a:lnTo>
                      <a:pt x="97" y="50"/>
                    </a:lnTo>
                    <a:lnTo>
                      <a:pt x="97" y="49"/>
                    </a:lnTo>
                    <a:lnTo>
                      <a:pt x="99" y="49"/>
                    </a:lnTo>
                    <a:lnTo>
                      <a:pt x="97" y="39"/>
                    </a:lnTo>
                    <a:lnTo>
                      <a:pt x="95" y="30"/>
                    </a:lnTo>
                    <a:lnTo>
                      <a:pt x="90" y="21"/>
                    </a:lnTo>
                    <a:lnTo>
                      <a:pt x="83" y="14"/>
                    </a:lnTo>
                    <a:lnTo>
                      <a:pt x="75" y="6"/>
                    </a:lnTo>
                    <a:lnTo>
                      <a:pt x="67" y="2"/>
                    </a:lnTo>
                    <a:lnTo>
                      <a:pt x="58" y="0"/>
                    </a:lnTo>
                    <a:lnTo>
                      <a:pt x="50" y="0"/>
                    </a:lnTo>
                    <a:lnTo>
                      <a:pt x="31" y="2"/>
                    </a:lnTo>
                    <a:lnTo>
                      <a:pt x="14" y="14"/>
                    </a:lnTo>
                    <a:lnTo>
                      <a:pt x="3" y="30"/>
                    </a:lnTo>
                    <a:lnTo>
                      <a:pt x="0" y="49"/>
                    </a:lnTo>
                    <a:lnTo>
                      <a:pt x="0" y="58"/>
                    </a:lnTo>
                    <a:lnTo>
                      <a:pt x="3" y="67"/>
                    </a:lnTo>
                    <a:lnTo>
                      <a:pt x="7" y="74"/>
                    </a:lnTo>
                    <a:lnTo>
                      <a:pt x="14" y="83"/>
                    </a:lnTo>
                    <a:lnTo>
                      <a:pt x="22" y="89"/>
                    </a:lnTo>
                    <a:lnTo>
                      <a:pt x="31" y="94"/>
                    </a:lnTo>
                    <a:lnTo>
                      <a:pt x="39" y="97"/>
                    </a:lnTo>
                    <a:lnTo>
                      <a:pt x="50" y="98"/>
                    </a:lnTo>
                    <a:lnTo>
                      <a:pt x="50" y="97"/>
                    </a:lnTo>
                    <a:lnTo>
                      <a:pt x="51" y="97"/>
                    </a:lnTo>
                    <a:lnTo>
                      <a:pt x="53" y="97"/>
                    </a:lnTo>
                    <a:lnTo>
                      <a:pt x="58" y="97"/>
                    </a:lnTo>
                    <a:lnTo>
                      <a:pt x="67" y="94"/>
                    </a:lnTo>
                    <a:lnTo>
                      <a:pt x="75"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38">
                <a:extLst>
                  <a:ext uri="{FF2B5EF4-FFF2-40B4-BE49-F238E27FC236}">
                    <a16:creationId xmlns:a16="http://schemas.microsoft.com/office/drawing/2014/main" id="{9EDFC611-CA1B-DD18-57CA-AAA232B48479}"/>
                  </a:ext>
                </a:extLst>
              </p:cNvPr>
              <p:cNvSpPr>
                <a:spLocks/>
              </p:cNvSpPr>
              <p:nvPr/>
            </p:nvSpPr>
            <p:spPr bwMode="auto">
              <a:xfrm>
                <a:off x="3956050" y="6057900"/>
                <a:ext cx="39688" cy="38100"/>
              </a:xfrm>
              <a:custGeom>
                <a:avLst/>
                <a:gdLst>
                  <a:gd name="T0" fmla="*/ 83 w 98"/>
                  <a:gd name="T1" fmla="*/ 83 h 98"/>
                  <a:gd name="T2" fmla="*/ 86 w 98"/>
                  <a:gd name="T3" fmla="*/ 78 h 98"/>
                  <a:gd name="T4" fmla="*/ 87 w 98"/>
                  <a:gd name="T5" fmla="*/ 75 h 98"/>
                  <a:gd name="T6" fmla="*/ 89 w 98"/>
                  <a:gd name="T7" fmla="*/ 74 h 98"/>
                  <a:gd name="T8" fmla="*/ 94 w 98"/>
                  <a:gd name="T9" fmla="*/ 66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4 w 98"/>
                  <a:gd name="T23" fmla="*/ 30 h 98"/>
                  <a:gd name="T24" fmla="*/ 89 w 98"/>
                  <a:gd name="T25" fmla="*/ 21 h 98"/>
                  <a:gd name="T26" fmla="*/ 83 w 98"/>
                  <a:gd name="T27" fmla="*/ 14 h 98"/>
                  <a:gd name="T28" fmla="*/ 74 w 98"/>
                  <a:gd name="T29" fmla="*/ 6 h 98"/>
                  <a:gd name="T30" fmla="*/ 67 w 98"/>
                  <a:gd name="T31" fmla="*/ 2 h 98"/>
                  <a:gd name="T32" fmla="*/ 58 w 98"/>
                  <a:gd name="T33" fmla="*/ 0 h 98"/>
                  <a:gd name="T34" fmla="*/ 49 w 98"/>
                  <a:gd name="T35" fmla="*/ 0 h 98"/>
                  <a:gd name="T36" fmla="*/ 30 w 98"/>
                  <a:gd name="T37" fmla="*/ 2 h 98"/>
                  <a:gd name="T38" fmla="*/ 14 w 98"/>
                  <a:gd name="T39" fmla="*/ 14 h 98"/>
                  <a:gd name="T40" fmla="*/ 3 w 98"/>
                  <a:gd name="T41" fmla="*/ 30 h 98"/>
                  <a:gd name="T42" fmla="*/ 0 w 98"/>
                  <a:gd name="T43" fmla="*/ 49 h 98"/>
                  <a:gd name="T44" fmla="*/ 0 w 98"/>
                  <a:gd name="T45" fmla="*/ 58 h 98"/>
                  <a:gd name="T46" fmla="*/ 3 w 98"/>
                  <a:gd name="T47" fmla="*/ 66 h 98"/>
                  <a:gd name="T48" fmla="*/ 6 w 98"/>
                  <a:gd name="T49" fmla="*/ 74 h 98"/>
                  <a:gd name="T50" fmla="*/ 14 w 98"/>
                  <a:gd name="T51" fmla="*/ 83 h 98"/>
                  <a:gd name="T52" fmla="*/ 21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7 w 98"/>
                  <a:gd name="T69" fmla="*/ 94 h 98"/>
                  <a:gd name="T70" fmla="*/ 74 w 98"/>
                  <a:gd name="T71" fmla="*/ 89 h 98"/>
                  <a:gd name="T72" fmla="*/ 76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89" y="74"/>
                    </a:lnTo>
                    <a:lnTo>
                      <a:pt x="94" y="66"/>
                    </a:lnTo>
                    <a:lnTo>
                      <a:pt x="97" y="58"/>
                    </a:lnTo>
                    <a:lnTo>
                      <a:pt x="97" y="53"/>
                    </a:lnTo>
                    <a:lnTo>
                      <a:pt x="97" y="50"/>
                    </a:lnTo>
                    <a:lnTo>
                      <a:pt x="97" y="49"/>
                    </a:lnTo>
                    <a:lnTo>
                      <a:pt x="98" y="49"/>
                    </a:lnTo>
                    <a:lnTo>
                      <a:pt x="97" y="39"/>
                    </a:lnTo>
                    <a:lnTo>
                      <a:pt x="94" y="30"/>
                    </a:lnTo>
                    <a:lnTo>
                      <a:pt x="89" y="21"/>
                    </a:lnTo>
                    <a:lnTo>
                      <a:pt x="83" y="14"/>
                    </a:lnTo>
                    <a:lnTo>
                      <a:pt x="74" y="6"/>
                    </a:lnTo>
                    <a:lnTo>
                      <a:pt x="67" y="2"/>
                    </a:lnTo>
                    <a:lnTo>
                      <a:pt x="58" y="0"/>
                    </a:lnTo>
                    <a:lnTo>
                      <a:pt x="49" y="0"/>
                    </a:lnTo>
                    <a:lnTo>
                      <a:pt x="30" y="2"/>
                    </a:lnTo>
                    <a:lnTo>
                      <a:pt x="14" y="14"/>
                    </a:lnTo>
                    <a:lnTo>
                      <a:pt x="3" y="30"/>
                    </a:lnTo>
                    <a:lnTo>
                      <a:pt x="0" y="49"/>
                    </a:lnTo>
                    <a:lnTo>
                      <a:pt x="0" y="58"/>
                    </a:lnTo>
                    <a:lnTo>
                      <a:pt x="3" y="66"/>
                    </a:lnTo>
                    <a:lnTo>
                      <a:pt x="6" y="74"/>
                    </a:lnTo>
                    <a:lnTo>
                      <a:pt x="14" y="83"/>
                    </a:lnTo>
                    <a:lnTo>
                      <a:pt x="21" y="89"/>
                    </a:lnTo>
                    <a:lnTo>
                      <a:pt x="30" y="94"/>
                    </a:lnTo>
                    <a:lnTo>
                      <a:pt x="39" y="97"/>
                    </a:lnTo>
                    <a:lnTo>
                      <a:pt x="49" y="98"/>
                    </a:lnTo>
                    <a:lnTo>
                      <a:pt x="49" y="97"/>
                    </a:lnTo>
                    <a:lnTo>
                      <a:pt x="50" y="97"/>
                    </a:lnTo>
                    <a:lnTo>
                      <a:pt x="53" y="97"/>
                    </a:lnTo>
                    <a:lnTo>
                      <a:pt x="58" y="97"/>
                    </a:lnTo>
                    <a:lnTo>
                      <a:pt x="67" y="94"/>
                    </a:lnTo>
                    <a:lnTo>
                      <a:pt x="74"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39">
                <a:extLst>
                  <a:ext uri="{FF2B5EF4-FFF2-40B4-BE49-F238E27FC236}">
                    <a16:creationId xmlns:a16="http://schemas.microsoft.com/office/drawing/2014/main" id="{3595AA9F-0C2B-E88D-E151-E956EA85E665}"/>
                  </a:ext>
                </a:extLst>
              </p:cNvPr>
              <p:cNvSpPr>
                <a:spLocks/>
              </p:cNvSpPr>
              <p:nvPr/>
            </p:nvSpPr>
            <p:spPr bwMode="auto">
              <a:xfrm>
                <a:off x="4437063" y="5932488"/>
                <a:ext cx="39688" cy="39688"/>
              </a:xfrm>
              <a:custGeom>
                <a:avLst/>
                <a:gdLst>
                  <a:gd name="T0" fmla="*/ 83 w 98"/>
                  <a:gd name="T1" fmla="*/ 83 h 98"/>
                  <a:gd name="T2" fmla="*/ 85 w 98"/>
                  <a:gd name="T3" fmla="*/ 78 h 98"/>
                  <a:gd name="T4" fmla="*/ 86 w 98"/>
                  <a:gd name="T5" fmla="*/ 76 h 98"/>
                  <a:gd name="T6" fmla="*/ 89 w 98"/>
                  <a:gd name="T7" fmla="*/ 74 h 98"/>
                  <a:gd name="T8" fmla="*/ 94 w 98"/>
                  <a:gd name="T9" fmla="*/ 67 h 98"/>
                  <a:gd name="T10" fmla="*/ 97 w 98"/>
                  <a:gd name="T11" fmla="*/ 58 h 98"/>
                  <a:gd name="T12" fmla="*/ 97 w 98"/>
                  <a:gd name="T13" fmla="*/ 53 h 98"/>
                  <a:gd name="T14" fmla="*/ 97 w 98"/>
                  <a:gd name="T15" fmla="*/ 51 h 98"/>
                  <a:gd name="T16" fmla="*/ 97 w 98"/>
                  <a:gd name="T17" fmla="*/ 49 h 98"/>
                  <a:gd name="T18" fmla="*/ 98 w 98"/>
                  <a:gd name="T19" fmla="*/ 49 h 98"/>
                  <a:gd name="T20" fmla="*/ 97 w 98"/>
                  <a:gd name="T21" fmla="*/ 39 h 98"/>
                  <a:gd name="T22" fmla="*/ 94 w 98"/>
                  <a:gd name="T23" fmla="*/ 30 h 98"/>
                  <a:gd name="T24" fmla="*/ 89 w 98"/>
                  <a:gd name="T25" fmla="*/ 22 h 98"/>
                  <a:gd name="T26" fmla="*/ 83 w 98"/>
                  <a:gd name="T27" fmla="*/ 14 h 98"/>
                  <a:gd name="T28" fmla="*/ 74 w 98"/>
                  <a:gd name="T29" fmla="*/ 7 h 98"/>
                  <a:gd name="T30" fmla="*/ 66 w 98"/>
                  <a:gd name="T31" fmla="*/ 3 h 98"/>
                  <a:gd name="T32" fmla="*/ 58 w 98"/>
                  <a:gd name="T33" fmla="*/ 0 h 98"/>
                  <a:gd name="T34" fmla="*/ 49 w 98"/>
                  <a:gd name="T35" fmla="*/ 0 h 98"/>
                  <a:gd name="T36" fmla="*/ 30 w 98"/>
                  <a:gd name="T37" fmla="*/ 3 h 98"/>
                  <a:gd name="T38" fmla="*/ 13 w 98"/>
                  <a:gd name="T39" fmla="*/ 14 h 98"/>
                  <a:gd name="T40" fmla="*/ 2 w 98"/>
                  <a:gd name="T41" fmla="*/ 30 h 98"/>
                  <a:gd name="T42" fmla="*/ 0 w 98"/>
                  <a:gd name="T43" fmla="*/ 49 h 98"/>
                  <a:gd name="T44" fmla="*/ 0 w 98"/>
                  <a:gd name="T45" fmla="*/ 58 h 98"/>
                  <a:gd name="T46" fmla="*/ 2 w 98"/>
                  <a:gd name="T47" fmla="*/ 67 h 98"/>
                  <a:gd name="T48" fmla="*/ 6 w 98"/>
                  <a:gd name="T49" fmla="*/ 74 h 98"/>
                  <a:gd name="T50" fmla="*/ 13 w 98"/>
                  <a:gd name="T51" fmla="*/ 83 h 98"/>
                  <a:gd name="T52" fmla="*/ 21 w 98"/>
                  <a:gd name="T53" fmla="*/ 90 h 98"/>
                  <a:gd name="T54" fmla="*/ 30 w 98"/>
                  <a:gd name="T55" fmla="*/ 95 h 98"/>
                  <a:gd name="T56" fmla="*/ 39 w 98"/>
                  <a:gd name="T57" fmla="*/ 97 h 98"/>
                  <a:gd name="T58" fmla="*/ 49 w 98"/>
                  <a:gd name="T59" fmla="*/ 98 h 98"/>
                  <a:gd name="T60" fmla="*/ 49 w 98"/>
                  <a:gd name="T61" fmla="*/ 97 h 98"/>
                  <a:gd name="T62" fmla="*/ 50 w 98"/>
                  <a:gd name="T63" fmla="*/ 97 h 98"/>
                  <a:gd name="T64" fmla="*/ 52 w 98"/>
                  <a:gd name="T65" fmla="*/ 97 h 98"/>
                  <a:gd name="T66" fmla="*/ 58 w 98"/>
                  <a:gd name="T67" fmla="*/ 97 h 98"/>
                  <a:gd name="T68" fmla="*/ 66 w 98"/>
                  <a:gd name="T69" fmla="*/ 95 h 98"/>
                  <a:gd name="T70" fmla="*/ 74 w 98"/>
                  <a:gd name="T71" fmla="*/ 90 h 98"/>
                  <a:gd name="T72" fmla="*/ 75 w 98"/>
                  <a:gd name="T73" fmla="*/ 87 h 98"/>
                  <a:gd name="T74" fmla="*/ 78 w 98"/>
                  <a:gd name="T75" fmla="*/ 86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6" y="76"/>
                    </a:lnTo>
                    <a:lnTo>
                      <a:pt x="89" y="74"/>
                    </a:lnTo>
                    <a:lnTo>
                      <a:pt x="94" y="67"/>
                    </a:lnTo>
                    <a:lnTo>
                      <a:pt x="97" y="58"/>
                    </a:lnTo>
                    <a:lnTo>
                      <a:pt x="97" y="53"/>
                    </a:lnTo>
                    <a:lnTo>
                      <a:pt x="97" y="51"/>
                    </a:lnTo>
                    <a:lnTo>
                      <a:pt x="97" y="49"/>
                    </a:lnTo>
                    <a:lnTo>
                      <a:pt x="98" y="49"/>
                    </a:lnTo>
                    <a:lnTo>
                      <a:pt x="97" y="39"/>
                    </a:lnTo>
                    <a:lnTo>
                      <a:pt x="94" y="30"/>
                    </a:lnTo>
                    <a:lnTo>
                      <a:pt x="89" y="22"/>
                    </a:lnTo>
                    <a:lnTo>
                      <a:pt x="83" y="14"/>
                    </a:lnTo>
                    <a:lnTo>
                      <a:pt x="74" y="7"/>
                    </a:lnTo>
                    <a:lnTo>
                      <a:pt x="66" y="3"/>
                    </a:lnTo>
                    <a:lnTo>
                      <a:pt x="58" y="0"/>
                    </a:lnTo>
                    <a:lnTo>
                      <a:pt x="49" y="0"/>
                    </a:lnTo>
                    <a:lnTo>
                      <a:pt x="30" y="3"/>
                    </a:lnTo>
                    <a:lnTo>
                      <a:pt x="13" y="14"/>
                    </a:lnTo>
                    <a:lnTo>
                      <a:pt x="2" y="30"/>
                    </a:lnTo>
                    <a:lnTo>
                      <a:pt x="0" y="49"/>
                    </a:lnTo>
                    <a:lnTo>
                      <a:pt x="0" y="58"/>
                    </a:lnTo>
                    <a:lnTo>
                      <a:pt x="2" y="67"/>
                    </a:lnTo>
                    <a:lnTo>
                      <a:pt x="6" y="74"/>
                    </a:lnTo>
                    <a:lnTo>
                      <a:pt x="13" y="83"/>
                    </a:lnTo>
                    <a:lnTo>
                      <a:pt x="21" y="90"/>
                    </a:lnTo>
                    <a:lnTo>
                      <a:pt x="30" y="95"/>
                    </a:lnTo>
                    <a:lnTo>
                      <a:pt x="39" y="97"/>
                    </a:lnTo>
                    <a:lnTo>
                      <a:pt x="49" y="98"/>
                    </a:lnTo>
                    <a:lnTo>
                      <a:pt x="49" y="97"/>
                    </a:lnTo>
                    <a:lnTo>
                      <a:pt x="50" y="97"/>
                    </a:lnTo>
                    <a:lnTo>
                      <a:pt x="52" y="97"/>
                    </a:lnTo>
                    <a:lnTo>
                      <a:pt x="58" y="97"/>
                    </a:lnTo>
                    <a:lnTo>
                      <a:pt x="66" y="95"/>
                    </a:lnTo>
                    <a:lnTo>
                      <a:pt x="74" y="90"/>
                    </a:lnTo>
                    <a:lnTo>
                      <a:pt x="75" y="87"/>
                    </a:lnTo>
                    <a:lnTo>
                      <a:pt x="78" y="86"/>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40">
                <a:extLst>
                  <a:ext uri="{FF2B5EF4-FFF2-40B4-BE49-F238E27FC236}">
                    <a16:creationId xmlns:a16="http://schemas.microsoft.com/office/drawing/2014/main" id="{88A166A7-C412-6EE3-8414-36A1FCDF97BD}"/>
                  </a:ext>
                </a:extLst>
              </p:cNvPr>
              <p:cNvSpPr>
                <a:spLocks/>
              </p:cNvSpPr>
              <p:nvPr/>
            </p:nvSpPr>
            <p:spPr bwMode="auto">
              <a:xfrm>
                <a:off x="4514850" y="5891213"/>
                <a:ext cx="38100" cy="39688"/>
              </a:xfrm>
              <a:custGeom>
                <a:avLst/>
                <a:gdLst>
                  <a:gd name="T0" fmla="*/ 83 w 98"/>
                  <a:gd name="T1" fmla="*/ 83 h 98"/>
                  <a:gd name="T2" fmla="*/ 86 w 98"/>
                  <a:gd name="T3" fmla="*/ 78 h 98"/>
                  <a:gd name="T4" fmla="*/ 87 w 98"/>
                  <a:gd name="T5" fmla="*/ 75 h 98"/>
                  <a:gd name="T6" fmla="*/ 90 w 98"/>
                  <a:gd name="T7" fmla="*/ 74 h 98"/>
                  <a:gd name="T8" fmla="*/ 95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5 w 98"/>
                  <a:gd name="T23" fmla="*/ 30 h 98"/>
                  <a:gd name="T24" fmla="*/ 90 w 98"/>
                  <a:gd name="T25" fmla="*/ 21 h 98"/>
                  <a:gd name="T26" fmla="*/ 83 w 98"/>
                  <a:gd name="T27" fmla="*/ 14 h 98"/>
                  <a:gd name="T28" fmla="*/ 75 w 98"/>
                  <a:gd name="T29" fmla="*/ 6 h 98"/>
                  <a:gd name="T30" fmla="*/ 67 w 98"/>
                  <a:gd name="T31" fmla="*/ 2 h 98"/>
                  <a:gd name="T32" fmla="*/ 58 w 98"/>
                  <a:gd name="T33" fmla="*/ 0 h 98"/>
                  <a:gd name="T34" fmla="*/ 49 w 98"/>
                  <a:gd name="T35" fmla="*/ 0 h 98"/>
                  <a:gd name="T36" fmla="*/ 31 w 98"/>
                  <a:gd name="T37" fmla="*/ 2 h 98"/>
                  <a:gd name="T38" fmla="*/ 14 w 98"/>
                  <a:gd name="T39" fmla="*/ 14 h 98"/>
                  <a:gd name="T40" fmla="*/ 3 w 98"/>
                  <a:gd name="T41" fmla="*/ 30 h 98"/>
                  <a:gd name="T42" fmla="*/ 0 w 98"/>
                  <a:gd name="T43" fmla="*/ 49 h 98"/>
                  <a:gd name="T44" fmla="*/ 0 w 98"/>
                  <a:gd name="T45" fmla="*/ 58 h 98"/>
                  <a:gd name="T46" fmla="*/ 3 w 98"/>
                  <a:gd name="T47" fmla="*/ 67 h 98"/>
                  <a:gd name="T48" fmla="*/ 7 w 98"/>
                  <a:gd name="T49" fmla="*/ 74 h 98"/>
                  <a:gd name="T50" fmla="*/ 14 w 98"/>
                  <a:gd name="T51" fmla="*/ 83 h 98"/>
                  <a:gd name="T52" fmla="*/ 22 w 98"/>
                  <a:gd name="T53" fmla="*/ 89 h 98"/>
                  <a:gd name="T54" fmla="*/ 31 w 98"/>
                  <a:gd name="T55" fmla="*/ 94 h 98"/>
                  <a:gd name="T56" fmla="*/ 39 w 98"/>
                  <a:gd name="T57" fmla="*/ 97 h 98"/>
                  <a:gd name="T58" fmla="*/ 49 w 98"/>
                  <a:gd name="T59" fmla="*/ 98 h 98"/>
                  <a:gd name="T60" fmla="*/ 49 w 98"/>
                  <a:gd name="T61" fmla="*/ 97 h 98"/>
                  <a:gd name="T62" fmla="*/ 51 w 98"/>
                  <a:gd name="T63" fmla="*/ 97 h 98"/>
                  <a:gd name="T64" fmla="*/ 53 w 98"/>
                  <a:gd name="T65" fmla="*/ 97 h 98"/>
                  <a:gd name="T66" fmla="*/ 58 w 98"/>
                  <a:gd name="T67" fmla="*/ 97 h 98"/>
                  <a:gd name="T68" fmla="*/ 67 w 98"/>
                  <a:gd name="T69" fmla="*/ 94 h 98"/>
                  <a:gd name="T70" fmla="*/ 75 w 98"/>
                  <a:gd name="T71" fmla="*/ 89 h 98"/>
                  <a:gd name="T72" fmla="*/ 76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90" y="74"/>
                    </a:lnTo>
                    <a:lnTo>
                      <a:pt x="95" y="67"/>
                    </a:lnTo>
                    <a:lnTo>
                      <a:pt x="97" y="58"/>
                    </a:lnTo>
                    <a:lnTo>
                      <a:pt x="97" y="53"/>
                    </a:lnTo>
                    <a:lnTo>
                      <a:pt x="97" y="50"/>
                    </a:lnTo>
                    <a:lnTo>
                      <a:pt x="97" y="49"/>
                    </a:lnTo>
                    <a:lnTo>
                      <a:pt x="98" y="49"/>
                    </a:lnTo>
                    <a:lnTo>
                      <a:pt x="97" y="39"/>
                    </a:lnTo>
                    <a:lnTo>
                      <a:pt x="95" y="30"/>
                    </a:lnTo>
                    <a:lnTo>
                      <a:pt x="90" y="21"/>
                    </a:lnTo>
                    <a:lnTo>
                      <a:pt x="83" y="14"/>
                    </a:lnTo>
                    <a:lnTo>
                      <a:pt x="75" y="6"/>
                    </a:lnTo>
                    <a:lnTo>
                      <a:pt x="67" y="2"/>
                    </a:lnTo>
                    <a:lnTo>
                      <a:pt x="58" y="0"/>
                    </a:lnTo>
                    <a:lnTo>
                      <a:pt x="49" y="0"/>
                    </a:lnTo>
                    <a:lnTo>
                      <a:pt x="31" y="2"/>
                    </a:lnTo>
                    <a:lnTo>
                      <a:pt x="14" y="14"/>
                    </a:lnTo>
                    <a:lnTo>
                      <a:pt x="3" y="30"/>
                    </a:lnTo>
                    <a:lnTo>
                      <a:pt x="0" y="49"/>
                    </a:lnTo>
                    <a:lnTo>
                      <a:pt x="0" y="58"/>
                    </a:lnTo>
                    <a:lnTo>
                      <a:pt x="3" y="67"/>
                    </a:lnTo>
                    <a:lnTo>
                      <a:pt x="7" y="74"/>
                    </a:lnTo>
                    <a:lnTo>
                      <a:pt x="14" y="83"/>
                    </a:lnTo>
                    <a:lnTo>
                      <a:pt x="22" y="89"/>
                    </a:lnTo>
                    <a:lnTo>
                      <a:pt x="31" y="94"/>
                    </a:lnTo>
                    <a:lnTo>
                      <a:pt x="39" y="97"/>
                    </a:lnTo>
                    <a:lnTo>
                      <a:pt x="49" y="98"/>
                    </a:lnTo>
                    <a:lnTo>
                      <a:pt x="49" y="97"/>
                    </a:lnTo>
                    <a:lnTo>
                      <a:pt x="51" y="97"/>
                    </a:lnTo>
                    <a:lnTo>
                      <a:pt x="53" y="97"/>
                    </a:lnTo>
                    <a:lnTo>
                      <a:pt x="58" y="97"/>
                    </a:lnTo>
                    <a:lnTo>
                      <a:pt x="67" y="94"/>
                    </a:lnTo>
                    <a:lnTo>
                      <a:pt x="75"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41">
                <a:extLst>
                  <a:ext uri="{FF2B5EF4-FFF2-40B4-BE49-F238E27FC236}">
                    <a16:creationId xmlns:a16="http://schemas.microsoft.com/office/drawing/2014/main" id="{1E48F8D6-220F-D6CB-25EF-C51F38B721B4}"/>
                  </a:ext>
                </a:extLst>
              </p:cNvPr>
              <p:cNvSpPr>
                <a:spLocks/>
              </p:cNvSpPr>
              <p:nvPr/>
            </p:nvSpPr>
            <p:spPr bwMode="auto">
              <a:xfrm>
                <a:off x="4656138" y="5864225"/>
                <a:ext cx="39688" cy="39688"/>
              </a:xfrm>
              <a:custGeom>
                <a:avLst/>
                <a:gdLst>
                  <a:gd name="T0" fmla="*/ 83 w 98"/>
                  <a:gd name="T1" fmla="*/ 83 h 98"/>
                  <a:gd name="T2" fmla="*/ 85 w 98"/>
                  <a:gd name="T3" fmla="*/ 78 h 98"/>
                  <a:gd name="T4" fmla="*/ 87 w 98"/>
                  <a:gd name="T5" fmla="*/ 76 h 98"/>
                  <a:gd name="T6" fmla="*/ 89 w 98"/>
                  <a:gd name="T7" fmla="*/ 75 h 98"/>
                  <a:gd name="T8" fmla="*/ 94 w 98"/>
                  <a:gd name="T9" fmla="*/ 67 h 98"/>
                  <a:gd name="T10" fmla="*/ 97 w 98"/>
                  <a:gd name="T11" fmla="*/ 58 h 98"/>
                  <a:gd name="T12" fmla="*/ 97 w 98"/>
                  <a:gd name="T13" fmla="*/ 53 h 98"/>
                  <a:gd name="T14" fmla="*/ 97 w 98"/>
                  <a:gd name="T15" fmla="*/ 51 h 98"/>
                  <a:gd name="T16" fmla="*/ 97 w 98"/>
                  <a:gd name="T17" fmla="*/ 49 h 98"/>
                  <a:gd name="T18" fmla="*/ 98 w 98"/>
                  <a:gd name="T19" fmla="*/ 49 h 98"/>
                  <a:gd name="T20" fmla="*/ 97 w 98"/>
                  <a:gd name="T21" fmla="*/ 39 h 98"/>
                  <a:gd name="T22" fmla="*/ 94 w 98"/>
                  <a:gd name="T23" fmla="*/ 31 h 98"/>
                  <a:gd name="T24" fmla="*/ 89 w 98"/>
                  <a:gd name="T25" fmla="*/ 22 h 98"/>
                  <a:gd name="T26" fmla="*/ 83 w 98"/>
                  <a:gd name="T27" fmla="*/ 14 h 98"/>
                  <a:gd name="T28" fmla="*/ 74 w 98"/>
                  <a:gd name="T29" fmla="*/ 7 h 98"/>
                  <a:gd name="T30" fmla="*/ 67 w 98"/>
                  <a:gd name="T31" fmla="*/ 3 h 98"/>
                  <a:gd name="T32" fmla="*/ 58 w 98"/>
                  <a:gd name="T33" fmla="*/ 0 h 98"/>
                  <a:gd name="T34" fmla="*/ 49 w 98"/>
                  <a:gd name="T35" fmla="*/ 0 h 98"/>
                  <a:gd name="T36" fmla="*/ 30 w 98"/>
                  <a:gd name="T37" fmla="*/ 3 h 98"/>
                  <a:gd name="T38" fmla="*/ 14 w 98"/>
                  <a:gd name="T39" fmla="*/ 14 h 98"/>
                  <a:gd name="T40" fmla="*/ 2 w 98"/>
                  <a:gd name="T41" fmla="*/ 31 h 98"/>
                  <a:gd name="T42" fmla="*/ 0 w 98"/>
                  <a:gd name="T43" fmla="*/ 49 h 98"/>
                  <a:gd name="T44" fmla="*/ 0 w 98"/>
                  <a:gd name="T45" fmla="*/ 58 h 98"/>
                  <a:gd name="T46" fmla="*/ 2 w 98"/>
                  <a:gd name="T47" fmla="*/ 67 h 98"/>
                  <a:gd name="T48" fmla="*/ 6 w 98"/>
                  <a:gd name="T49" fmla="*/ 75 h 98"/>
                  <a:gd name="T50" fmla="*/ 14 w 98"/>
                  <a:gd name="T51" fmla="*/ 83 h 98"/>
                  <a:gd name="T52" fmla="*/ 21 w 98"/>
                  <a:gd name="T53" fmla="*/ 90 h 98"/>
                  <a:gd name="T54" fmla="*/ 30 w 98"/>
                  <a:gd name="T55" fmla="*/ 95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7 w 98"/>
                  <a:gd name="T69" fmla="*/ 95 h 98"/>
                  <a:gd name="T70" fmla="*/ 74 w 98"/>
                  <a:gd name="T71" fmla="*/ 90 h 98"/>
                  <a:gd name="T72" fmla="*/ 75 w 98"/>
                  <a:gd name="T73" fmla="*/ 87 h 98"/>
                  <a:gd name="T74" fmla="*/ 78 w 98"/>
                  <a:gd name="T75" fmla="*/ 86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5" y="78"/>
                    </a:lnTo>
                    <a:lnTo>
                      <a:pt x="87" y="76"/>
                    </a:lnTo>
                    <a:lnTo>
                      <a:pt x="89" y="75"/>
                    </a:lnTo>
                    <a:lnTo>
                      <a:pt x="94" y="67"/>
                    </a:lnTo>
                    <a:lnTo>
                      <a:pt x="97" y="58"/>
                    </a:lnTo>
                    <a:lnTo>
                      <a:pt x="97" y="53"/>
                    </a:lnTo>
                    <a:lnTo>
                      <a:pt x="97" y="51"/>
                    </a:lnTo>
                    <a:lnTo>
                      <a:pt x="97" y="49"/>
                    </a:lnTo>
                    <a:lnTo>
                      <a:pt x="98" y="49"/>
                    </a:lnTo>
                    <a:lnTo>
                      <a:pt x="97" y="39"/>
                    </a:lnTo>
                    <a:lnTo>
                      <a:pt x="94" y="31"/>
                    </a:lnTo>
                    <a:lnTo>
                      <a:pt x="89" y="22"/>
                    </a:lnTo>
                    <a:lnTo>
                      <a:pt x="83" y="14"/>
                    </a:lnTo>
                    <a:lnTo>
                      <a:pt x="74" y="7"/>
                    </a:lnTo>
                    <a:lnTo>
                      <a:pt x="67" y="3"/>
                    </a:lnTo>
                    <a:lnTo>
                      <a:pt x="58" y="0"/>
                    </a:lnTo>
                    <a:lnTo>
                      <a:pt x="49" y="0"/>
                    </a:lnTo>
                    <a:lnTo>
                      <a:pt x="30" y="3"/>
                    </a:lnTo>
                    <a:lnTo>
                      <a:pt x="14" y="14"/>
                    </a:lnTo>
                    <a:lnTo>
                      <a:pt x="2" y="31"/>
                    </a:lnTo>
                    <a:lnTo>
                      <a:pt x="0" y="49"/>
                    </a:lnTo>
                    <a:lnTo>
                      <a:pt x="0" y="58"/>
                    </a:lnTo>
                    <a:lnTo>
                      <a:pt x="2" y="67"/>
                    </a:lnTo>
                    <a:lnTo>
                      <a:pt x="6" y="75"/>
                    </a:lnTo>
                    <a:lnTo>
                      <a:pt x="14" y="83"/>
                    </a:lnTo>
                    <a:lnTo>
                      <a:pt x="21" y="90"/>
                    </a:lnTo>
                    <a:lnTo>
                      <a:pt x="30" y="95"/>
                    </a:lnTo>
                    <a:lnTo>
                      <a:pt x="39" y="97"/>
                    </a:lnTo>
                    <a:lnTo>
                      <a:pt x="49" y="98"/>
                    </a:lnTo>
                    <a:lnTo>
                      <a:pt x="49" y="97"/>
                    </a:lnTo>
                    <a:lnTo>
                      <a:pt x="50" y="97"/>
                    </a:lnTo>
                    <a:lnTo>
                      <a:pt x="53" y="97"/>
                    </a:lnTo>
                    <a:lnTo>
                      <a:pt x="58" y="97"/>
                    </a:lnTo>
                    <a:lnTo>
                      <a:pt x="67" y="95"/>
                    </a:lnTo>
                    <a:lnTo>
                      <a:pt x="74" y="90"/>
                    </a:lnTo>
                    <a:lnTo>
                      <a:pt x="75" y="87"/>
                    </a:lnTo>
                    <a:lnTo>
                      <a:pt x="78" y="86"/>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42">
                <a:extLst>
                  <a:ext uri="{FF2B5EF4-FFF2-40B4-BE49-F238E27FC236}">
                    <a16:creationId xmlns:a16="http://schemas.microsoft.com/office/drawing/2014/main" id="{13829AAF-BCEF-0ACE-D353-563EC2F348A8}"/>
                  </a:ext>
                </a:extLst>
              </p:cNvPr>
              <p:cNvSpPr>
                <a:spLocks/>
              </p:cNvSpPr>
              <p:nvPr/>
            </p:nvSpPr>
            <p:spPr bwMode="auto">
              <a:xfrm>
                <a:off x="4514850" y="6018213"/>
                <a:ext cx="38100" cy="39688"/>
              </a:xfrm>
              <a:custGeom>
                <a:avLst/>
                <a:gdLst>
                  <a:gd name="T0" fmla="*/ 83 w 98"/>
                  <a:gd name="T1" fmla="*/ 83 h 98"/>
                  <a:gd name="T2" fmla="*/ 86 w 98"/>
                  <a:gd name="T3" fmla="*/ 78 h 98"/>
                  <a:gd name="T4" fmla="*/ 87 w 98"/>
                  <a:gd name="T5" fmla="*/ 75 h 98"/>
                  <a:gd name="T6" fmla="*/ 90 w 98"/>
                  <a:gd name="T7" fmla="*/ 74 h 98"/>
                  <a:gd name="T8" fmla="*/ 95 w 98"/>
                  <a:gd name="T9" fmla="*/ 66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5 w 98"/>
                  <a:gd name="T23" fmla="*/ 30 h 98"/>
                  <a:gd name="T24" fmla="*/ 90 w 98"/>
                  <a:gd name="T25" fmla="*/ 21 h 98"/>
                  <a:gd name="T26" fmla="*/ 83 w 98"/>
                  <a:gd name="T27" fmla="*/ 14 h 98"/>
                  <a:gd name="T28" fmla="*/ 75 w 98"/>
                  <a:gd name="T29" fmla="*/ 6 h 98"/>
                  <a:gd name="T30" fmla="*/ 67 w 98"/>
                  <a:gd name="T31" fmla="*/ 2 h 98"/>
                  <a:gd name="T32" fmla="*/ 58 w 98"/>
                  <a:gd name="T33" fmla="*/ 0 h 98"/>
                  <a:gd name="T34" fmla="*/ 49 w 98"/>
                  <a:gd name="T35" fmla="*/ 0 h 98"/>
                  <a:gd name="T36" fmla="*/ 31 w 98"/>
                  <a:gd name="T37" fmla="*/ 2 h 98"/>
                  <a:gd name="T38" fmla="*/ 14 w 98"/>
                  <a:gd name="T39" fmla="*/ 14 h 98"/>
                  <a:gd name="T40" fmla="*/ 3 w 98"/>
                  <a:gd name="T41" fmla="*/ 30 h 98"/>
                  <a:gd name="T42" fmla="*/ 0 w 98"/>
                  <a:gd name="T43" fmla="*/ 49 h 98"/>
                  <a:gd name="T44" fmla="*/ 0 w 98"/>
                  <a:gd name="T45" fmla="*/ 58 h 98"/>
                  <a:gd name="T46" fmla="*/ 3 w 98"/>
                  <a:gd name="T47" fmla="*/ 66 h 98"/>
                  <a:gd name="T48" fmla="*/ 7 w 98"/>
                  <a:gd name="T49" fmla="*/ 74 h 98"/>
                  <a:gd name="T50" fmla="*/ 14 w 98"/>
                  <a:gd name="T51" fmla="*/ 83 h 98"/>
                  <a:gd name="T52" fmla="*/ 22 w 98"/>
                  <a:gd name="T53" fmla="*/ 89 h 98"/>
                  <a:gd name="T54" fmla="*/ 31 w 98"/>
                  <a:gd name="T55" fmla="*/ 94 h 98"/>
                  <a:gd name="T56" fmla="*/ 39 w 98"/>
                  <a:gd name="T57" fmla="*/ 97 h 98"/>
                  <a:gd name="T58" fmla="*/ 49 w 98"/>
                  <a:gd name="T59" fmla="*/ 98 h 98"/>
                  <a:gd name="T60" fmla="*/ 49 w 98"/>
                  <a:gd name="T61" fmla="*/ 97 h 98"/>
                  <a:gd name="T62" fmla="*/ 51 w 98"/>
                  <a:gd name="T63" fmla="*/ 97 h 98"/>
                  <a:gd name="T64" fmla="*/ 53 w 98"/>
                  <a:gd name="T65" fmla="*/ 97 h 98"/>
                  <a:gd name="T66" fmla="*/ 58 w 98"/>
                  <a:gd name="T67" fmla="*/ 97 h 98"/>
                  <a:gd name="T68" fmla="*/ 67 w 98"/>
                  <a:gd name="T69" fmla="*/ 94 h 98"/>
                  <a:gd name="T70" fmla="*/ 75 w 98"/>
                  <a:gd name="T71" fmla="*/ 89 h 98"/>
                  <a:gd name="T72" fmla="*/ 76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90" y="74"/>
                    </a:lnTo>
                    <a:lnTo>
                      <a:pt x="95" y="66"/>
                    </a:lnTo>
                    <a:lnTo>
                      <a:pt x="97" y="58"/>
                    </a:lnTo>
                    <a:lnTo>
                      <a:pt x="97" y="53"/>
                    </a:lnTo>
                    <a:lnTo>
                      <a:pt x="97" y="50"/>
                    </a:lnTo>
                    <a:lnTo>
                      <a:pt x="97" y="49"/>
                    </a:lnTo>
                    <a:lnTo>
                      <a:pt x="98" y="49"/>
                    </a:lnTo>
                    <a:lnTo>
                      <a:pt x="97" y="39"/>
                    </a:lnTo>
                    <a:lnTo>
                      <a:pt x="95" y="30"/>
                    </a:lnTo>
                    <a:lnTo>
                      <a:pt x="90" y="21"/>
                    </a:lnTo>
                    <a:lnTo>
                      <a:pt x="83" y="14"/>
                    </a:lnTo>
                    <a:lnTo>
                      <a:pt x="75" y="6"/>
                    </a:lnTo>
                    <a:lnTo>
                      <a:pt x="67" y="2"/>
                    </a:lnTo>
                    <a:lnTo>
                      <a:pt x="58" y="0"/>
                    </a:lnTo>
                    <a:lnTo>
                      <a:pt x="49" y="0"/>
                    </a:lnTo>
                    <a:lnTo>
                      <a:pt x="31" y="2"/>
                    </a:lnTo>
                    <a:lnTo>
                      <a:pt x="14" y="14"/>
                    </a:lnTo>
                    <a:lnTo>
                      <a:pt x="3" y="30"/>
                    </a:lnTo>
                    <a:lnTo>
                      <a:pt x="0" y="49"/>
                    </a:lnTo>
                    <a:lnTo>
                      <a:pt x="0" y="58"/>
                    </a:lnTo>
                    <a:lnTo>
                      <a:pt x="3" y="66"/>
                    </a:lnTo>
                    <a:lnTo>
                      <a:pt x="7" y="74"/>
                    </a:lnTo>
                    <a:lnTo>
                      <a:pt x="14" y="83"/>
                    </a:lnTo>
                    <a:lnTo>
                      <a:pt x="22" y="89"/>
                    </a:lnTo>
                    <a:lnTo>
                      <a:pt x="31" y="94"/>
                    </a:lnTo>
                    <a:lnTo>
                      <a:pt x="39" y="97"/>
                    </a:lnTo>
                    <a:lnTo>
                      <a:pt x="49" y="98"/>
                    </a:lnTo>
                    <a:lnTo>
                      <a:pt x="49" y="97"/>
                    </a:lnTo>
                    <a:lnTo>
                      <a:pt x="51" y="97"/>
                    </a:lnTo>
                    <a:lnTo>
                      <a:pt x="53" y="97"/>
                    </a:lnTo>
                    <a:lnTo>
                      <a:pt x="58" y="97"/>
                    </a:lnTo>
                    <a:lnTo>
                      <a:pt x="67" y="94"/>
                    </a:lnTo>
                    <a:lnTo>
                      <a:pt x="75"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43">
                <a:extLst>
                  <a:ext uri="{FF2B5EF4-FFF2-40B4-BE49-F238E27FC236}">
                    <a16:creationId xmlns:a16="http://schemas.microsoft.com/office/drawing/2014/main" id="{8343BB32-C2E0-C8DA-15F2-7A128992392C}"/>
                  </a:ext>
                </a:extLst>
              </p:cNvPr>
              <p:cNvSpPr>
                <a:spLocks/>
              </p:cNvSpPr>
              <p:nvPr/>
            </p:nvSpPr>
            <p:spPr bwMode="auto">
              <a:xfrm>
                <a:off x="5407025" y="5864225"/>
                <a:ext cx="38100" cy="39688"/>
              </a:xfrm>
              <a:custGeom>
                <a:avLst/>
                <a:gdLst>
                  <a:gd name="T0" fmla="*/ 83 w 99"/>
                  <a:gd name="T1" fmla="*/ 83 h 98"/>
                  <a:gd name="T2" fmla="*/ 86 w 99"/>
                  <a:gd name="T3" fmla="*/ 78 h 98"/>
                  <a:gd name="T4" fmla="*/ 87 w 99"/>
                  <a:gd name="T5" fmla="*/ 76 h 98"/>
                  <a:gd name="T6" fmla="*/ 90 w 99"/>
                  <a:gd name="T7" fmla="*/ 75 h 98"/>
                  <a:gd name="T8" fmla="*/ 95 w 99"/>
                  <a:gd name="T9" fmla="*/ 67 h 98"/>
                  <a:gd name="T10" fmla="*/ 97 w 99"/>
                  <a:gd name="T11" fmla="*/ 58 h 98"/>
                  <a:gd name="T12" fmla="*/ 97 w 99"/>
                  <a:gd name="T13" fmla="*/ 53 h 98"/>
                  <a:gd name="T14" fmla="*/ 97 w 99"/>
                  <a:gd name="T15" fmla="*/ 51 h 98"/>
                  <a:gd name="T16" fmla="*/ 97 w 99"/>
                  <a:gd name="T17" fmla="*/ 49 h 98"/>
                  <a:gd name="T18" fmla="*/ 99 w 99"/>
                  <a:gd name="T19" fmla="*/ 49 h 98"/>
                  <a:gd name="T20" fmla="*/ 97 w 99"/>
                  <a:gd name="T21" fmla="*/ 39 h 98"/>
                  <a:gd name="T22" fmla="*/ 95 w 99"/>
                  <a:gd name="T23" fmla="*/ 31 h 98"/>
                  <a:gd name="T24" fmla="*/ 90 w 99"/>
                  <a:gd name="T25" fmla="*/ 22 h 98"/>
                  <a:gd name="T26" fmla="*/ 83 w 99"/>
                  <a:gd name="T27" fmla="*/ 14 h 98"/>
                  <a:gd name="T28" fmla="*/ 75 w 99"/>
                  <a:gd name="T29" fmla="*/ 7 h 98"/>
                  <a:gd name="T30" fmla="*/ 67 w 99"/>
                  <a:gd name="T31" fmla="*/ 3 h 98"/>
                  <a:gd name="T32" fmla="*/ 58 w 99"/>
                  <a:gd name="T33" fmla="*/ 0 h 98"/>
                  <a:gd name="T34" fmla="*/ 49 w 99"/>
                  <a:gd name="T35" fmla="*/ 0 h 98"/>
                  <a:gd name="T36" fmla="*/ 31 w 99"/>
                  <a:gd name="T37" fmla="*/ 3 h 98"/>
                  <a:gd name="T38" fmla="*/ 14 w 99"/>
                  <a:gd name="T39" fmla="*/ 14 h 98"/>
                  <a:gd name="T40" fmla="*/ 3 w 99"/>
                  <a:gd name="T41" fmla="*/ 31 h 98"/>
                  <a:gd name="T42" fmla="*/ 0 w 99"/>
                  <a:gd name="T43" fmla="*/ 49 h 98"/>
                  <a:gd name="T44" fmla="*/ 0 w 99"/>
                  <a:gd name="T45" fmla="*/ 58 h 98"/>
                  <a:gd name="T46" fmla="*/ 3 w 99"/>
                  <a:gd name="T47" fmla="*/ 67 h 98"/>
                  <a:gd name="T48" fmla="*/ 7 w 99"/>
                  <a:gd name="T49" fmla="*/ 75 h 98"/>
                  <a:gd name="T50" fmla="*/ 14 w 99"/>
                  <a:gd name="T51" fmla="*/ 83 h 98"/>
                  <a:gd name="T52" fmla="*/ 22 w 99"/>
                  <a:gd name="T53" fmla="*/ 90 h 98"/>
                  <a:gd name="T54" fmla="*/ 31 w 99"/>
                  <a:gd name="T55" fmla="*/ 95 h 98"/>
                  <a:gd name="T56" fmla="*/ 39 w 99"/>
                  <a:gd name="T57" fmla="*/ 97 h 98"/>
                  <a:gd name="T58" fmla="*/ 49 w 99"/>
                  <a:gd name="T59" fmla="*/ 98 h 98"/>
                  <a:gd name="T60" fmla="*/ 49 w 99"/>
                  <a:gd name="T61" fmla="*/ 97 h 98"/>
                  <a:gd name="T62" fmla="*/ 51 w 99"/>
                  <a:gd name="T63" fmla="*/ 97 h 98"/>
                  <a:gd name="T64" fmla="*/ 53 w 99"/>
                  <a:gd name="T65" fmla="*/ 97 h 98"/>
                  <a:gd name="T66" fmla="*/ 58 w 99"/>
                  <a:gd name="T67" fmla="*/ 97 h 98"/>
                  <a:gd name="T68" fmla="*/ 67 w 99"/>
                  <a:gd name="T69" fmla="*/ 95 h 98"/>
                  <a:gd name="T70" fmla="*/ 75 w 99"/>
                  <a:gd name="T71" fmla="*/ 90 h 98"/>
                  <a:gd name="T72" fmla="*/ 76 w 99"/>
                  <a:gd name="T73" fmla="*/ 87 h 98"/>
                  <a:gd name="T74" fmla="*/ 78 w 99"/>
                  <a:gd name="T75" fmla="*/ 86 h 98"/>
                  <a:gd name="T76" fmla="*/ 83 w 99"/>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8">
                    <a:moveTo>
                      <a:pt x="83" y="83"/>
                    </a:moveTo>
                    <a:lnTo>
                      <a:pt x="86" y="78"/>
                    </a:lnTo>
                    <a:lnTo>
                      <a:pt x="87" y="76"/>
                    </a:lnTo>
                    <a:lnTo>
                      <a:pt x="90" y="75"/>
                    </a:lnTo>
                    <a:lnTo>
                      <a:pt x="95" y="67"/>
                    </a:lnTo>
                    <a:lnTo>
                      <a:pt x="97" y="58"/>
                    </a:lnTo>
                    <a:lnTo>
                      <a:pt x="97" y="53"/>
                    </a:lnTo>
                    <a:lnTo>
                      <a:pt x="97" y="51"/>
                    </a:lnTo>
                    <a:lnTo>
                      <a:pt x="97" y="49"/>
                    </a:lnTo>
                    <a:lnTo>
                      <a:pt x="99" y="49"/>
                    </a:lnTo>
                    <a:lnTo>
                      <a:pt x="97" y="39"/>
                    </a:lnTo>
                    <a:lnTo>
                      <a:pt x="95" y="31"/>
                    </a:lnTo>
                    <a:lnTo>
                      <a:pt x="90" y="22"/>
                    </a:lnTo>
                    <a:lnTo>
                      <a:pt x="83" y="14"/>
                    </a:lnTo>
                    <a:lnTo>
                      <a:pt x="75" y="7"/>
                    </a:lnTo>
                    <a:lnTo>
                      <a:pt x="67" y="3"/>
                    </a:lnTo>
                    <a:lnTo>
                      <a:pt x="58" y="0"/>
                    </a:lnTo>
                    <a:lnTo>
                      <a:pt x="49" y="0"/>
                    </a:lnTo>
                    <a:lnTo>
                      <a:pt x="31" y="3"/>
                    </a:lnTo>
                    <a:lnTo>
                      <a:pt x="14" y="14"/>
                    </a:lnTo>
                    <a:lnTo>
                      <a:pt x="3" y="31"/>
                    </a:lnTo>
                    <a:lnTo>
                      <a:pt x="0" y="49"/>
                    </a:lnTo>
                    <a:lnTo>
                      <a:pt x="0" y="58"/>
                    </a:lnTo>
                    <a:lnTo>
                      <a:pt x="3" y="67"/>
                    </a:lnTo>
                    <a:lnTo>
                      <a:pt x="7" y="75"/>
                    </a:lnTo>
                    <a:lnTo>
                      <a:pt x="14" y="83"/>
                    </a:lnTo>
                    <a:lnTo>
                      <a:pt x="22" y="90"/>
                    </a:lnTo>
                    <a:lnTo>
                      <a:pt x="31" y="95"/>
                    </a:lnTo>
                    <a:lnTo>
                      <a:pt x="39" y="97"/>
                    </a:lnTo>
                    <a:lnTo>
                      <a:pt x="49" y="98"/>
                    </a:lnTo>
                    <a:lnTo>
                      <a:pt x="49" y="97"/>
                    </a:lnTo>
                    <a:lnTo>
                      <a:pt x="51" y="97"/>
                    </a:lnTo>
                    <a:lnTo>
                      <a:pt x="53" y="97"/>
                    </a:lnTo>
                    <a:lnTo>
                      <a:pt x="58" y="97"/>
                    </a:lnTo>
                    <a:lnTo>
                      <a:pt x="67" y="95"/>
                    </a:lnTo>
                    <a:lnTo>
                      <a:pt x="75" y="90"/>
                    </a:lnTo>
                    <a:lnTo>
                      <a:pt x="76" y="87"/>
                    </a:lnTo>
                    <a:lnTo>
                      <a:pt x="78" y="86"/>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44">
                <a:extLst>
                  <a:ext uri="{FF2B5EF4-FFF2-40B4-BE49-F238E27FC236}">
                    <a16:creationId xmlns:a16="http://schemas.microsoft.com/office/drawing/2014/main" id="{A623D19F-3357-C477-6D99-1D72FD31552B}"/>
                  </a:ext>
                </a:extLst>
              </p:cNvPr>
              <p:cNvSpPr>
                <a:spLocks/>
              </p:cNvSpPr>
              <p:nvPr/>
            </p:nvSpPr>
            <p:spPr bwMode="auto">
              <a:xfrm>
                <a:off x="6175375" y="6054725"/>
                <a:ext cx="39688" cy="38100"/>
              </a:xfrm>
              <a:custGeom>
                <a:avLst/>
                <a:gdLst>
                  <a:gd name="T0" fmla="*/ 84 w 99"/>
                  <a:gd name="T1" fmla="*/ 83 h 98"/>
                  <a:gd name="T2" fmla="*/ 86 w 99"/>
                  <a:gd name="T3" fmla="*/ 78 h 98"/>
                  <a:gd name="T4" fmla="*/ 87 w 99"/>
                  <a:gd name="T5" fmla="*/ 75 h 98"/>
                  <a:gd name="T6" fmla="*/ 90 w 99"/>
                  <a:gd name="T7" fmla="*/ 74 h 98"/>
                  <a:gd name="T8" fmla="*/ 95 w 99"/>
                  <a:gd name="T9" fmla="*/ 67 h 98"/>
                  <a:gd name="T10" fmla="*/ 97 w 99"/>
                  <a:gd name="T11" fmla="*/ 58 h 98"/>
                  <a:gd name="T12" fmla="*/ 97 w 99"/>
                  <a:gd name="T13" fmla="*/ 53 h 98"/>
                  <a:gd name="T14" fmla="*/ 97 w 99"/>
                  <a:gd name="T15" fmla="*/ 50 h 98"/>
                  <a:gd name="T16" fmla="*/ 97 w 99"/>
                  <a:gd name="T17" fmla="*/ 49 h 98"/>
                  <a:gd name="T18" fmla="*/ 99 w 99"/>
                  <a:gd name="T19" fmla="*/ 49 h 98"/>
                  <a:gd name="T20" fmla="*/ 97 w 99"/>
                  <a:gd name="T21" fmla="*/ 39 h 98"/>
                  <a:gd name="T22" fmla="*/ 95 w 99"/>
                  <a:gd name="T23" fmla="*/ 30 h 98"/>
                  <a:gd name="T24" fmla="*/ 90 w 99"/>
                  <a:gd name="T25" fmla="*/ 21 h 98"/>
                  <a:gd name="T26" fmla="*/ 84 w 99"/>
                  <a:gd name="T27" fmla="*/ 14 h 98"/>
                  <a:gd name="T28" fmla="*/ 75 w 99"/>
                  <a:gd name="T29" fmla="*/ 6 h 98"/>
                  <a:gd name="T30" fmla="*/ 67 w 99"/>
                  <a:gd name="T31" fmla="*/ 3 h 98"/>
                  <a:gd name="T32" fmla="*/ 58 w 99"/>
                  <a:gd name="T33" fmla="*/ 0 h 98"/>
                  <a:gd name="T34" fmla="*/ 50 w 99"/>
                  <a:gd name="T35" fmla="*/ 0 h 98"/>
                  <a:gd name="T36" fmla="*/ 31 w 99"/>
                  <a:gd name="T37" fmla="*/ 3 h 98"/>
                  <a:gd name="T38" fmla="*/ 14 w 99"/>
                  <a:gd name="T39" fmla="*/ 14 h 98"/>
                  <a:gd name="T40" fmla="*/ 3 w 99"/>
                  <a:gd name="T41" fmla="*/ 30 h 98"/>
                  <a:gd name="T42" fmla="*/ 0 w 99"/>
                  <a:gd name="T43" fmla="*/ 49 h 98"/>
                  <a:gd name="T44" fmla="*/ 0 w 99"/>
                  <a:gd name="T45" fmla="*/ 58 h 98"/>
                  <a:gd name="T46" fmla="*/ 3 w 99"/>
                  <a:gd name="T47" fmla="*/ 67 h 98"/>
                  <a:gd name="T48" fmla="*/ 7 w 99"/>
                  <a:gd name="T49" fmla="*/ 74 h 98"/>
                  <a:gd name="T50" fmla="*/ 14 w 99"/>
                  <a:gd name="T51" fmla="*/ 83 h 98"/>
                  <a:gd name="T52" fmla="*/ 22 w 99"/>
                  <a:gd name="T53" fmla="*/ 89 h 98"/>
                  <a:gd name="T54" fmla="*/ 31 w 99"/>
                  <a:gd name="T55" fmla="*/ 94 h 98"/>
                  <a:gd name="T56" fmla="*/ 39 w 99"/>
                  <a:gd name="T57" fmla="*/ 97 h 98"/>
                  <a:gd name="T58" fmla="*/ 50 w 99"/>
                  <a:gd name="T59" fmla="*/ 98 h 98"/>
                  <a:gd name="T60" fmla="*/ 50 w 99"/>
                  <a:gd name="T61" fmla="*/ 97 h 98"/>
                  <a:gd name="T62" fmla="*/ 51 w 99"/>
                  <a:gd name="T63" fmla="*/ 97 h 98"/>
                  <a:gd name="T64" fmla="*/ 53 w 99"/>
                  <a:gd name="T65" fmla="*/ 97 h 98"/>
                  <a:gd name="T66" fmla="*/ 58 w 99"/>
                  <a:gd name="T67" fmla="*/ 97 h 98"/>
                  <a:gd name="T68" fmla="*/ 67 w 99"/>
                  <a:gd name="T69" fmla="*/ 94 h 98"/>
                  <a:gd name="T70" fmla="*/ 75 w 99"/>
                  <a:gd name="T71" fmla="*/ 89 h 98"/>
                  <a:gd name="T72" fmla="*/ 76 w 99"/>
                  <a:gd name="T73" fmla="*/ 87 h 98"/>
                  <a:gd name="T74" fmla="*/ 78 w 99"/>
                  <a:gd name="T75" fmla="*/ 86 h 98"/>
                  <a:gd name="T76" fmla="*/ 84 w 99"/>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8">
                    <a:moveTo>
                      <a:pt x="84" y="83"/>
                    </a:moveTo>
                    <a:lnTo>
                      <a:pt x="86" y="78"/>
                    </a:lnTo>
                    <a:lnTo>
                      <a:pt x="87" y="75"/>
                    </a:lnTo>
                    <a:lnTo>
                      <a:pt x="90" y="74"/>
                    </a:lnTo>
                    <a:lnTo>
                      <a:pt x="95" y="67"/>
                    </a:lnTo>
                    <a:lnTo>
                      <a:pt x="97" y="58"/>
                    </a:lnTo>
                    <a:lnTo>
                      <a:pt x="97" y="53"/>
                    </a:lnTo>
                    <a:lnTo>
                      <a:pt x="97" y="50"/>
                    </a:lnTo>
                    <a:lnTo>
                      <a:pt x="97" y="49"/>
                    </a:lnTo>
                    <a:lnTo>
                      <a:pt x="99" y="49"/>
                    </a:lnTo>
                    <a:lnTo>
                      <a:pt x="97" y="39"/>
                    </a:lnTo>
                    <a:lnTo>
                      <a:pt x="95" y="30"/>
                    </a:lnTo>
                    <a:lnTo>
                      <a:pt x="90" y="21"/>
                    </a:lnTo>
                    <a:lnTo>
                      <a:pt x="84" y="14"/>
                    </a:lnTo>
                    <a:lnTo>
                      <a:pt x="75" y="6"/>
                    </a:lnTo>
                    <a:lnTo>
                      <a:pt x="67" y="3"/>
                    </a:lnTo>
                    <a:lnTo>
                      <a:pt x="58" y="0"/>
                    </a:lnTo>
                    <a:lnTo>
                      <a:pt x="50" y="0"/>
                    </a:lnTo>
                    <a:lnTo>
                      <a:pt x="31" y="3"/>
                    </a:lnTo>
                    <a:lnTo>
                      <a:pt x="14" y="14"/>
                    </a:lnTo>
                    <a:lnTo>
                      <a:pt x="3" y="30"/>
                    </a:lnTo>
                    <a:lnTo>
                      <a:pt x="0" y="49"/>
                    </a:lnTo>
                    <a:lnTo>
                      <a:pt x="0" y="58"/>
                    </a:lnTo>
                    <a:lnTo>
                      <a:pt x="3" y="67"/>
                    </a:lnTo>
                    <a:lnTo>
                      <a:pt x="7" y="74"/>
                    </a:lnTo>
                    <a:lnTo>
                      <a:pt x="14" y="83"/>
                    </a:lnTo>
                    <a:lnTo>
                      <a:pt x="22" y="89"/>
                    </a:lnTo>
                    <a:lnTo>
                      <a:pt x="31" y="94"/>
                    </a:lnTo>
                    <a:lnTo>
                      <a:pt x="39" y="97"/>
                    </a:lnTo>
                    <a:lnTo>
                      <a:pt x="50" y="98"/>
                    </a:lnTo>
                    <a:lnTo>
                      <a:pt x="50" y="97"/>
                    </a:lnTo>
                    <a:lnTo>
                      <a:pt x="51" y="97"/>
                    </a:lnTo>
                    <a:lnTo>
                      <a:pt x="53" y="97"/>
                    </a:lnTo>
                    <a:lnTo>
                      <a:pt x="58" y="97"/>
                    </a:lnTo>
                    <a:lnTo>
                      <a:pt x="67" y="94"/>
                    </a:lnTo>
                    <a:lnTo>
                      <a:pt x="75" y="89"/>
                    </a:lnTo>
                    <a:lnTo>
                      <a:pt x="76" y="87"/>
                    </a:lnTo>
                    <a:lnTo>
                      <a:pt x="78" y="86"/>
                    </a:lnTo>
                    <a:lnTo>
                      <a:pt x="84"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45">
                <a:extLst>
                  <a:ext uri="{FF2B5EF4-FFF2-40B4-BE49-F238E27FC236}">
                    <a16:creationId xmlns:a16="http://schemas.microsoft.com/office/drawing/2014/main" id="{8E980D82-3EE2-FD20-A6EC-ADFC9B9AAC3C}"/>
                  </a:ext>
                </a:extLst>
              </p:cNvPr>
              <p:cNvSpPr>
                <a:spLocks/>
              </p:cNvSpPr>
              <p:nvPr/>
            </p:nvSpPr>
            <p:spPr bwMode="auto">
              <a:xfrm>
                <a:off x="7458075" y="5753100"/>
                <a:ext cx="39688" cy="38100"/>
              </a:xfrm>
              <a:custGeom>
                <a:avLst/>
                <a:gdLst>
                  <a:gd name="T0" fmla="*/ 83 w 98"/>
                  <a:gd name="T1" fmla="*/ 83 h 98"/>
                  <a:gd name="T2" fmla="*/ 86 w 98"/>
                  <a:gd name="T3" fmla="*/ 78 h 98"/>
                  <a:gd name="T4" fmla="*/ 87 w 98"/>
                  <a:gd name="T5" fmla="*/ 75 h 98"/>
                  <a:gd name="T6" fmla="*/ 89 w 98"/>
                  <a:gd name="T7" fmla="*/ 74 h 98"/>
                  <a:gd name="T8" fmla="*/ 95 w 98"/>
                  <a:gd name="T9" fmla="*/ 66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5 w 98"/>
                  <a:gd name="T23" fmla="*/ 30 h 98"/>
                  <a:gd name="T24" fmla="*/ 89 w 98"/>
                  <a:gd name="T25" fmla="*/ 21 h 98"/>
                  <a:gd name="T26" fmla="*/ 83 w 98"/>
                  <a:gd name="T27" fmla="*/ 14 h 98"/>
                  <a:gd name="T28" fmla="*/ 74 w 98"/>
                  <a:gd name="T29" fmla="*/ 6 h 98"/>
                  <a:gd name="T30" fmla="*/ 67 w 98"/>
                  <a:gd name="T31" fmla="*/ 2 h 98"/>
                  <a:gd name="T32" fmla="*/ 58 w 98"/>
                  <a:gd name="T33" fmla="*/ 0 h 98"/>
                  <a:gd name="T34" fmla="*/ 49 w 98"/>
                  <a:gd name="T35" fmla="*/ 0 h 98"/>
                  <a:gd name="T36" fmla="*/ 30 w 98"/>
                  <a:gd name="T37" fmla="*/ 2 h 98"/>
                  <a:gd name="T38" fmla="*/ 14 w 98"/>
                  <a:gd name="T39" fmla="*/ 14 h 98"/>
                  <a:gd name="T40" fmla="*/ 3 w 98"/>
                  <a:gd name="T41" fmla="*/ 30 h 98"/>
                  <a:gd name="T42" fmla="*/ 0 w 98"/>
                  <a:gd name="T43" fmla="*/ 49 h 98"/>
                  <a:gd name="T44" fmla="*/ 0 w 98"/>
                  <a:gd name="T45" fmla="*/ 58 h 98"/>
                  <a:gd name="T46" fmla="*/ 3 w 98"/>
                  <a:gd name="T47" fmla="*/ 66 h 98"/>
                  <a:gd name="T48" fmla="*/ 6 w 98"/>
                  <a:gd name="T49" fmla="*/ 74 h 98"/>
                  <a:gd name="T50" fmla="*/ 14 w 98"/>
                  <a:gd name="T51" fmla="*/ 83 h 98"/>
                  <a:gd name="T52" fmla="*/ 22 w 98"/>
                  <a:gd name="T53" fmla="*/ 89 h 98"/>
                  <a:gd name="T54" fmla="*/ 30 w 98"/>
                  <a:gd name="T55" fmla="*/ 94 h 98"/>
                  <a:gd name="T56" fmla="*/ 39 w 98"/>
                  <a:gd name="T57" fmla="*/ 97 h 98"/>
                  <a:gd name="T58" fmla="*/ 49 w 98"/>
                  <a:gd name="T59" fmla="*/ 98 h 98"/>
                  <a:gd name="T60" fmla="*/ 49 w 98"/>
                  <a:gd name="T61" fmla="*/ 97 h 98"/>
                  <a:gd name="T62" fmla="*/ 50 w 98"/>
                  <a:gd name="T63" fmla="*/ 97 h 98"/>
                  <a:gd name="T64" fmla="*/ 53 w 98"/>
                  <a:gd name="T65" fmla="*/ 97 h 98"/>
                  <a:gd name="T66" fmla="*/ 58 w 98"/>
                  <a:gd name="T67" fmla="*/ 97 h 98"/>
                  <a:gd name="T68" fmla="*/ 67 w 98"/>
                  <a:gd name="T69" fmla="*/ 94 h 98"/>
                  <a:gd name="T70" fmla="*/ 74 w 98"/>
                  <a:gd name="T71" fmla="*/ 89 h 98"/>
                  <a:gd name="T72" fmla="*/ 76 w 98"/>
                  <a:gd name="T73" fmla="*/ 86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89" y="74"/>
                    </a:lnTo>
                    <a:lnTo>
                      <a:pt x="95" y="66"/>
                    </a:lnTo>
                    <a:lnTo>
                      <a:pt x="97" y="58"/>
                    </a:lnTo>
                    <a:lnTo>
                      <a:pt x="97" y="53"/>
                    </a:lnTo>
                    <a:lnTo>
                      <a:pt x="97" y="50"/>
                    </a:lnTo>
                    <a:lnTo>
                      <a:pt x="97" y="49"/>
                    </a:lnTo>
                    <a:lnTo>
                      <a:pt x="98" y="49"/>
                    </a:lnTo>
                    <a:lnTo>
                      <a:pt x="97" y="39"/>
                    </a:lnTo>
                    <a:lnTo>
                      <a:pt x="95" y="30"/>
                    </a:lnTo>
                    <a:lnTo>
                      <a:pt x="89" y="21"/>
                    </a:lnTo>
                    <a:lnTo>
                      <a:pt x="83" y="14"/>
                    </a:lnTo>
                    <a:lnTo>
                      <a:pt x="74" y="6"/>
                    </a:lnTo>
                    <a:lnTo>
                      <a:pt x="67" y="2"/>
                    </a:lnTo>
                    <a:lnTo>
                      <a:pt x="58" y="0"/>
                    </a:lnTo>
                    <a:lnTo>
                      <a:pt x="49" y="0"/>
                    </a:lnTo>
                    <a:lnTo>
                      <a:pt x="30" y="2"/>
                    </a:lnTo>
                    <a:lnTo>
                      <a:pt x="14" y="14"/>
                    </a:lnTo>
                    <a:lnTo>
                      <a:pt x="3" y="30"/>
                    </a:lnTo>
                    <a:lnTo>
                      <a:pt x="0" y="49"/>
                    </a:lnTo>
                    <a:lnTo>
                      <a:pt x="0" y="58"/>
                    </a:lnTo>
                    <a:lnTo>
                      <a:pt x="3" y="66"/>
                    </a:lnTo>
                    <a:lnTo>
                      <a:pt x="6" y="74"/>
                    </a:lnTo>
                    <a:lnTo>
                      <a:pt x="14" y="83"/>
                    </a:lnTo>
                    <a:lnTo>
                      <a:pt x="22" y="89"/>
                    </a:lnTo>
                    <a:lnTo>
                      <a:pt x="30" y="94"/>
                    </a:lnTo>
                    <a:lnTo>
                      <a:pt x="39" y="97"/>
                    </a:lnTo>
                    <a:lnTo>
                      <a:pt x="49" y="98"/>
                    </a:lnTo>
                    <a:lnTo>
                      <a:pt x="49" y="97"/>
                    </a:lnTo>
                    <a:lnTo>
                      <a:pt x="50" y="97"/>
                    </a:lnTo>
                    <a:lnTo>
                      <a:pt x="53" y="97"/>
                    </a:lnTo>
                    <a:lnTo>
                      <a:pt x="58" y="97"/>
                    </a:lnTo>
                    <a:lnTo>
                      <a:pt x="67" y="94"/>
                    </a:lnTo>
                    <a:lnTo>
                      <a:pt x="74" y="89"/>
                    </a:lnTo>
                    <a:lnTo>
                      <a:pt x="76" y="86"/>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46">
                <a:extLst>
                  <a:ext uri="{FF2B5EF4-FFF2-40B4-BE49-F238E27FC236}">
                    <a16:creationId xmlns:a16="http://schemas.microsoft.com/office/drawing/2014/main" id="{D46FF4B7-9374-A905-A4AC-E665A9A88A70}"/>
                  </a:ext>
                </a:extLst>
              </p:cNvPr>
              <p:cNvSpPr>
                <a:spLocks/>
              </p:cNvSpPr>
              <p:nvPr/>
            </p:nvSpPr>
            <p:spPr bwMode="auto">
              <a:xfrm>
                <a:off x="8231188" y="5511800"/>
                <a:ext cx="39688" cy="38100"/>
              </a:xfrm>
              <a:custGeom>
                <a:avLst/>
                <a:gdLst>
                  <a:gd name="T0" fmla="*/ 83 w 98"/>
                  <a:gd name="T1" fmla="*/ 83 h 98"/>
                  <a:gd name="T2" fmla="*/ 86 w 98"/>
                  <a:gd name="T3" fmla="*/ 78 h 98"/>
                  <a:gd name="T4" fmla="*/ 87 w 98"/>
                  <a:gd name="T5" fmla="*/ 76 h 98"/>
                  <a:gd name="T6" fmla="*/ 90 w 98"/>
                  <a:gd name="T7" fmla="*/ 74 h 98"/>
                  <a:gd name="T8" fmla="*/ 95 w 98"/>
                  <a:gd name="T9" fmla="*/ 67 h 98"/>
                  <a:gd name="T10" fmla="*/ 97 w 98"/>
                  <a:gd name="T11" fmla="*/ 58 h 98"/>
                  <a:gd name="T12" fmla="*/ 97 w 98"/>
                  <a:gd name="T13" fmla="*/ 53 h 98"/>
                  <a:gd name="T14" fmla="*/ 97 w 98"/>
                  <a:gd name="T15" fmla="*/ 51 h 98"/>
                  <a:gd name="T16" fmla="*/ 97 w 98"/>
                  <a:gd name="T17" fmla="*/ 49 h 98"/>
                  <a:gd name="T18" fmla="*/ 98 w 98"/>
                  <a:gd name="T19" fmla="*/ 49 h 98"/>
                  <a:gd name="T20" fmla="*/ 97 w 98"/>
                  <a:gd name="T21" fmla="*/ 39 h 98"/>
                  <a:gd name="T22" fmla="*/ 95 w 98"/>
                  <a:gd name="T23" fmla="*/ 30 h 98"/>
                  <a:gd name="T24" fmla="*/ 90 w 98"/>
                  <a:gd name="T25" fmla="*/ 22 h 98"/>
                  <a:gd name="T26" fmla="*/ 83 w 98"/>
                  <a:gd name="T27" fmla="*/ 14 h 98"/>
                  <a:gd name="T28" fmla="*/ 75 w 98"/>
                  <a:gd name="T29" fmla="*/ 7 h 98"/>
                  <a:gd name="T30" fmla="*/ 67 w 98"/>
                  <a:gd name="T31" fmla="*/ 3 h 98"/>
                  <a:gd name="T32" fmla="*/ 58 w 98"/>
                  <a:gd name="T33" fmla="*/ 0 h 98"/>
                  <a:gd name="T34" fmla="*/ 49 w 98"/>
                  <a:gd name="T35" fmla="*/ 0 h 98"/>
                  <a:gd name="T36" fmla="*/ 31 w 98"/>
                  <a:gd name="T37" fmla="*/ 3 h 98"/>
                  <a:gd name="T38" fmla="*/ 14 w 98"/>
                  <a:gd name="T39" fmla="*/ 14 h 98"/>
                  <a:gd name="T40" fmla="*/ 3 w 98"/>
                  <a:gd name="T41" fmla="*/ 30 h 98"/>
                  <a:gd name="T42" fmla="*/ 0 w 98"/>
                  <a:gd name="T43" fmla="*/ 49 h 98"/>
                  <a:gd name="T44" fmla="*/ 0 w 98"/>
                  <a:gd name="T45" fmla="*/ 58 h 98"/>
                  <a:gd name="T46" fmla="*/ 3 w 98"/>
                  <a:gd name="T47" fmla="*/ 67 h 98"/>
                  <a:gd name="T48" fmla="*/ 7 w 98"/>
                  <a:gd name="T49" fmla="*/ 74 h 98"/>
                  <a:gd name="T50" fmla="*/ 14 w 98"/>
                  <a:gd name="T51" fmla="*/ 83 h 98"/>
                  <a:gd name="T52" fmla="*/ 22 w 98"/>
                  <a:gd name="T53" fmla="*/ 90 h 98"/>
                  <a:gd name="T54" fmla="*/ 31 w 98"/>
                  <a:gd name="T55" fmla="*/ 95 h 98"/>
                  <a:gd name="T56" fmla="*/ 39 w 98"/>
                  <a:gd name="T57" fmla="*/ 97 h 98"/>
                  <a:gd name="T58" fmla="*/ 49 w 98"/>
                  <a:gd name="T59" fmla="*/ 98 h 98"/>
                  <a:gd name="T60" fmla="*/ 49 w 98"/>
                  <a:gd name="T61" fmla="*/ 97 h 98"/>
                  <a:gd name="T62" fmla="*/ 51 w 98"/>
                  <a:gd name="T63" fmla="*/ 97 h 98"/>
                  <a:gd name="T64" fmla="*/ 53 w 98"/>
                  <a:gd name="T65" fmla="*/ 97 h 98"/>
                  <a:gd name="T66" fmla="*/ 58 w 98"/>
                  <a:gd name="T67" fmla="*/ 97 h 98"/>
                  <a:gd name="T68" fmla="*/ 67 w 98"/>
                  <a:gd name="T69" fmla="*/ 95 h 98"/>
                  <a:gd name="T70" fmla="*/ 75 w 98"/>
                  <a:gd name="T71" fmla="*/ 90 h 98"/>
                  <a:gd name="T72" fmla="*/ 76 w 98"/>
                  <a:gd name="T73" fmla="*/ 87 h 98"/>
                  <a:gd name="T74" fmla="*/ 78 w 98"/>
                  <a:gd name="T75" fmla="*/ 86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6"/>
                    </a:lnTo>
                    <a:lnTo>
                      <a:pt x="90" y="74"/>
                    </a:lnTo>
                    <a:lnTo>
                      <a:pt x="95" y="67"/>
                    </a:lnTo>
                    <a:lnTo>
                      <a:pt x="97" y="58"/>
                    </a:lnTo>
                    <a:lnTo>
                      <a:pt x="97" y="53"/>
                    </a:lnTo>
                    <a:lnTo>
                      <a:pt x="97" y="51"/>
                    </a:lnTo>
                    <a:lnTo>
                      <a:pt x="97" y="49"/>
                    </a:lnTo>
                    <a:lnTo>
                      <a:pt x="98" y="49"/>
                    </a:lnTo>
                    <a:lnTo>
                      <a:pt x="97" y="39"/>
                    </a:lnTo>
                    <a:lnTo>
                      <a:pt x="95" y="30"/>
                    </a:lnTo>
                    <a:lnTo>
                      <a:pt x="90" y="22"/>
                    </a:lnTo>
                    <a:lnTo>
                      <a:pt x="83" y="14"/>
                    </a:lnTo>
                    <a:lnTo>
                      <a:pt x="75" y="7"/>
                    </a:lnTo>
                    <a:lnTo>
                      <a:pt x="67" y="3"/>
                    </a:lnTo>
                    <a:lnTo>
                      <a:pt x="58" y="0"/>
                    </a:lnTo>
                    <a:lnTo>
                      <a:pt x="49" y="0"/>
                    </a:lnTo>
                    <a:lnTo>
                      <a:pt x="31" y="3"/>
                    </a:lnTo>
                    <a:lnTo>
                      <a:pt x="14" y="14"/>
                    </a:lnTo>
                    <a:lnTo>
                      <a:pt x="3" y="30"/>
                    </a:lnTo>
                    <a:lnTo>
                      <a:pt x="0" y="49"/>
                    </a:lnTo>
                    <a:lnTo>
                      <a:pt x="0" y="58"/>
                    </a:lnTo>
                    <a:lnTo>
                      <a:pt x="3" y="67"/>
                    </a:lnTo>
                    <a:lnTo>
                      <a:pt x="7" y="74"/>
                    </a:lnTo>
                    <a:lnTo>
                      <a:pt x="14" y="83"/>
                    </a:lnTo>
                    <a:lnTo>
                      <a:pt x="22" y="90"/>
                    </a:lnTo>
                    <a:lnTo>
                      <a:pt x="31" y="95"/>
                    </a:lnTo>
                    <a:lnTo>
                      <a:pt x="39" y="97"/>
                    </a:lnTo>
                    <a:lnTo>
                      <a:pt x="49" y="98"/>
                    </a:lnTo>
                    <a:lnTo>
                      <a:pt x="49" y="97"/>
                    </a:lnTo>
                    <a:lnTo>
                      <a:pt x="51" y="97"/>
                    </a:lnTo>
                    <a:lnTo>
                      <a:pt x="53" y="97"/>
                    </a:lnTo>
                    <a:lnTo>
                      <a:pt x="58" y="97"/>
                    </a:lnTo>
                    <a:lnTo>
                      <a:pt x="67" y="95"/>
                    </a:lnTo>
                    <a:lnTo>
                      <a:pt x="75" y="90"/>
                    </a:lnTo>
                    <a:lnTo>
                      <a:pt x="76" y="87"/>
                    </a:lnTo>
                    <a:lnTo>
                      <a:pt x="78" y="86"/>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47">
                <a:extLst>
                  <a:ext uri="{FF2B5EF4-FFF2-40B4-BE49-F238E27FC236}">
                    <a16:creationId xmlns:a16="http://schemas.microsoft.com/office/drawing/2014/main" id="{B5166FD6-FB02-9EA9-2B8A-D019BBA27E8A}"/>
                  </a:ext>
                </a:extLst>
              </p:cNvPr>
              <p:cNvSpPr>
                <a:spLocks/>
              </p:cNvSpPr>
              <p:nvPr/>
            </p:nvSpPr>
            <p:spPr bwMode="auto">
              <a:xfrm>
                <a:off x="5761038" y="4984750"/>
                <a:ext cx="38100" cy="39688"/>
              </a:xfrm>
              <a:custGeom>
                <a:avLst/>
                <a:gdLst>
                  <a:gd name="T0" fmla="*/ 83 w 98"/>
                  <a:gd name="T1" fmla="*/ 83 h 98"/>
                  <a:gd name="T2" fmla="*/ 86 w 98"/>
                  <a:gd name="T3" fmla="*/ 78 h 98"/>
                  <a:gd name="T4" fmla="*/ 87 w 98"/>
                  <a:gd name="T5" fmla="*/ 75 h 98"/>
                  <a:gd name="T6" fmla="*/ 90 w 98"/>
                  <a:gd name="T7" fmla="*/ 74 h 98"/>
                  <a:gd name="T8" fmla="*/ 95 w 98"/>
                  <a:gd name="T9" fmla="*/ 67 h 98"/>
                  <a:gd name="T10" fmla="*/ 97 w 98"/>
                  <a:gd name="T11" fmla="*/ 58 h 98"/>
                  <a:gd name="T12" fmla="*/ 97 w 98"/>
                  <a:gd name="T13" fmla="*/ 53 h 98"/>
                  <a:gd name="T14" fmla="*/ 97 w 98"/>
                  <a:gd name="T15" fmla="*/ 50 h 98"/>
                  <a:gd name="T16" fmla="*/ 97 w 98"/>
                  <a:gd name="T17" fmla="*/ 49 h 98"/>
                  <a:gd name="T18" fmla="*/ 98 w 98"/>
                  <a:gd name="T19" fmla="*/ 49 h 98"/>
                  <a:gd name="T20" fmla="*/ 97 w 98"/>
                  <a:gd name="T21" fmla="*/ 39 h 98"/>
                  <a:gd name="T22" fmla="*/ 95 w 98"/>
                  <a:gd name="T23" fmla="*/ 30 h 98"/>
                  <a:gd name="T24" fmla="*/ 90 w 98"/>
                  <a:gd name="T25" fmla="*/ 21 h 98"/>
                  <a:gd name="T26" fmla="*/ 83 w 98"/>
                  <a:gd name="T27" fmla="*/ 14 h 98"/>
                  <a:gd name="T28" fmla="*/ 74 w 98"/>
                  <a:gd name="T29" fmla="*/ 6 h 98"/>
                  <a:gd name="T30" fmla="*/ 67 w 98"/>
                  <a:gd name="T31" fmla="*/ 2 h 98"/>
                  <a:gd name="T32" fmla="*/ 58 w 98"/>
                  <a:gd name="T33" fmla="*/ 0 h 98"/>
                  <a:gd name="T34" fmla="*/ 49 w 98"/>
                  <a:gd name="T35" fmla="*/ 0 h 98"/>
                  <a:gd name="T36" fmla="*/ 30 w 98"/>
                  <a:gd name="T37" fmla="*/ 2 h 98"/>
                  <a:gd name="T38" fmla="*/ 14 w 98"/>
                  <a:gd name="T39" fmla="*/ 14 h 98"/>
                  <a:gd name="T40" fmla="*/ 3 w 98"/>
                  <a:gd name="T41" fmla="*/ 30 h 98"/>
                  <a:gd name="T42" fmla="*/ 0 w 98"/>
                  <a:gd name="T43" fmla="*/ 49 h 98"/>
                  <a:gd name="T44" fmla="*/ 0 w 98"/>
                  <a:gd name="T45" fmla="*/ 58 h 98"/>
                  <a:gd name="T46" fmla="*/ 3 w 98"/>
                  <a:gd name="T47" fmla="*/ 67 h 98"/>
                  <a:gd name="T48" fmla="*/ 7 w 98"/>
                  <a:gd name="T49" fmla="*/ 74 h 98"/>
                  <a:gd name="T50" fmla="*/ 14 w 98"/>
                  <a:gd name="T51" fmla="*/ 83 h 98"/>
                  <a:gd name="T52" fmla="*/ 22 w 98"/>
                  <a:gd name="T53" fmla="*/ 89 h 98"/>
                  <a:gd name="T54" fmla="*/ 30 w 98"/>
                  <a:gd name="T55" fmla="*/ 94 h 98"/>
                  <a:gd name="T56" fmla="*/ 39 w 98"/>
                  <a:gd name="T57" fmla="*/ 97 h 98"/>
                  <a:gd name="T58" fmla="*/ 49 w 98"/>
                  <a:gd name="T59" fmla="*/ 98 h 98"/>
                  <a:gd name="T60" fmla="*/ 49 w 98"/>
                  <a:gd name="T61" fmla="*/ 97 h 98"/>
                  <a:gd name="T62" fmla="*/ 51 w 98"/>
                  <a:gd name="T63" fmla="*/ 97 h 98"/>
                  <a:gd name="T64" fmla="*/ 53 w 98"/>
                  <a:gd name="T65" fmla="*/ 97 h 98"/>
                  <a:gd name="T66" fmla="*/ 58 w 98"/>
                  <a:gd name="T67" fmla="*/ 97 h 98"/>
                  <a:gd name="T68" fmla="*/ 67 w 98"/>
                  <a:gd name="T69" fmla="*/ 94 h 98"/>
                  <a:gd name="T70" fmla="*/ 74 w 98"/>
                  <a:gd name="T71" fmla="*/ 89 h 98"/>
                  <a:gd name="T72" fmla="*/ 76 w 98"/>
                  <a:gd name="T73" fmla="*/ 87 h 98"/>
                  <a:gd name="T74" fmla="*/ 78 w 98"/>
                  <a:gd name="T75" fmla="*/ 85 h 98"/>
                  <a:gd name="T76" fmla="*/ 83 w 98"/>
                  <a:gd name="T7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8">
                    <a:moveTo>
                      <a:pt x="83" y="83"/>
                    </a:moveTo>
                    <a:lnTo>
                      <a:pt x="86" y="78"/>
                    </a:lnTo>
                    <a:lnTo>
                      <a:pt x="87" y="75"/>
                    </a:lnTo>
                    <a:lnTo>
                      <a:pt x="90" y="74"/>
                    </a:lnTo>
                    <a:lnTo>
                      <a:pt x="95" y="67"/>
                    </a:lnTo>
                    <a:lnTo>
                      <a:pt x="97" y="58"/>
                    </a:lnTo>
                    <a:lnTo>
                      <a:pt x="97" y="53"/>
                    </a:lnTo>
                    <a:lnTo>
                      <a:pt x="97" y="50"/>
                    </a:lnTo>
                    <a:lnTo>
                      <a:pt x="97" y="49"/>
                    </a:lnTo>
                    <a:lnTo>
                      <a:pt x="98" y="49"/>
                    </a:lnTo>
                    <a:lnTo>
                      <a:pt x="97" y="39"/>
                    </a:lnTo>
                    <a:lnTo>
                      <a:pt x="95" y="30"/>
                    </a:lnTo>
                    <a:lnTo>
                      <a:pt x="90" y="21"/>
                    </a:lnTo>
                    <a:lnTo>
                      <a:pt x="83" y="14"/>
                    </a:lnTo>
                    <a:lnTo>
                      <a:pt x="74" y="6"/>
                    </a:lnTo>
                    <a:lnTo>
                      <a:pt x="67" y="2"/>
                    </a:lnTo>
                    <a:lnTo>
                      <a:pt x="58" y="0"/>
                    </a:lnTo>
                    <a:lnTo>
                      <a:pt x="49" y="0"/>
                    </a:lnTo>
                    <a:lnTo>
                      <a:pt x="30" y="2"/>
                    </a:lnTo>
                    <a:lnTo>
                      <a:pt x="14" y="14"/>
                    </a:lnTo>
                    <a:lnTo>
                      <a:pt x="3" y="30"/>
                    </a:lnTo>
                    <a:lnTo>
                      <a:pt x="0" y="49"/>
                    </a:lnTo>
                    <a:lnTo>
                      <a:pt x="0" y="58"/>
                    </a:lnTo>
                    <a:lnTo>
                      <a:pt x="3" y="67"/>
                    </a:lnTo>
                    <a:lnTo>
                      <a:pt x="7" y="74"/>
                    </a:lnTo>
                    <a:lnTo>
                      <a:pt x="14" y="83"/>
                    </a:lnTo>
                    <a:lnTo>
                      <a:pt x="22" y="89"/>
                    </a:lnTo>
                    <a:lnTo>
                      <a:pt x="30" y="94"/>
                    </a:lnTo>
                    <a:lnTo>
                      <a:pt x="39" y="97"/>
                    </a:lnTo>
                    <a:lnTo>
                      <a:pt x="49" y="98"/>
                    </a:lnTo>
                    <a:lnTo>
                      <a:pt x="49" y="97"/>
                    </a:lnTo>
                    <a:lnTo>
                      <a:pt x="51" y="97"/>
                    </a:lnTo>
                    <a:lnTo>
                      <a:pt x="53" y="97"/>
                    </a:lnTo>
                    <a:lnTo>
                      <a:pt x="58" y="97"/>
                    </a:lnTo>
                    <a:lnTo>
                      <a:pt x="67" y="94"/>
                    </a:lnTo>
                    <a:lnTo>
                      <a:pt x="74" y="89"/>
                    </a:lnTo>
                    <a:lnTo>
                      <a:pt x="76" y="87"/>
                    </a:lnTo>
                    <a:lnTo>
                      <a:pt x="78" y="85"/>
                    </a:lnTo>
                    <a:lnTo>
                      <a:pt x="83" y="83"/>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59" name="ZoneTexte 58">
              <a:extLst>
                <a:ext uri="{FF2B5EF4-FFF2-40B4-BE49-F238E27FC236}">
                  <a16:creationId xmlns:a16="http://schemas.microsoft.com/office/drawing/2014/main" id="{92B5D743-D850-1750-FCB3-E5D3FBD61BD1}"/>
                </a:ext>
              </a:extLst>
            </p:cNvPr>
            <p:cNvSpPr txBox="1"/>
            <p:nvPr/>
          </p:nvSpPr>
          <p:spPr>
            <a:xfrm>
              <a:off x="2611915" y="5941129"/>
              <a:ext cx="250389" cy="246221"/>
            </a:xfrm>
            <a:prstGeom prst="rect">
              <a:avLst/>
            </a:prstGeom>
            <a:noFill/>
          </p:spPr>
          <p:txBody>
            <a:bodyPr wrap="none" rtlCol="0">
              <a:spAutoFit/>
            </a:bodyPr>
            <a:lstStyle/>
            <a:p>
              <a:pPr algn="r"/>
              <a:r>
                <a:rPr lang="en-US" sz="1000" noProof="0" dirty="0"/>
                <a:t>0</a:t>
              </a:r>
            </a:p>
          </p:txBody>
        </p:sp>
        <p:sp>
          <p:nvSpPr>
            <p:cNvPr id="60" name="ZoneTexte 59">
              <a:extLst>
                <a:ext uri="{FF2B5EF4-FFF2-40B4-BE49-F238E27FC236}">
                  <a16:creationId xmlns:a16="http://schemas.microsoft.com/office/drawing/2014/main" id="{C704704F-38A6-6E2F-71F7-61D05B4413C5}"/>
                </a:ext>
              </a:extLst>
            </p:cNvPr>
            <p:cNvSpPr txBox="1"/>
            <p:nvPr/>
          </p:nvSpPr>
          <p:spPr>
            <a:xfrm>
              <a:off x="2546192" y="5128502"/>
              <a:ext cx="316112" cy="246221"/>
            </a:xfrm>
            <a:prstGeom prst="rect">
              <a:avLst/>
            </a:prstGeom>
            <a:noFill/>
          </p:spPr>
          <p:txBody>
            <a:bodyPr wrap="none" rtlCol="0">
              <a:spAutoFit/>
            </a:bodyPr>
            <a:lstStyle/>
            <a:p>
              <a:pPr algn="r"/>
              <a:r>
                <a:rPr lang="en-US" sz="1000" noProof="0" dirty="0"/>
                <a:t>20</a:t>
              </a:r>
            </a:p>
          </p:txBody>
        </p:sp>
        <p:sp>
          <p:nvSpPr>
            <p:cNvPr id="61" name="ZoneTexte 60">
              <a:extLst>
                <a:ext uri="{FF2B5EF4-FFF2-40B4-BE49-F238E27FC236}">
                  <a16:creationId xmlns:a16="http://schemas.microsoft.com/office/drawing/2014/main" id="{16A5D1A4-E561-D7B1-AFCE-D258DD594F96}"/>
                </a:ext>
              </a:extLst>
            </p:cNvPr>
            <p:cNvSpPr txBox="1"/>
            <p:nvPr/>
          </p:nvSpPr>
          <p:spPr>
            <a:xfrm>
              <a:off x="2546192" y="4315877"/>
              <a:ext cx="316112" cy="246221"/>
            </a:xfrm>
            <a:prstGeom prst="rect">
              <a:avLst/>
            </a:prstGeom>
            <a:noFill/>
          </p:spPr>
          <p:txBody>
            <a:bodyPr wrap="none" rtlCol="0">
              <a:spAutoFit/>
            </a:bodyPr>
            <a:lstStyle/>
            <a:p>
              <a:pPr algn="r"/>
              <a:r>
                <a:rPr lang="en-US" sz="1000" noProof="0" dirty="0"/>
                <a:t>40</a:t>
              </a:r>
            </a:p>
          </p:txBody>
        </p:sp>
        <p:sp>
          <p:nvSpPr>
            <p:cNvPr id="62" name="ZoneTexte 61">
              <a:extLst>
                <a:ext uri="{FF2B5EF4-FFF2-40B4-BE49-F238E27FC236}">
                  <a16:creationId xmlns:a16="http://schemas.microsoft.com/office/drawing/2014/main" id="{E9FAE567-89FA-CAF6-63F0-87EA5A12C4B6}"/>
                </a:ext>
              </a:extLst>
            </p:cNvPr>
            <p:cNvSpPr txBox="1"/>
            <p:nvPr/>
          </p:nvSpPr>
          <p:spPr>
            <a:xfrm>
              <a:off x="2546192" y="3503252"/>
              <a:ext cx="316112" cy="246221"/>
            </a:xfrm>
            <a:prstGeom prst="rect">
              <a:avLst/>
            </a:prstGeom>
            <a:noFill/>
          </p:spPr>
          <p:txBody>
            <a:bodyPr wrap="none" rtlCol="0">
              <a:spAutoFit/>
            </a:bodyPr>
            <a:lstStyle/>
            <a:p>
              <a:pPr algn="r"/>
              <a:r>
                <a:rPr lang="en-US" sz="1000" noProof="0" dirty="0"/>
                <a:t>60</a:t>
              </a:r>
            </a:p>
          </p:txBody>
        </p:sp>
        <p:sp>
          <p:nvSpPr>
            <p:cNvPr id="63" name="ZoneTexte 62">
              <a:extLst>
                <a:ext uri="{FF2B5EF4-FFF2-40B4-BE49-F238E27FC236}">
                  <a16:creationId xmlns:a16="http://schemas.microsoft.com/office/drawing/2014/main" id="{775F56A4-B96E-0CF7-7C91-F037300D0539}"/>
                </a:ext>
              </a:extLst>
            </p:cNvPr>
            <p:cNvSpPr txBox="1"/>
            <p:nvPr/>
          </p:nvSpPr>
          <p:spPr>
            <a:xfrm>
              <a:off x="2546192" y="2690627"/>
              <a:ext cx="316112" cy="246221"/>
            </a:xfrm>
            <a:prstGeom prst="rect">
              <a:avLst/>
            </a:prstGeom>
            <a:noFill/>
          </p:spPr>
          <p:txBody>
            <a:bodyPr wrap="none" rtlCol="0">
              <a:spAutoFit/>
            </a:bodyPr>
            <a:lstStyle/>
            <a:p>
              <a:pPr algn="r"/>
              <a:r>
                <a:rPr lang="en-US" sz="1000" noProof="0" dirty="0"/>
                <a:t>80</a:t>
              </a:r>
            </a:p>
          </p:txBody>
        </p:sp>
        <p:sp>
          <p:nvSpPr>
            <p:cNvPr id="1025" name="ZoneTexte 1024">
              <a:extLst>
                <a:ext uri="{FF2B5EF4-FFF2-40B4-BE49-F238E27FC236}">
                  <a16:creationId xmlns:a16="http://schemas.microsoft.com/office/drawing/2014/main" id="{849B66E5-A0A6-B8A1-E4E9-8A2D94EDDDBD}"/>
                </a:ext>
              </a:extLst>
            </p:cNvPr>
            <p:cNvSpPr txBox="1"/>
            <p:nvPr/>
          </p:nvSpPr>
          <p:spPr>
            <a:xfrm rot="16200000">
              <a:off x="388677" y="3631026"/>
              <a:ext cx="3783472" cy="523220"/>
            </a:xfrm>
            <a:prstGeom prst="rect">
              <a:avLst/>
            </a:prstGeom>
            <a:noFill/>
          </p:spPr>
          <p:txBody>
            <a:bodyPr wrap="none" rtlCol="0">
              <a:spAutoFit/>
            </a:bodyPr>
            <a:lstStyle/>
            <a:p>
              <a:pPr algn="ctr"/>
              <a:r>
                <a:rPr lang="en-US" sz="1400" b="1" noProof="0" dirty="0"/>
                <a:t>Percentage of people who inject drugs receiving </a:t>
              </a:r>
              <a:br>
                <a:rPr lang="en-US" sz="1400" b="1" noProof="0" dirty="0"/>
              </a:br>
              <a:r>
                <a:rPr lang="en-US" sz="1400" b="1" noProof="0" dirty="0"/>
                <a:t>opioid agonist maintenance therapy</a:t>
              </a:r>
            </a:p>
          </p:txBody>
        </p:sp>
        <p:sp>
          <p:nvSpPr>
            <p:cNvPr id="1026" name="ZoneTexte 1025">
              <a:extLst>
                <a:ext uri="{FF2B5EF4-FFF2-40B4-BE49-F238E27FC236}">
                  <a16:creationId xmlns:a16="http://schemas.microsoft.com/office/drawing/2014/main" id="{E62C9749-C3A2-BF8C-B464-0FA1674B4BEE}"/>
                </a:ext>
              </a:extLst>
            </p:cNvPr>
            <p:cNvSpPr txBox="1"/>
            <p:nvPr/>
          </p:nvSpPr>
          <p:spPr>
            <a:xfrm>
              <a:off x="7443654" y="2813737"/>
              <a:ext cx="540533" cy="430887"/>
            </a:xfrm>
            <a:prstGeom prst="rect">
              <a:avLst/>
            </a:prstGeom>
            <a:noFill/>
          </p:spPr>
          <p:txBody>
            <a:bodyPr wrap="none" rtlCol="0">
              <a:spAutoFit/>
            </a:bodyPr>
            <a:lstStyle/>
            <a:p>
              <a:pPr algn="ctr"/>
              <a:r>
                <a:rPr lang="en-US" sz="1100" b="1" noProof="0" dirty="0"/>
                <a:t>2025</a:t>
              </a:r>
              <a:br>
                <a:rPr lang="en-US" sz="1100" b="1" noProof="0" dirty="0"/>
              </a:br>
              <a:r>
                <a:rPr lang="en-US" sz="1100" b="1" noProof="0" dirty="0"/>
                <a:t>target</a:t>
              </a:r>
            </a:p>
          </p:txBody>
        </p:sp>
        <p:sp>
          <p:nvSpPr>
            <p:cNvPr id="1027" name="ZoneTexte 1026">
              <a:extLst>
                <a:ext uri="{FF2B5EF4-FFF2-40B4-BE49-F238E27FC236}">
                  <a16:creationId xmlns:a16="http://schemas.microsoft.com/office/drawing/2014/main" id="{D1C4AB4F-89D3-49E4-F59E-710FBE78C157}"/>
                </a:ext>
              </a:extLst>
            </p:cNvPr>
            <p:cNvSpPr txBox="1"/>
            <p:nvPr/>
          </p:nvSpPr>
          <p:spPr>
            <a:xfrm>
              <a:off x="2954570" y="2220980"/>
              <a:ext cx="617477" cy="215444"/>
            </a:xfrm>
            <a:prstGeom prst="rect">
              <a:avLst/>
            </a:prstGeom>
            <a:noFill/>
          </p:spPr>
          <p:txBody>
            <a:bodyPr wrap="none" rtlCol="0">
              <a:spAutoFit/>
            </a:bodyPr>
            <a:lstStyle/>
            <a:p>
              <a:r>
                <a:rPr lang="en-US" sz="800" noProof="0" dirty="0"/>
                <a:t>Seychelles</a:t>
              </a:r>
            </a:p>
          </p:txBody>
        </p:sp>
        <p:sp>
          <p:nvSpPr>
            <p:cNvPr id="1028" name="ZoneTexte 1027">
              <a:extLst>
                <a:ext uri="{FF2B5EF4-FFF2-40B4-BE49-F238E27FC236}">
                  <a16:creationId xmlns:a16="http://schemas.microsoft.com/office/drawing/2014/main" id="{7B93D73E-DF2C-B7A1-3E91-68B5AF900747}"/>
                </a:ext>
              </a:extLst>
            </p:cNvPr>
            <p:cNvSpPr txBox="1"/>
            <p:nvPr/>
          </p:nvSpPr>
          <p:spPr>
            <a:xfrm>
              <a:off x="3000768" y="2470235"/>
              <a:ext cx="556563" cy="215444"/>
            </a:xfrm>
            <a:prstGeom prst="rect">
              <a:avLst/>
            </a:prstGeom>
            <a:noFill/>
          </p:spPr>
          <p:txBody>
            <a:bodyPr wrap="none" rtlCol="0">
              <a:spAutoFit/>
            </a:bodyPr>
            <a:lstStyle/>
            <a:p>
              <a:r>
                <a:rPr lang="en-US" sz="800" noProof="0" dirty="0"/>
                <a:t>Malaysia</a:t>
              </a:r>
            </a:p>
          </p:txBody>
        </p:sp>
        <p:sp>
          <p:nvSpPr>
            <p:cNvPr id="1030" name="ZoneTexte 1029">
              <a:extLst>
                <a:ext uri="{FF2B5EF4-FFF2-40B4-BE49-F238E27FC236}">
                  <a16:creationId xmlns:a16="http://schemas.microsoft.com/office/drawing/2014/main" id="{20EFF2A6-B5C8-6421-1135-E4F82660F751}"/>
                </a:ext>
              </a:extLst>
            </p:cNvPr>
            <p:cNvSpPr txBox="1"/>
            <p:nvPr/>
          </p:nvSpPr>
          <p:spPr>
            <a:xfrm>
              <a:off x="3199406" y="4251215"/>
              <a:ext cx="445956" cy="215444"/>
            </a:xfrm>
            <a:prstGeom prst="rect">
              <a:avLst/>
            </a:prstGeom>
            <a:noFill/>
          </p:spPr>
          <p:txBody>
            <a:bodyPr wrap="none" rtlCol="0">
              <a:spAutoFit/>
            </a:bodyPr>
            <a:lstStyle/>
            <a:p>
              <a:r>
                <a:rPr lang="en-US" sz="800" noProof="0" dirty="0"/>
                <a:t>Serbia</a:t>
              </a:r>
            </a:p>
          </p:txBody>
        </p:sp>
        <p:sp>
          <p:nvSpPr>
            <p:cNvPr id="1031" name="ZoneTexte 1030">
              <a:extLst>
                <a:ext uri="{FF2B5EF4-FFF2-40B4-BE49-F238E27FC236}">
                  <a16:creationId xmlns:a16="http://schemas.microsoft.com/office/drawing/2014/main" id="{C4AE2CB1-358F-08F4-1DD4-86F29B2EE4D3}"/>
                </a:ext>
              </a:extLst>
            </p:cNvPr>
            <p:cNvSpPr txBox="1"/>
            <p:nvPr/>
          </p:nvSpPr>
          <p:spPr>
            <a:xfrm>
              <a:off x="4605368" y="4576306"/>
              <a:ext cx="558166" cy="215444"/>
            </a:xfrm>
            <a:prstGeom prst="rect">
              <a:avLst/>
            </a:prstGeom>
            <a:noFill/>
          </p:spPr>
          <p:txBody>
            <a:bodyPr wrap="none" rtlCol="0">
              <a:spAutoFit/>
            </a:bodyPr>
            <a:lstStyle/>
            <a:p>
              <a:r>
                <a:rPr lang="en-US" sz="800" noProof="0" dirty="0"/>
                <a:t>Morocco</a:t>
              </a:r>
            </a:p>
          </p:txBody>
        </p:sp>
        <p:sp>
          <p:nvSpPr>
            <p:cNvPr id="1032" name="ZoneTexte 1031">
              <a:extLst>
                <a:ext uri="{FF2B5EF4-FFF2-40B4-BE49-F238E27FC236}">
                  <a16:creationId xmlns:a16="http://schemas.microsoft.com/office/drawing/2014/main" id="{4654583B-A548-234C-6190-333075FB9D5C}"/>
                </a:ext>
              </a:extLst>
            </p:cNvPr>
            <p:cNvSpPr txBox="1"/>
            <p:nvPr/>
          </p:nvSpPr>
          <p:spPr>
            <a:xfrm>
              <a:off x="5700097" y="4812696"/>
              <a:ext cx="537327" cy="215444"/>
            </a:xfrm>
            <a:prstGeom prst="rect">
              <a:avLst/>
            </a:prstGeom>
            <a:noFill/>
          </p:spPr>
          <p:txBody>
            <a:bodyPr wrap="none" rtlCol="0">
              <a:spAutoFit/>
            </a:bodyPr>
            <a:lstStyle/>
            <a:p>
              <a:r>
                <a:rPr lang="en-US" sz="800" noProof="0" dirty="0"/>
                <a:t>Vietnam</a:t>
              </a:r>
            </a:p>
          </p:txBody>
        </p:sp>
        <p:sp>
          <p:nvSpPr>
            <p:cNvPr id="1033" name="ZoneTexte 1032">
              <a:extLst>
                <a:ext uri="{FF2B5EF4-FFF2-40B4-BE49-F238E27FC236}">
                  <a16:creationId xmlns:a16="http://schemas.microsoft.com/office/drawing/2014/main" id="{5F4A69E6-EC52-681E-1B71-BD1B7E141655}"/>
                </a:ext>
              </a:extLst>
            </p:cNvPr>
            <p:cNvSpPr txBox="1"/>
            <p:nvPr/>
          </p:nvSpPr>
          <p:spPr>
            <a:xfrm>
              <a:off x="4415875" y="4782964"/>
              <a:ext cx="511679" cy="215444"/>
            </a:xfrm>
            <a:prstGeom prst="rect">
              <a:avLst/>
            </a:prstGeom>
            <a:noFill/>
          </p:spPr>
          <p:txBody>
            <a:bodyPr wrap="none" rtlCol="0">
              <a:spAutoFit/>
            </a:bodyPr>
            <a:lstStyle/>
            <a:p>
              <a:r>
                <a:rPr lang="en-US" sz="800" noProof="0" dirty="0"/>
                <a:t>Georgia</a:t>
              </a:r>
            </a:p>
          </p:txBody>
        </p:sp>
        <p:sp>
          <p:nvSpPr>
            <p:cNvPr id="1034" name="ZoneTexte 1033">
              <a:extLst>
                <a:ext uri="{FF2B5EF4-FFF2-40B4-BE49-F238E27FC236}">
                  <a16:creationId xmlns:a16="http://schemas.microsoft.com/office/drawing/2014/main" id="{B7A984C5-AE6B-F04A-D835-118DD6146CD8}"/>
                </a:ext>
              </a:extLst>
            </p:cNvPr>
            <p:cNvSpPr txBox="1"/>
            <p:nvPr/>
          </p:nvSpPr>
          <p:spPr>
            <a:xfrm>
              <a:off x="8075814" y="5313172"/>
              <a:ext cx="590226" cy="215444"/>
            </a:xfrm>
            <a:prstGeom prst="rect">
              <a:avLst/>
            </a:prstGeom>
            <a:noFill/>
          </p:spPr>
          <p:txBody>
            <a:bodyPr wrap="none" rtlCol="0">
              <a:spAutoFit/>
            </a:bodyPr>
            <a:lstStyle/>
            <a:p>
              <a:r>
                <a:rPr lang="en-US" sz="800" noProof="0" dirty="0"/>
                <a:t>Myanmar</a:t>
              </a:r>
            </a:p>
          </p:txBody>
        </p:sp>
        <p:sp>
          <p:nvSpPr>
            <p:cNvPr id="1035" name="ZoneTexte 1034">
              <a:extLst>
                <a:ext uri="{FF2B5EF4-FFF2-40B4-BE49-F238E27FC236}">
                  <a16:creationId xmlns:a16="http://schemas.microsoft.com/office/drawing/2014/main" id="{0460C4EC-ECF5-2EAE-BDE0-1F70A4AC7944}"/>
                </a:ext>
              </a:extLst>
            </p:cNvPr>
            <p:cNvSpPr txBox="1"/>
            <p:nvPr/>
          </p:nvSpPr>
          <p:spPr>
            <a:xfrm>
              <a:off x="7343396" y="5559393"/>
              <a:ext cx="667170" cy="215444"/>
            </a:xfrm>
            <a:prstGeom prst="rect">
              <a:avLst/>
            </a:prstGeom>
            <a:noFill/>
          </p:spPr>
          <p:txBody>
            <a:bodyPr wrap="none" rtlCol="0">
              <a:spAutoFit/>
            </a:bodyPr>
            <a:lstStyle/>
            <a:p>
              <a:r>
                <a:rPr lang="en-US" sz="800" noProof="0" dirty="0"/>
                <a:t>Bangladesh</a:t>
              </a:r>
            </a:p>
          </p:txBody>
        </p:sp>
        <p:sp>
          <p:nvSpPr>
            <p:cNvPr id="1036" name="ZoneTexte 1035">
              <a:extLst>
                <a:ext uri="{FF2B5EF4-FFF2-40B4-BE49-F238E27FC236}">
                  <a16:creationId xmlns:a16="http://schemas.microsoft.com/office/drawing/2014/main" id="{65E7900C-A993-28D1-CC0C-084DC8F16C3D}"/>
                </a:ext>
              </a:extLst>
            </p:cNvPr>
            <p:cNvSpPr txBox="1"/>
            <p:nvPr/>
          </p:nvSpPr>
          <p:spPr>
            <a:xfrm>
              <a:off x="6140490" y="5843529"/>
              <a:ext cx="607859" cy="215444"/>
            </a:xfrm>
            <a:prstGeom prst="rect">
              <a:avLst/>
            </a:prstGeom>
            <a:noFill/>
          </p:spPr>
          <p:txBody>
            <a:bodyPr wrap="none" rtlCol="0">
              <a:spAutoFit/>
            </a:bodyPr>
            <a:lstStyle/>
            <a:p>
              <a:r>
                <a:rPr lang="en-US" sz="800" noProof="0" dirty="0"/>
                <a:t>Cambodia</a:t>
              </a:r>
            </a:p>
          </p:txBody>
        </p:sp>
        <p:sp>
          <p:nvSpPr>
            <p:cNvPr id="1037" name="ZoneTexte 1036">
              <a:extLst>
                <a:ext uri="{FF2B5EF4-FFF2-40B4-BE49-F238E27FC236}">
                  <a16:creationId xmlns:a16="http://schemas.microsoft.com/office/drawing/2014/main" id="{8BB4C3EB-1689-28ED-891A-356768A1D8EB}"/>
                </a:ext>
              </a:extLst>
            </p:cNvPr>
            <p:cNvSpPr txBox="1"/>
            <p:nvPr/>
          </p:nvSpPr>
          <p:spPr>
            <a:xfrm>
              <a:off x="5388789" y="5673058"/>
              <a:ext cx="655949" cy="215444"/>
            </a:xfrm>
            <a:prstGeom prst="rect">
              <a:avLst/>
            </a:prstGeom>
            <a:noFill/>
          </p:spPr>
          <p:txBody>
            <a:bodyPr wrap="none" rtlCol="0">
              <a:spAutoFit/>
            </a:bodyPr>
            <a:lstStyle/>
            <a:p>
              <a:r>
                <a:rPr lang="en-US" sz="800" noProof="0" dirty="0"/>
                <a:t>Kazakhstan</a:t>
              </a:r>
            </a:p>
          </p:txBody>
        </p:sp>
        <p:sp>
          <p:nvSpPr>
            <p:cNvPr id="1038" name="ZoneTexte 1037">
              <a:extLst>
                <a:ext uri="{FF2B5EF4-FFF2-40B4-BE49-F238E27FC236}">
                  <a16:creationId xmlns:a16="http://schemas.microsoft.com/office/drawing/2014/main" id="{817F1AFA-6853-55E8-EB1C-19BFB7CEDF4F}"/>
                </a:ext>
              </a:extLst>
            </p:cNvPr>
            <p:cNvSpPr txBox="1"/>
            <p:nvPr/>
          </p:nvSpPr>
          <p:spPr>
            <a:xfrm>
              <a:off x="3465452" y="5394768"/>
              <a:ext cx="439544" cy="215444"/>
            </a:xfrm>
            <a:prstGeom prst="rect">
              <a:avLst/>
            </a:prstGeom>
            <a:noFill/>
          </p:spPr>
          <p:txBody>
            <a:bodyPr wrap="none" rtlCol="0">
              <a:spAutoFit/>
            </a:bodyPr>
            <a:lstStyle/>
            <a:p>
              <a:r>
                <a:rPr lang="en-US" sz="800" noProof="0" dirty="0"/>
                <a:t>Kenya</a:t>
              </a:r>
            </a:p>
          </p:txBody>
        </p:sp>
        <p:sp>
          <p:nvSpPr>
            <p:cNvPr id="1039" name="ZoneTexte 1038">
              <a:extLst>
                <a:ext uri="{FF2B5EF4-FFF2-40B4-BE49-F238E27FC236}">
                  <a16:creationId xmlns:a16="http://schemas.microsoft.com/office/drawing/2014/main" id="{E5E3E30C-6F2D-B3A6-5FF4-8F83B56A08B7}"/>
                </a:ext>
              </a:extLst>
            </p:cNvPr>
            <p:cNvSpPr txBox="1"/>
            <p:nvPr/>
          </p:nvSpPr>
          <p:spPr>
            <a:xfrm>
              <a:off x="2820333" y="5707953"/>
              <a:ext cx="391454" cy="215444"/>
            </a:xfrm>
            <a:prstGeom prst="rect">
              <a:avLst/>
            </a:prstGeom>
            <a:noFill/>
          </p:spPr>
          <p:txBody>
            <a:bodyPr wrap="none" rtlCol="0">
              <a:spAutoFit/>
            </a:bodyPr>
            <a:lstStyle/>
            <a:p>
              <a:r>
                <a:rPr lang="en-US" sz="800" noProof="0" dirty="0"/>
                <a:t>Togo</a:t>
              </a:r>
            </a:p>
          </p:txBody>
        </p:sp>
        <p:sp>
          <p:nvSpPr>
            <p:cNvPr id="1040" name="ZoneTexte 1039">
              <a:extLst>
                <a:ext uri="{FF2B5EF4-FFF2-40B4-BE49-F238E27FC236}">
                  <a16:creationId xmlns:a16="http://schemas.microsoft.com/office/drawing/2014/main" id="{79F7107D-4B1A-2B31-9521-8940B52AE63A}"/>
                </a:ext>
              </a:extLst>
            </p:cNvPr>
            <p:cNvSpPr txBox="1"/>
            <p:nvPr/>
          </p:nvSpPr>
          <p:spPr>
            <a:xfrm>
              <a:off x="2373088" y="5823596"/>
              <a:ext cx="593432" cy="215444"/>
            </a:xfrm>
            <a:prstGeom prst="rect">
              <a:avLst/>
            </a:prstGeom>
            <a:noFill/>
          </p:spPr>
          <p:txBody>
            <a:bodyPr wrap="none" rtlCol="0">
              <a:spAutoFit/>
            </a:bodyPr>
            <a:lstStyle/>
            <a:p>
              <a:r>
                <a:rPr lang="en-US" sz="800" noProof="0" dirty="0"/>
                <a:t>Indonesia</a:t>
              </a:r>
            </a:p>
          </p:txBody>
        </p:sp>
        <p:sp>
          <p:nvSpPr>
            <p:cNvPr id="1041" name="ZoneTexte 1040">
              <a:extLst>
                <a:ext uri="{FF2B5EF4-FFF2-40B4-BE49-F238E27FC236}">
                  <a16:creationId xmlns:a16="http://schemas.microsoft.com/office/drawing/2014/main" id="{EDBA6B63-CA53-B03D-049B-8FF4422E4655}"/>
                </a:ext>
              </a:extLst>
            </p:cNvPr>
            <p:cNvSpPr txBox="1"/>
            <p:nvPr/>
          </p:nvSpPr>
          <p:spPr>
            <a:xfrm>
              <a:off x="3150870" y="5573469"/>
              <a:ext cx="391454" cy="215444"/>
            </a:xfrm>
            <a:prstGeom prst="rect">
              <a:avLst/>
            </a:prstGeom>
            <a:noFill/>
          </p:spPr>
          <p:txBody>
            <a:bodyPr wrap="none" rtlCol="0">
              <a:spAutoFit/>
            </a:bodyPr>
            <a:lstStyle/>
            <a:p>
              <a:r>
                <a:rPr lang="en-US" sz="800" noProof="0" dirty="0"/>
                <a:t>Togo</a:t>
              </a:r>
            </a:p>
          </p:txBody>
        </p:sp>
        <p:sp>
          <p:nvSpPr>
            <p:cNvPr id="1042" name="ZoneTexte 1041">
              <a:extLst>
                <a:ext uri="{FF2B5EF4-FFF2-40B4-BE49-F238E27FC236}">
                  <a16:creationId xmlns:a16="http://schemas.microsoft.com/office/drawing/2014/main" id="{B069800A-2F09-E5FC-8D26-DD5A61B3AB71}"/>
                </a:ext>
              </a:extLst>
            </p:cNvPr>
            <p:cNvSpPr txBox="1"/>
            <p:nvPr/>
          </p:nvSpPr>
          <p:spPr>
            <a:xfrm>
              <a:off x="2771695" y="6112930"/>
              <a:ext cx="250389" cy="246221"/>
            </a:xfrm>
            <a:prstGeom prst="rect">
              <a:avLst/>
            </a:prstGeom>
            <a:noFill/>
          </p:spPr>
          <p:txBody>
            <a:bodyPr wrap="none" rtlCol="0">
              <a:spAutoFit/>
            </a:bodyPr>
            <a:lstStyle/>
            <a:p>
              <a:pPr algn="ctr"/>
              <a:r>
                <a:rPr lang="en-US" sz="1000" noProof="0" dirty="0"/>
                <a:t>0</a:t>
              </a:r>
            </a:p>
          </p:txBody>
        </p:sp>
        <p:sp>
          <p:nvSpPr>
            <p:cNvPr id="1043" name="ZoneTexte 1042">
              <a:extLst>
                <a:ext uri="{FF2B5EF4-FFF2-40B4-BE49-F238E27FC236}">
                  <a16:creationId xmlns:a16="http://schemas.microsoft.com/office/drawing/2014/main" id="{A1BD01C4-0ED4-93CC-DC76-0B4170771E46}"/>
                </a:ext>
              </a:extLst>
            </p:cNvPr>
            <p:cNvSpPr txBox="1"/>
            <p:nvPr/>
          </p:nvSpPr>
          <p:spPr>
            <a:xfrm>
              <a:off x="3698684" y="6112930"/>
              <a:ext cx="316112" cy="246221"/>
            </a:xfrm>
            <a:prstGeom prst="rect">
              <a:avLst/>
            </a:prstGeom>
            <a:noFill/>
          </p:spPr>
          <p:txBody>
            <a:bodyPr wrap="none" rtlCol="0">
              <a:spAutoFit/>
            </a:bodyPr>
            <a:lstStyle/>
            <a:p>
              <a:pPr algn="ctr"/>
              <a:r>
                <a:rPr lang="en-US" sz="1000" noProof="0" dirty="0"/>
                <a:t>50</a:t>
              </a:r>
            </a:p>
          </p:txBody>
        </p:sp>
        <p:sp>
          <p:nvSpPr>
            <p:cNvPr id="1044" name="ZoneTexte 1043">
              <a:extLst>
                <a:ext uri="{FF2B5EF4-FFF2-40B4-BE49-F238E27FC236}">
                  <a16:creationId xmlns:a16="http://schemas.microsoft.com/office/drawing/2014/main" id="{44035D78-C6D1-6AFF-39D1-3C052163DA7A}"/>
                </a:ext>
              </a:extLst>
            </p:cNvPr>
            <p:cNvSpPr txBox="1"/>
            <p:nvPr/>
          </p:nvSpPr>
          <p:spPr>
            <a:xfrm>
              <a:off x="4625672" y="6112930"/>
              <a:ext cx="381836" cy="246221"/>
            </a:xfrm>
            <a:prstGeom prst="rect">
              <a:avLst/>
            </a:prstGeom>
            <a:noFill/>
          </p:spPr>
          <p:txBody>
            <a:bodyPr wrap="none" rtlCol="0">
              <a:spAutoFit/>
            </a:bodyPr>
            <a:lstStyle/>
            <a:p>
              <a:pPr algn="ctr"/>
              <a:r>
                <a:rPr lang="en-US" sz="1000" noProof="0" dirty="0"/>
                <a:t>100</a:t>
              </a:r>
            </a:p>
          </p:txBody>
        </p:sp>
        <p:sp>
          <p:nvSpPr>
            <p:cNvPr id="1045" name="ZoneTexte 1044">
              <a:extLst>
                <a:ext uri="{FF2B5EF4-FFF2-40B4-BE49-F238E27FC236}">
                  <a16:creationId xmlns:a16="http://schemas.microsoft.com/office/drawing/2014/main" id="{1F0F3F72-4AC1-C889-1ABB-E43F0ECACEC4}"/>
                </a:ext>
              </a:extLst>
            </p:cNvPr>
            <p:cNvSpPr txBox="1"/>
            <p:nvPr/>
          </p:nvSpPr>
          <p:spPr>
            <a:xfrm>
              <a:off x="5585522" y="6112930"/>
              <a:ext cx="381836" cy="246221"/>
            </a:xfrm>
            <a:prstGeom prst="rect">
              <a:avLst/>
            </a:prstGeom>
            <a:noFill/>
          </p:spPr>
          <p:txBody>
            <a:bodyPr wrap="none" rtlCol="0">
              <a:spAutoFit/>
            </a:bodyPr>
            <a:lstStyle/>
            <a:p>
              <a:pPr algn="ctr"/>
              <a:r>
                <a:rPr lang="en-US" sz="1000" noProof="0" dirty="0"/>
                <a:t>150</a:t>
              </a:r>
            </a:p>
          </p:txBody>
        </p:sp>
        <p:sp>
          <p:nvSpPr>
            <p:cNvPr id="1046" name="ZoneTexte 1045">
              <a:extLst>
                <a:ext uri="{FF2B5EF4-FFF2-40B4-BE49-F238E27FC236}">
                  <a16:creationId xmlns:a16="http://schemas.microsoft.com/office/drawing/2014/main" id="{0E1A5605-3E99-1961-28CB-426499899B25}"/>
                </a:ext>
              </a:extLst>
            </p:cNvPr>
            <p:cNvSpPr txBox="1"/>
            <p:nvPr/>
          </p:nvSpPr>
          <p:spPr>
            <a:xfrm>
              <a:off x="6545372" y="6112930"/>
              <a:ext cx="381836" cy="246221"/>
            </a:xfrm>
            <a:prstGeom prst="rect">
              <a:avLst/>
            </a:prstGeom>
            <a:noFill/>
          </p:spPr>
          <p:txBody>
            <a:bodyPr wrap="none" rtlCol="0">
              <a:spAutoFit/>
            </a:bodyPr>
            <a:lstStyle/>
            <a:p>
              <a:pPr algn="ctr"/>
              <a:r>
                <a:rPr lang="en-US" sz="1000" noProof="0" dirty="0"/>
                <a:t>200</a:t>
              </a:r>
            </a:p>
          </p:txBody>
        </p:sp>
        <p:sp>
          <p:nvSpPr>
            <p:cNvPr id="1047" name="ZoneTexte 1046">
              <a:extLst>
                <a:ext uri="{FF2B5EF4-FFF2-40B4-BE49-F238E27FC236}">
                  <a16:creationId xmlns:a16="http://schemas.microsoft.com/office/drawing/2014/main" id="{A4425A61-9625-0784-88BB-FA9E3593B6DC}"/>
                </a:ext>
              </a:extLst>
            </p:cNvPr>
            <p:cNvSpPr txBox="1"/>
            <p:nvPr/>
          </p:nvSpPr>
          <p:spPr>
            <a:xfrm>
              <a:off x="7505222" y="6112930"/>
              <a:ext cx="381836" cy="246221"/>
            </a:xfrm>
            <a:prstGeom prst="rect">
              <a:avLst/>
            </a:prstGeom>
            <a:noFill/>
          </p:spPr>
          <p:txBody>
            <a:bodyPr wrap="none" rtlCol="0">
              <a:spAutoFit/>
            </a:bodyPr>
            <a:lstStyle/>
            <a:p>
              <a:pPr algn="ctr"/>
              <a:r>
                <a:rPr lang="en-US" sz="1000" noProof="0" dirty="0"/>
                <a:t>250</a:t>
              </a:r>
            </a:p>
          </p:txBody>
        </p:sp>
        <p:sp>
          <p:nvSpPr>
            <p:cNvPr id="1048" name="ZoneTexte 1047">
              <a:extLst>
                <a:ext uri="{FF2B5EF4-FFF2-40B4-BE49-F238E27FC236}">
                  <a16:creationId xmlns:a16="http://schemas.microsoft.com/office/drawing/2014/main" id="{A821FDAC-8002-8C3D-502A-94926E1A9587}"/>
                </a:ext>
              </a:extLst>
            </p:cNvPr>
            <p:cNvSpPr txBox="1"/>
            <p:nvPr/>
          </p:nvSpPr>
          <p:spPr>
            <a:xfrm>
              <a:off x="8465070" y="6112930"/>
              <a:ext cx="381836" cy="246221"/>
            </a:xfrm>
            <a:prstGeom prst="rect">
              <a:avLst/>
            </a:prstGeom>
            <a:noFill/>
          </p:spPr>
          <p:txBody>
            <a:bodyPr wrap="none" rtlCol="0">
              <a:spAutoFit/>
            </a:bodyPr>
            <a:lstStyle/>
            <a:p>
              <a:pPr algn="ctr"/>
              <a:r>
                <a:rPr lang="en-US" sz="1000" noProof="0" dirty="0"/>
                <a:t>300</a:t>
              </a:r>
            </a:p>
          </p:txBody>
        </p:sp>
        <p:sp>
          <p:nvSpPr>
            <p:cNvPr id="1049" name="ZoneTexte 1048">
              <a:extLst>
                <a:ext uri="{FF2B5EF4-FFF2-40B4-BE49-F238E27FC236}">
                  <a16:creationId xmlns:a16="http://schemas.microsoft.com/office/drawing/2014/main" id="{2BD6E45E-257F-112F-3ED4-7464100A5C61}"/>
                </a:ext>
              </a:extLst>
            </p:cNvPr>
            <p:cNvSpPr txBox="1"/>
            <p:nvPr/>
          </p:nvSpPr>
          <p:spPr>
            <a:xfrm>
              <a:off x="3041981" y="6285647"/>
              <a:ext cx="5456815" cy="307777"/>
            </a:xfrm>
            <a:prstGeom prst="rect">
              <a:avLst/>
            </a:prstGeom>
            <a:noFill/>
          </p:spPr>
          <p:txBody>
            <a:bodyPr wrap="none" rtlCol="0">
              <a:spAutoFit/>
            </a:bodyPr>
            <a:lstStyle/>
            <a:p>
              <a:pPr algn="ctr"/>
              <a:r>
                <a:rPr lang="en-US" sz="1400" b="1" noProof="0" dirty="0"/>
                <a:t>Needles and syringes distributed per year per person who injects drugs</a:t>
              </a:r>
            </a:p>
          </p:txBody>
        </p:sp>
        <p:sp>
          <p:nvSpPr>
            <p:cNvPr id="1050" name="ZoneTexte 1049">
              <a:extLst>
                <a:ext uri="{FF2B5EF4-FFF2-40B4-BE49-F238E27FC236}">
                  <a16:creationId xmlns:a16="http://schemas.microsoft.com/office/drawing/2014/main" id="{83417DF9-62B2-277D-E3FA-9508BDDFC6AE}"/>
                </a:ext>
              </a:extLst>
            </p:cNvPr>
            <p:cNvSpPr txBox="1"/>
            <p:nvPr/>
          </p:nvSpPr>
          <p:spPr>
            <a:xfrm>
              <a:off x="3654847" y="5527853"/>
              <a:ext cx="511679" cy="215444"/>
            </a:xfrm>
            <a:prstGeom prst="rect">
              <a:avLst/>
            </a:prstGeom>
            <a:noFill/>
          </p:spPr>
          <p:txBody>
            <a:bodyPr wrap="none" rtlCol="0">
              <a:spAutoFit/>
            </a:bodyPr>
            <a:lstStyle/>
            <a:p>
              <a:r>
                <a:rPr lang="en-US" sz="800" noProof="0" dirty="0"/>
                <a:t>Ukraine</a:t>
              </a:r>
            </a:p>
          </p:txBody>
        </p:sp>
        <p:sp>
          <p:nvSpPr>
            <p:cNvPr id="1051" name="ZoneTexte 1050">
              <a:extLst>
                <a:ext uri="{FF2B5EF4-FFF2-40B4-BE49-F238E27FC236}">
                  <a16:creationId xmlns:a16="http://schemas.microsoft.com/office/drawing/2014/main" id="{08C1CC40-D644-2D79-7248-F746FACAE414}"/>
                </a:ext>
              </a:extLst>
            </p:cNvPr>
            <p:cNvSpPr txBox="1"/>
            <p:nvPr/>
          </p:nvSpPr>
          <p:spPr>
            <a:xfrm>
              <a:off x="2825228" y="5842177"/>
              <a:ext cx="545342" cy="215444"/>
            </a:xfrm>
            <a:prstGeom prst="rect">
              <a:avLst/>
            </a:prstGeom>
            <a:noFill/>
          </p:spPr>
          <p:txBody>
            <a:bodyPr wrap="none" rtlCol="0">
              <a:spAutoFit/>
            </a:bodyPr>
            <a:lstStyle/>
            <a:p>
              <a:r>
                <a:rPr lang="en-US" sz="800" noProof="0" dirty="0"/>
                <a:t>Thailand</a:t>
              </a:r>
            </a:p>
          </p:txBody>
        </p:sp>
        <p:sp>
          <p:nvSpPr>
            <p:cNvPr id="1052" name="ZoneTexte 1051">
              <a:extLst>
                <a:ext uri="{FF2B5EF4-FFF2-40B4-BE49-F238E27FC236}">
                  <a16:creationId xmlns:a16="http://schemas.microsoft.com/office/drawing/2014/main" id="{8DE8FFF3-C10F-5525-F23B-D18781276F81}"/>
                </a:ext>
              </a:extLst>
            </p:cNvPr>
            <p:cNvSpPr txBox="1"/>
            <p:nvPr/>
          </p:nvSpPr>
          <p:spPr>
            <a:xfrm>
              <a:off x="3359654" y="5785100"/>
              <a:ext cx="495649" cy="215444"/>
            </a:xfrm>
            <a:prstGeom prst="rect">
              <a:avLst/>
            </a:prstGeom>
            <a:noFill/>
          </p:spPr>
          <p:txBody>
            <a:bodyPr wrap="none" rtlCol="0">
              <a:spAutoFit/>
            </a:bodyPr>
            <a:lstStyle/>
            <a:p>
              <a:r>
                <a:rPr lang="en-US" sz="800" noProof="0" dirty="0"/>
                <a:t>Belarus</a:t>
              </a:r>
            </a:p>
          </p:txBody>
        </p:sp>
        <p:sp>
          <p:nvSpPr>
            <p:cNvPr id="1053" name="ZoneTexte 1052">
              <a:extLst>
                <a:ext uri="{FF2B5EF4-FFF2-40B4-BE49-F238E27FC236}">
                  <a16:creationId xmlns:a16="http://schemas.microsoft.com/office/drawing/2014/main" id="{42223B13-81AA-1AC9-80B7-F4EE83717E3F}"/>
                </a:ext>
              </a:extLst>
            </p:cNvPr>
            <p:cNvSpPr txBox="1"/>
            <p:nvPr/>
          </p:nvSpPr>
          <p:spPr>
            <a:xfrm>
              <a:off x="3522241" y="5908917"/>
              <a:ext cx="694421" cy="215444"/>
            </a:xfrm>
            <a:prstGeom prst="rect">
              <a:avLst/>
            </a:prstGeom>
            <a:noFill/>
          </p:spPr>
          <p:txBody>
            <a:bodyPr wrap="none" rtlCol="0">
              <a:spAutoFit/>
            </a:bodyPr>
            <a:lstStyle/>
            <a:p>
              <a:r>
                <a:rPr lang="en-US" sz="800" noProof="0" dirty="0"/>
                <a:t>South Africa</a:t>
              </a:r>
            </a:p>
          </p:txBody>
        </p:sp>
        <p:sp>
          <p:nvSpPr>
            <p:cNvPr id="1054" name="ZoneTexte 1053">
              <a:extLst>
                <a:ext uri="{FF2B5EF4-FFF2-40B4-BE49-F238E27FC236}">
                  <a16:creationId xmlns:a16="http://schemas.microsoft.com/office/drawing/2014/main" id="{110BB811-0763-062F-3C16-A436D9BF3CB3}"/>
                </a:ext>
              </a:extLst>
            </p:cNvPr>
            <p:cNvSpPr txBox="1"/>
            <p:nvPr/>
          </p:nvSpPr>
          <p:spPr>
            <a:xfrm>
              <a:off x="3750546" y="5765016"/>
              <a:ext cx="627095" cy="215444"/>
            </a:xfrm>
            <a:prstGeom prst="rect">
              <a:avLst/>
            </a:prstGeom>
            <a:noFill/>
          </p:spPr>
          <p:txBody>
            <a:bodyPr wrap="none" rtlCol="0">
              <a:spAutoFit/>
            </a:bodyPr>
            <a:lstStyle/>
            <a:p>
              <a:r>
                <a:rPr lang="en-US" sz="800" noProof="0" dirty="0"/>
                <a:t>Azerbaijan</a:t>
              </a:r>
            </a:p>
          </p:txBody>
        </p:sp>
        <p:sp>
          <p:nvSpPr>
            <p:cNvPr id="1055" name="ZoneTexte 1054">
              <a:extLst>
                <a:ext uri="{FF2B5EF4-FFF2-40B4-BE49-F238E27FC236}">
                  <a16:creationId xmlns:a16="http://schemas.microsoft.com/office/drawing/2014/main" id="{6BD690A6-C818-F78C-533D-A5FEC59836E5}"/>
                </a:ext>
              </a:extLst>
            </p:cNvPr>
            <p:cNvSpPr txBox="1"/>
            <p:nvPr/>
          </p:nvSpPr>
          <p:spPr>
            <a:xfrm>
              <a:off x="4444967" y="5831229"/>
              <a:ext cx="429926" cy="215444"/>
            </a:xfrm>
            <a:prstGeom prst="rect">
              <a:avLst/>
            </a:prstGeom>
            <a:noFill/>
          </p:spPr>
          <p:txBody>
            <a:bodyPr wrap="none" rtlCol="0">
              <a:spAutoFit/>
            </a:bodyPr>
            <a:lstStyle/>
            <a:p>
              <a:r>
                <a:rPr lang="en-US" sz="800" noProof="0" dirty="0"/>
                <a:t>Nepal</a:t>
              </a:r>
            </a:p>
          </p:txBody>
        </p:sp>
        <p:sp>
          <p:nvSpPr>
            <p:cNvPr id="1056" name="ZoneTexte 1055">
              <a:extLst>
                <a:ext uri="{FF2B5EF4-FFF2-40B4-BE49-F238E27FC236}">
                  <a16:creationId xmlns:a16="http://schemas.microsoft.com/office/drawing/2014/main" id="{27EC522C-F664-6813-6E11-B5BB2EB78022}"/>
                </a:ext>
              </a:extLst>
            </p:cNvPr>
            <p:cNvSpPr txBox="1"/>
            <p:nvPr/>
          </p:nvSpPr>
          <p:spPr>
            <a:xfrm>
              <a:off x="4157461" y="5697770"/>
              <a:ext cx="349776" cy="215444"/>
            </a:xfrm>
            <a:prstGeom prst="rect">
              <a:avLst/>
            </a:prstGeom>
            <a:noFill/>
          </p:spPr>
          <p:txBody>
            <a:bodyPr wrap="none" rtlCol="0">
              <a:spAutoFit/>
            </a:bodyPr>
            <a:lstStyle/>
            <a:p>
              <a:r>
                <a:rPr lang="en-US" sz="800" noProof="0" dirty="0"/>
                <a:t>Iran</a:t>
              </a:r>
            </a:p>
          </p:txBody>
        </p:sp>
        <p:sp>
          <p:nvSpPr>
            <p:cNvPr id="1057" name="ZoneTexte 1056">
              <a:extLst>
                <a:ext uri="{FF2B5EF4-FFF2-40B4-BE49-F238E27FC236}">
                  <a16:creationId xmlns:a16="http://schemas.microsoft.com/office/drawing/2014/main" id="{6506F9D2-A3E4-F99D-F8EC-8E114DB71085}"/>
                </a:ext>
              </a:extLst>
            </p:cNvPr>
            <p:cNvSpPr txBox="1"/>
            <p:nvPr/>
          </p:nvSpPr>
          <p:spPr>
            <a:xfrm>
              <a:off x="4631449" y="5555610"/>
              <a:ext cx="678391" cy="338554"/>
            </a:xfrm>
            <a:prstGeom prst="rect">
              <a:avLst/>
            </a:prstGeom>
            <a:noFill/>
          </p:spPr>
          <p:txBody>
            <a:bodyPr wrap="none" rtlCol="0">
              <a:spAutoFit/>
            </a:bodyPr>
            <a:lstStyle/>
            <a:p>
              <a:r>
                <a:rPr lang="en-US" sz="800" noProof="0" dirty="0"/>
                <a:t>Republic of </a:t>
              </a:r>
              <a:br>
                <a:rPr lang="en-US" sz="800" noProof="0" dirty="0"/>
              </a:br>
              <a:r>
                <a:rPr lang="en-US" sz="800" noProof="0" dirty="0"/>
                <a:t>Moldova</a:t>
              </a:r>
            </a:p>
          </p:txBody>
        </p:sp>
        <p:sp>
          <p:nvSpPr>
            <p:cNvPr id="1058" name="ZoneTexte 1057">
              <a:extLst>
                <a:ext uri="{FF2B5EF4-FFF2-40B4-BE49-F238E27FC236}">
                  <a16:creationId xmlns:a16="http://schemas.microsoft.com/office/drawing/2014/main" id="{80954E6A-3776-D038-A3DF-E539E4A62187}"/>
                </a:ext>
              </a:extLst>
            </p:cNvPr>
            <p:cNvSpPr txBox="1"/>
            <p:nvPr/>
          </p:nvSpPr>
          <p:spPr>
            <a:xfrm>
              <a:off x="4074004" y="5620759"/>
              <a:ext cx="540533" cy="215444"/>
            </a:xfrm>
            <a:prstGeom prst="rect">
              <a:avLst/>
            </a:prstGeom>
            <a:noFill/>
          </p:spPr>
          <p:txBody>
            <a:bodyPr wrap="none" rtlCol="0">
              <a:spAutoFit/>
            </a:bodyPr>
            <a:lstStyle/>
            <a:p>
              <a:r>
                <a:rPr lang="en-US" sz="800" noProof="0" dirty="0"/>
                <a:t>Armenia</a:t>
              </a:r>
            </a:p>
          </p:txBody>
        </p:sp>
      </p:grpSp>
      <p:sp>
        <p:nvSpPr>
          <p:cNvPr id="1059" name="TextBox 4">
            <a:extLst>
              <a:ext uri="{FF2B5EF4-FFF2-40B4-BE49-F238E27FC236}">
                <a16:creationId xmlns:a16="http://schemas.microsoft.com/office/drawing/2014/main" id="{362EBA79-182A-65A8-6384-8B9792353EA2}"/>
              </a:ext>
            </a:extLst>
          </p:cNvPr>
          <p:cNvSpPr txBox="1"/>
          <p:nvPr/>
        </p:nvSpPr>
        <p:spPr>
          <a:xfrm>
            <a:off x="1857375" y="1331092"/>
            <a:ext cx="712341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Nexa" panose="02000000000000000000"/>
                <a:ea typeface="+mn-ea"/>
                <a:cs typeface="Calibri" pitchFamily="34" charset="0"/>
              </a:rPr>
              <a:t>Coverage of needle-syringe programs and opioid agonist maintenance therapy among people who inject drugs, countries with available data, 2020-2024</a:t>
            </a:r>
            <a:endParaRPr kumimoji="0" lang="en-US" sz="1600" b="1" i="0" u="none" strike="noStrike" kern="1200" cap="none" spc="0" normalizeH="0" baseline="30000" noProof="0" dirty="0">
              <a:ln>
                <a:noFill/>
              </a:ln>
              <a:solidFill>
                <a:srgbClr val="00B0F0"/>
              </a:solidFill>
              <a:effectLst/>
              <a:uLnTx/>
              <a:uFillTx/>
              <a:latin typeface="Nexa" panose="02000000000000000000"/>
              <a:ea typeface="+mn-ea"/>
              <a:cs typeface="Calibri" pitchFamily="34" charset="0"/>
            </a:endParaRPr>
          </a:p>
        </p:txBody>
      </p:sp>
    </p:spTree>
    <p:extLst>
      <p:ext uri="{BB962C8B-B14F-4D97-AF65-F5344CB8AC3E}">
        <p14:creationId xmlns:p14="http://schemas.microsoft.com/office/powerpoint/2010/main" val="5015773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0B74E-3542-B8EE-4741-6BF51783D8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402" y="2313725"/>
            <a:ext cx="4363519" cy="2454479"/>
          </a:xfrm>
          <a:prstGeom prst="rect">
            <a:avLst/>
          </a:prstGeom>
        </p:spPr>
      </p:pic>
      <p:sp>
        <p:nvSpPr>
          <p:cNvPr id="11" name="Titre 10">
            <a:extLst>
              <a:ext uri="{FF2B5EF4-FFF2-40B4-BE49-F238E27FC236}">
                <a16:creationId xmlns:a16="http://schemas.microsoft.com/office/drawing/2014/main" id="{DB090D90-2916-5F0A-E647-BD115766503E}"/>
              </a:ext>
            </a:extLst>
          </p:cNvPr>
          <p:cNvSpPr>
            <a:spLocks noGrp="1"/>
          </p:cNvSpPr>
          <p:nvPr>
            <p:ph type="title"/>
          </p:nvPr>
        </p:nvSpPr>
        <p:spPr>
          <a:xfrm>
            <a:off x="609600" y="0"/>
            <a:ext cx="8466034" cy="1491539"/>
          </a:xfrm>
        </p:spPr>
        <p:txBody>
          <a:bodyPr/>
          <a:lstStyle/>
          <a:p>
            <a:r>
              <a:rPr lang="en-GB" dirty="0"/>
              <a:t>HIV IN US PRISONS</a:t>
            </a:r>
            <a:endParaRPr lang="fr-FR" dirty="0"/>
          </a:p>
        </p:txBody>
      </p:sp>
      <p:graphicFrame>
        <p:nvGraphicFramePr>
          <p:cNvPr id="10" name="Content Placeholder 2">
            <a:extLst>
              <a:ext uri="{FF2B5EF4-FFF2-40B4-BE49-F238E27FC236}">
                <a16:creationId xmlns:a16="http://schemas.microsoft.com/office/drawing/2014/main" id="{D2AD5D10-F34A-4927-89C0-0B7B59691404}"/>
              </a:ext>
            </a:extLst>
          </p:cNvPr>
          <p:cNvGraphicFramePr>
            <a:graphicFrameLocks/>
          </p:cNvGraphicFramePr>
          <p:nvPr>
            <p:extLst>
              <p:ext uri="{D42A27DB-BD31-4B8C-83A1-F6EECF244321}">
                <p14:modId xmlns:p14="http://schemas.microsoft.com/office/powerpoint/2010/main" val="31288573"/>
              </p:ext>
            </p:extLst>
          </p:nvPr>
        </p:nvGraphicFramePr>
        <p:xfrm>
          <a:off x="5297820" y="2228849"/>
          <a:ext cx="6573778" cy="41861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280734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AAF282-26F9-1757-B7C7-15A14DF9E8E3}"/>
              </a:ext>
            </a:extLst>
          </p:cNvPr>
          <p:cNvSpPr>
            <a:spLocks noGrp="1"/>
          </p:cNvSpPr>
          <p:nvPr>
            <p:ph type="title"/>
          </p:nvPr>
        </p:nvSpPr>
        <p:spPr/>
        <p:txBody>
          <a:bodyPr/>
          <a:lstStyle/>
          <a:p>
            <a:r>
              <a:rPr lang="fr-FR" dirty="0"/>
              <a:t>US State </a:t>
            </a:r>
            <a:r>
              <a:rPr lang="fr-FR" dirty="0" err="1"/>
              <a:t>annual</a:t>
            </a:r>
            <a:r>
              <a:rPr lang="fr-FR" dirty="0"/>
              <a:t> </a:t>
            </a:r>
            <a:r>
              <a:rPr lang="fr-FR" dirty="0" err="1"/>
              <a:t>Federal</a:t>
            </a:r>
            <a:r>
              <a:rPr lang="fr-FR" dirty="0"/>
              <a:t> Prison population, </a:t>
            </a:r>
            <a:br>
              <a:rPr lang="fr-FR" dirty="0"/>
            </a:br>
            <a:r>
              <a:rPr lang="fr-FR" dirty="0"/>
              <a:t>1925-2017</a:t>
            </a:r>
          </a:p>
        </p:txBody>
      </p:sp>
      <p:grpSp>
        <p:nvGrpSpPr>
          <p:cNvPr id="3" name="Groupe 2">
            <a:extLst>
              <a:ext uri="{FF2B5EF4-FFF2-40B4-BE49-F238E27FC236}">
                <a16:creationId xmlns:a16="http://schemas.microsoft.com/office/drawing/2014/main" id="{0BEBC8E1-FAFA-9D2E-69DF-BD967A264B50}"/>
              </a:ext>
            </a:extLst>
          </p:cNvPr>
          <p:cNvGrpSpPr/>
          <p:nvPr/>
        </p:nvGrpSpPr>
        <p:grpSpPr>
          <a:xfrm>
            <a:off x="1220743" y="1967776"/>
            <a:ext cx="7998886" cy="4690583"/>
            <a:chOff x="1220743" y="1967776"/>
            <a:chExt cx="7998886" cy="4690583"/>
          </a:xfrm>
        </p:grpSpPr>
        <p:grpSp>
          <p:nvGrpSpPr>
            <p:cNvPr id="48" name="Groupe 47">
              <a:extLst>
                <a:ext uri="{FF2B5EF4-FFF2-40B4-BE49-F238E27FC236}">
                  <a16:creationId xmlns:a16="http://schemas.microsoft.com/office/drawing/2014/main" id="{FC0F7CE5-5C70-D6F8-F83D-E58E30E0CCA9}"/>
                </a:ext>
              </a:extLst>
            </p:cNvPr>
            <p:cNvGrpSpPr/>
            <p:nvPr/>
          </p:nvGrpSpPr>
          <p:grpSpPr>
            <a:xfrm>
              <a:off x="2266950" y="2045250"/>
              <a:ext cx="6889751" cy="4114251"/>
              <a:chOff x="2906713" y="2427288"/>
              <a:chExt cx="6249987" cy="3732213"/>
            </a:xfrm>
          </p:grpSpPr>
          <p:sp>
            <p:nvSpPr>
              <p:cNvPr id="11" name="Freeform 6">
                <a:extLst>
                  <a:ext uri="{FF2B5EF4-FFF2-40B4-BE49-F238E27FC236}">
                    <a16:creationId xmlns:a16="http://schemas.microsoft.com/office/drawing/2014/main" id="{405A5B6C-A10D-2EE2-3041-F1B741601A90}"/>
                  </a:ext>
                </a:extLst>
              </p:cNvPr>
              <p:cNvSpPr>
                <a:spLocks/>
              </p:cNvSpPr>
              <p:nvPr/>
            </p:nvSpPr>
            <p:spPr bwMode="auto">
              <a:xfrm>
                <a:off x="2989263" y="2427288"/>
                <a:ext cx="6167437" cy="3641725"/>
              </a:xfrm>
              <a:custGeom>
                <a:avLst/>
                <a:gdLst>
                  <a:gd name="T0" fmla="*/ 15539 w 15539"/>
                  <a:gd name="T1" fmla="*/ 9174 h 9174"/>
                  <a:gd name="T2" fmla="*/ 0 w 15539"/>
                  <a:gd name="T3" fmla="*/ 9174 h 9174"/>
                  <a:gd name="T4" fmla="*/ 0 w 15539"/>
                  <a:gd name="T5" fmla="*/ 0 h 9174"/>
                </a:gdLst>
                <a:ahLst/>
                <a:cxnLst>
                  <a:cxn ang="0">
                    <a:pos x="T0" y="T1"/>
                  </a:cxn>
                  <a:cxn ang="0">
                    <a:pos x="T2" y="T3"/>
                  </a:cxn>
                  <a:cxn ang="0">
                    <a:pos x="T4" y="T5"/>
                  </a:cxn>
                </a:cxnLst>
                <a:rect l="0" t="0" r="r" b="b"/>
                <a:pathLst>
                  <a:path w="15539" h="9174">
                    <a:moveTo>
                      <a:pt x="15539" y="9174"/>
                    </a:moveTo>
                    <a:lnTo>
                      <a:pt x="0" y="9174"/>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Line 7">
                <a:extLst>
                  <a:ext uri="{FF2B5EF4-FFF2-40B4-BE49-F238E27FC236}">
                    <a16:creationId xmlns:a16="http://schemas.microsoft.com/office/drawing/2014/main" id="{52A6C34C-3D14-ADC7-2C95-AF147E5178D3}"/>
                  </a:ext>
                </a:extLst>
              </p:cNvPr>
              <p:cNvSpPr>
                <a:spLocks noChangeShapeType="1"/>
              </p:cNvSpPr>
              <p:nvPr/>
            </p:nvSpPr>
            <p:spPr bwMode="auto">
              <a:xfrm flipV="1">
                <a:off x="9090025"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Line 8">
                <a:extLst>
                  <a:ext uri="{FF2B5EF4-FFF2-40B4-BE49-F238E27FC236}">
                    <a16:creationId xmlns:a16="http://schemas.microsoft.com/office/drawing/2014/main" id="{18B9DB40-CBAF-87A0-6942-0ADEC5AAD631}"/>
                  </a:ext>
                </a:extLst>
              </p:cNvPr>
              <p:cNvSpPr>
                <a:spLocks noChangeShapeType="1"/>
              </p:cNvSpPr>
              <p:nvPr/>
            </p:nvSpPr>
            <p:spPr bwMode="auto">
              <a:xfrm flipV="1">
                <a:off x="884396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Line 9">
                <a:extLst>
                  <a:ext uri="{FF2B5EF4-FFF2-40B4-BE49-F238E27FC236}">
                    <a16:creationId xmlns:a16="http://schemas.microsoft.com/office/drawing/2014/main" id="{C3BF1D56-91C7-75D7-BA6A-0E32DB8FBBC4}"/>
                  </a:ext>
                </a:extLst>
              </p:cNvPr>
              <p:cNvSpPr>
                <a:spLocks noChangeShapeType="1"/>
              </p:cNvSpPr>
              <p:nvPr/>
            </p:nvSpPr>
            <p:spPr bwMode="auto">
              <a:xfrm flipV="1">
                <a:off x="571341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Line 10">
                <a:extLst>
                  <a:ext uri="{FF2B5EF4-FFF2-40B4-BE49-F238E27FC236}">
                    <a16:creationId xmlns:a16="http://schemas.microsoft.com/office/drawing/2014/main" id="{635357F7-A790-04F4-21C0-D486DB5E9D0B}"/>
                  </a:ext>
                </a:extLst>
              </p:cNvPr>
              <p:cNvSpPr>
                <a:spLocks noChangeShapeType="1"/>
              </p:cNvSpPr>
              <p:nvPr/>
            </p:nvSpPr>
            <p:spPr bwMode="auto">
              <a:xfrm flipV="1">
                <a:off x="547211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Line 11">
                <a:extLst>
                  <a:ext uri="{FF2B5EF4-FFF2-40B4-BE49-F238E27FC236}">
                    <a16:creationId xmlns:a16="http://schemas.microsoft.com/office/drawing/2014/main" id="{B96BE05A-9AE4-4FBE-CAF3-0FE6768E64BB}"/>
                  </a:ext>
                </a:extLst>
              </p:cNvPr>
              <p:cNvSpPr>
                <a:spLocks noChangeShapeType="1"/>
              </p:cNvSpPr>
              <p:nvPr/>
            </p:nvSpPr>
            <p:spPr bwMode="auto">
              <a:xfrm flipV="1">
                <a:off x="498951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Line 12">
                <a:extLst>
                  <a:ext uri="{FF2B5EF4-FFF2-40B4-BE49-F238E27FC236}">
                    <a16:creationId xmlns:a16="http://schemas.microsoft.com/office/drawing/2014/main" id="{30E470A7-AED7-5F93-0AB7-CED52A822D57}"/>
                  </a:ext>
                </a:extLst>
              </p:cNvPr>
              <p:cNvSpPr>
                <a:spLocks noChangeShapeType="1"/>
              </p:cNvSpPr>
              <p:nvPr/>
            </p:nvSpPr>
            <p:spPr bwMode="auto">
              <a:xfrm flipV="1">
                <a:off x="523081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Line 13">
                <a:extLst>
                  <a:ext uri="{FF2B5EF4-FFF2-40B4-BE49-F238E27FC236}">
                    <a16:creationId xmlns:a16="http://schemas.microsoft.com/office/drawing/2014/main" id="{A120CAE4-8706-368F-EC92-D5D102B7ECBF}"/>
                  </a:ext>
                </a:extLst>
              </p:cNvPr>
              <p:cNvSpPr>
                <a:spLocks noChangeShapeType="1"/>
              </p:cNvSpPr>
              <p:nvPr/>
            </p:nvSpPr>
            <p:spPr bwMode="auto">
              <a:xfrm flipV="1">
                <a:off x="474980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Line 14">
                <a:extLst>
                  <a:ext uri="{FF2B5EF4-FFF2-40B4-BE49-F238E27FC236}">
                    <a16:creationId xmlns:a16="http://schemas.microsoft.com/office/drawing/2014/main" id="{157E62B4-7C8C-906F-E6E0-CCA8B4F386F8}"/>
                  </a:ext>
                </a:extLst>
              </p:cNvPr>
              <p:cNvSpPr>
                <a:spLocks noChangeShapeType="1"/>
              </p:cNvSpPr>
              <p:nvPr/>
            </p:nvSpPr>
            <p:spPr bwMode="auto">
              <a:xfrm flipV="1">
                <a:off x="450850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Line 15">
                <a:extLst>
                  <a:ext uri="{FF2B5EF4-FFF2-40B4-BE49-F238E27FC236}">
                    <a16:creationId xmlns:a16="http://schemas.microsoft.com/office/drawing/2014/main" id="{9A6863C2-28AF-84E8-59FA-B2459F3BACC7}"/>
                  </a:ext>
                </a:extLst>
              </p:cNvPr>
              <p:cNvSpPr>
                <a:spLocks noChangeShapeType="1"/>
              </p:cNvSpPr>
              <p:nvPr/>
            </p:nvSpPr>
            <p:spPr bwMode="auto">
              <a:xfrm flipV="1">
                <a:off x="426720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Line 16">
                <a:extLst>
                  <a:ext uri="{FF2B5EF4-FFF2-40B4-BE49-F238E27FC236}">
                    <a16:creationId xmlns:a16="http://schemas.microsoft.com/office/drawing/2014/main" id="{BBFA193D-1889-BFF2-F671-E717E2D6BCA5}"/>
                  </a:ext>
                </a:extLst>
              </p:cNvPr>
              <p:cNvSpPr>
                <a:spLocks noChangeShapeType="1"/>
              </p:cNvSpPr>
              <p:nvPr/>
            </p:nvSpPr>
            <p:spPr bwMode="auto">
              <a:xfrm flipV="1">
                <a:off x="4027488"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Line 17">
                <a:extLst>
                  <a:ext uri="{FF2B5EF4-FFF2-40B4-BE49-F238E27FC236}">
                    <a16:creationId xmlns:a16="http://schemas.microsoft.com/office/drawing/2014/main" id="{17755565-2199-C9F6-003C-84C72842B921}"/>
                  </a:ext>
                </a:extLst>
              </p:cNvPr>
              <p:cNvSpPr>
                <a:spLocks noChangeShapeType="1"/>
              </p:cNvSpPr>
              <p:nvPr/>
            </p:nvSpPr>
            <p:spPr bwMode="auto">
              <a:xfrm flipV="1">
                <a:off x="3786188"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Line 18">
                <a:extLst>
                  <a:ext uri="{FF2B5EF4-FFF2-40B4-BE49-F238E27FC236}">
                    <a16:creationId xmlns:a16="http://schemas.microsoft.com/office/drawing/2014/main" id="{9C2A4954-C86A-91EC-00B8-23FC4C7A1334}"/>
                  </a:ext>
                </a:extLst>
              </p:cNvPr>
              <p:cNvSpPr>
                <a:spLocks noChangeShapeType="1"/>
              </p:cNvSpPr>
              <p:nvPr/>
            </p:nvSpPr>
            <p:spPr bwMode="auto">
              <a:xfrm flipV="1">
                <a:off x="3544888"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Line 19">
                <a:extLst>
                  <a:ext uri="{FF2B5EF4-FFF2-40B4-BE49-F238E27FC236}">
                    <a16:creationId xmlns:a16="http://schemas.microsoft.com/office/drawing/2014/main" id="{47581F84-E3C4-D291-F6F9-6C0E23AEE9C2}"/>
                  </a:ext>
                </a:extLst>
              </p:cNvPr>
              <p:cNvSpPr>
                <a:spLocks noChangeShapeType="1"/>
              </p:cNvSpPr>
              <p:nvPr/>
            </p:nvSpPr>
            <p:spPr bwMode="auto">
              <a:xfrm flipV="1">
                <a:off x="3305175"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Line 20">
                <a:extLst>
                  <a:ext uri="{FF2B5EF4-FFF2-40B4-BE49-F238E27FC236}">
                    <a16:creationId xmlns:a16="http://schemas.microsoft.com/office/drawing/2014/main" id="{B87B3820-7CAF-8900-DF87-AC2C523FFD0A}"/>
                  </a:ext>
                </a:extLst>
              </p:cNvPr>
              <p:cNvSpPr>
                <a:spLocks noChangeShapeType="1"/>
              </p:cNvSpPr>
              <p:nvPr/>
            </p:nvSpPr>
            <p:spPr bwMode="auto">
              <a:xfrm flipV="1">
                <a:off x="836136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Line 21">
                <a:extLst>
                  <a:ext uri="{FF2B5EF4-FFF2-40B4-BE49-F238E27FC236}">
                    <a16:creationId xmlns:a16="http://schemas.microsoft.com/office/drawing/2014/main" id="{1110F643-B57D-CA2E-4C49-8556EF71EFA5}"/>
                  </a:ext>
                </a:extLst>
              </p:cNvPr>
              <p:cNvSpPr>
                <a:spLocks noChangeShapeType="1"/>
              </p:cNvSpPr>
              <p:nvPr/>
            </p:nvSpPr>
            <p:spPr bwMode="auto">
              <a:xfrm flipV="1">
                <a:off x="8602663"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Line 22">
                <a:extLst>
                  <a:ext uri="{FF2B5EF4-FFF2-40B4-BE49-F238E27FC236}">
                    <a16:creationId xmlns:a16="http://schemas.microsoft.com/office/drawing/2014/main" id="{8D7398C8-C476-A9DB-79F4-8EB7A06A47CF}"/>
                  </a:ext>
                </a:extLst>
              </p:cNvPr>
              <p:cNvSpPr>
                <a:spLocks noChangeShapeType="1"/>
              </p:cNvSpPr>
              <p:nvPr/>
            </p:nvSpPr>
            <p:spPr bwMode="auto">
              <a:xfrm flipV="1">
                <a:off x="812165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Line 23">
                <a:extLst>
                  <a:ext uri="{FF2B5EF4-FFF2-40B4-BE49-F238E27FC236}">
                    <a16:creationId xmlns:a16="http://schemas.microsoft.com/office/drawing/2014/main" id="{B06CE8B9-C84E-4A6B-7A81-EC50346FFD4D}"/>
                  </a:ext>
                </a:extLst>
              </p:cNvPr>
              <p:cNvSpPr>
                <a:spLocks noChangeShapeType="1"/>
              </p:cNvSpPr>
              <p:nvPr/>
            </p:nvSpPr>
            <p:spPr bwMode="auto">
              <a:xfrm flipV="1">
                <a:off x="788035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Line 24">
                <a:extLst>
                  <a:ext uri="{FF2B5EF4-FFF2-40B4-BE49-F238E27FC236}">
                    <a16:creationId xmlns:a16="http://schemas.microsoft.com/office/drawing/2014/main" id="{1BECBA79-010E-8535-782A-645A09DDF7E0}"/>
                  </a:ext>
                </a:extLst>
              </p:cNvPr>
              <p:cNvSpPr>
                <a:spLocks noChangeShapeType="1"/>
              </p:cNvSpPr>
              <p:nvPr/>
            </p:nvSpPr>
            <p:spPr bwMode="auto">
              <a:xfrm flipV="1">
                <a:off x="763905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Line 25">
                <a:extLst>
                  <a:ext uri="{FF2B5EF4-FFF2-40B4-BE49-F238E27FC236}">
                    <a16:creationId xmlns:a16="http://schemas.microsoft.com/office/drawing/2014/main" id="{CB70B1AE-9852-2228-7115-65CEABFCE024}"/>
                  </a:ext>
                </a:extLst>
              </p:cNvPr>
              <p:cNvSpPr>
                <a:spLocks noChangeShapeType="1"/>
              </p:cNvSpPr>
              <p:nvPr/>
            </p:nvSpPr>
            <p:spPr bwMode="auto">
              <a:xfrm flipV="1">
                <a:off x="7397750"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Line 26">
                <a:extLst>
                  <a:ext uri="{FF2B5EF4-FFF2-40B4-BE49-F238E27FC236}">
                    <a16:creationId xmlns:a16="http://schemas.microsoft.com/office/drawing/2014/main" id="{905CA3F2-F4B1-763D-70BE-083BDBA60C04}"/>
                  </a:ext>
                </a:extLst>
              </p:cNvPr>
              <p:cNvSpPr>
                <a:spLocks noChangeShapeType="1"/>
              </p:cNvSpPr>
              <p:nvPr/>
            </p:nvSpPr>
            <p:spPr bwMode="auto">
              <a:xfrm flipV="1">
                <a:off x="7158038"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Line 27">
                <a:extLst>
                  <a:ext uri="{FF2B5EF4-FFF2-40B4-BE49-F238E27FC236}">
                    <a16:creationId xmlns:a16="http://schemas.microsoft.com/office/drawing/2014/main" id="{86A6F276-73ED-07A8-B3E7-BA94333E895A}"/>
                  </a:ext>
                </a:extLst>
              </p:cNvPr>
              <p:cNvSpPr>
                <a:spLocks noChangeShapeType="1"/>
              </p:cNvSpPr>
              <p:nvPr/>
            </p:nvSpPr>
            <p:spPr bwMode="auto">
              <a:xfrm flipV="1">
                <a:off x="6675438"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Line 28">
                <a:extLst>
                  <a:ext uri="{FF2B5EF4-FFF2-40B4-BE49-F238E27FC236}">
                    <a16:creationId xmlns:a16="http://schemas.microsoft.com/office/drawing/2014/main" id="{A5E6AC22-6961-E9AC-737F-1E02071F5F71}"/>
                  </a:ext>
                </a:extLst>
              </p:cNvPr>
              <p:cNvSpPr>
                <a:spLocks noChangeShapeType="1"/>
              </p:cNvSpPr>
              <p:nvPr/>
            </p:nvSpPr>
            <p:spPr bwMode="auto">
              <a:xfrm flipV="1">
                <a:off x="6916738"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Line 29">
                <a:extLst>
                  <a:ext uri="{FF2B5EF4-FFF2-40B4-BE49-F238E27FC236}">
                    <a16:creationId xmlns:a16="http://schemas.microsoft.com/office/drawing/2014/main" id="{44FECCE8-4A0D-B476-C559-08D7A5CC82EF}"/>
                  </a:ext>
                </a:extLst>
              </p:cNvPr>
              <p:cNvSpPr>
                <a:spLocks noChangeShapeType="1"/>
              </p:cNvSpPr>
              <p:nvPr/>
            </p:nvSpPr>
            <p:spPr bwMode="auto">
              <a:xfrm flipV="1">
                <a:off x="6435725"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Line 30">
                <a:extLst>
                  <a:ext uri="{FF2B5EF4-FFF2-40B4-BE49-F238E27FC236}">
                    <a16:creationId xmlns:a16="http://schemas.microsoft.com/office/drawing/2014/main" id="{D04C8A68-BA8D-B6E4-95E1-46168089D909}"/>
                  </a:ext>
                </a:extLst>
              </p:cNvPr>
              <p:cNvSpPr>
                <a:spLocks noChangeShapeType="1"/>
              </p:cNvSpPr>
              <p:nvPr/>
            </p:nvSpPr>
            <p:spPr bwMode="auto">
              <a:xfrm flipV="1">
                <a:off x="5953125"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Line 31">
                <a:extLst>
                  <a:ext uri="{FF2B5EF4-FFF2-40B4-BE49-F238E27FC236}">
                    <a16:creationId xmlns:a16="http://schemas.microsoft.com/office/drawing/2014/main" id="{14214472-ADC2-5E41-F86D-CE7108455BFD}"/>
                  </a:ext>
                </a:extLst>
              </p:cNvPr>
              <p:cNvSpPr>
                <a:spLocks noChangeShapeType="1"/>
              </p:cNvSpPr>
              <p:nvPr/>
            </p:nvSpPr>
            <p:spPr bwMode="auto">
              <a:xfrm flipV="1">
                <a:off x="6194425"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Line 32">
                <a:extLst>
                  <a:ext uri="{FF2B5EF4-FFF2-40B4-BE49-F238E27FC236}">
                    <a16:creationId xmlns:a16="http://schemas.microsoft.com/office/drawing/2014/main" id="{DD4A2987-95D0-27DC-921A-3FB369DD5428}"/>
                  </a:ext>
                </a:extLst>
              </p:cNvPr>
              <p:cNvSpPr>
                <a:spLocks noChangeShapeType="1"/>
              </p:cNvSpPr>
              <p:nvPr/>
            </p:nvSpPr>
            <p:spPr bwMode="auto">
              <a:xfrm flipV="1">
                <a:off x="3063875" y="6069013"/>
                <a:ext cx="0" cy="904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Line 33">
                <a:extLst>
                  <a:ext uri="{FF2B5EF4-FFF2-40B4-BE49-F238E27FC236}">
                    <a16:creationId xmlns:a16="http://schemas.microsoft.com/office/drawing/2014/main" id="{D51E1A1E-D38C-111E-ACF8-CF289AE62D30}"/>
                  </a:ext>
                </a:extLst>
              </p:cNvPr>
              <p:cNvSpPr>
                <a:spLocks noChangeShapeType="1"/>
              </p:cNvSpPr>
              <p:nvPr/>
            </p:nvSpPr>
            <p:spPr bwMode="auto">
              <a:xfrm>
                <a:off x="2906713" y="2536826"/>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Line 34">
                <a:extLst>
                  <a:ext uri="{FF2B5EF4-FFF2-40B4-BE49-F238E27FC236}">
                    <a16:creationId xmlns:a16="http://schemas.microsoft.com/office/drawing/2014/main" id="{CFE5ADAE-A44B-666F-A910-77A71B81223E}"/>
                  </a:ext>
                </a:extLst>
              </p:cNvPr>
              <p:cNvSpPr>
                <a:spLocks noChangeShapeType="1"/>
              </p:cNvSpPr>
              <p:nvPr/>
            </p:nvSpPr>
            <p:spPr bwMode="auto">
              <a:xfrm>
                <a:off x="2906713" y="2978151"/>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Line 35">
                <a:extLst>
                  <a:ext uri="{FF2B5EF4-FFF2-40B4-BE49-F238E27FC236}">
                    <a16:creationId xmlns:a16="http://schemas.microsoft.com/office/drawing/2014/main" id="{C6A20DCE-EBB2-AA1A-7DA3-A34301A540A9}"/>
                  </a:ext>
                </a:extLst>
              </p:cNvPr>
              <p:cNvSpPr>
                <a:spLocks noChangeShapeType="1"/>
              </p:cNvSpPr>
              <p:nvPr/>
            </p:nvSpPr>
            <p:spPr bwMode="auto">
              <a:xfrm>
                <a:off x="2906713" y="3859213"/>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 name="Line 36">
                <a:extLst>
                  <a:ext uri="{FF2B5EF4-FFF2-40B4-BE49-F238E27FC236}">
                    <a16:creationId xmlns:a16="http://schemas.microsoft.com/office/drawing/2014/main" id="{EAAD2EE1-4644-C9CB-39FA-1A916447D184}"/>
                  </a:ext>
                </a:extLst>
              </p:cNvPr>
              <p:cNvSpPr>
                <a:spLocks noChangeShapeType="1"/>
              </p:cNvSpPr>
              <p:nvPr/>
            </p:nvSpPr>
            <p:spPr bwMode="auto">
              <a:xfrm>
                <a:off x="2906713" y="3419476"/>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Line 37">
                <a:extLst>
                  <a:ext uri="{FF2B5EF4-FFF2-40B4-BE49-F238E27FC236}">
                    <a16:creationId xmlns:a16="http://schemas.microsoft.com/office/drawing/2014/main" id="{02D9CF4C-D32D-164A-38CC-09EF3BF0D8C3}"/>
                  </a:ext>
                </a:extLst>
              </p:cNvPr>
              <p:cNvSpPr>
                <a:spLocks noChangeShapeType="1"/>
              </p:cNvSpPr>
              <p:nvPr/>
            </p:nvSpPr>
            <p:spPr bwMode="auto">
              <a:xfrm>
                <a:off x="2906713" y="4300538"/>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3" name="Line 38">
                <a:extLst>
                  <a:ext uri="{FF2B5EF4-FFF2-40B4-BE49-F238E27FC236}">
                    <a16:creationId xmlns:a16="http://schemas.microsoft.com/office/drawing/2014/main" id="{BD8EEFFF-0424-089D-B59C-F9BFC3101DA3}"/>
                  </a:ext>
                </a:extLst>
              </p:cNvPr>
              <p:cNvSpPr>
                <a:spLocks noChangeShapeType="1"/>
              </p:cNvSpPr>
              <p:nvPr/>
            </p:nvSpPr>
            <p:spPr bwMode="auto">
              <a:xfrm>
                <a:off x="2906713" y="4741863"/>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Line 39">
                <a:extLst>
                  <a:ext uri="{FF2B5EF4-FFF2-40B4-BE49-F238E27FC236}">
                    <a16:creationId xmlns:a16="http://schemas.microsoft.com/office/drawing/2014/main" id="{87C807E3-531C-F35D-8828-EBEB5E05474E}"/>
                  </a:ext>
                </a:extLst>
              </p:cNvPr>
              <p:cNvSpPr>
                <a:spLocks noChangeShapeType="1"/>
              </p:cNvSpPr>
              <p:nvPr/>
            </p:nvSpPr>
            <p:spPr bwMode="auto">
              <a:xfrm>
                <a:off x="2906713" y="5183188"/>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Line 40">
                <a:extLst>
                  <a:ext uri="{FF2B5EF4-FFF2-40B4-BE49-F238E27FC236}">
                    <a16:creationId xmlns:a16="http://schemas.microsoft.com/office/drawing/2014/main" id="{2E6FA627-C69B-B77C-C379-491F9C76EA70}"/>
                  </a:ext>
                </a:extLst>
              </p:cNvPr>
              <p:cNvSpPr>
                <a:spLocks noChangeShapeType="1"/>
              </p:cNvSpPr>
              <p:nvPr/>
            </p:nvSpPr>
            <p:spPr bwMode="auto">
              <a:xfrm>
                <a:off x="2906713" y="5624513"/>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Line 41">
                <a:extLst>
                  <a:ext uri="{FF2B5EF4-FFF2-40B4-BE49-F238E27FC236}">
                    <a16:creationId xmlns:a16="http://schemas.microsoft.com/office/drawing/2014/main" id="{FFBA02CA-1302-F398-3D0D-2E9A76BC4D8E}"/>
                  </a:ext>
                </a:extLst>
              </p:cNvPr>
              <p:cNvSpPr>
                <a:spLocks noChangeShapeType="1"/>
              </p:cNvSpPr>
              <p:nvPr/>
            </p:nvSpPr>
            <p:spPr bwMode="auto">
              <a:xfrm>
                <a:off x="2906713" y="6069013"/>
                <a:ext cx="82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 name="Freeform 42">
                <a:extLst>
                  <a:ext uri="{FF2B5EF4-FFF2-40B4-BE49-F238E27FC236}">
                    <a16:creationId xmlns:a16="http://schemas.microsoft.com/office/drawing/2014/main" id="{A0EE835C-CB1A-8A22-5076-3A7E7B831F66}"/>
                  </a:ext>
                </a:extLst>
              </p:cNvPr>
              <p:cNvSpPr>
                <a:spLocks/>
              </p:cNvSpPr>
              <p:nvPr/>
            </p:nvSpPr>
            <p:spPr bwMode="auto">
              <a:xfrm>
                <a:off x="3100388" y="2640013"/>
                <a:ext cx="6026150" cy="3421063"/>
              </a:xfrm>
              <a:custGeom>
                <a:avLst/>
                <a:gdLst>
                  <a:gd name="T0" fmla="*/ 15185 w 15185"/>
                  <a:gd name="T1" fmla="*/ 647 h 8621"/>
                  <a:gd name="T2" fmla="*/ 14851 w 15185"/>
                  <a:gd name="T3" fmla="*/ 522 h 8621"/>
                  <a:gd name="T4" fmla="*/ 14579 w 15185"/>
                  <a:gd name="T5" fmla="*/ 261 h 8621"/>
                  <a:gd name="T6" fmla="*/ 14266 w 15185"/>
                  <a:gd name="T7" fmla="*/ 177 h 8621"/>
                  <a:gd name="T8" fmla="*/ 13952 w 15185"/>
                  <a:gd name="T9" fmla="*/ 219 h 8621"/>
                  <a:gd name="T10" fmla="*/ 13597 w 15185"/>
                  <a:gd name="T11" fmla="*/ 62 h 8621"/>
                  <a:gd name="T12" fmla="*/ 13399 w 15185"/>
                  <a:gd name="T13" fmla="*/ 0 h 8621"/>
                  <a:gd name="T14" fmla="*/ 13023 w 15185"/>
                  <a:gd name="T15" fmla="*/ 0 h 8621"/>
                  <a:gd name="T16" fmla="*/ 12751 w 15185"/>
                  <a:gd name="T17" fmla="*/ 31 h 8621"/>
                  <a:gd name="T18" fmla="*/ 12292 w 15185"/>
                  <a:gd name="T19" fmla="*/ 438 h 8621"/>
                  <a:gd name="T20" fmla="*/ 12031 w 15185"/>
                  <a:gd name="T21" fmla="*/ 731 h 8621"/>
                  <a:gd name="T22" fmla="*/ 11843 w 15185"/>
                  <a:gd name="T23" fmla="*/ 971 h 8621"/>
                  <a:gd name="T24" fmla="*/ 11644 w 15185"/>
                  <a:gd name="T25" fmla="*/ 1149 h 8621"/>
                  <a:gd name="T26" fmla="*/ 11456 w 15185"/>
                  <a:gd name="T27" fmla="*/ 1254 h 8621"/>
                  <a:gd name="T28" fmla="*/ 11237 w 15185"/>
                  <a:gd name="T29" fmla="*/ 1400 h 8621"/>
                  <a:gd name="T30" fmla="*/ 11028 w 15185"/>
                  <a:gd name="T31" fmla="*/ 1975 h 8621"/>
                  <a:gd name="T32" fmla="*/ 10934 w 15185"/>
                  <a:gd name="T33" fmla="*/ 2309 h 8621"/>
                  <a:gd name="T34" fmla="*/ 10600 w 15185"/>
                  <a:gd name="T35" fmla="*/ 3072 h 8621"/>
                  <a:gd name="T36" fmla="*/ 10318 w 15185"/>
                  <a:gd name="T37" fmla="*/ 3918 h 8621"/>
                  <a:gd name="T38" fmla="*/ 10193 w 15185"/>
                  <a:gd name="T39" fmla="*/ 4190 h 8621"/>
                  <a:gd name="T40" fmla="*/ 10057 w 15185"/>
                  <a:gd name="T41" fmla="*/ 4441 h 8621"/>
                  <a:gd name="T42" fmla="*/ 9712 w 15185"/>
                  <a:gd name="T43" fmla="*/ 5287 h 8621"/>
                  <a:gd name="T44" fmla="*/ 9106 w 15185"/>
                  <a:gd name="T45" fmla="*/ 6175 h 8621"/>
                  <a:gd name="T46" fmla="*/ 8825 w 15185"/>
                  <a:gd name="T47" fmla="*/ 6405 h 8621"/>
                  <a:gd name="T48" fmla="*/ 8511 w 15185"/>
                  <a:gd name="T49" fmla="*/ 6865 h 8621"/>
                  <a:gd name="T50" fmla="*/ 7885 w 15185"/>
                  <a:gd name="T51" fmla="*/ 7158 h 8621"/>
                  <a:gd name="T52" fmla="*/ 7592 w 15185"/>
                  <a:gd name="T53" fmla="*/ 7409 h 8621"/>
                  <a:gd name="T54" fmla="*/ 7279 w 15185"/>
                  <a:gd name="T55" fmla="*/ 7544 h 8621"/>
                  <a:gd name="T56" fmla="*/ 7018 w 15185"/>
                  <a:gd name="T57" fmla="*/ 7524 h 8621"/>
                  <a:gd name="T58" fmla="*/ 6673 w 15185"/>
                  <a:gd name="T59" fmla="*/ 7586 h 8621"/>
                  <a:gd name="T60" fmla="*/ 6130 w 15185"/>
                  <a:gd name="T61" fmla="*/ 7440 h 8621"/>
                  <a:gd name="T62" fmla="*/ 5827 w 15185"/>
                  <a:gd name="T63" fmla="*/ 7409 h 8621"/>
                  <a:gd name="T64" fmla="*/ 5138 w 15185"/>
                  <a:gd name="T65" fmla="*/ 7492 h 8621"/>
                  <a:gd name="T66" fmla="*/ 4877 w 15185"/>
                  <a:gd name="T67" fmla="*/ 7576 h 8621"/>
                  <a:gd name="T68" fmla="*/ 4584 w 15185"/>
                  <a:gd name="T69" fmla="*/ 7618 h 8621"/>
                  <a:gd name="T70" fmla="*/ 4271 w 15185"/>
                  <a:gd name="T71" fmla="*/ 7701 h 8621"/>
                  <a:gd name="T72" fmla="*/ 3999 w 15185"/>
                  <a:gd name="T73" fmla="*/ 7701 h 8621"/>
                  <a:gd name="T74" fmla="*/ 3728 w 15185"/>
                  <a:gd name="T75" fmla="*/ 7743 h 8621"/>
                  <a:gd name="T76" fmla="*/ 3362 w 15185"/>
                  <a:gd name="T77" fmla="*/ 7847 h 8621"/>
                  <a:gd name="T78" fmla="*/ 3007 w 15185"/>
                  <a:gd name="T79" fmla="*/ 7889 h 8621"/>
                  <a:gd name="T80" fmla="*/ 2423 w 15185"/>
                  <a:gd name="T81" fmla="*/ 7659 h 8621"/>
                  <a:gd name="T82" fmla="*/ 1839 w 15185"/>
                  <a:gd name="T83" fmla="*/ 7816 h 8621"/>
                  <a:gd name="T84" fmla="*/ 1536 w 15185"/>
                  <a:gd name="T85" fmla="*/ 7868 h 8621"/>
                  <a:gd name="T86" fmla="*/ 1191 w 15185"/>
                  <a:gd name="T87" fmla="*/ 7868 h 8621"/>
                  <a:gd name="T88" fmla="*/ 857 w 15185"/>
                  <a:gd name="T89" fmla="*/ 7910 h 8621"/>
                  <a:gd name="T90" fmla="*/ 293 w 15185"/>
                  <a:gd name="T91" fmla="*/ 8098 h 8621"/>
                  <a:gd name="T92" fmla="*/ 0 w 15185"/>
                  <a:gd name="T93" fmla="*/ 8109 h 8621"/>
                  <a:gd name="T94" fmla="*/ 0 w 15185"/>
                  <a:gd name="T95" fmla="*/ 8610 h 8621"/>
                  <a:gd name="T96" fmla="*/ 15185 w 15185"/>
                  <a:gd name="T97" fmla="*/ 8621 h 8621"/>
                  <a:gd name="T98" fmla="*/ 15185 w 15185"/>
                  <a:gd name="T99" fmla="*/ 647 h 8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85" h="8621">
                    <a:moveTo>
                      <a:pt x="15185" y="647"/>
                    </a:moveTo>
                    <a:lnTo>
                      <a:pt x="14851" y="522"/>
                    </a:lnTo>
                    <a:lnTo>
                      <a:pt x="14579" y="261"/>
                    </a:lnTo>
                    <a:lnTo>
                      <a:pt x="14266" y="177"/>
                    </a:lnTo>
                    <a:lnTo>
                      <a:pt x="13952" y="219"/>
                    </a:lnTo>
                    <a:lnTo>
                      <a:pt x="13597" y="62"/>
                    </a:lnTo>
                    <a:lnTo>
                      <a:pt x="13399" y="0"/>
                    </a:lnTo>
                    <a:lnTo>
                      <a:pt x="13023" y="0"/>
                    </a:lnTo>
                    <a:lnTo>
                      <a:pt x="12751" y="31"/>
                    </a:lnTo>
                    <a:lnTo>
                      <a:pt x="12292" y="438"/>
                    </a:lnTo>
                    <a:lnTo>
                      <a:pt x="12031" y="731"/>
                    </a:lnTo>
                    <a:lnTo>
                      <a:pt x="11843" y="971"/>
                    </a:lnTo>
                    <a:lnTo>
                      <a:pt x="11644" y="1149"/>
                    </a:lnTo>
                    <a:lnTo>
                      <a:pt x="11456" y="1254"/>
                    </a:lnTo>
                    <a:lnTo>
                      <a:pt x="11237" y="1400"/>
                    </a:lnTo>
                    <a:lnTo>
                      <a:pt x="11028" y="1975"/>
                    </a:lnTo>
                    <a:lnTo>
                      <a:pt x="10934" y="2309"/>
                    </a:lnTo>
                    <a:lnTo>
                      <a:pt x="10600" y="3072"/>
                    </a:lnTo>
                    <a:lnTo>
                      <a:pt x="10318" y="3918"/>
                    </a:lnTo>
                    <a:lnTo>
                      <a:pt x="10193" y="4190"/>
                    </a:lnTo>
                    <a:lnTo>
                      <a:pt x="10057" y="4441"/>
                    </a:lnTo>
                    <a:lnTo>
                      <a:pt x="9712" y="5287"/>
                    </a:lnTo>
                    <a:lnTo>
                      <a:pt x="9106" y="6175"/>
                    </a:lnTo>
                    <a:lnTo>
                      <a:pt x="8825" y="6405"/>
                    </a:lnTo>
                    <a:lnTo>
                      <a:pt x="8511" y="6865"/>
                    </a:lnTo>
                    <a:lnTo>
                      <a:pt x="7885" y="7158"/>
                    </a:lnTo>
                    <a:lnTo>
                      <a:pt x="7592" y="7409"/>
                    </a:lnTo>
                    <a:lnTo>
                      <a:pt x="7279" y="7544"/>
                    </a:lnTo>
                    <a:lnTo>
                      <a:pt x="7018" y="7524"/>
                    </a:lnTo>
                    <a:lnTo>
                      <a:pt x="6673" y="7586"/>
                    </a:lnTo>
                    <a:lnTo>
                      <a:pt x="6130" y="7440"/>
                    </a:lnTo>
                    <a:lnTo>
                      <a:pt x="5827" y="7409"/>
                    </a:lnTo>
                    <a:lnTo>
                      <a:pt x="5138" y="7492"/>
                    </a:lnTo>
                    <a:lnTo>
                      <a:pt x="4877" y="7576"/>
                    </a:lnTo>
                    <a:lnTo>
                      <a:pt x="4584" y="7618"/>
                    </a:lnTo>
                    <a:lnTo>
                      <a:pt x="4271" y="7701"/>
                    </a:lnTo>
                    <a:lnTo>
                      <a:pt x="3999" y="7701"/>
                    </a:lnTo>
                    <a:lnTo>
                      <a:pt x="3728" y="7743"/>
                    </a:lnTo>
                    <a:lnTo>
                      <a:pt x="3362" y="7847"/>
                    </a:lnTo>
                    <a:lnTo>
                      <a:pt x="3007" y="7889"/>
                    </a:lnTo>
                    <a:lnTo>
                      <a:pt x="2423" y="7659"/>
                    </a:lnTo>
                    <a:lnTo>
                      <a:pt x="1839" y="7816"/>
                    </a:lnTo>
                    <a:lnTo>
                      <a:pt x="1536" y="7868"/>
                    </a:lnTo>
                    <a:lnTo>
                      <a:pt x="1191" y="7868"/>
                    </a:lnTo>
                    <a:lnTo>
                      <a:pt x="857" y="7910"/>
                    </a:lnTo>
                    <a:lnTo>
                      <a:pt x="293" y="8098"/>
                    </a:lnTo>
                    <a:lnTo>
                      <a:pt x="0" y="8109"/>
                    </a:lnTo>
                    <a:lnTo>
                      <a:pt x="0" y="8610"/>
                    </a:lnTo>
                    <a:lnTo>
                      <a:pt x="15185" y="8621"/>
                    </a:lnTo>
                    <a:lnTo>
                      <a:pt x="15185" y="647"/>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50" name="ZoneTexte 49">
              <a:extLst>
                <a:ext uri="{FF2B5EF4-FFF2-40B4-BE49-F238E27FC236}">
                  <a16:creationId xmlns:a16="http://schemas.microsoft.com/office/drawing/2014/main" id="{53847923-4278-E140-D573-6B5F765F4A63}"/>
                </a:ext>
              </a:extLst>
            </p:cNvPr>
            <p:cNvSpPr txBox="1"/>
            <p:nvPr/>
          </p:nvSpPr>
          <p:spPr>
            <a:xfrm>
              <a:off x="2065593" y="5924911"/>
              <a:ext cx="263213" cy="276999"/>
            </a:xfrm>
            <a:prstGeom prst="rect">
              <a:avLst/>
            </a:prstGeom>
            <a:noFill/>
          </p:spPr>
          <p:txBody>
            <a:bodyPr wrap="none" rtlCol="0">
              <a:spAutoFit/>
            </a:bodyPr>
            <a:lstStyle/>
            <a:p>
              <a:pPr algn="r"/>
              <a:r>
                <a:rPr lang="fr-FR" sz="1200" dirty="0"/>
                <a:t>0</a:t>
              </a:r>
            </a:p>
          </p:txBody>
        </p:sp>
        <p:sp>
          <p:nvSpPr>
            <p:cNvPr id="51" name="ZoneTexte 50">
              <a:extLst>
                <a:ext uri="{FF2B5EF4-FFF2-40B4-BE49-F238E27FC236}">
                  <a16:creationId xmlns:a16="http://schemas.microsoft.com/office/drawing/2014/main" id="{5DA4048E-2203-3E6B-B859-56FFB5AEE9F6}"/>
                </a:ext>
              </a:extLst>
            </p:cNvPr>
            <p:cNvSpPr txBox="1"/>
            <p:nvPr/>
          </p:nvSpPr>
          <p:spPr>
            <a:xfrm>
              <a:off x="1637591" y="5437092"/>
              <a:ext cx="691215" cy="276999"/>
            </a:xfrm>
            <a:prstGeom prst="rect">
              <a:avLst/>
            </a:prstGeom>
            <a:noFill/>
          </p:spPr>
          <p:txBody>
            <a:bodyPr wrap="none" rtlCol="0">
              <a:spAutoFit/>
            </a:bodyPr>
            <a:lstStyle/>
            <a:p>
              <a:pPr algn="r"/>
              <a:r>
                <a:rPr lang="fr-FR" sz="1200" dirty="0"/>
                <a:t>200 000</a:t>
              </a:r>
            </a:p>
          </p:txBody>
        </p:sp>
        <p:sp>
          <p:nvSpPr>
            <p:cNvPr id="52" name="ZoneTexte 51">
              <a:extLst>
                <a:ext uri="{FF2B5EF4-FFF2-40B4-BE49-F238E27FC236}">
                  <a16:creationId xmlns:a16="http://schemas.microsoft.com/office/drawing/2014/main" id="{80E427A2-69B2-24C9-569D-08DF4DE4A3AF}"/>
                </a:ext>
              </a:extLst>
            </p:cNvPr>
            <p:cNvSpPr txBox="1"/>
            <p:nvPr/>
          </p:nvSpPr>
          <p:spPr>
            <a:xfrm>
              <a:off x="1637591" y="4949276"/>
              <a:ext cx="691215" cy="276999"/>
            </a:xfrm>
            <a:prstGeom prst="rect">
              <a:avLst/>
            </a:prstGeom>
            <a:noFill/>
          </p:spPr>
          <p:txBody>
            <a:bodyPr wrap="none" rtlCol="0">
              <a:spAutoFit/>
            </a:bodyPr>
            <a:lstStyle/>
            <a:p>
              <a:pPr algn="r"/>
              <a:r>
                <a:rPr lang="fr-FR" sz="1200" dirty="0"/>
                <a:t>400 000</a:t>
              </a:r>
            </a:p>
          </p:txBody>
        </p:sp>
        <p:sp>
          <p:nvSpPr>
            <p:cNvPr id="53" name="ZoneTexte 52">
              <a:extLst>
                <a:ext uri="{FF2B5EF4-FFF2-40B4-BE49-F238E27FC236}">
                  <a16:creationId xmlns:a16="http://schemas.microsoft.com/office/drawing/2014/main" id="{74B9513A-E455-DF4B-8DD9-03F4231816FA}"/>
                </a:ext>
              </a:extLst>
            </p:cNvPr>
            <p:cNvSpPr txBox="1"/>
            <p:nvPr/>
          </p:nvSpPr>
          <p:spPr>
            <a:xfrm>
              <a:off x="1637591" y="4461460"/>
              <a:ext cx="691215" cy="276999"/>
            </a:xfrm>
            <a:prstGeom prst="rect">
              <a:avLst/>
            </a:prstGeom>
            <a:noFill/>
          </p:spPr>
          <p:txBody>
            <a:bodyPr wrap="none" rtlCol="0">
              <a:spAutoFit/>
            </a:bodyPr>
            <a:lstStyle/>
            <a:p>
              <a:pPr algn="r"/>
              <a:r>
                <a:rPr lang="fr-FR" sz="1200" dirty="0"/>
                <a:t>600 000</a:t>
              </a:r>
            </a:p>
          </p:txBody>
        </p:sp>
        <p:sp>
          <p:nvSpPr>
            <p:cNvPr id="54" name="ZoneTexte 53">
              <a:extLst>
                <a:ext uri="{FF2B5EF4-FFF2-40B4-BE49-F238E27FC236}">
                  <a16:creationId xmlns:a16="http://schemas.microsoft.com/office/drawing/2014/main" id="{569C4377-A475-0B92-4FE5-575038DD9006}"/>
                </a:ext>
              </a:extLst>
            </p:cNvPr>
            <p:cNvSpPr txBox="1"/>
            <p:nvPr/>
          </p:nvSpPr>
          <p:spPr>
            <a:xfrm>
              <a:off x="1716138" y="3973644"/>
              <a:ext cx="612668" cy="276999"/>
            </a:xfrm>
            <a:prstGeom prst="rect">
              <a:avLst/>
            </a:prstGeom>
            <a:noFill/>
          </p:spPr>
          <p:txBody>
            <a:bodyPr wrap="none" rtlCol="0">
              <a:spAutoFit/>
            </a:bodyPr>
            <a:lstStyle/>
            <a:p>
              <a:pPr algn="r"/>
              <a:r>
                <a:rPr lang="fr-FR" sz="1200" dirty="0"/>
                <a:t>800 00</a:t>
              </a:r>
            </a:p>
          </p:txBody>
        </p:sp>
        <p:sp>
          <p:nvSpPr>
            <p:cNvPr id="55" name="ZoneTexte 54">
              <a:extLst>
                <a:ext uri="{FF2B5EF4-FFF2-40B4-BE49-F238E27FC236}">
                  <a16:creationId xmlns:a16="http://schemas.microsoft.com/office/drawing/2014/main" id="{7F897C19-E4D3-7A08-1674-20067DDA1DE5}"/>
                </a:ext>
              </a:extLst>
            </p:cNvPr>
            <p:cNvSpPr txBox="1"/>
            <p:nvPr/>
          </p:nvSpPr>
          <p:spPr>
            <a:xfrm>
              <a:off x="1523777" y="3485828"/>
              <a:ext cx="805029" cy="276999"/>
            </a:xfrm>
            <a:prstGeom prst="rect">
              <a:avLst/>
            </a:prstGeom>
            <a:noFill/>
          </p:spPr>
          <p:txBody>
            <a:bodyPr wrap="none" rtlCol="0">
              <a:spAutoFit/>
            </a:bodyPr>
            <a:lstStyle/>
            <a:p>
              <a:pPr algn="r"/>
              <a:r>
                <a:rPr lang="fr-FR" sz="1200" dirty="0"/>
                <a:t>1 000 000</a:t>
              </a:r>
            </a:p>
          </p:txBody>
        </p:sp>
        <p:sp>
          <p:nvSpPr>
            <p:cNvPr id="56" name="ZoneTexte 55">
              <a:extLst>
                <a:ext uri="{FF2B5EF4-FFF2-40B4-BE49-F238E27FC236}">
                  <a16:creationId xmlns:a16="http://schemas.microsoft.com/office/drawing/2014/main" id="{5677F8F0-8BFD-47EE-D0BB-4DB3C627BC02}"/>
                </a:ext>
              </a:extLst>
            </p:cNvPr>
            <p:cNvSpPr txBox="1"/>
            <p:nvPr/>
          </p:nvSpPr>
          <p:spPr>
            <a:xfrm>
              <a:off x="1488511" y="2998012"/>
              <a:ext cx="840295" cy="276999"/>
            </a:xfrm>
            <a:prstGeom prst="rect">
              <a:avLst/>
            </a:prstGeom>
            <a:noFill/>
          </p:spPr>
          <p:txBody>
            <a:bodyPr wrap="none" rtlCol="0">
              <a:spAutoFit/>
            </a:bodyPr>
            <a:lstStyle/>
            <a:p>
              <a:pPr algn="r"/>
              <a:r>
                <a:rPr lang="fr-FR" sz="1200" dirty="0"/>
                <a:t> 1 200 000</a:t>
              </a:r>
            </a:p>
          </p:txBody>
        </p:sp>
        <p:sp>
          <p:nvSpPr>
            <p:cNvPr id="57" name="ZoneTexte 56">
              <a:extLst>
                <a:ext uri="{FF2B5EF4-FFF2-40B4-BE49-F238E27FC236}">
                  <a16:creationId xmlns:a16="http://schemas.microsoft.com/office/drawing/2014/main" id="{98DB78F7-36FA-E80A-61B9-A404BDC117AA}"/>
                </a:ext>
              </a:extLst>
            </p:cNvPr>
            <p:cNvSpPr txBox="1"/>
            <p:nvPr/>
          </p:nvSpPr>
          <p:spPr>
            <a:xfrm>
              <a:off x="1523777" y="2510196"/>
              <a:ext cx="805029" cy="276999"/>
            </a:xfrm>
            <a:prstGeom prst="rect">
              <a:avLst/>
            </a:prstGeom>
            <a:noFill/>
          </p:spPr>
          <p:txBody>
            <a:bodyPr wrap="none" rtlCol="0">
              <a:spAutoFit/>
            </a:bodyPr>
            <a:lstStyle/>
            <a:p>
              <a:pPr algn="r"/>
              <a:r>
                <a:rPr lang="fr-FR" sz="1200" dirty="0"/>
                <a:t>1 400 000</a:t>
              </a:r>
            </a:p>
          </p:txBody>
        </p:sp>
        <p:sp>
          <p:nvSpPr>
            <p:cNvPr id="58" name="ZoneTexte 57">
              <a:extLst>
                <a:ext uri="{FF2B5EF4-FFF2-40B4-BE49-F238E27FC236}">
                  <a16:creationId xmlns:a16="http://schemas.microsoft.com/office/drawing/2014/main" id="{A9B93189-2AEF-1297-A907-F27A877F77E6}"/>
                </a:ext>
              </a:extLst>
            </p:cNvPr>
            <p:cNvSpPr txBox="1"/>
            <p:nvPr/>
          </p:nvSpPr>
          <p:spPr>
            <a:xfrm>
              <a:off x="1523777" y="2022380"/>
              <a:ext cx="805029" cy="276999"/>
            </a:xfrm>
            <a:prstGeom prst="rect">
              <a:avLst/>
            </a:prstGeom>
            <a:noFill/>
          </p:spPr>
          <p:txBody>
            <a:bodyPr wrap="none" rtlCol="0">
              <a:spAutoFit/>
            </a:bodyPr>
            <a:lstStyle/>
            <a:p>
              <a:pPr algn="r"/>
              <a:r>
                <a:rPr lang="fr-FR" sz="1200" dirty="0"/>
                <a:t>1 600 000</a:t>
              </a:r>
            </a:p>
          </p:txBody>
        </p:sp>
        <p:sp>
          <p:nvSpPr>
            <p:cNvPr id="59" name="ZoneTexte 58">
              <a:extLst>
                <a:ext uri="{FF2B5EF4-FFF2-40B4-BE49-F238E27FC236}">
                  <a16:creationId xmlns:a16="http://schemas.microsoft.com/office/drawing/2014/main" id="{1B0A2368-BBBF-37E7-37BB-A4BB8CC6ED49}"/>
                </a:ext>
              </a:extLst>
            </p:cNvPr>
            <p:cNvSpPr txBox="1"/>
            <p:nvPr/>
          </p:nvSpPr>
          <p:spPr>
            <a:xfrm rot="16200000">
              <a:off x="2198238" y="6270429"/>
              <a:ext cx="498856" cy="276999"/>
            </a:xfrm>
            <a:prstGeom prst="rect">
              <a:avLst/>
            </a:prstGeom>
            <a:noFill/>
          </p:spPr>
          <p:txBody>
            <a:bodyPr wrap="none" rtlCol="0">
              <a:spAutoFit/>
            </a:bodyPr>
            <a:lstStyle/>
            <a:p>
              <a:pPr algn="r"/>
              <a:r>
                <a:rPr lang="fr-FR" sz="1200" dirty="0"/>
                <a:t>1925</a:t>
              </a:r>
            </a:p>
          </p:txBody>
        </p:sp>
        <p:sp>
          <p:nvSpPr>
            <p:cNvPr id="60" name="ZoneTexte 59">
              <a:extLst>
                <a:ext uri="{FF2B5EF4-FFF2-40B4-BE49-F238E27FC236}">
                  <a16:creationId xmlns:a16="http://schemas.microsoft.com/office/drawing/2014/main" id="{864C7945-A28B-1622-8033-F81FCCA9CE21}"/>
                </a:ext>
              </a:extLst>
            </p:cNvPr>
            <p:cNvSpPr txBox="1"/>
            <p:nvPr/>
          </p:nvSpPr>
          <p:spPr>
            <a:xfrm rot="16200000">
              <a:off x="2462297" y="6270430"/>
              <a:ext cx="498856" cy="276999"/>
            </a:xfrm>
            <a:prstGeom prst="rect">
              <a:avLst/>
            </a:prstGeom>
            <a:noFill/>
          </p:spPr>
          <p:txBody>
            <a:bodyPr wrap="none" rtlCol="0">
              <a:spAutoFit/>
            </a:bodyPr>
            <a:lstStyle/>
            <a:p>
              <a:pPr algn="r"/>
              <a:r>
                <a:rPr lang="fr-FR" sz="1200" dirty="0"/>
                <a:t>1928</a:t>
              </a:r>
            </a:p>
          </p:txBody>
        </p:sp>
        <p:sp>
          <p:nvSpPr>
            <p:cNvPr id="61" name="ZoneTexte 60">
              <a:extLst>
                <a:ext uri="{FF2B5EF4-FFF2-40B4-BE49-F238E27FC236}">
                  <a16:creationId xmlns:a16="http://schemas.microsoft.com/office/drawing/2014/main" id="{828A1EE2-FD1A-F4B0-2290-5048E9CCF621}"/>
                </a:ext>
              </a:extLst>
            </p:cNvPr>
            <p:cNvSpPr txBox="1"/>
            <p:nvPr/>
          </p:nvSpPr>
          <p:spPr>
            <a:xfrm rot="16200000">
              <a:off x="2726356" y="6270430"/>
              <a:ext cx="498856" cy="276999"/>
            </a:xfrm>
            <a:prstGeom prst="rect">
              <a:avLst/>
            </a:prstGeom>
            <a:noFill/>
          </p:spPr>
          <p:txBody>
            <a:bodyPr wrap="none" rtlCol="0">
              <a:spAutoFit/>
            </a:bodyPr>
            <a:lstStyle/>
            <a:p>
              <a:pPr algn="r"/>
              <a:r>
                <a:rPr lang="fr-FR" sz="1200" dirty="0"/>
                <a:t>1932</a:t>
              </a:r>
            </a:p>
          </p:txBody>
        </p:sp>
        <p:sp>
          <p:nvSpPr>
            <p:cNvPr id="62" name="ZoneTexte 61">
              <a:extLst>
                <a:ext uri="{FF2B5EF4-FFF2-40B4-BE49-F238E27FC236}">
                  <a16:creationId xmlns:a16="http://schemas.microsoft.com/office/drawing/2014/main" id="{BAC535D2-A15B-50C6-119A-FDDCFEC39228}"/>
                </a:ext>
              </a:extLst>
            </p:cNvPr>
            <p:cNvSpPr txBox="1"/>
            <p:nvPr/>
          </p:nvSpPr>
          <p:spPr>
            <a:xfrm rot="16200000">
              <a:off x="2990415" y="6270430"/>
              <a:ext cx="498856" cy="276999"/>
            </a:xfrm>
            <a:prstGeom prst="rect">
              <a:avLst/>
            </a:prstGeom>
            <a:noFill/>
          </p:spPr>
          <p:txBody>
            <a:bodyPr wrap="none" rtlCol="0">
              <a:spAutoFit/>
            </a:bodyPr>
            <a:lstStyle/>
            <a:p>
              <a:pPr algn="r"/>
              <a:r>
                <a:rPr lang="fr-FR" sz="1200" dirty="0"/>
                <a:t>1936</a:t>
              </a:r>
            </a:p>
          </p:txBody>
        </p:sp>
        <p:sp>
          <p:nvSpPr>
            <p:cNvPr id="63" name="ZoneTexte 62">
              <a:extLst>
                <a:ext uri="{FF2B5EF4-FFF2-40B4-BE49-F238E27FC236}">
                  <a16:creationId xmlns:a16="http://schemas.microsoft.com/office/drawing/2014/main" id="{C249534E-FBE7-63B4-85C0-99307BCB21C0}"/>
                </a:ext>
              </a:extLst>
            </p:cNvPr>
            <p:cNvSpPr txBox="1"/>
            <p:nvPr/>
          </p:nvSpPr>
          <p:spPr>
            <a:xfrm rot="16200000">
              <a:off x="3254474" y="6270430"/>
              <a:ext cx="498856" cy="276999"/>
            </a:xfrm>
            <a:prstGeom prst="rect">
              <a:avLst/>
            </a:prstGeom>
            <a:noFill/>
          </p:spPr>
          <p:txBody>
            <a:bodyPr wrap="none" rtlCol="0">
              <a:spAutoFit/>
            </a:bodyPr>
            <a:lstStyle/>
            <a:p>
              <a:pPr algn="r"/>
              <a:r>
                <a:rPr lang="fr-FR" sz="1200" dirty="0"/>
                <a:t>1940</a:t>
              </a:r>
            </a:p>
          </p:txBody>
        </p:sp>
        <p:sp>
          <p:nvSpPr>
            <p:cNvPr id="2048" name="ZoneTexte 2047">
              <a:extLst>
                <a:ext uri="{FF2B5EF4-FFF2-40B4-BE49-F238E27FC236}">
                  <a16:creationId xmlns:a16="http://schemas.microsoft.com/office/drawing/2014/main" id="{28A673AE-8FBC-DFB8-2EF4-62141A57A0F6}"/>
                </a:ext>
              </a:extLst>
            </p:cNvPr>
            <p:cNvSpPr txBox="1"/>
            <p:nvPr/>
          </p:nvSpPr>
          <p:spPr>
            <a:xfrm rot="16200000">
              <a:off x="3518533" y="6270430"/>
              <a:ext cx="498856" cy="276999"/>
            </a:xfrm>
            <a:prstGeom prst="rect">
              <a:avLst/>
            </a:prstGeom>
            <a:noFill/>
          </p:spPr>
          <p:txBody>
            <a:bodyPr wrap="none" rtlCol="0">
              <a:spAutoFit/>
            </a:bodyPr>
            <a:lstStyle/>
            <a:p>
              <a:pPr algn="r"/>
              <a:r>
                <a:rPr lang="fr-FR" sz="1200" dirty="0"/>
                <a:t>1944</a:t>
              </a:r>
            </a:p>
          </p:txBody>
        </p:sp>
        <p:sp>
          <p:nvSpPr>
            <p:cNvPr id="2049" name="ZoneTexte 2048">
              <a:extLst>
                <a:ext uri="{FF2B5EF4-FFF2-40B4-BE49-F238E27FC236}">
                  <a16:creationId xmlns:a16="http://schemas.microsoft.com/office/drawing/2014/main" id="{BDC98355-025B-32C4-E5B2-B0469839811F}"/>
                </a:ext>
              </a:extLst>
            </p:cNvPr>
            <p:cNvSpPr txBox="1"/>
            <p:nvPr/>
          </p:nvSpPr>
          <p:spPr>
            <a:xfrm rot="16200000">
              <a:off x="3782593" y="6270430"/>
              <a:ext cx="498856" cy="276999"/>
            </a:xfrm>
            <a:prstGeom prst="rect">
              <a:avLst/>
            </a:prstGeom>
            <a:noFill/>
          </p:spPr>
          <p:txBody>
            <a:bodyPr wrap="none" rtlCol="0">
              <a:spAutoFit/>
            </a:bodyPr>
            <a:lstStyle/>
            <a:p>
              <a:pPr algn="r"/>
              <a:r>
                <a:rPr lang="fr-FR" sz="1200" dirty="0"/>
                <a:t>1948</a:t>
              </a:r>
            </a:p>
          </p:txBody>
        </p:sp>
        <p:sp>
          <p:nvSpPr>
            <p:cNvPr id="2050" name="ZoneTexte 2049">
              <a:extLst>
                <a:ext uri="{FF2B5EF4-FFF2-40B4-BE49-F238E27FC236}">
                  <a16:creationId xmlns:a16="http://schemas.microsoft.com/office/drawing/2014/main" id="{3779B4D1-247F-35E0-7B96-924961E2156B}"/>
                </a:ext>
              </a:extLst>
            </p:cNvPr>
            <p:cNvSpPr txBox="1"/>
            <p:nvPr/>
          </p:nvSpPr>
          <p:spPr>
            <a:xfrm rot="16200000">
              <a:off x="4055828" y="6270429"/>
              <a:ext cx="498856" cy="276999"/>
            </a:xfrm>
            <a:prstGeom prst="rect">
              <a:avLst/>
            </a:prstGeom>
            <a:noFill/>
          </p:spPr>
          <p:txBody>
            <a:bodyPr wrap="none" rtlCol="0">
              <a:spAutoFit/>
            </a:bodyPr>
            <a:lstStyle/>
            <a:p>
              <a:pPr algn="r"/>
              <a:r>
                <a:rPr lang="fr-FR" sz="1200" dirty="0"/>
                <a:t>1952</a:t>
              </a:r>
            </a:p>
          </p:txBody>
        </p:sp>
        <p:sp>
          <p:nvSpPr>
            <p:cNvPr id="2051" name="ZoneTexte 2050">
              <a:extLst>
                <a:ext uri="{FF2B5EF4-FFF2-40B4-BE49-F238E27FC236}">
                  <a16:creationId xmlns:a16="http://schemas.microsoft.com/office/drawing/2014/main" id="{438DDD38-B17B-65AD-E7FC-77B2913166FF}"/>
                </a:ext>
              </a:extLst>
            </p:cNvPr>
            <p:cNvSpPr txBox="1"/>
            <p:nvPr/>
          </p:nvSpPr>
          <p:spPr>
            <a:xfrm rot="16200000">
              <a:off x="4319887" y="6270430"/>
              <a:ext cx="498856" cy="276999"/>
            </a:xfrm>
            <a:prstGeom prst="rect">
              <a:avLst/>
            </a:prstGeom>
            <a:noFill/>
          </p:spPr>
          <p:txBody>
            <a:bodyPr wrap="none" rtlCol="0">
              <a:spAutoFit/>
            </a:bodyPr>
            <a:lstStyle/>
            <a:p>
              <a:pPr algn="r"/>
              <a:r>
                <a:rPr lang="fr-FR" sz="1200" dirty="0"/>
                <a:t>1956</a:t>
              </a:r>
            </a:p>
          </p:txBody>
        </p:sp>
        <p:sp>
          <p:nvSpPr>
            <p:cNvPr id="2052" name="ZoneTexte 2051">
              <a:extLst>
                <a:ext uri="{FF2B5EF4-FFF2-40B4-BE49-F238E27FC236}">
                  <a16:creationId xmlns:a16="http://schemas.microsoft.com/office/drawing/2014/main" id="{1B322A5A-70C0-4513-628C-B053D74646B6}"/>
                </a:ext>
              </a:extLst>
            </p:cNvPr>
            <p:cNvSpPr txBox="1"/>
            <p:nvPr/>
          </p:nvSpPr>
          <p:spPr>
            <a:xfrm rot="16200000">
              <a:off x="4583946" y="6270430"/>
              <a:ext cx="498856" cy="276999"/>
            </a:xfrm>
            <a:prstGeom prst="rect">
              <a:avLst/>
            </a:prstGeom>
            <a:noFill/>
          </p:spPr>
          <p:txBody>
            <a:bodyPr wrap="none" rtlCol="0">
              <a:spAutoFit/>
            </a:bodyPr>
            <a:lstStyle/>
            <a:p>
              <a:pPr algn="r"/>
              <a:r>
                <a:rPr lang="fr-FR" sz="1200" dirty="0"/>
                <a:t>1960</a:t>
              </a:r>
            </a:p>
          </p:txBody>
        </p:sp>
        <p:sp>
          <p:nvSpPr>
            <p:cNvPr id="2054" name="ZoneTexte 2053">
              <a:extLst>
                <a:ext uri="{FF2B5EF4-FFF2-40B4-BE49-F238E27FC236}">
                  <a16:creationId xmlns:a16="http://schemas.microsoft.com/office/drawing/2014/main" id="{1ED32618-8465-E6FE-DDD2-309356E83BA8}"/>
                </a:ext>
              </a:extLst>
            </p:cNvPr>
            <p:cNvSpPr txBox="1"/>
            <p:nvPr/>
          </p:nvSpPr>
          <p:spPr>
            <a:xfrm rot="16200000">
              <a:off x="4848005" y="6270430"/>
              <a:ext cx="498856" cy="276999"/>
            </a:xfrm>
            <a:prstGeom prst="rect">
              <a:avLst/>
            </a:prstGeom>
            <a:noFill/>
          </p:spPr>
          <p:txBody>
            <a:bodyPr wrap="none" rtlCol="0">
              <a:spAutoFit/>
            </a:bodyPr>
            <a:lstStyle/>
            <a:p>
              <a:pPr algn="r"/>
              <a:r>
                <a:rPr lang="fr-FR" sz="1200" dirty="0"/>
                <a:t>1964</a:t>
              </a:r>
            </a:p>
          </p:txBody>
        </p:sp>
        <p:sp>
          <p:nvSpPr>
            <p:cNvPr id="2055" name="ZoneTexte 2054">
              <a:extLst>
                <a:ext uri="{FF2B5EF4-FFF2-40B4-BE49-F238E27FC236}">
                  <a16:creationId xmlns:a16="http://schemas.microsoft.com/office/drawing/2014/main" id="{4BE1CE02-E3F9-AF80-7C49-3EC39F01FA63}"/>
                </a:ext>
              </a:extLst>
            </p:cNvPr>
            <p:cNvSpPr txBox="1"/>
            <p:nvPr/>
          </p:nvSpPr>
          <p:spPr>
            <a:xfrm rot="16200000">
              <a:off x="5112064" y="6270430"/>
              <a:ext cx="498856" cy="276999"/>
            </a:xfrm>
            <a:prstGeom prst="rect">
              <a:avLst/>
            </a:prstGeom>
            <a:noFill/>
          </p:spPr>
          <p:txBody>
            <a:bodyPr wrap="none" rtlCol="0">
              <a:spAutoFit/>
            </a:bodyPr>
            <a:lstStyle/>
            <a:p>
              <a:pPr algn="r"/>
              <a:r>
                <a:rPr lang="fr-FR" sz="1200" dirty="0"/>
                <a:t>1968</a:t>
              </a:r>
            </a:p>
          </p:txBody>
        </p:sp>
        <p:sp>
          <p:nvSpPr>
            <p:cNvPr id="2056" name="ZoneTexte 2055">
              <a:extLst>
                <a:ext uri="{FF2B5EF4-FFF2-40B4-BE49-F238E27FC236}">
                  <a16:creationId xmlns:a16="http://schemas.microsoft.com/office/drawing/2014/main" id="{05548AF1-C17F-EC43-175E-C28F5A60446F}"/>
                </a:ext>
              </a:extLst>
            </p:cNvPr>
            <p:cNvSpPr txBox="1"/>
            <p:nvPr/>
          </p:nvSpPr>
          <p:spPr>
            <a:xfrm rot="16200000">
              <a:off x="5376123" y="6270430"/>
              <a:ext cx="498856" cy="276999"/>
            </a:xfrm>
            <a:prstGeom prst="rect">
              <a:avLst/>
            </a:prstGeom>
            <a:noFill/>
          </p:spPr>
          <p:txBody>
            <a:bodyPr wrap="none" rtlCol="0">
              <a:spAutoFit/>
            </a:bodyPr>
            <a:lstStyle/>
            <a:p>
              <a:pPr algn="r"/>
              <a:r>
                <a:rPr lang="fr-FR" sz="1200" dirty="0"/>
                <a:t>1972</a:t>
              </a:r>
            </a:p>
          </p:txBody>
        </p:sp>
        <p:sp>
          <p:nvSpPr>
            <p:cNvPr id="2057" name="ZoneTexte 2056">
              <a:extLst>
                <a:ext uri="{FF2B5EF4-FFF2-40B4-BE49-F238E27FC236}">
                  <a16:creationId xmlns:a16="http://schemas.microsoft.com/office/drawing/2014/main" id="{40132552-1B18-7757-39F5-D5081D2B355A}"/>
                </a:ext>
              </a:extLst>
            </p:cNvPr>
            <p:cNvSpPr txBox="1"/>
            <p:nvPr/>
          </p:nvSpPr>
          <p:spPr>
            <a:xfrm rot="16200000">
              <a:off x="5640183" y="6270430"/>
              <a:ext cx="498856" cy="276999"/>
            </a:xfrm>
            <a:prstGeom prst="rect">
              <a:avLst/>
            </a:prstGeom>
            <a:noFill/>
          </p:spPr>
          <p:txBody>
            <a:bodyPr wrap="none" rtlCol="0">
              <a:spAutoFit/>
            </a:bodyPr>
            <a:lstStyle/>
            <a:p>
              <a:pPr algn="r"/>
              <a:r>
                <a:rPr lang="fr-FR" sz="1200" dirty="0"/>
                <a:t>1976</a:t>
              </a:r>
            </a:p>
          </p:txBody>
        </p:sp>
        <p:sp>
          <p:nvSpPr>
            <p:cNvPr id="2058" name="ZoneTexte 2057">
              <a:extLst>
                <a:ext uri="{FF2B5EF4-FFF2-40B4-BE49-F238E27FC236}">
                  <a16:creationId xmlns:a16="http://schemas.microsoft.com/office/drawing/2014/main" id="{EF3FB572-1B0C-CE3F-1735-8DB1253BAAD3}"/>
                </a:ext>
              </a:extLst>
            </p:cNvPr>
            <p:cNvSpPr txBox="1"/>
            <p:nvPr/>
          </p:nvSpPr>
          <p:spPr>
            <a:xfrm rot="16200000">
              <a:off x="5913134" y="6270430"/>
              <a:ext cx="498856" cy="276999"/>
            </a:xfrm>
            <a:prstGeom prst="rect">
              <a:avLst/>
            </a:prstGeom>
            <a:noFill/>
          </p:spPr>
          <p:txBody>
            <a:bodyPr wrap="none" rtlCol="0">
              <a:spAutoFit/>
            </a:bodyPr>
            <a:lstStyle/>
            <a:p>
              <a:pPr algn="r"/>
              <a:r>
                <a:rPr lang="fr-FR" sz="1200" dirty="0"/>
                <a:t>1980</a:t>
              </a:r>
            </a:p>
          </p:txBody>
        </p:sp>
        <p:sp>
          <p:nvSpPr>
            <p:cNvPr id="2059" name="ZoneTexte 2058">
              <a:extLst>
                <a:ext uri="{FF2B5EF4-FFF2-40B4-BE49-F238E27FC236}">
                  <a16:creationId xmlns:a16="http://schemas.microsoft.com/office/drawing/2014/main" id="{3DDF64EE-BAF1-BD7F-74EB-DC47B39E7DD6}"/>
                </a:ext>
              </a:extLst>
            </p:cNvPr>
            <p:cNvSpPr txBox="1"/>
            <p:nvPr/>
          </p:nvSpPr>
          <p:spPr>
            <a:xfrm rot="16200000">
              <a:off x="6177193" y="6270431"/>
              <a:ext cx="498856" cy="276999"/>
            </a:xfrm>
            <a:prstGeom prst="rect">
              <a:avLst/>
            </a:prstGeom>
            <a:noFill/>
          </p:spPr>
          <p:txBody>
            <a:bodyPr wrap="none" rtlCol="0">
              <a:spAutoFit/>
            </a:bodyPr>
            <a:lstStyle/>
            <a:p>
              <a:pPr algn="r"/>
              <a:r>
                <a:rPr lang="fr-FR" sz="1200" dirty="0"/>
                <a:t>1984</a:t>
              </a:r>
            </a:p>
          </p:txBody>
        </p:sp>
        <p:sp>
          <p:nvSpPr>
            <p:cNvPr id="2060" name="ZoneTexte 2059">
              <a:extLst>
                <a:ext uri="{FF2B5EF4-FFF2-40B4-BE49-F238E27FC236}">
                  <a16:creationId xmlns:a16="http://schemas.microsoft.com/office/drawing/2014/main" id="{C30291F2-FB68-D135-C1DC-EC083722312B}"/>
                </a:ext>
              </a:extLst>
            </p:cNvPr>
            <p:cNvSpPr txBox="1"/>
            <p:nvPr/>
          </p:nvSpPr>
          <p:spPr>
            <a:xfrm rot="16200000">
              <a:off x="6441252" y="6270431"/>
              <a:ext cx="498856" cy="276999"/>
            </a:xfrm>
            <a:prstGeom prst="rect">
              <a:avLst/>
            </a:prstGeom>
            <a:noFill/>
          </p:spPr>
          <p:txBody>
            <a:bodyPr wrap="none" rtlCol="0">
              <a:spAutoFit/>
            </a:bodyPr>
            <a:lstStyle/>
            <a:p>
              <a:pPr algn="r"/>
              <a:r>
                <a:rPr lang="fr-FR" sz="1200" dirty="0"/>
                <a:t>1988</a:t>
              </a:r>
            </a:p>
          </p:txBody>
        </p:sp>
        <p:sp>
          <p:nvSpPr>
            <p:cNvPr id="2061" name="ZoneTexte 2060">
              <a:extLst>
                <a:ext uri="{FF2B5EF4-FFF2-40B4-BE49-F238E27FC236}">
                  <a16:creationId xmlns:a16="http://schemas.microsoft.com/office/drawing/2014/main" id="{2ADA98DA-B876-24A5-578F-FD5F2F5C358C}"/>
                </a:ext>
              </a:extLst>
            </p:cNvPr>
            <p:cNvSpPr txBox="1"/>
            <p:nvPr/>
          </p:nvSpPr>
          <p:spPr>
            <a:xfrm rot="16200000">
              <a:off x="6705311" y="6270431"/>
              <a:ext cx="498856" cy="276999"/>
            </a:xfrm>
            <a:prstGeom prst="rect">
              <a:avLst/>
            </a:prstGeom>
            <a:noFill/>
          </p:spPr>
          <p:txBody>
            <a:bodyPr wrap="none" rtlCol="0">
              <a:spAutoFit/>
            </a:bodyPr>
            <a:lstStyle/>
            <a:p>
              <a:pPr algn="r"/>
              <a:r>
                <a:rPr lang="fr-FR" sz="1200" dirty="0"/>
                <a:t>1992</a:t>
              </a:r>
            </a:p>
          </p:txBody>
        </p:sp>
        <p:sp>
          <p:nvSpPr>
            <p:cNvPr id="2062" name="ZoneTexte 2061">
              <a:extLst>
                <a:ext uri="{FF2B5EF4-FFF2-40B4-BE49-F238E27FC236}">
                  <a16:creationId xmlns:a16="http://schemas.microsoft.com/office/drawing/2014/main" id="{AD256E83-4ADB-98FF-B1CF-80979D3E6C17}"/>
                </a:ext>
              </a:extLst>
            </p:cNvPr>
            <p:cNvSpPr txBox="1"/>
            <p:nvPr/>
          </p:nvSpPr>
          <p:spPr>
            <a:xfrm rot="16200000">
              <a:off x="6969370" y="6270431"/>
              <a:ext cx="498856" cy="276999"/>
            </a:xfrm>
            <a:prstGeom prst="rect">
              <a:avLst/>
            </a:prstGeom>
            <a:noFill/>
          </p:spPr>
          <p:txBody>
            <a:bodyPr wrap="none" rtlCol="0">
              <a:spAutoFit/>
            </a:bodyPr>
            <a:lstStyle/>
            <a:p>
              <a:pPr algn="r"/>
              <a:r>
                <a:rPr lang="fr-FR" sz="1200" dirty="0"/>
                <a:t>1996</a:t>
              </a:r>
            </a:p>
          </p:txBody>
        </p:sp>
        <p:sp>
          <p:nvSpPr>
            <p:cNvPr id="2063" name="ZoneTexte 2062">
              <a:extLst>
                <a:ext uri="{FF2B5EF4-FFF2-40B4-BE49-F238E27FC236}">
                  <a16:creationId xmlns:a16="http://schemas.microsoft.com/office/drawing/2014/main" id="{FFF3E0C3-66E6-FA23-317F-71A267B9B8FA}"/>
                </a:ext>
              </a:extLst>
            </p:cNvPr>
            <p:cNvSpPr txBox="1"/>
            <p:nvPr/>
          </p:nvSpPr>
          <p:spPr>
            <a:xfrm rot="16200000">
              <a:off x="7233429" y="6270431"/>
              <a:ext cx="498856" cy="276999"/>
            </a:xfrm>
            <a:prstGeom prst="rect">
              <a:avLst/>
            </a:prstGeom>
            <a:noFill/>
          </p:spPr>
          <p:txBody>
            <a:bodyPr wrap="none" rtlCol="0">
              <a:spAutoFit/>
            </a:bodyPr>
            <a:lstStyle/>
            <a:p>
              <a:pPr algn="r"/>
              <a:r>
                <a:rPr lang="fr-FR" sz="1200" dirty="0"/>
                <a:t>2000</a:t>
              </a:r>
            </a:p>
          </p:txBody>
        </p:sp>
        <p:sp>
          <p:nvSpPr>
            <p:cNvPr id="2064" name="ZoneTexte 2063">
              <a:extLst>
                <a:ext uri="{FF2B5EF4-FFF2-40B4-BE49-F238E27FC236}">
                  <a16:creationId xmlns:a16="http://schemas.microsoft.com/office/drawing/2014/main" id="{57D507C1-54EF-5853-3BA6-03446245B4C1}"/>
                </a:ext>
              </a:extLst>
            </p:cNvPr>
            <p:cNvSpPr txBox="1"/>
            <p:nvPr/>
          </p:nvSpPr>
          <p:spPr>
            <a:xfrm rot="16200000">
              <a:off x="7497489" y="6270431"/>
              <a:ext cx="498856" cy="276999"/>
            </a:xfrm>
            <a:prstGeom prst="rect">
              <a:avLst/>
            </a:prstGeom>
            <a:noFill/>
          </p:spPr>
          <p:txBody>
            <a:bodyPr wrap="none" rtlCol="0">
              <a:spAutoFit/>
            </a:bodyPr>
            <a:lstStyle/>
            <a:p>
              <a:pPr algn="r"/>
              <a:r>
                <a:rPr lang="fr-FR" sz="1200" dirty="0"/>
                <a:t>2004</a:t>
              </a:r>
            </a:p>
          </p:txBody>
        </p:sp>
        <p:sp>
          <p:nvSpPr>
            <p:cNvPr id="2065" name="ZoneTexte 2064">
              <a:extLst>
                <a:ext uri="{FF2B5EF4-FFF2-40B4-BE49-F238E27FC236}">
                  <a16:creationId xmlns:a16="http://schemas.microsoft.com/office/drawing/2014/main" id="{F7F495DA-43A5-C7BA-8479-C1EFD1857EA7}"/>
                </a:ext>
              </a:extLst>
            </p:cNvPr>
            <p:cNvSpPr txBox="1"/>
            <p:nvPr/>
          </p:nvSpPr>
          <p:spPr>
            <a:xfrm rot="16200000">
              <a:off x="7775466" y="6270430"/>
              <a:ext cx="498856" cy="276999"/>
            </a:xfrm>
            <a:prstGeom prst="rect">
              <a:avLst/>
            </a:prstGeom>
            <a:noFill/>
          </p:spPr>
          <p:txBody>
            <a:bodyPr wrap="none" rtlCol="0">
              <a:spAutoFit/>
            </a:bodyPr>
            <a:lstStyle/>
            <a:p>
              <a:pPr algn="r"/>
              <a:r>
                <a:rPr lang="fr-FR" sz="1200" dirty="0"/>
                <a:t>2008</a:t>
              </a:r>
            </a:p>
          </p:txBody>
        </p:sp>
        <p:sp>
          <p:nvSpPr>
            <p:cNvPr id="2066" name="ZoneTexte 2065">
              <a:extLst>
                <a:ext uri="{FF2B5EF4-FFF2-40B4-BE49-F238E27FC236}">
                  <a16:creationId xmlns:a16="http://schemas.microsoft.com/office/drawing/2014/main" id="{4CF4D971-C8E3-EA1F-D9BF-AFCBC1B7D111}"/>
                </a:ext>
              </a:extLst>
            </p:cNvPr>
            <p:cNvSpPr txBox="1"/>
            <p:nvPr/>
          </p:nvSpPr>
          <p:spPr>
            <a:xfrm rot="16200000">
              <a:off x="8039525" y="6270431"/>
              <a:ext cx="498856" cy="276999"/>
            </a:xfrm>
            <a:prstGeom prst="rect">
              <a:avLst/>
            </a:prstGeom>
            <a:noFill/>
          </p:spPr>
          <p:txBody>
            <a:bodyPr wrap="none" rtlCol="0">
              <a:spAutoFit/>
            </a:bodyPr>
            <a:lstStyle/>
            <a:p>
              <a:pPr algn="r"/>
              <a:r>
                <a:rPr lang="fr-FR" sz="1200" dirty="0"/>
                <a:t>2010</a:t>
              </a:r>
            </a:p>
          </p:txBody>
        </p:sp>
        <p:sp>
          <p:nvSpPr>
            <p:cNvPr id="2067" name="ZoneTexte 2066">
              <a:extLst>
                <a:ext uri="{FF2B5EF4-FFF2-40B4-BE49-F238E27FC236}">
                  <a16:creationId xmlns:a16="http://schemas.microsoft.com/office/drawing/2014/main" id="{78C5D6A7-5B5A-A2B8-10EC-40205895913C}"/>
                </a:ext>
              </a:extLst>
            </p:cNvPr>
            <p:cNvSpPr txBox="1"/>
            <p:nvPr/>
          </p:nvSpPr>
          <p:spPr>
            <a:xfrm rot="16200000">
              <a:off x="8303584" y="6270431"/>
              <a:ext cx="498856" cy="276999"/>
            </a:xfrm>
            <a:prstGeom prst="rect">
              <a:avLst/>
            </a:prstGeom>
            <a:noFill/>
          </p:spPr>
          <p:txBody>
            <a:bodyPr wrap="none" rtlCol="0">
              <a:spAutoFit/>
            </a:bodyPr>
            <a:lstStyle/>
            <a:p>
              <a:pPr algn="r"/>
              <a:r>
                <a:rPr lang="fr-FR" sz="1200" dirty="0"/>
                <a:t>2012</a:t>
              </a:r>
            </a:p>
          </p:txBody>
        </p:sp>
        <p:sp>
          <p:nvSpPr>
            <p:cNvPr id="2068" name="ZoneTexte 2067">
              <a:extLst>
                <a:ext uri="{FF2B5EF4-FFF2-40B4-BE49-F238E27FC236}">
                  <a16:creationId xmlns:a16="http://schemas.microsoft.com/office/drawing/2014/main" id="{3FE8DFF8-0F09-DC6D-274D-3018F3AA3B99}"/>
                </a:ext>
              </a:extLst>
            </p:cNvPr>
            <p:cNvSpPr txBox="1"/>
            <p:nvPr/>
          </p:nvSpPr>
          <p:spPr>
            <a:xfrm rot="16200000">
              <a:off x="8567643" y="6270431"/>
              <a:ext cx="498856" cy="276999"/>
            </a:xfrm>
            <a:prstGeom prst="rect">
              <a:avLst/>
            </a:prstGeom>
            <a:noFill/>
          </p:spPr>
          <p:txBody>
            <a:bodyPr wrap="none" rtlCol="0">
              <a:spAutoFit/>
            </a:bodyPr>
            <a:lstStyle/>
            <a:p>
              <a:pPr algn="r"/>
              <a:r>
                <a:rPr lang="fr-FR" sz="1200" dirty="0"/>
                <a:t>2014</a:t>
              </a:r>
            </a:p>
          </p:txBody>
        </p:sp>
        <p:sp>
          <p:nvSpPr>
            <p:cNvPr id="2069" name="ZoneTexte 2068">
              <a:extLst>
                <a:ext uri="{FF2B5EF4-FFF2-40B4-BE49-F238E27FC236}">
                  <a16:creationId xmlns:a16="http://schemas.microsoft.com/office/drawing/2014/main" id="{B0B96BB6-B0B3-18EA-BA20-1B859DBB8EBB}"/>
                </a:ext>
              </a:extLst>
            </p:cNvPr>
            <p:cNvSpPr txBox="1"/>
            <p:nvPr/>
          </p:nvSpPr>
          <p:spPr>
            <a:xfrm rot="16200000">
              <a:off x="8831702" y="6270431"/>
              <a:ext cx="498855" cy="276999"/>
            </a:xfrm>
            <a:prstGeom prst="rect">
              <a:avLst/>
            </a:prstGeom>
            <a:noFill/>
          </p:spPr>
          <p:txBody>
            <a:bodyPr wrap="none" rtlCol="0">
              <a:spAutoFit/>
            </a:bodyPr>
            <a:lstStyle/>
            <a:p>
              <a:pPr algn="r"/>
              <a:r>
                <a:rPr lang="fr-FR" sz="1200" dirty="0"/>
                <a:t>2017</a:t>
              </a:r>
            </a:p>
          </p:txBody>
        </p:sp>
        <p:sp>
          <p:nvSpPr>
            <p:cNvPr id="2072" name="ZoneTexte 2071">
              <a:extLst>
                <a:ext uri="{FF2B5EF4-FFF2-40B4-BE49-F238E27FC236}">
                  <a16:creationId xmlns:a16="http://schemas.microsoft.com/office/drawing/2014/main" id="{843333BD-068D-7DD2-CF19-E5101FB448F6}"/>
                </a:ext>
              </a:extLst>
            </p:cNvPr>
            <p:cNvSpPr txBox="1"/>
            <p:nvPr/>
          </p:nvSpPr>
          <p:spPr>
            <a:xfrm>
              <a:off x="7811489" y="1967776"/>
              <a:ext cx="1399742" cy="307777"/>
            </a:xfrm>
            <a:prstGeom prst="rect">
              <a:avLst/>
            </a:prstGeom>
            <a:noFill/>
          </p:spPr>
          <p:txBody>
            <a:bodyPr wrap="none" rtlCol="0">
              <a:spAutoFit/>
            </a:bodyPr>
            <a:lstStyle/>
            <a:p>
              <a:pPr algn="r"/>
              <a:r>
                <a:rPr lang="fr-FR" sz="1400" b="1" dirty="0">
                  <a:solidFill>
                    <a:srgbClr val="C00000"/>
                  </a:solidFill>
                </a:rPr>
                <a:t>2017 : 1 439 808</a:t>
              </a:r>
            </a:p>
          </p:txBody>
        </p:sp>
        <p:sp>
          <p:nvSpPr>
            <p:cNvPr id="2073" name="ZoneTexte 2072">
              <a:extLst>
                <a:ext uri="{FF2B5EF4-FFF2-40B4-BE49-F238E27FC236}">
                  <a16:creationId xmlns:a16="http://schemas.microsoft.com/office/drawing/2014/main" id="{453FB5D5-538D-0645-F94F-18218B051023}"/>
                </a:ext>
              </a:extLst>
            </p:cNvPr>
            <p:cNvSpPr txBox="1"/>
            <p:nvPr/>
          </p:nvSpPr>
          <p:spPr>
            <a:xfrm rot="16200000">
              <a:off x="682615" y="3634780"/>
              <a:ext cx="1353256" cy="276999"/>
            </a:xfrm>
            <a:prstGeom prst="rect">
              <a:avLst/>
            </a:prstGeom>
            <a:noFill/>
          </p:spPr>
          <p:txBody>
            <a:bodyPr wrap="none" rtlCol="0">
              <a:spAutoFit/>
            </a:bodyPr>
            <a:lstStyle/>
            <a:p>
              <a:pPr algn="ctr"/>
              <a:r>
                <a:rPr lang="fr-FR" sz="1200" b="1" dirty="0" err="1"/>
                <a:t>Number</a:t>
              </a:r>
              <a:r>
                <a:rPr lang="fr-FR" sz="1200" b="1" dirty="0"/>
                <a:t> of people</a:t>
              </a:r>
            </a:p>
          </p:txBody>
        </p:sp>
      </p:grpSp>
    </p:spTree>
    <p:extLst>
      <p:ext uri="{BB962C8B-B14F-4D97-AF65-F5344CB8AC3E}">
        <p14:creationId xmlns:p14="http://schemas.microsoft.com/office/powerpoint/2010/main" val="9673931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E25F445-941D-9F42-80FD-AD504E625FE1}"/>
              </a:ext>
            </a:extLst>
          </p:cNvPr>
          <p:cNvPicPr>
            <a:picLocks noChangeAspect="1"/>
          </p:cNvPicPr>
          <p:nvPr/>
        </p:nvPicPr>
        <p:blipFill>
          <a:blip r:embed="rId3"/>
          <a:stretch>
            <a:fillRect/>
          </a:stretch>
        </p:blipFill>
        <p:spPr>
          <a:xfrm>
            <a:off x="5425348" y="2010594"/>
            <a:ext cx="6633302" cy="4498155"/>
          </a:xfrm>
          <a:prstGeom prst="rect">
            <a:avLst/>
          </a:prstGeom>
        </p:spPr>
      </p:pic>
      <p:grpSp>
        <p:nvGrpSpPr>
          <p:cNvPr id="10" name="Groupe 9">
            <a:extLst>
              <a:ext uri="{FF2B5EF4-FFF2-40B4-BE49-F238E27FC236}">
                <a16:creationId xmlns:a16="http://schemas.microsoft.com/office/drawing/2014/main" id="{15924694-86A5-05CD-CB6A-F3E0B69BA5C1}"/>
              </a:ext>
            </a:extLst>
          </p:cNvPr>
          <p:cNvGrpSpPr/>
          <p:nvPr/>
        </p:nvGrpSpPr>
        <p:grpSpPr>
          <a:xfrm>
            <a:off x="798629" y="1492250"/>
            <a:ext cx="4205493" cy="4952037"/>
            <a:chOff x="373423" y="909013"/>
            <a:chExt cx="4630699" cy="5452724"/>
          </a:xfrm>
        </p:grpSpPr>
        <p:pic>
          <p:nvPicPr>
            <p:cNvPr id="4" name="Immagine 3">
              <a:extLst>
                <a:ext uri="{FF2B5EF4-FFF2-40B4-BE49-F238E27FC236}">
                  <a16:creationId xmlns:a16="http://schemas.microsoft.com/office/drawing/2014/main" id="{6FE098C1-BFB0-FE4D-B473-34AA281856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423" y="2888714"/>
              <a:ext cx="4630699" cy="3473023"/>
            </a:xfrm>
            <a:prstGeom prst="rect">
              <a:avLst/>
            </a:prstGeom>
          </p:spPr>
        </p:pic>
        <p:pic>
          <p:nvPicPr>
            <p:cNvPr id="6" name="Immagine 2">
              <a:extLst>
                <a:ext uri="{FF2B5EF4-FFF2-40B4-BE49-F238E27FC236}">
                  <a16:creationId xmlns:a16="http://schemas.microsoft.com/office/drawing/2014/main" id="{455C8911-AEF1-0C61-C3C5-EC8F0AA15CF3}"/>
                </a:ext>
              </a:extLst>
            </p:cNvPr>
            <p:cNvPicPr>
              <a:picLocks noChangeAspect="1"/>
            </p:cNvPicPr>
            <p:nvPr/>
          </p:nvPicPr>
          <p:blipFill>
            <a:blip r:embed="rId5"/>
            <a:stretch>
              <a:fillRect/>
            </a:stretch>
          </p:blipFill>
          <p:spPr>
            <a:xfrm>
              <a:off x="932717" y="909013"/>
              <a:ext cx="3241560" cy="1922059"/>
            </a:xfrm>
            <a:prstGeom prst="rect">
              <a:avLst/>
            </a:prstGeom>
          </p:spPr>
        </p:pic>
      </p:grpSp>
      <p:sp>
        <p:nvSpPr>
          <p:cNvPr id="3" name="Titre 2">
            <a:extLst>
              <a:ext uri="{FF2B5EF4-FFF2-40B4-BE49-F238E27FC236}">
                <a16:creationId xmlns:a16="http://schemas.microsoft.com/office/drawing/2014/main" id="{01D3F222-B0B3-681C-322B-AD09E3A38698}"/>
              </a:ext>
            </a:extLst>
          </p:cNvPr>
          <p:cNvSpPr>
            <a:spLocks noGrp="1"/>
          </p:cNvSpPr>
          <p:nvPr>
            <p:ph type="title"/>
          </p:nvPr>
        </p:nvSpPr>
        <p:spPr>
          <a:xfrm>
            <a:off x="609600" y="0"/>
            <a:ext cx="8466034" cy="1491539"/>
          </a:xfrm>
        </p:spPr>
        <p:txBody>
          <a:bodyPr/>
          <a:lstStyle/>
          <a:p>
            <a:r>
              <a:rPr lang="it-IT" dirty="0" err="1"/>
              <a:t>Migrants</a:t>
            </a:r>
            <a:endParaRPr lang="fr-FR" dirty="0"/>
          </a:p>
        </p:txBody>
      </p:sp>
    </p:spTree>
    <p:extLst>
      <p:ext uri="{BB962C8B-B14F-4D97-AF65-F5344CB8AC3E}">
        <p14:creationId xmlns:p14="http://schemas.microsoft.com/office/powerpoint/2010/main" val="11863018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09600" y="0"/>
            <a:ext cx="8466034" cy="1491539"/>
          </a:xfrm>
        </p:spPr>
        <p:txBody>
          <a:bodyPr vert="horz" wrap="square" lIns="0" tIns="0" rIns="0" bIns="0" rtlCol="0">
            <a:spAutoFit/>
          </a:bodyPr>
          <a:lstStyle/>
          <a:p>
            <a:r>
              <a:rPr lang="fr-FR" dirty="0"/>
              <a:t>HIV/AIDS in immigrants</a:t>
            </a:r>
          </a:p>
        </p:txBody>
      </p:sp>
      <p:sp>
        <p:nvSpPr>
          <p:cNvPr id="3" name="Espace réservé du contenu 2">
            <a:extLst>
              <a:ext uri="{FF2B5EF4-FFF2-40B4-BE49-F238E27FC236}">
                <a16:creationId xmlns:a16="http://schemas.microsoft.com/office/drawing/2014/main" id="{5FCFC272-9DDE-3F9A-19CD-5EFF6C4AEC19}"/>
              </a:ext>
            </a:extLst>
          </p:cNvPr>
          <p:cNvSpPr>
            <a:spLocks noGrp="1"/>
          </p:cNvSpPr>
          <p:nvPr>
            <p:ph idx="1"/>
          </p:nvPr>
        </p:nvSpPr>
        <p:spPr>
          <a:xfrm>
            <a:off x="609600" y="1790700"/>
            <a:ext cx="10972800" cy="4335466"/>
          </a:xfrm>
        </p:spPr>
        <p:txBody>
          <a:bodyPr>
            <a:normAutofit/>
          </a:bodyPr>
          <a:lstStyle/>
          <a:p>
            <a:r>
              <a:rPr lang="en-US" sz="2000" dirty="0"/>
              <a:t>In Europe, overall prevalence among immigrants is 0.6-1%, accounting for 21-37% of all HIV cases</a:t>
            </a:r>
          </a:p>
          <a:p>
            <a:r>
              <a:rPr lang="en-US" sz="2000" dirty="0"/>
              <a:t>Greater proportion of heterosexual contact, greater proportion of females</a:t>
            </a:r>
          </a:p>
          <a:p>
            <a:r>
              <a:rPr lang="en-US" sz="2000" dirty="0"/>
              <a:t>Diagnosed at a later stage of HIV infection, with lower CD4 counts in some series</a:t>
            </a:r>
          </a:p>
          <a:p>
            <a:r>
              <a:rPr lang="en-US" sz="2000" dirty="0"/>
              <a:t>Different HIV subtypes (non-B subtypes &gt;75%)</a:t>
            </a:r>
          </a:p>
          <a:p>
            <a:r>
              <a:rPr lang="en-US" sz="2000" dirty="0"/>
              <a:t>Epidemiological markers</a:t>
            </a:r>
          </a:p>
          <a:p>
            <a:pPr lvl="1"/>
            <a:r>
              <a:rPr lang="en-US" sz="2000" dirty="0"/>
              <a:t>Most immigrants have acquired HIV-1 infection </a:t>
            </a:r>
            <a:br>
              <a:rPr lang="en-US" sz="2000" dirty="0"/>
            </a:br>
            <a:r>
              <a:rPr lang="en-US" sz="2000" dirty="0"/>
              <a:t>before immigration</a:t>
            </a:r>
          </a:p>
          <a:p>
            <a:pPr lvl="1"/>
            <a:r>
              <a:rPr lang="en-US" sz="2000" dirty="0"/>
              <a:t>VFR´s resulting in newly acquired infections</a:t>
            </a:r>
          </a:p>
          <a:p>
            <a:endParaRPr lang="fr-FR" sz="2000" dirty="0"/>
          </a:p>
        </p:txBody>
      </p:sp>
      <p:sp>
        <p:nvSpPr>
          <p:cNvPr id="5" name="object 5"/>
          <p:cNvSpPr/>
          <p:nvPr/>
        </p:nvSpPr>
        <p:spPr>
          <a:xfrm>
            <a:off x="6184431" y="2965133"/>
            <a:ext cx="3956519" cy="2722880"/>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2" name="ZoneTexte 1">
            <a:extLst>
              <a:ext uri="{FF2B5EF4-FFF2-40B4-BE49-F238E27FC236}">
                <a16:creationId xmlns:a16="http://schemas.microsoft.com/office/drawing/2014/main" id="{10005F13-DA03-B38C-D602-81FB3B0FF3F5}"/>
              </a:ext>
            </a:extLst>
          </p:cNvPr>
          <p:cNvSpPr txBox="1"/>
          <p:nvPr/>
        </p:nvSpPr>
        <p:spPr>
          <a:xfrm>
            <a:off x="6184431" y="5664501"/>
            <a:ext cx="2135777" cy="923330"/>
          </a:xfrm>
          <a:prstGeom prst="rect">
            <a:avLst/>
          </a:prstGeom>
          <a:noFill/>
        </p:spPr>
        <p:txBody>
          <a:bodyPr wrap="none" rtlCol="0">
            <a:spAutoFit/>
          </a:bodyPr>
          <a:lstStyle/>
          <a:p>
            <a:pPr algn="l"/>
            <a:r>
              <a:rPr lang="fr-FR" b="1" dirty="0">
                <a:solidFill>
                  <a:srgbClr val="C00000"/>
                </a:solidFill>
              </a:rPr>
              <a:t>HIV-1 </a:t>
            </a:r>
            <a:r>
              <a:rPr lang="fr-FR" b="1" dirty="0" err="1">
                <a:solidFill>
                  <a:srgbClr val="C00000"/>
                </a:solidFill>
              </a:rPr>
              <a:t>diversity</a:t>
            </a:r>
            <a:endParaRPr lang="fr-FR" b="1" dirty="0">
              <a:solidFill>
                <a:srgbClr val="C00000"/>
              </a:solidFill>
            </a:endParaRPr>
          </a:p>
          <a:p>
            <a:pPr algn="l"/>
            <a:r>
              <a:rPr lang="fr-FR" b="1" dirty="0"/>
              <a:t>Europe : HIV-1 M-B</a:t>
            </a:r>
            <a:br>
              <a:rPr lang="fr-FR" b="1" dirty="0"/>
            </a:br>
            <a:r>
              <a:rPr lang="fr-FR" b="1" dirty="0" err="1"/>
              <a:t>Africa</a:t>
            </a:r>
            <a:r>
              <a:rPr lang="fr-FR" b="1" dirty="0"/>
              <a:t> : HIV M-non B</a:t>
            </a:r>
            <a:endParaRPr lang="es-419" b="1" dirty="0" err="1"/>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CCA31F-1987-C277-38C5-3B16E2980E85}"/>
              </a:ext>
            </a:extLst>
          </p:cNvPr>
          <p:cNvSpPr>
            <a:spLocks noGrp="1"/>
          </p:cNvSpPr>
          <p:nvPr>
            <p:ph type="title"/>
          </p:nvPr>
        </p:nvSpPr>
        <p:spPr/>
        <p:txBody>
          <a:bodyPr/>
          <a:lstStyle/>
          <a:p>
            <a:r>
              <a:rPr lang="en-US" noProof="0" dirty="0"/>
              <a:t>Migrants account for half of new HIV diagnosis in Europe in 2024</a:t>
            </a:r>
          </a:p>
        </p:txBody>
      </p:sp>
      <p:sp>
        <p:nvSpPr>
          <p:cNvPr id="1231" name="Espace réservé du contenu 1230">
            <a:extLst>
              <a:ext uri="{FF2B5EF4-FFF2-40B4-BE49-F238E27FC236}">
                <a16:creationId xmlns:a16="http://schemas.microsoft.com/office/drawing/2014/main" id="{2EEB3536-53D9-8912-761C-4C36C6D3511B}"/>
              </a:ext>
            </a:extLst>
          </p:cNvPr>
          <p:cNvSpPr>
            <a:spLocks noGrp="1"/>
          </p:cNvSpPr>
          <p:nvPr>
            <p:ph sz="quarter" idx="13"/>
          </p:nvPr>
        </p:nvSpPr>
        <p:spPr>
          <a:xfrm>
            <a:off x="7207623" y="2466974"/>
            <a:ext cx="4614881" cy="3724275"/>
          </a:xfrm>
        </p:spPr>
        <p:txBody>
          <a:bodyPr>
            <a:normAutofit fontScale="85000" lnSpcReduction="20000"/>
          </a:bodyPr>
          <a:lstStyle/>
          <a:p>
            <a:r>
              <a:rPr lang="en-US" noProof="0" dirty="0"/>
              <a:t>11 401 cases (47.2% of total HIV diagnoses and 55.7% of those with known origin information) were reported among migrants</a:t>
            </a:r>
            <a:br>
              <a:rPr lang="en-US" noProof="0" dirty="0"/>
            </a:br>
            <a:endParaRPr lang="en-US" noProof="0" dirty="0"/>
          </a:p>
          <a:p>
            <a:r>
              <a:rPr lang="en-US" noProof="0" dirty="0"/>
              <a:t>Migrants origin :</a:t>
            </a:r>
          </a:p>
          <a:p>
            <a:pPr lvl="1"/>
            <a:r>
              <a:rPr lang="en-US" noProof="0" dirty="0"/>
              <a:t> 32.2% from Sub-Saharan Africa</a:t>
            </a:r>
          </a:p>
          <a:p>
            <a:pPr lvl="1"/>
            <a:r>
              <a:rPr lang="en-US" noProof="0" dirty="0"/>
              <a:t> 26.4% from Central or Eastern Europe</a:t>
            </a:r>
          </a:p>
          <a:p>
            <a:pPr lvl="1"/>
            <a:r>
              <a:rPr lang="en-US" noProof="0" dirty="0"/>
              <a:t> 24.4% from Latin America and the Caribbean</a:t>
            </a:r>
          </a:p>
          <a:p>
            <a:pPr lvl="1"/>
            <a:r>
              <a:rPr lang="en-US" noProof="0" dirty="0"/>
              <a:t> 5.3% from South and South-East Asia</a:t>
            </a:r>
          </a:p>
          <a:p>
            <a:pPr lvl="1"/>
            <a:r>
              <a:rPr lang="en-US" noProof="0" dirty="0"/>
              <a:t> 5.2% from Western Europe</a:t>
            </a:r>
          </a:p>
          <a:p>
            <a:pPr lvl="1"/>
            <a:r>
              <a:rPr lang="en-US" noProof="0" dirty="0"/>
              <a:t> 6.5% from other regions</a:t>
            </a:r>
          </a:p>
          <a:p>
            <a:endParaRPr lang="en-US" noProof="0" dirty="0"/>
          </a:p>
          <a:p>
            <a:endParaRPr lang="en-US" noProof="0" dirty="0"/>
          </a:p>
        </p:txBody>
      </p:sp>
      <p:sp>
        <p:nvSpPr>
          <p:cNvPr id="6" name="ZoneTexte 5">
            <a:extLst>
              <a:ext uri="{FF2B5EF4-FFF2-40B4-BE49-F238E27FC236}">
                <a16:creationId xmlns:a16="http://schemas.microsoft.com/office/drawing/2014/main" id="{9F0C2258-4E80-6AF0-7A06-65E7BCFD79F8}"/>
              </a:ext>
            </a:extLst>
          </p:cNvPr>
          <p:cNvSpPr txBox="1"/>
          <p:nvPr/>
        </p:nvSpPr>
        <p:spPr>
          <a:xfrm>
            <a:off x="154585" y="1543690"/>
            <a:ext cx="8937963" cy="707886"/>
          </a:xfrm>
          <a:prstGeom prst="rect">
            <a:avLst/>
          </a:prstGeom>
          <a:noFill/>
        </p:spPr>
        <p:txBody>
          <a:bodyPr wrap="square" rtlCol="0">
            <a:spAutoFit/>
          </a:bodyPr>
          <a:lstStyle/>
          <a:p>
            <a:r>
              <a:rPr lang="en-US" sz="2000" b="1" noProof="0" dirty="0">
                <a:solidFill>
                  <a:srgbClr val="00B0F0"/>
                </a:solidFill>
                <a:effectLst/>
              </a:rPr>
              <a:t>Percentage of HIV diagnoses among migrants out of all reported cases with known information on region of origin, by country of report, EU/EEA, 2024 (N = 19 595)</a:t>
            </a:r>
          </a:p>
        </p:txBody>
      </p:sp>
      <p:sp>
        <p:nvSpPr>
          <p:cNvPr id="3" name="TextBox 4">
            <a:extLst>
              <a:ext uri="{FF2B5EF4-FFF2-40B4-BE49-F238E27FC236}">
                <a16:creationId xmlns:a16="http://schemas.microsoft.com/office/drawing/2014/main" id="{2B9B33C7-C705-9A93-D374-04B4FA90CD4B}"/>
              </a:ext>
            </a:extLst>
          </p:cNvPr>
          <p:cNvSpPr txBox="1"/>
          <p:nvPr/>
        </p:nvSpPr>
        <p:spPr bwMode="auto">
          <a:xfrm>
            <a:off x="11375126" y="6473872"/>
            <a:ext cx="816874"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912" tIns="60956" rIns="121912" bIns="60956" rtlCol="0">
            <a:spAutoFit/>
          </a:bodyPr>
          <a:lstStyle/>
          <a:p>
            <a:pPr defTabSz="1219080">
              <a:spcBef>
                <a:spcPct val="50000"/>
              </a:spcBef>
              <a:spcAft>
                <a:spcPct val="0"/>
              </a:spcAft>
            </a:pPr>
            <a:r>
              <a:rPr lang="en-GB" sz="1000" i="1" dirty="0">
                <a:solidFill>
                  <a:srgbClr val="000000"/>
                </a:solidFill>
              </a:rPr>
              <a:t>ECDC 2024</a:t>
            </a:r>
          </a:p>
        </p:txBody>
      </p:sp>
      <p:sp>
        <p:nvSpPr>
          <p:cNvPr id="348" name="Line 9">
            <a:extLst>
              <a:ext uri="{FF2B5EF4-FFF2-40B4-BE49-F238E27FC236}">
                <a16:creationId xmlns:a16="http://schemas.microsoft.com/office/drawing/2014/main" id="{F927A52B-9074-9399-79CE-41A54E559E91}"/>
              </a:ext>
            </a:extLst>
          </p:cNvPr>
          <p:cNvSpPr>
            <a:spLocks noChangeShapeType="1"/>
          </p:cNvSpPr>
          <p:nvPr/>
        </p:nvSpPr>
        <p:spPr bwMode="auto">
          <a:xfrm flipV="1">
            <a:off x="5008563" y="6391275"/>
            <a:ext cx="0" cy="920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nvGrpSpPr>
          <p:cNvPr id="4" name="Groupe 3">
            <a:extLst>
              <a:ext uri="{FF2B5EF4-FFF2-40B4-BE49-F238E27FC236}">
                <a16:creationId xmlns:a16="http://schemas.microsoft.com/office/drawing/2014/main" id="{27F6DA21-F512-913A-A9DA-28792365ACC6}"/>
              </a:ext>
            </a:extLst>
          </p:cNvPr>
          <p:cNvGrpSpPr/>
          <p:nvPr/>
        </p:nvGrpSpPr>
        <p:grpSpPr>
          <a:xfrm>
            <a:off x="4645025" y="2830103"/>
            <a:ext cx="327014" cy="1682750"/>
            <a:chOff x="4902189" y="2830103"/>
            <a:chExt cx="69850" cy="1682750"/>
          </a:xfrm>
        </p:grpSpPr>
        <p:sp>
          <p:nvSpPr>
            <p:cNvPr id="139" name="Rectangle 533">
              <a:extLst>
                <a:ext uri="{FF2B5EF4-FFF2-40B4-BE49-F238E27FC236}">
                  <a16:creationId xmlns:a16="http://schemas.microsoft.com/office/drawing/2014/main" id="{0C0FBD68-6447-5250-B912-304AD1069D69}"/>
                </a:ext>
              </a:extLst>
            </p:cNvPr>
            <p:cNvSpPr>
              <a:spLocks noChangeArrowheads="1"/>
            </p:cNvSpPr>
            <p:nvPr/>
          </p:nvSpPr>
          <p:spPr bwMode="auto">
            <a:xfrm>
              <a:off x="4902189" y="2830103"/>
              <a:ext cx="69850" cy="69850"/>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0" name="Rectangle 534">
              <a:extLst>
                <a:ext uri="{FF2B5EF4-FFF2-40B4-BE49-F238E27FC236}">
                  <a16:creationId xmlns:a16="http://schemas.microsoft.com/office/drawing/2014/main" id="{8CB4F72A-90FB-97A9-015D-B5BB33245237}"/>
                </a:ext>
              </a:extLst>
            </p:cNvPr>
            <p:cNvSpPr>
              <a:spLocks noChangeArrowheads="1"/>
            </p:cNvSpPr>
            <p:nvPr/>
          </p:nvSpPr>
          <p:spPr bwMode="auto">
            <a:xfrm>
              <a:off x="4902189" y="3152366"/>
              <a:ext cx="69850" cy="69850"/>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1" name="Rectangle 535">
              <a:extLst>
                <a:ext uri="{FF2B5EF4-FFF2-40B4-BE49-F238E27FC236}">
                  <a16:creationId xmlns:a16="http://schemas.microsoft.com/office/drawing/2014/main" id="{D057119D-F00C-F59D-B38D-CFE44F350620}"/>
                </a:ext>
              </a:extLst>
            </p:cNvPr>
            <p:cNvSpPr>
              <a:spLocks noChangeArrowheads="1"/>
            </p:cNvSpPr>
            <p:nvPr/>
          </p:nvSpPr>
          <p:spPr bwMode="auto">
            <a:xfrm>
              <a:off x="4902189" y="3476216"/>
              <a:ext cx="69850" cy="6985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2" name="Rectangle 536">
              <a:extLst>
                <a:ext uri="{FF2B5EF4-FFF2-40B4-BE49-F238E27FC236}">
                  <a16:creationId xmlns:a16="http://schemas.microsoft.com/office/drawing/2014/main" id="{584ECBA8-9E33-8591-1F28-FA328054307F}"/>
                </a:ext>
              </a:extLst>
            </p:cNvPr>
            <p:cNvSpPr>
              <a:spLocks noChangeArrowheads="1"/>
            </p:cNvSpPr>
            <p:nvPr/>
          </p:nvSpPr>
          <p:spPr bwMode="auto">
            <a:xfrm>
              <a:off x="4902189" y="3798478"/>
              <a:ext cx="69850" cy="698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3" name="Rectangle 537">
              <a:extLst>
                <a:ext uri="{FF2B5EF4-FFF2-40B4-BE49-F238E27FC236}">
                  <a16:creationId xmlns:a16="http://schemas.microsoft.com/office/drawing/2014/main" id="{54BB110A-5BD7-73D6-D692-1AC919D9F2F9}"/>
                </a:ext>
              </a:extLst>
            </p:cNvPr>
            <p:cNvSpPr>
              <a:spLocks noChangeArrowheads="1"/>
            </p:cNvSpPr>
            <p:nvPr/>
          </p:nvSpPr>
          <p:spPr bwMode="auto">
            <a:xfrm>
              <a:off x="4902189" y="4114391"/>
              <a:ext cx="69850" cy="698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4" name="Rectangle 538">
              <a:extLst>
                <a:ext uri="{FF2B5EF4-FFF2-40B4-BE49-F238E27FC236}">
                  <a16:creationId xmlns:a16="http://schemas.microsoft.com/office/drawing/2014/main" id="{AD58F8C3-0411-93D0-B698-2D249ED73362}"/>
                </a:ext>
              </a:extLst>
            </p:cNvPr>
            <p:cNvSpPr>
              <a:spLocks noChangeArrowheads="1"/>
            </p:cNvSpPr>
            <p:nvPr/>
          </p:nvSpPr>
          <p:spPr bwMode="auto">
            <a:xfrm>
              <a:off x="4902189" y="4441416"/>
              <a:ext cx="69850" cy="714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192" name="ZoneTexte 1191">
            <a:extLst>
              <a:ext uri="{FF2B5EF4-FFF2-40B4-BE49-F238E27FC236}">
                <a16:creationId xmlns:a16="http://schemas.microsoft.com/office/drawing/2014/main" id="{CFFF2C5D-D412-6943-D597-1EC6FB24AB16}"/>
              </a:ext>
            </a:extLst>
          </p:cNvPr>
          <p:cNvSpPr txBox="1"/>
          <p:nvPr/>
        </p:nvSpPr>
        <p:spPr>
          <a:xfrm>
            <a:off x="5189543" y="6397104"/>
            <a:ext cx="287258" cy="261610"/>
          </a:xfrm>
          <a:prstGeom prst="rect">
            <a:avLst/>
          </a:prstGeom>
          <a:noFill/>
        </p:spPr>
        <p:txBody>
          <a:bodyPr wrap="none" rtlCol="0">
            <a:spAutoFit/>
          </a:bodyPr>
          <a:lstStyle/>
          <a:p>
            <a:pPr algn="ctr"/>
            <a:r>
              <a:rPr lang="en-US" sz="1100" b="1" noProof="0" dirty="0"/>
              <a:t>%</a:t>
            </a:r>
          </a:p>
        </p:txBody>
      </p:sp>
      <p:sp>
        <p:nvSpPr>
          <p:cNvPr id="1193" name="ZoneTexte 1192">
            <a:extLst>
              <a:ext uri="{FF2B5EF4-FFF2-40B4-BE49-F238E27FC236}">
                <a16:creationId xmlns:a16="http://schemas.microsoft.com/office/drawing/2014/main" id="{C54B9E6B-BA1D-2260-3580-D36E4E79CE59}"/>
              </a:ext>
            </a:extLst>
          </p:cNvPr>
          <p:cNvSpPr txBox="1"/>
          <p:nvPr/>
        </p:nvSpPr>
        <p:spPr>
          <a:xfrm>
            <a:off x="4971976" y="2727135"/>
            <a:ext cx="1595117" cy="307777"/>
          </a:xfrm>
          <a:prstGeom prst="rect">
            <a:avLst/>
          </a:prstGeom>
          <a:noFill/>
        </p:spPr>
        <p:txBody>
          <a:bodyPr wrap="none" rtlCol="0">
            <a:spAutoFit/>
          </a:bodyPr>
          <a:lstStyle/>
          <a:p>
            <a:r>
              <a:rPr lang="en-US" sz="1400" b="1" noProof="0" dirty="0"/>
              <a:t>Sub-Saharan Africa</a:t>
            </a:r>
          </a:p>
        </p:txBody>
      </p:sp>
      <p:sp>
        <p:nvSpPr>
          <p:cNvPr id="1194" name="ZoneTexte 1193">
            <a:extLst>
              <a:ext uri="{FF2B5EF4-FFF2-40B4-BE49-F238E27FC236}">
                <a16:creationId xmlns:a16="http://schemas.microsoft.com/office/drawing/2014/main" id="{A4FC3B0F-3744-453A-AEEF-EFF251A8640E}"/>
              </a:ext>
            </a:extLst>
          </p:cNvPr>
          <p:cNvSpPr txBox="1"/>
          <p:nvPr/>
        </p:nvSpPr>
        <p:spPr>
          <a:xfrm>
            <a:off x="4971976" y="3050175"/>
            <a:ext cx="2202911" cy="307777"/>
          </a:xfrm>
          <a:prstGeom prst="rect">
            <a:avLst/>
          </a:prstGeom>
          <a:noFill/>
        </p:spPr>
        <p:txBody>
          <a:bodyPr wrap="none" rtlCol="0">
            <a:spAutoFit/>
          </a:bodyPr>
          <a:lstStyle/>
          <a:p>
            <a:r>
              <a:rPr lang="en-US" sz="1400" b="1" noProof="0" dirty="0"/>
              <a:t>Central and Eastern Europe</a:t>
            </a:r>
          </a:p>
        </p:txBody>
      </p:sp>
      <p:sp>
        <p:nvSpPr>
          <p:cNvPr id="1195" name="ZoneTexte 1194">
            <a:extLst>
              <a:ext uri="{FF2B5EF4-FFF2-40B4-BE49-F238E27FC236}">
                <a16:creationId xmlns:a16="http://schemas.microsoft.com/office/drawing/2014/main" id="{73B5538D-3D28-7390-9802-40DFEC654EBF}"/>
              </a:ext>
            </a:extLst>
          </p:cNvPr>
          <p:cNvSpPr txBox="1"/>
          <p:nvPr/>
        </p:nvSpPr>
        <p:spPr>
          <a:xfrm>
            <a:off x="4971976" y="3373215"/>
            <a:ext cx="1380571" cy="307777"/>
          </a:xfrm>
          <a:prstGeom prst="rect">
            <a:avLst/>
          </a:prstGeom>
          <a:noFill/>
        </p:spPr>
        <p:txBody>
          <a:bodyPr wrap="none" rtlCol="0">
            <a:spAutoFit/>
          </a:bodyPr>
          <a:lstStyle/>
          <a:p>
            <a:r>
              <a:rPr lang="en-US" sz="1400" b="1" noProof="0" dirty="0"/>
              <a:t>Western Europe</a:t>
            </a:r>
          </a:p>
        </p:txBody>
      </p:sp>
      <p:sp>
        <p:nvSpPr>
          <p:cNvPr id="1196" name="ZoneTexte 1195">
            <a:extLst>
              <a:ext uri="{FF2B5EF4-FFF2-40B4-BE49-F238E27FC236}">
                <a16:creationId xmlns:a16="http://schemas.microsoft.com/office/drawing/2014/main" id="{EFF7DB32-FBC9-792D-A991-A3DB9F7E576E}"/>
              </a:ext>
            </a:extLst>
          </p:cNvPr>
          <p:cNvSpPr txBox="1"/>
          <p:nvPr/>
        </p:nvSpPr>
        <p:spPr>
          <a:xfrm>
            <a:off x="4971976" y="3696255"/>
            <a:ext cx="2325188" cy="307777"/>
          </a:xfrm>
          <a:prstGeom prst="rect">
            <a:avLst/>
          </a:prstGeom>
          <a:noFill/>
        </p:spPr>
        <p:txBody>
          <a:bodyPr wrap="none" rtlCol="0">
            <a:spAutoFit/>
          </a:bodyPr>
          <a:lstStyle/>
          <a:p>
            <a:r>
              <a:rPr lang="en-US" sz="1400" b="1" noProof="0" dirty="0"/>
              <a:t>Latin America and Caribbean</a:t>
            </a:r>
          </a:p>
        </p:txBody>
      </p:sp>
      <p:sp>
        <p:nvSpPr>
          <p:cNvPr id="1197" name="ZoneTexte 1196">
            <a:extLst>
              <a:ext uri="{FF2B5EF4-FFF2-40B4-BE49-F238E27FC236}">
                <a16:creationId xmlns:a16="http://schemas.microsoft.com/office/drawing/2014/main" id="{11602095-3359-2291-7B6C-AC0649A9EC3B}"/>
              </a:ext>
            </a:extLst>
          </p:cNvPr>
          <p:cNvSpPr txBox="1"/>
          <p:nvPr/>
        </p:nvSpPr>
        <p:spPr>
          <a:xfrm>
            <a:off x="4971976" y="4019295"/>
            <a:ext cx="2132763" cy="307777"/>
          </a:xfrm>
          <a:prstGeom prst="rect">
            <a:avLst/>
          </a:prstGeom>
          <a:noFill/>
        </p:spPr>
        <p:txBody>
          <a:bodyPr wrap="none" rtlCol="0">
            <a:spAutoFit/>
          </a:bodyPr>
          <a:lstStyle/>
          <a:p>
            <a:r>
              <a:rPr lang="en-US" sz="1400" b="1" noProof="0" dirty="0"/>
              <a:t>South and South-East Asia</a:t>
            </a:r>
          </a:p>
        </p:txBody>
      </p:sp>
      <p:sp>
        <p:nvSpPr>
          <p:cNvPr id="1198" name="ZoneTexte 1197">
            <a:extLst>
              <a:ext uri="{FF2B5EF4-FFF2-40B4-BE49-F238E27FC236}">
                <a16:creationId xmlns:a16="http://schemas.microsoft.com/office/drawing/2014/main" id="{8DA2D3C7-FADD-ABE7-6E57-83E4D7F88A82}"/>
              </a:ext>
            </a:extLst>
          </p:cNvPr>
          <p:cNvSpPr txBox="1"/>
          <p:nvPr/>
        </p:nvSpPr>
        <p:spPr>
          <a:xfrm>
            <a:off x="4971976" y="4342337"/>
            <a:ext cx="619080" cy="307777"/>
          </a:xfrm>
          <a:prstGeom prst="rect">
            <a:avLst/>
          </a:prstGeom>
          <a:noFill/>
        </p:spPr>
        <p:txBody>
          <a:bodyPr wrap="none" rtlCol="0">
            <a:spAutoFit/>
          </a:bodyPr>
          <a:lstStyle/>
          <a:p>
            <a:r>
              <a:rPr lang="en-US" sz="1400" b="1" noProof="0" dirty="0"/>
              <a:t>Other</a:t>
            </a:r>
          </a:p>
        </p:txBody>
      </p:sp>
      <p:grpSp>
        <p:nvGrpSpPr>
          <p:cNvPr id="5" name="Groupe 4">
            <a:extLst>
              <a:ext uri="{FF2B5EF4-FFF2-40B4-BE49-F238E27FC236}">
                <a16:creationId xmlns:a16="http://schemas.microsoft.com/office/drawing/2014/main" id="{E887C3EB-3A2B-3CBD-0ABA-2374596FD3FD}"/>
              </a:ext>
            </a:extLst>
          </p:cNvPr>
          <p:cNvGrpSpPr/>
          <p:nvPr/>
        </p:nvGrpSpPr>
        <p:grpSpPr>
          <a:xfrm>
            <a:off x="308581" y="2306098"/>
            <a:ext cx="4900044" cy="4377419"/>
            <a:chOff x="308581" y="2306098"/>
            <a:chExt cx="4900044" cy="4377419"/>
          </a:xfrm>
        </p:grpSpPr>
        <p:sp>
          <p:nvSpPr>
            <p:cNvPr id="345" name="Freeform 6">
              <a:extLst>
                <a:ext uri="{FF2B5EF4-FFF2-40B4-BE49-F238E27FC236}">
                  <a16:creationId xmlns:a16="http://schemas.microsoft.com/office/drawing/2014/main" id="{AB4BBAC0-BF8B-5812-FFCC-7E344E628039}"/>
                </a:ext>
              </a:extLst>
            </p:cNvPr>
            <p:cNvSpPr>
              <a:spLocks/>
            </p:cNvSpPr>
            <p:nvPr/>
          </p:nvSpPr>
          <p:spPr bwMode="auto">
            <a:xfrm>
              <a:off x="1155700" y="2346325"/>
              <a:ext cx="3878262" cy="4044950"/>
            </a:xfrm>
            <a:custGeom>
              <a:avLst/>
              <a:gdLst>
                <a:gd name="T0" fmla="*/ 9775 w 9775"/>
                <a:gd name="T1" fmla="*/ 10192 h 10192"/>
                <a:gd name="T2" fmla="*/ 0 w 9775"/>
                <a:gd name="T3" fmla="*/ 10192 h 10192"/>
                <a:gd name="T4" fmla="*/ 0 w 9775"/>
                <a:gd name="T5" fmla="*/ 0 h 10192"/>
              </a:gdLst>
              <a:ahLst/>
              <a:cxnLst>
                <a:cxn ang="0">
                  <a:pos x="T0" y="T1"/>
                </a:cxn>
                <a:cxn ang="0">
                  <a:pos x="T2" y="T3"/>
                </a:cxn>
                <a:cxn ang="0">
                  <a:pos x="T4" y="T5"/>
                </a:cxn>
              </a:cxnLst>
              <a:rect l="0" t="0" r="r" b="b"/>
              <a:pathLst>
                <a:path w="9775" h="10192">
                  <a:moveTo>
                    <a:pt x="9775" y="10192"/>
                  </a:moveTo>
                  <a:lnTo>
                    <a:pt x="0" y="10192"/>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6" name="Line 7">
              <a:extLst>
                <a:ext uri="{FF2B5EF4-FFF2-40B4-BE49-F238E27FC236}">
                  <a16:creationId xmlns:a16="http://schemas.microsoft.com/office/drawing/2014/main" id="{34DB2183-9A1D-8060-11CF-D15FD806D01A}"/>
                </a:ext>
              </a:extLst>
            </p:cNvPr>
            <p:cNvSpPr>
              <a:spLocks noChangeShapeType="1"/>
            </p:cNvSpPr>
            <p:nvPr/>
          </p:nvSpPr>
          <p:spPr bwMode="auto">
            <a:xfrm flipV="1">
              <a:off x="2695575" y="6391275"/>
              <a:ext cx="0" cy="920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7" name="Line 8">
              <a:extLst>
                <a:ext uri="{FF2B5EF4-FFF2-40B4-BE49-F238E27FC236}">
                  <a16:creationId xmlns:a16="http://schemas.microsoft.com/office/drawing/2014/main" id="{DDD36A43-E6B5-08E4-FC39-C7AFE7B23FD8}"/>
                </a:ext>
              </a:extLst>
            </p:cNvPr>
            <p:cNvSpPr>
              <a:spLocks noChangeShapeType="1"/>
            </p:cNvSpPr>
            <p:nvPr/>
          </p:nvSpPr>
          <p:spPr bwMode="auto">
            <a:xfrm flipV="1">
              <a:off x="1925638" y="6391275"/>
              <a:ext cx="0" cy="920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9" name="Line 10">
              <a:extLst>
                <a:ext uri="{FF2B5EF4-FFF2-40B4-BE49-F238E27FC236}">
                  <a16:creationId xmlns:a16="http://schemas.microsoft.com/office/drawing/2014/main" id="{8ACD38F4-5065-2143-6BA1-9E387FE5AE33}"/>
                </a:ext>
              </a:extLst>
            </p:cNvPr>
            <p:cNvSpPr>
              <a:spLocks noChangeShapeType="1"/>
            </p:cNvSpPr>
            <p:nvPr/>
          </p:nvSpPr>
          <p:spPr bwMode="auto">
            <a:xfrm flipV="1">
              <a:off x="4237038" y="6391275"/>
              <a:ext cx="0" cy="920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0" name="Line 11">
              <a:extLst>
                <a:ext uri="{FF2B5EF4-FFF2-40B4-BE49-F238E27FC236}">
                  <a16:creationId xmlns:a16="http://schemas.microsoft.com/office/drawing/2014/main" id="{4AC49A8B-C7CF-E87B-1C6D-BCFD415951AD}"/>
                </a:ext>
              </a:extLst>
            </p:cNvPr>
            <p:cNvSpPr>
              <a:spLocks noChangeShapeType="1"/>
            </p:cNvSpPr>
            <p:nvPr/>
          </p:nvSpPr>
          <p:spPr bwMode="auto">
            <a:xfrm flipV="1">
              <a:off x="1155700" y="6391275"/>
              <a:ext cx="0" cy="920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1" name="Line 12">
              <a:extLst>
                <a:ext uri="{FF2B5EF4-FFF2-40B4-BE49-F238E27FC236}">
                  <a16:creationId xmlns:a16="http://schemas.microsoft.com/office/drawing/2014/main" id="{4E635371-D564-9F60-1367-AB2B9E0BBB31}"/>
                </a:ext>
              </a:extLst>
            </p:cNvPr>
            <p:cNvSpPr>
              <a:spLocks noChangeShapeType="1"/>
            </p:cNvSpPr>
            <p:nvPr/>
          </p:nvSpPr>
          <p:spPr bwMode="auto">
            <a:xfrm flipV="1">
              <a:off x="3467100" y="6391275"/>
              <a:ext cx="0" cy="920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2" name="Rectangle 13">
              <a:extLst>
                <a:ext uri="{FF2B5EF4-FFF2-40B4-BE49-F238E27FC236}">
                  <a16:creationId xmlns:a16="http://schemas.microsoft.com/office/drawing/2014/main" id="{98923F4A-0EDA-1822-8FE9-A1E808514C58}"/>
                </a:ext>
              </a:extLst>
            </p:cNvPr>
            <p:cNvSpPr>
              <a:spLocks noChangeArrowheads="1"/>
            </p:cNvSpPr>
            <p:nvPr/>
          </p:nvSpPr>
          <p:spPr bwMode="auto">
            <a:xfrm>
              <a:off x="1155700" y="2389188"/>
              <a:ext cx="601662" cy="77787"/>
            </a:xfrm>
            <a:prstGeom prst="rect">
              <a:avLst/>
            </a:prstGeom>
            <a:solidFill>
              <a:srgbClr val="00CC66"/>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353" name="Rectangle 14">
              <a:extLst>
                <a:ext uri="{FF2B5EF4-FFF2-40B4-BE49-F238E27FC236}">
                  <a16:creationId xmlns:a16="http://schemas.microsoft.com/office/drawing/2014/main" id="{1888DFF6-718B-7AC6-DE96-82C2A23EFDEC}"/>
                </a:ext>
              </a:extLst>
            </p:cNvPr>
            <p:cNvSpPr>
              <a:spLocks noChangeArrowheads="1"/>
            </p:cNvSpPr>
            <p:nvPr/>
          </p:nvSpPr>
          <p:spPr bwMode="auto">
            <a:xfrm>
              <a:off x="1757363" y="2389188"/>
              <a:ext cx="137318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4" name="Rectangle 15">
              <a:extLst>
                <a:ext uri="{FF2B5EF4-FFF2-40B4-BE49-F238E27FC236}">
                  <a16:creationId xmlns:a16="http://schemas.microsoft.com/office/drawing/2014/main" id="{59B8EC09-892C-F207-5E78-F7A5EDCA783B}"/>
                </a:ext>
              </a:extLst>
            </p:cNvPr>
            <p:cNvSpPr>
              <a:spLocks noChangeArrowheads="1"/>
            </p:cNvSpPr>
            <p:nvPr/>
          </p:nvSpPr>
          <p:spPr bwMode="auto">
            <a:xfrm>
              <a:off x="3130550" y="2389188"/>
              <a:ext cx="795337"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5" name="Rectangle 16">
              <a:extLst>
                <a:ext uri="{FF2B5EF4-FFF2-40B4-BE49-F238E27FC236}">
                  <a16:creationId xmlns:a16="http://schemas.microsoft.com/office/drawing/2014/main" id="{49F0EE24-C4EE-175F-A572-1DC570471B4D}"/>
                </a:ext>
              </a:extLst>
            </p:cNvPr>
            <p:cNvSpPr>
              <a:spLocks noChangeArrowheads="1"/>
            </p:cNvSpPr>
            <p:nvPr/>
          </p:nvSpPr>
          <p:spPr bwMode="auto">
            <a:xfrm>
              <a:off x="4025900" y="2389188"/>
              <a:ext cx="195262"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6" name="Rectangle 17">
              <a:extLst>
                <a:ext uri="{FF2B5EF4-FFF2-40B4-BE49-F238E27FC236}">
                  <a16:creationId xmlns:a16="http://schemas.microsoft.com/office/drawing/2014/main" id="{5A3E33AE-2B9E-01C2-C6E7-732F42F2A485}"/>
                </a:ext>
              </a:extLst>
            </p:cNvPr>
            <p:cNvSpPr>
              <a:spLocks noChangeArrowheads="1"/>
            </p:cNvSpPr>
            <p:nvPr/>
          </p:nvSpPr>
          <p:spPr bwMode="auto">
            <a:xfrm>
              <a:off x="3925888" y="2389188"/>
              <a:ext cx="100012"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7" name="Rectangle 18">
              <a:extLst>
                <a:ext uri="{FF2B5EF4-FFF2-40B4-BE49-F238E27FC236}">
                  <a16:creationId xmlns:a16="http://schemas.microsoft.com/office/drawing/2014/main" id="{2FE28D6D-1789-E99E-8801-794849C689EE}"/>
                </a:ext>
              </a:extLst>
            </p:cNvPr>
            <p:cNvSpPr>
              <a:spLocks noChangeArrowheads="1"/>
            </p:cNvSpPr>
            <p:nvPr/>
          </p:nvSpPr>
          <p:spPr bwMode="auto">
            <a:xfrm>
              <a:off x="4221163" y="2389188"/>
              <a:ext cx="587375"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8" name="Rectangle 19">
              <a:extLst>
                <a:ext uri="{FF2B5EF4-FFF2-40B4-BE49-F238E27FC236}">
                  <a16:creationId xmlns:a16="http://schemas.microsoft.com/office/drawing/2014/main" id="{5E9E16B1-5204-5E9C-F2C3-E738A98E139E}"/>
                </a:ext>
              </a:extLst>
            </p:cNvPr>
            <p:cNvSpPr>
              <a:spLocks noChangeArrowheads="1"/>
            </p:cNvSpPr>
            <p:nvPr/>
          </p:nvSpPr>
          <p:spPr bwMode="auto">
            <a:xfrm>
              <a:off x="1155700" y="2697163"/>
              <a:ext cx="395287"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9" name="Rectangle 20">
              <a:extLst>
                <a:ext uri="{FF2B5EF4-FFF2-40B4-BE49-F238E27FC236}">
                  <a16:creationId xmlns:a16="http://schemas.microsoft.com/office/drawing/2014/main" id="{BF9FC865-FDE8-7A02-70C6-74B88CBD7B3B}"/>
                </a:ext>
              </a:extLst>
            </p:cNvPr>
            <p:cNvSpPr>
              <a:spLocks noChangeArrowheads="1"/>
            </p:cNvSpPr>
            <p:nvPr/>
          </p:nvSpPr>
          <p:spPr bwMode="auto">
            <a:xfrm>
              <a:off x="1550988" y="2697163"/>
              <a:ext cx="2184400"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0" name="Rectangle 21">
              <a:extLst>
                <a:ext uri="{FF2B5EF4-FFF2-40B4-BE49-F238E27FC236}">
                  <a16:creationId xmlns:a16="http://schemas.microsoft.com/office/drawing/2014/main" id="{FD7F9287-3E06-6E92-6F6F-D24917BF7D26}"/>
                </a:ext>
              </a:extLst>
            </p:cNvPr>
            <p:cNvSpPr>
              <a:spLocks noChangeArrowheads="1"/>
            </p:cNvSpPr>
            <p:nvPr/>
          </p:nvSpPr>
          <p:spPr bwMode="auto">
            <a:xfrm>
              <a:off x="3735388" y="2697163"/>
              <a:ext cx="103187"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1" name="Rectangle 22">
              <a:extLst>
                <a:ext uri="{FF2B5EF4-FFF2-40B4-BE49-F238E27FC236}">
                  <a16:creationId xmlns:a16="http://schemas.microsoft.com/office/drawing/2014/main" id="{9C0677BF-1036-191C-5F3C-877FA099390E}"/>
                </a:ext>
              </a:extLst>
            </p:cNvPr>
            <p:cNvSpPr>
              <a:spLocks noChangeArrowheads="1"/>
            </p:cNvSpPr>
            <p:nvPr/>
          </p:nvSpPr>
          <p:spPr bwMode="auto">
            <a:xfrm>
              <a:off x="3838575" y="2697163"/>
              <a:ext cx="287337"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2" name="Rectangle 23">
              <a:extLst>
                <a:ext uri="{FF2B5EF4-FFF2-40B4-BE49-F238E27FC236}">
                  <a16:creationId xmlns:a16="http://schemas.microsoft.com/office/drawing/2014/main" id="{4381D030-216A-436B-261C-F4AD91F3160E}"/>
                </a:ext>
              </a:extLst>
            </p:cNvPr>
            <p:cNvSpPr>
              <a:spLocks noChangeArrowheads="1"/>
            </p:cNvSpPr>
            <p:nvPr/>
          </p:nvSpPr>
          <p:spPr bwMode="auto">
            <a:xfrm>
              <a:off x="4419600" y="2697163"/>
              <a:ext cx="16192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3" name="Rectangle 24">
              <a:extLst>
                <a:ext uri="{FF2B5EF4-FFF2-40B4-BE49-F238E27FC236}">
                  <a16:creationId xmlns:a16="http://schemas.microsoft.com/office/drawing/2014/main" id="{B757CEDB-F947-CDFF-24E9-0634A87A14C5}"/>
                </a:ext>
              </a:extLst>
            </p:cNvPr>
            <p:cNvSpPr>
              <a:spLocks noChangeArrowheads="1"/>
            </p:cNvSpPr>
            <p:nvPr/>
          </p:nvSpPr>
          <p:spPr bwMode="auto">
            <a:xfrm>
              <a:off x="4125913" y="2697163"/>
              <a:ext cx="293687"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4" name="Rectangle 25">
              <a:extLst>
                <a:ext uri="{FF2B5EF4-FFF2-40B4-BE49-F238E27FC236}">
                  <a16:creationId xmlns:a16="http://schemas.microsoft.com/office/drawing/2014/main" id="{C0AFD206-3034-B685-B1C0-5B7656BEEF62}"/>
                </a:ext>
              </a:extLst>
            </p:cNvPr>
            <p:cNvSpPr>
              <a:spLocks noChangeArrowheads="1"/>
            </p:cNvSpPr>
            <p:nvPr/>
          </p:nvSpPr>
          <p:spPr bwMode="auto">
            <a:xfrm>
              <a:off x="4483100" y="2851150"/>
              <a:ext cx="76200"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5" name="Rectangle 26">
              <a:extLst>
                <a:ext uri="{FF2B5EF4-FFF2-40B4-BE49-F238E27FC236}">
                  <a16:creationId xmlns:a16="http://schemas.microsoft.com/office/drawing/2014/main" id="{9797022E-0023-0D47-8A32-AC76BFE81213}"/>
                </a:ext>
              </a:extLst>
            </p:cNvPr>
            <p:cNvSpPr>
              <a:spLocks noChangeArrowheads="1"/>
            </p:cNvSpPr>
            <p:nvPr/>
          </p:nvSpPr>
          <p:spPr bwMode="auto">
            <a:xfrm>
              <a:off x="4308475" y="2851150"/>
              <a:ext cx="174625"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6" name="Rectangle 27">
              <a:extLst>
                <a:ext uri="{FF2B5EF4-FFF2-40B4-BE49-F238E27FC236}">
                  <a16:creationId xmlns:a16="http://schemas.microsoft.com/office/drawing/2014/main" id="{13191720-0327-E879-B726-C848C12AA59A}"/>
                </a:ext>
              </a:extLst>
            </p:cNvPr>
            <p:cNvSpPr>
              <a:spLocks noChangeArrowheads="1"/>
            </p:cNvSpPr>
            <p:nvPr/>
          </p:nvSpPr>
          <p:spPr bwMode="auto">
            <a:xfrm>
              <a:off x="3497263" y="2851150"/>
              <a:ext cx="811212"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7" name="Rectangle 28">
              <a:extLst>
                <a:ext uri="{FF2B5EF4-FFF2-40B4-BE49-F238E27FC236}">
                  <a16:creationId xmlns:a16="http://schemas.microsoft.com/office/drawing/2014/main" id="{13AF51D6-B707-F123-8979-44ABC14E322C}"/>
                </a:ext>
              </a:extLst>
            </p:cNvPr>
            <p:cNvSpPr>
              <a:spLocks noChangeArrowheads="1"/>
            </p:cNvSpPr>
            <p:nvPr/>
          </p:nvSpPr>
          <p:spPr bwMode="auto">
            <a:xfrm>
              <a:off x="3365500" y="2851150"/>
              <a:ext cx="131762"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8" name="Rectangle 29">
              <a:extLst>
                <a:ext uri="{FF2B5EF4-FFF2-40B4-BE49-F238E27FC236}">
                  <a16:creationId xmlns:a16="http://schemas.microsoft.com/office/drawing/2014/main" id="{2FA86A28-68BF-9C95-CF40-377A9EF1A80C}"/>
                </a:ext>
              </a:extLst>
            </p:cNvPr>
            <p:cNvSpPr>
              <a:spLocks noChangeArrowheads="1"/>
            </p:cNvSpPr>
            <p:nvPr/>
          </p:nvSpPr>
          <p:spPr bwMode="auto">
            <a:xfrm>
              <a:off x="2811463" y="2851150"/>
              <a:ext cx="554037"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9" name="Rectangle 30">
              <a:extLst>
                <a:ext uri="{FF2B5EF4-FFF2-40B4-BE49-F238E27FC236}">
                  <a16:creationId xmlns:a16="http://schemas.microsoft.com/office/drawing/2014/main" id="{ABFA46BA-AC05-A9CF-3C9C-FD83D6651493}"/>
                </a:ext>
              </a:extLst>
            </p:cNvPr>
            <p:cNvSpPr>
              <a:spLocks noChangeArrowheads="1"/>
            </p:cNvSpPr>
            <p:nvPr/>
          </p:nvSpPr>
          <p:spPr bwMode="auto">
            <a:xfrm>
              <a:off x="1155700" y="2851150"/>
              <a:ext cx="1655762"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0" name="Rectangle 31">
              <a:extLst>
                <a:ext uri="{FF2B5EF4-FFF2-40B4-BE49-F238E27FC236}">
                  <a16:creationId xmlns:a16="http://schemas.microsoft.com/office/drawing/2014/main" id="{6C9F794B-DDD4-231E-F77C-32726AA50DBB}"/>
                </a:ext>
              </a:extLst>
            </p:cNvPr>
            <p:cNvSpPr>
              <a:spLocks noChangeArrowheads="1"/>
            </p:cNvSpPr>
            <p:nvPr/>
          </p:nvSpPr>
          <p:spPr bwMode="auto">
            <a:xfrm>
              <a:off x="1155700" y="3006725"/>
              <a:ext cx="1739900"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1" name="Rectangle 32">
              <a:extLst>
                <a:ext uri="{FF2B5EF4-FFF2-40B4-BE49-F238E27FC236}">
                  <a16:creationId xmlns:a16="http://schemas.microsoft.com/office/drawing/2014/main" id="{80C7694C-5C8F-71C7-E7CE-05A3D62DFD13}"/>
                </a:ext>
              </a:extLst>
            </p:cNvPr>
            <p:cNvSpPr>
              <a:spLocks noChangeArrowheads="1"/>
            </p:cNvSpPr>
            <p:nvPr/>
          </p:nvSpPr>
          <p:spPr bwMode="auto">
            <a:xfrm>
              <a:off x="2895600" y="3006725"/>
              <a:ext cx="479425"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2" name="Rectangle 33">
              <a:extLst>
                <a:ext uri="{FF2B5EF4-FFF2-40B4-BE49-F238E27FC236}">
                  <a16:creationId xmlns:a16="http://schemas.microsoft.com/office/drawing/2014/main" id="{0127FFD6-5FD7-F725-DFFA-0CFF4D9AD7FE}"/>
                </a:ext>
              </a:extLst>
            </p:cNvPr>
            <p:cNvSpPr>
              <a:spLocks noChangeArrowheads="1"/>
            </p:cNvSpPr>
            <p:nvPr/>
          </p:nvSpPr>
          <p:spPr bwMode="auto">
            <a:xfrm>
              <a:off x="3375025" y="3006725"/>
              <a:ext cx="677862"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3" name="Rectangle 34">
              <a:extLst>
                <a:ext uri="{FF2B5EF4-FFF2-40B4-BE49-F238E27FC236}">
                  <a16:creationId xmlns:a16="http://schemas.microsoft.com/office/drawing/2014/main" id="{2B776570-1B2D-7432-6038-0F88E4A2B556}"/>
                </a:ext>
              </a:extLst>
            </p:cNvPr>
            <p:cNvSpPr>
              <a:spLocks noChangeArrowheads="1"/>
            </p:cNvSpPr>
            <p:nvPr/>
          </p:nvSpPr>
          <p:spPr bwMode="auto">
            <a:xfrm>
              <a:off x="4241800" y="3006725"/>
              <a:ext cx="188912"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4" name="Rectangle 35">
              <a:extLst>
                <a:ext uri="{FF2B5EF4-FFF2-40B4-BE49-F238E27FC236}">
                  <a16:creationId xmlns:a16="http://schemas.microsoft.com/office/drawing/2014/main" id="{D479D3A9-A6A1-17D7-75AE-1C76BA349F5C}"/>
                </a:ext>
              </a:extLst>
            </p:cNvPr>
            <p:cNvSpPr>
              <a:spLocks noChangeArrowheads="1"/>
            </p:cNvSpPr>
            <p:nvPr/>
          </p:nvSpPr>
          <p:spPr bwMode="auto">
            <a:xfrm>
              <a:off x="4141788" y="3006725"/>
              <a:ext cx="100012"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5" name="Rectangle 36">
              <a:extLst>
                <a:ext uri="{FF2B5EF4-FFF2-40B4-BE49-F238E27FC236}">
                  <a16:creationId xmlns:a16="http://schemas.microsoft.com/office/drawing/2014/main" id="{C2CDA8F8-3C09-0723-00A0-16E1C323815F}"/>
                </a:ext>
              </a:extLst>
            </p:cNvPr>
            <p:cNvSpPr>
              <a:spLocks noChangeArrowheads="1"/>
            </p:cNvSpPr>
            <p:nvPr/>
          </p:nvSpPr>
          <p:spPr bwMode="auto">
            <a:xfrm>
              <a:off x="4052888" y="3006725"/>
              <a:ext cx="88900"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6" name="Rectangle 37">
              <a:extLst>
                <a:ext uri="{FF2B5EF4-FFF2-40B4-BE49-F238E27FC236}">
                  <a16:creationId xmlns:a16="http://schemas.microsoft.com/office/drawing/2014/main" id="{D9E4078F-C6F3-F627-4006-BC8F29C0F582}"/>
                </a:ext>
              </a:extLst>
            </p:cNvPr>
            <p:cNvSpPr>
              <a:spLocks noChangeArrowheads="1"/>
            </p:cNvSpPr>
            <p:nvPr/>
          </p:nvSpPr>
          <p:spPr bwMode="auto">
            <a:xfrm>
              <a:off x="1155700" y="3160713"/>
              <a:ext cx="1114425"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7" name="Rectangle 38">
              <a:extLst>
                <a:ext uri="{FF2B5EF4-FFF2-40B4-BE49-F238E27FC236}">
                  <a16:creationId xmlns:a16="http://schemas.microsoft.com/office/drawing/2014/main" id="{87201822-6372-3A71-1D43-FCD9434D688A}"/>
                </a:ext>
              </a:extLst>
            </p:cNvPr>
            <p:cNvSpPr>
              <a:spLocks noChangeArrowheads="1"/>
            </p:cNvSpPr>
            <p:nvPr/>
          </p:nvSpPr>
          <p:spPr bwMode="auto">
            <a:xfrm>
              <a:off x="2270125" y="3160713"/>
              <a:ext cx="91598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8" name="Rectangle 39">
              <a:extLst>
                <a:ext uri="{FF2B5EF4-FFF2-40B4-BE49-F238E27FC236}">
                  <a16:creationId xmlns:a16="http://schemas.microsoft.com/office/drawing/2014/main" id="{A8AA2243-8FBE-5361-0D1B-284475C8C5CF}"/>
                </a:ext>
              </a:extLst>
            </p:cNvPr>
            <p:cNvSpPr>
              <a:spLocks noChangeArrowheads="1"/>
            </p:cNvSpPr>
            <p:nvPr/>
          </p:nvSpPr>
          <p:spPr bwMode="auto">
            <a:xfrm>
              <a:off x="3186113" y="3160713"/>
              <a:ext cx="161925"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9" name="Rectangle 40">
              <a:extLst>
                <a:ext uri="{FF2B5EF4-FFF2-40B4-BE49-F238E27FC236}">
                  <a16:creationId xmlns:a16="http://schemas.microsoft.com/office/drawing/2014/main" id="{0E300C5E-0DF2-BE14-192C-E1AF6A251750}"/>
                </a:ext>
              </a:extLst>
            </p:cNvPr>
            <p:cNvSpPr>
              <a:spLocks noChangeArrowheads="1"/>
            </p:cNvSpPr>
            <p:nvPr/>
          </p:nvSpPr>
          <p:spPr bwMode="auto">
            <a:xfrm>
              <a:off x="4110038" y="3160713"/>
              <a:ext cx="157162"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0" name="Rectangle 41">
              <a:extLst>
                <a:ext uri="{FF2B5EF4-FFF2-40B4-BE49-F238E27FC236}">
                  <a16:creationId xmlns:a16="http://schemas.microsoft.com/office/drawing/2014/main" id="{D547E2E1-5DAC-E57F-F02A-4CF16459127D}"/>
                </a:ext>
              </a:extLst>
            </p:cNvPr>
            <p:cNvSpPr>
              <a:spLocks noChangeArrowheads="1"/>
            </p:cNvSpPr>
            <p:nvPr/>
          </p:nvSpPr>
          <p:spPr bwMode="auto">
            <a:xfrm>
              <a:off x="3678238" y="3160713"/>
              <a:ext cx="431800"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1" name="Rectangle 42">
              <a:extLst>
                <a:ext uri="{FF2B5EF4-FFF2-40B4-BE49-F238E27FC236}">
                  <a16:creationId xmlns:a16="http://schemas.microsoft.com/office/drawing/2014/main" id="{04CD0648-D8B1-051C-B914-7906314A13E2}"/>
                </a:ext>
              </a:extLst>
            </p:cNvPr>
            <p:cNvSpPr>
              <a:spLocks noChangeArrowheads="1"/>
            </p:cNvSpPr>
            <p:nvPr/>
          </p:nvSpPr>
          <p:spPr bwMode="auto">
            <a:xfrm>
              <a:off x="3348038" y="3160713"/>
              <a:ext cx="330200"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2" name="Rectangle 43">
              <a:extLst>
                <a:ext uri="{FF2B5EF4-FFF2-40B4-BE49-F238E27FC236}">
                  <a16:creationId xmlns:a16="http://schemas.microsoft.com/office/drawing/2014/main" id="{6A184C83-F60D-1141-9817-2E1707E22A8D}"/>
                </a:ext>
              </a:extLst>
            </p:cNvPr>
            <p:cNvSpPr>
              <a:spLocks noChangeArrowheads="1"/>
            </p:cNvSpPr>
            <p:nvPr/>
          </p:nvSpPr>
          <p:spPr bwMode="auto">
            <a:xfrm>
              <a:off x="1155700" y="3314700"/>
              <a:ext cx="401637"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3" name="Rectangle 44">
              <a:extLst>
                <a:ext uri="{FF2B5EF4-FFF2-40B4-BE49-F238E27FC236}">
                  <a16:creationId xmlns:a16="http://schemas.microsoft.com/office/drawing/2014/main" id="{81CED555-ACFD-6422-18DC-EAA5B35B2C49}"/>
                </a:ext>
              </a:extLst>
            </p:cNvPr>
            <p:cNvSpPr>
              <a:spLocks noChangeArrowheads="1"/>
            </p:cNvSpPr>
            <p:nvPr/>
          </p:nvSpPr>
          <p:spPr bwMode="auto">
            <a:xfrm>
              <a:off x="1557338" y="3314700"/>
              <a:ext cx="1409700"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4" name="Rectangle 45">
              <a:extLst>
                <a:ext uri="{FF2B5EF4-FFF2-40B4-BE49-F238E27FC236}">
                  <a16:creationId xmlns:a16="http://schemas.microsoft.com/office/drawing/2014/main" id="{57B8ED33-4441-8D89-F88B-BB1E0B707336}"/>
                </a:ext>
              </a:extLst>
            </p:cNvPr>
            <p:cNvSpPr>
              <a:spLocks noChangeArrowheads="1"/>
            </p:cNvSpPr>
            <p:nvPr/>
          </p:nvSpPr>
          <p:spPr bwMode="auto">
            <a:xfrm>
              <a:off x="2967038" y="3314700"/>
              <a:ext cx="204787"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5" name="Rectangle 46">
              <a:extLst>
                <a:ext uri="{FF2B5EF4-FFF2-40B4-BE49-F238E27FC236}">
                  <a16:creationId xmlns:a16="http://schemas.microsoft.com/office/drawing/2014/main" id="{AA6E15C1-8D1B-BCFC-023D-C53720E4496D}"/>
                </a:ext>
              </a:extLst>
            </p:cNvPr>
            <p:cNvSpPr>
              <a:spLocks noChangeArrowheads="1"/>
            </p:cNvSpPr>
            <p:nvPr/>
          </p:nvSpPr>
          <p:spPr bwMode="auto">
            <a:xfrm>
              <a:off x="3608388" y="3314700"/>
              <a:ext cx="409575"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6" name="Rectangle 47">
              <a:extLst>
                <a:ext uri="{FF2B5EF4-FFF2-40B4-BE49-F238E27FC236}">
                  <a16:creationId xmlns:a16="http://schemas.microsoft.com/office/drawing/2014/main" id="{E860B1CE-0CBE-E06C-D26E-E6F465230529}"/>
                </a:ext>
              </a:extLst>
            </p:cNvPr>
            <p:cNvSpPr>
              <a:spLocks noChangeArrowheads="1"/>
            </p:cNvSpPr>
            <p:nvPr/>
          </p:nvSpPr>
          <p:spPr bwMode="auto">
            <a:xfrm>
              <a:off x="3171825" y="3314700"/>
              <a:ext cx="436562"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7" name="Rectangle 48">
              <a:extLst>
                <a:ext uri="{FF2B5EF4-FFF2-40B4-BE49-F238E27FC236}">
                  <a16:creationId xmlns:a16="http://schemas.microsoft.com/office/drawing/2014/main" id="{F5E63716-D413-3268-9142-D49D7F938919}"/>
                </a:ext>
              </a:extLst>
            </p:cNvPr>
            <p:cNvSpPr>
              <a:spLocks noChangeArrowheads="1"/>
            </p:cNvSpPr>
            <p:nvPr/>
          </p:nvSpPr>
          <p:spPr bwMode="auto">
            <a:xfrm>
              <a:off x="4017963" y="3314700"/>
              <a:ext cx="9842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8" name="Rectangle 49">
              <a:extLst>
                <a:ext uri="{FF2B5EF4-FFF2-40B4-BE49-F238E27FC236}">
                  <a16:creationId xmlns:a16="http://schemas.microsoft.com/office/drawing/2014/main" id="{F6C59BB7-73DA-C823-0FC7-48B1B82147D2}"/>
                </a:ext>
              </a:extLst>
            </p:cNvPr>
            <p:cNvSpPr>
              <a:spLocks noChangeArrowheads="1"/>
            </p:cNvSpPr>
            <p:nvPr/>
          </p:nvSpPr>
          <p:spPr bwMode="auto">
            <a:xfrm>
              <a:off x="1155700" y="3468688"/>
              <a:ext cx="1244600"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0" name="Rectangle 50">
              <a:extLst>
                <a:ext uri="{FF2B5EF4-FFF2-40B4-BE49-F238E27FC236}">
                  <a16:creationId xmlns:a16="http://schemas.microsoft.com/office/drawing/2014/main" id="{AC8DC204-013B-F7F3-9C04-69751EE34AC5}"/>
                </a:ext>
              </a:extLst>
            </p:cNvPr>
            <p:cNvSpPr>
              <a:spLocks noChangeArrowheads="1"/>
            </p:cNvSpPr>
            <p:nvPr/>
          </p:nvSpPr>
          <p:spPr bwMode="auto">
            <a:xfrm>
              <a:off x="2400300" y="3468688"/>
              <a:ext cx="487362"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1" name="Rectangle 51">
              <a:extLst>
                <a:ext uri="{FF2B5EF4-FFF2-40B4-BE49-F238E27FC236}">
                  <a16:creationId xmlns:a16="http://schemas.microsoft.com/office/drawing/2014/main" id="{3D35678F-4146-92FF-8628-602AC8C44069}"/>
                </a:ext>
              </a:extLst>
            </p:cNvPr>
            <p:cNvSpPr>
              <a:spLocks noChangeArrowheads="1"/>
            </p:cNvSpPr>
            <p:nvPr/>
          </p:nvSpPr>
          <p:spPr bwMode="auto">
            <a:xfrm>
              <a:off x="2887663" y="3468688"/>
              <a:ext cx="336550"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2" name="Rectangle 52">
              <a:extLst>
                <a:ext uri="{FF2B5EF4-FFF2-40B4-BE49-F238E27FC236}">
                  <a16:creationId xmlns:a16="http://schemas.microsoft.com/office/drawing/2014/main" id="{2A0CADAE-7F7C-AACF-D1AD-D526566A911A}"/>
                </a:ext>
              </a:extLst>
            </p:cNvPr>
            <p:cNvSpPr>
              <a:spLocks noChangeArrowheads="1"/>
            </p:cNvSpPr>
            <p:nvPr/>
          </p:nvSpPr>
          <p:spPr bwMode="auto">
            <a:xfrm>
              <a:off x="3816350" y="3468688"/>
              <a:ext cx="112712"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3" name="Rectangle 53">
              <a:extLst>
                <a:ext uri="{FF2B5EF4-FFF2-40B4-BE49-F238E27FC236}">
                  <a16:creationId xmlns:a16="http://schemas.microsoft.com/office/drawing/2014/main" id="{CB8A6FB6-CDA2-4A7E-7224-B5593C156D1F}"/>
                </a:ext>
              </a:extLst>
            </p:cNvPr>
            <p:cNvSpPr>
              <a:spLocks noChangeArrowheads="1"/>
            </p:cNvSpPr>
            <p:nvPr/>
          </p:nvSpPr>
          <p:spPr bwMode="auto">
            <a:xfrm>
              <a:off x="3224213" y="3468688"/>
              <a:ext cx="592137"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4" name="Rectangle 54">
              <a:extLst>
                <a:ext uri="{FF2B5EF4-FFF2-40B4-BE49-F238E27FC236}">
                  <a16:creationId xmlns:a16="http://schemas.microsoft.com/office/drawing/2014/main" id="{7CC38AA0-7AF4-AB9D-7F5C-666101D82A0C}"/>
                </a:ext>
              </a:extLst>
            </p:cNvPr>
            <p:cNvSpPr>
              <a:spLocks noChangeArrowheads="1"/>
            </p:cNvSpPr>
            <p:nvPr/>
          </p:nvSpPr>
          <p:spPr bwMode="auto">
            <a:xfrm>
              <a:off x="3929063" y="3468688"/>
              <a:ext cx="141287"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5" name="Rectangle 55">
              <a:extLst>
                <a:ext uri="{FF2B5EF4-FFF2-40B4-BE49-F238E27FC236}">
                  <a16:creationId xmlns:a16="http://schemas.microsoft.com/office/drawing/2014/main" id="{3A20F5A4-1CF5-5E32-0B04-2EE717BA0C30}"/>
                </a:ext>
              </a:extLst>
            </p:cNvPr>
            <p:cNvSpPr>
              <a:spLocks noChangeArrowheads="1"/>
            </p:cNvSpPr>
            <p:nvPr/>
          </p:nvSpPr>
          <p:spPr bwMode="auto">
            <a:xfrm>
              <a:off x="1155700" y="3624263"/>
              <a:ext cx="512762"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6" name="Rectangle 56">
              <a:extLst>
                <a:ext uri="{FF2B5EF4-FFF2-40B4-BE49-F238E27FC236}">
                  <a16:creationId xmlns:a16="http://schemas.microsoft.com/office/drawing/2014/main" id="{C6E7EFDC-9302-07BC-A389-5E6450F04AA5}"/>
                </a:ext>
              </a:extLst>
            </p:cNvPr>
            <p:cNvSpPr>
              <a:spLocks noChangeArrowheads="1"/>
            </p:cNvSpPr>
            <p:nvPr/>
          </p:nvSpPr>
          <p:spPr bwMode="auto">
            <a:xfrm>
              <a:off x="1668463" y="3624263"/>
              <a:ext cx="817562"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7" name="Rectangle 57">
              <a:extLst>
                <a:ext uri="{FF2B5EF4-FFF2-40B4-BE49-F238E27FC236}">
                  <a16:creationId xmlns:a16="http://schemas.microsoft.com/office/drawing/2014/main" id="{9228B293-885C-E9A8-FDEA-1B037EBEC599}"/>
                </a:ext>
              </a:extLst>
            </p:cNvPr>
            <p:cNvSpPr>
              <a:spLocks noChangeArrowheads="1"/>
            </p:cNvSpPr>
            <p:nvPr/>
          </p:nvSpPr>
          <p:spPr bwMode="auto">
            <a:xfrm>
              <a:off x="2486025" y="3624263"/>
              <a:ext cx="276225"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8" name="Rectangle 58">
              <a:extLst>
                <a:ext uri="{FF2B5EF4-FFF2-40B4-BE49-F238E27FC236}">
                  <a16:creationId xmlns:a16="http://schemas.microsoft.com/office/drawing/2014/main" id="{9EC9A61B-1E3B-05D4-826E-CD62F1869751}"/>
                </a:ext>
              </a:extLst>
            </p:cNvPr>
            <p:cNvSpPr>
              <a:spLocks noChangeArrowheads="1"/>
            </p:cNvSpPr>
            <p:nvPr/>
          </p:nvSpPr>
          <p:spPr bwMode="auto">
            <a:xfrm>
              <a:off x="3721100" y="3624263"/>
              <a:ext cx="234950"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9" name="Rectangle 59">
              <a:extLst>
                <a:ext uri="{FF2B5EF4-FFF2-40B4-BE49-F238E27FC236}">
                  <a16:creationId xmlns:a16="http://schemas.microsoft.com/office/drawing/2014/main" id="{898A7A06-34FF-9B83-0A5C-84D1624E4E29}"/>
                </a:ext>
              </a:extLst>
            </p:cNvPr>
            <p:cNvSpPr>
              <a:spLocks noChangeArrowheads="1"/>
            </p:cNvSpPr>
            <p:nvPr/>
          </p:nvSpPr>
          <p:spPr bwMode="auto">
            <a:xfrm>
              <a:off x="3525838" y="3624263"/>
              <a:ext cx="195262"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0" name="Rectangle 60">
              <a:extLst>
                <a:ext uri="{FF2B5EF4-FFF2-40B4-BE49-F238E27FC236}">
                  <a16:creationId xmlns:a16="http://schemas.microsoft.com/office/drawing/2014/main" id="{ADF06E61-F6E1-02C7-BB57-7223DECF2554}"/>
                </a:ext>
              </a:extLst>
            </p:cNvPr>
            <p:cNvSpPr>
              <a:spLocks noChangeArrowheads="1"/>
            </p:cNvSpPr>
            <p:nvPr/>
          </p:nvSpPr>
          <p:spPr bwMode="auto">
            <a:xfrm>
              <a:off x="2762250" y="3624263"/>
              <a:ext cx="763587"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1" name="Rectangle 61">
              <a:extLst>
                <a:ext uri="{FF2B5EF4-FFF2-40B4-BE49-F238E27FC236}">
                  <a16:creationId xmlns:a16="http://schemas.microsoft.com/office/drawing/2014/main" id="{B8419801-CCEF-8B81-A1B2-DE39F645C5F0}"/>
                </a:ext>
              </a:extLst>
            </p:cNvPr>
            <p:cNvSpPr>
              <a:spLocks noChangeArrowheads="1"/>
            </p:cNvSpPr>
            <p:nvPr/>
          </p:nvSpPr>
          <p:spPr bwMode="auto">
            <a:xfrm>
              <a:off x="1155700" y="3778250"/>
              <a:ext cx="866775"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2" name="Rectangle 62">
              <a:extLst>
                <a:ext uri="{FF2B5EF4-FFF2-40B4-BE49-F238E27FC236}">
                  <a16:creationId xmlns:a16="http://schemas.microsoft.com/office/drawing/2014/main" id="{CF45610A-1706-D6A8-E7A8-AA1FC0F8E336}"/>
                </a:ext>
              </a:extLst>
            </p:cNvPr>
            <p:cNvSpPr>
              <a:spLocks noChangeArrowheads="1"/>
            </p:cNvSpPr>
            <p:nvPr/>
          </p:nvSpPr>
          <p:spPr bwMode="auto">
            <a:xfrm>
              <a:off x="2022475" y="3778250"/>
              <a:ext cx="109378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3" name="Rectangle 63">
              <a:extLst>
                <a:ext uri="{FF2B5EF4-FFF2-40B4-BE49-F238E27FC236}">
                  <a16:creationId xmlns:a16="http://schemas.microsoft.com/office/drawing/2014/main" id="{7CA8DE15-DAA6-99F8-F682-16F8EB0A1D3B}"/>
                </a:ext>
              </a:extLst>
            </p:cNvPr>
            <p:cNvSpPr>
              <a:spLocks noChangeArrowheads="1"/>
            </p:cNvSpPr>
            <p:nvPr/>
          </p:nvSpPr>
          <p:spPr bwMode="auto">
            <a:xfrm>
              <a:off x="3116263" y="3778250"/>
              <a:ext cx="87312"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4" name="Rectangle 64">
              <a:extLst>
                <a:ext uri="{FF2B5EF4-FFF2-40B4-BE49-F238E27FC236}">
                  <a16:creationId xmlns:a16="http://schemas.microsoft.com/office/drawing/2014/main" id="{B647A5A0-1C4B-7690-3C31-E662EE63C9A9}"/>
                </a:ext>
              </a:extLst>
            </p:cNvPr>
            <p:cNvSpPr>
              <a:spLocks noChangeArrowheads="1"/>
            </p:cNvSpPr>
            <p:nvPr/>
          </p:nvSpPr>
          <p:spPr bwMode="auto">
            <a:xfrm>
              <a:off x="3349625" y="3778250"/>
              <a:ext cx="484187"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5" name="Rectangle 65">
              <a:extLst>
                <a:ext uri="{FF2B5EF4-FFF2-40B4-BE49-F238E27FC236}">
                  <a16:creationId xmlns:a16="http://schemas.microsoft.com/office/drawing/2014/main" id="{50277D98-E087-E124-75CE-1841D3C4081E}"/>
                </a:ext>
              </a:extLst>
            </p:cNvPr>
            <p:cNvSpPr>
              <a:spLocks noChangeArrowheads="1"/>
            </p:cNvSpPr>
            <p:nvPr/>
          </p:nvSpPr>
          <p:spPr bwMode="auto">
            <a:xfrm>
              <a:off x="3203575" y="3778250"/>
              <a:ext cx="146050"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6" name="Rectangle 66">
              <a:extLst>
                <a:ext uri="{FF2B5EF4-FFF2-40B4-BE49-F238E27FC236}">
                  <a16:creationId xmlns:a16="http://schemas.microsoft.com/office/drawing/2014/main" id="{AA46B0CA-F9E3-6D53-0F44-BF83698507B7}"/>
                </a:ext>
              </a:extLst>
            </p:cNvPr>
            <p:cNvSpPr>
              <a:spLocks noChangeArrowheads="1"/>
            </p:cNvSpPr>
            <p:nvPr/>
          </p:nvSpPr>
          <p:spPr bwMode="auto">
            <a:xfrm>
              <a:off x="3833813" y="3778250"/>
              <a:ext cx="90487"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7" name="Rectangle 67">
              <a:extLst>
                <a:ext uri="{FF2B5EF4-FFF2-40B4-BE49-F238E27FC236}">
                  <a16:creationId xmlns:a16="http://schemas.microsoft.com/office/drawing/2014/main" id="{96A7C3F0-E307-B419-E83C-90F73CC86602}"/>
                </a:ext>
              </a:extLst>
            </p:cNvPr>
            <p:cNvSpPr>
              <a:spLocks noChangeArrowheads="1"/>
            </p:cNvSpPr>
            <p:nvPr/>
          </p:nvSpPr>
          <p:spPr bwMode="auto">
            <a:xfrm>
              <a:off x="1155700" y="3932238"/>
              <a:ext cx="500062"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8" name="Rectangle 68">
              <a:extLst>
                <a:ext uri="{FF2B5EF4-FFF2-40B4-BE49-F238E27FC236}">
                  <a16:creationId xmlns:a16="http://schemas.microsoft.com/office/drawing/2014/main" id="{52EB9846-7B9C-E980-213A-62912940CEF8}"/>
                </a:ext>
              </a:extLst>
            </p:cNvPr>
            <p:cNvSpPr>
              <a:spLocks noChangeArrowheads="1"/>
            </p:cNvSpPr>
            <p:nvPr/>
          </p:nvSpPr>
          <p:spPr bwMode="auto">
            <a:xfrm>
              <a:off x="1655763" y="3932238"/>
              <a:ext cx="955675"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9" name="Rectangle 69">
              <a:extLst>
                <a:ext uri="{FF2B5EF4-FFF2-40B4-BE49-F238E27FC236}">
                  <a16:creationId xmlns:a16="http://schemas.microsoft.com/office/drawing/2014/main" id="{A5DF10C2-7852-5C5E-E5FE-5DA155E733C8}"/>
                </a:ext>
              </a:extLst>
            </p:cNvPr>
            <p:cNvSpPr>
              <a:spLocks noChangeArrowheads="1"/>
            </p:cNvSpPr>
            <p:nvPr/>
          </p:nvSpPr>
          <p:spPr bwMode="auto">
            <a:xfrm>
              <a:off x="2611438" y="3932238"/>
              <a:ext cx="493712"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0" name="Rectangle 70">
              <a:extLst>
                <a:ext uri="{FF2B5EF4-FFF2-40B4-BE49-F238E27FC236}">
                  <a16:creationId xmlns:a16="http://schemas.microsoft.com/office/drawing/2014/main" id="{0024A6E9-4393-624C-4B40-3949EEDED738}"/>
                </a:ext>
              </a:extLst>
            </p:cNvPr>
            <p:cNvSpPr>
              <a:spLocks noChangeArrowheads="1"/>
            </p:cNvSpPr>
            <p:nvPr/>
          </p:nvSpPr>
          <p:spPr bwMode="auto">
            <a:xfrm>
              <a:off x="3197225" y="3932238"/>
              <a:ext cx="217487"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1" name="Rectangle 71">
              <a:extLst>
                <a:ext uri="{FF2B5EF4-FFF2-40B4-BE49-F238E27FC236}">
                  <a16:creationId xmlns:a16="http://schemas.microsoft.com/office/drawing/2014/main" id="{A64488B0-53E8-18F8-FCCA-997EEC5B15E4}"/>
                </a:ext>
              </a:extLst>
            </p:cNvPr>
            <p:cNvSpPr>
              <a:spLocks noChangeArrowheads="1"/>
            </p:cNvSpPr>
            <p:nvPr/>
          </p:nvSpPr>
          <p:spPr bwMode="auto">
            <a:xfrm>
              <a:off x="3414713" y="3932238"/>
              <a:ext cx="241300"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2" name="Rectangle 72">
              <a:extLst>
                <a:ext uri="{FF2B5EF4-FFF2-40B4-BE49-F238E27FC236}">
                  <a16:creationId xmlns:a16="http://schemas.microsoft.com/office/drawing/2014/main" id="{9F041E07-F560-2979-66D8-CEA5A8D000ED}"/>
                </a:ext>
              </a:extLst>
            </p:cNvPr>
            <p:cNvSpPr>
              <a:spLocks noChangeArrowheads="1"/>
            </p:cNvSpPr>
            <p:nvPr/>
          </p:nvSpPr>
          <p:spPr bwMode="auto">
            <a:xfrm>
              <a:off x="3105150" y="3932238"/>
              <a:ext cx="92075"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3" name="Rectangle 73">
              <a:extLst>
                <a:ext uri="{FF2B5EF4-FFF2-40B4-BE49-F238E27FC236}">
                  <a16:creationId xmlns:a16="http://schemas.microsoft.com/office/drawing/2014/main" id="{A1FAFE2B-8349-B6CA-5596-11BED5486549}"/>
                </a:ext>
              </a:extLst>
            </p:cNvPr>
            <p:cNvSpPr>
              <a:spLocks noChangeArrowheads="1"/>
            </p:cNvSpPr>
            <p:nvPr/>
          </p:nvSpPr>
          <p:spPr bwMode="auto">
            <a:xfrm>
              <a:off x="1155700" y="4086225"/>
              <a:ext cx="1539875"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4" name="Rectangle 74">
              <a:extLst>
                <a:ext uri="{FF2B5EF4-FFF2-40B4-BE49-F238E27FC236}">
                  <a16:creationId xmlns:a16="http://schemas.microsoft.com/office/drawing/2014/main" id="{81602F93-E7A6-ECEF-F87E-BB8283E7E5F1}"/>
                </a:ext>
              </a:extLst>
            </p:cNvPr>
            <p:cNvSpPr>
              <a:spLocks noChangeArrowheads="1"/>
            </p:cNvSpPr>
            <p:nvPr/>
          </p:nvSpPr>
          <p:spPr bwMode="auto">
            <a:xfrm>
              <a:off x="2695575" y="4086225"/>
              <a:ext cx="171450"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5" name="Rectangle 75">
              <a:extLst>
                <a:ext uri="{FF2B5EF4-FFF2-40B4-BE49-F238E27FC236}">
                  <a16:creationId xmlns:a16="http://schemas.microsoft.com/office/drawing/2014/main" id="{5BCAF1D8-591F-2344-A83F-D770D8E36B8F}"/>
                </a:ext>
              </a:extLst>
            </p:cNvPr>
            <p:cNvSpPr>
              <a:spLocks noChangeArrowheads="1"/>
            </p:cNvSpPr>
            <p:nvPr/>
          </p:nvSpPr>
          <p:spPr bwMode="auto">
            <a:xfrm>
              <a:off x="2867025" y="4086225"/>
              <a:ext cx="80962"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6" name="Rectangle 76">
              <a:extLst>
                <a:ext uri="{FF2B5EF4-FFF2-40B4-BE49-F238E27FC236}">
                  <a16:creationId xmlns:a16="http://schemas.microsoft.com/office/drawing/2014/main" id="{35453AFD-8798-24C4-6DC9-642FF9B97E07}"/>
                </a:ext>
              </a:extLst>
            </p:cNvPr>
            <p:cNvSpPr>
              <a:spLocks noChangeArrowheads="1"/>
            </p:cNvSpPr>
            <p:nvPr/>
          </p:nvSpPr>
          <p:spPr bwMode="auto">
            <a:xfrm>
              <a:off x="2947988" y="4086225"/>
              <a:ext cx="304800"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7" name="Rectangle 77">
              <a:extLst>
                <a:ext uri="{FF2B5EF4-FFF2-40B4-BE49-F238E27FC236}">
                  <a16:creationId xmlns:a16="http://schemas.microsoft.com/office/drawing/2014/main" id="{5E1BEE68-68FD-8246-9EA5-F4081A59D7EE}"/>
                </a:ext>
              </a:extLst>
            </p:cNvPr>
            <p:cNvSpPr>
              <a:spLocks noChangeArrowheads="1"/>
            </p:cNvSpPr>
            <p:nvPr/>
          </p:nvSpPr>
          <p:spPr bwMode="auto">
            <a:xfrm>
              <a:off x="3327400" y="4086225"/>
              <a:ext cx="25082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8" name="Rectangle 78">
              <a:extLst>
                <a:ext uri="{FF2B5EF4-FFF2-40B4-BE49-F238E27FC236}">
                  <a16:creationId xmlns:a16="http://schemas.microsoft.com/office/drawing/2014/main" id="{A09C8F9C-156C-4741-A26E-922F42E1522F}"/>
                </a:ext>
              </a:extLst>
            </p:cNvPr>
            <p:cNvSpPr>
              <a:spLocks noChangeArrowheads="1"/>
            </p:cNvSpPr>
            <p:nvPr/>
          </p:nvSpPr>
          <p:spPr bwMode="auto">
            <a:xfrm>
              <a:off x="3252788" y="4086225"/>
              <a:ext cx="74612"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9" name="Rectangle 79">
              <a:extLst>
                <a:ext uri="{FF2B5EF4-FFF2-40B4-BE49-F238E27FC236}">
                  <a16:creationId xmlns:a16="http://schemas.microsoft.com/office/drawing/2014/main" id="{1623D5C0-BB6E-AE25-FD36-FA54699B1AF2}"/>
                </a:ext>
              </a:extLst>
            </p:cNvPr>
            <p:cNvSpPr>
              <a:spLocks noChangeArrowheads="1"/>
            </p:cNvSpPr>
            <p:nvPr/>
          </p:nvSpPr>
          <p:spPr bwMode="auto">
            <a:xfrm>
              <a:off x="1155700" y="4241800"/>
              <a:ext cx="88900"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0" name="Rectangle 80">
              <a:extLst>
                <a:ext uri="{FF2B5EF4-FFF2-40B4-BE49-F238E27FC236}">
                  <a16:creationId xmlns:a16="http://schemas.microsoft.com/office/drawing/2014/main" id="{3BBF32F8-0310-AB39-A62A-D1E76C548FE5}"/>
                </a:ext>
              </a:extLst>
            </p:cNvPr>
            <p:cNvSpPr>
              <a:spLocks noChangeArrowheads="1"/>
            </p:cNvSpPr>
            <p:nvPr/>
          </p:nvSpPr>
          <p:spPr bwMode="auto">
            <a:xfrm>
              <a:off x="3325813" y="4241800"/>
              <a:ext cx="77787"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1" name="Rectangle 81">
              <a:extLst>
                <a:ext uri="{FF2B5EF4-FFF2-40B4-BE49-F238E27FC236}">
                  <a16:creationId xmlns:a16="http://schemas.microsoft.com/office/drawing/2014/main" id="{7A0CEF82-EA41-4125-D4EA-F87114271EDB}"/>
                </a:ext>
              </a:extLst>
            </p:cNvPr>
            <p:cNvSpPr>
              <a:spLocks noChangeArrowheads="1"/>
            </p:cNvSpPr>
            <p:nvPr/>
          </p:nvSpPr>
          <p:spPr bwMode="auto">
            <a:xfrm>
              <a:off x="3255963" y="4241800"/>
              <a:ext cx="69850"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2" name="Rectangle 82">
              <a:extLst>
                <a:ext uri="{FF2B5EF4-FFF2-40B4-BE49-F238E27FC236}">
                  <a16:creationId xmlns:a16="http://schemas.microsoft.com/office/drawing/2014/main" id="{65968743-6ADC-CC38-9CF6-4B6053C3C522}"/>
                </a:ext>
              </a:extLst>
            </p:cNvPr>
            <p:cNvSpPr>
              <a:spLocks noChangeArrowheads="1"/>
            </p:cNvSpPr>
            <p:nvPr/>
          </p:nvSpPr>
          <p:spPr bwMode="auto">
            <a:xfrm>
              <a:off x="1244600" y="4241800"/>
              <a:ext cx="2011362"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3" name="Rectangle 83">
              <a:extLst>
                <a:ext uri="{FF2B5EF4-FFF2-40B4-BE49-F238E27FC236}">
                  <a16:creationId xmlns:a16="http://schemas.microsoft.com/office/drawing/2014/main" id="{2F084BC6-7609-B329-FE2B-7E9B93FE8B3A}"/>
                </a:ext>
              </a:extLst>
            </p:cNvPr>
            <p:cNvSpPr>
              <a:spLocks noChangeArrowheads="1"/>
            </p:cNvSpPr>
            <p:nvPr/>
          </p:nvSpPr>
          <p:spPr bwMode="auto">
            <a:xfrm>
              <a:off x="3403600" y="4241800"/>
              <a:ext cx="88900"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4" name="Rectangle 84">
              <a:extLst>
                <a:ext uri="{FF2B5EF4-FFF2-40B4-BE49-F238E27FC236}">
                  <a16:creationId xmlns:a16="http://schemas.microsoft.com/office/drawing/2014/main" id="{4B02811F-18D9-7B45-24FA-AE607ABCAD2C}"/>
                </a:ext>
              </a:extLst>
            </p:cNvPr>
            <p:cNvSpPr>
              <a:spLocks noChangeArrowheads="1"/>
            </p:cNvSpPr>
            <p:nvPr/>
          </p:nvSpPr>
          <p:spPr bwMode="auto">
            <a:xfrm>
              <a:off x="1155700" y="4395788"/>
              <a:ext cx="508000"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5" name="Rectangle 85">
              <a:extLst>
                <a:ext uri="{FF2B5EF4-FFF2-40B4-BE49-F238E27FC236}">
                  <a16:creationId xmlns:a16="http://schemas.microsoft.com/office/drawing/2014/main" id="{7B85090D-CB08-49F1-AB95-04D841253A32}"/>
                </a:ext>
              </a:extLst>
            </p:cNvPr>
            <p:cNvSpPr>
              <a:spLocks noChangeArrowheads="1"/>
            </p:cNvSpPr>
            <p:nvPr/>
          </p:nvSpPr>
          <p:spPr bwMode="auto">
            <a:xfrm>
              <a:off x="1663700" y="4395788"/>
              <a:ext cx="113823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6" name="Rectangle 86">
              <a:extLst>
                <a:ext uri="{FF2B5EF4-FFF2-40B4-BE49-F238E27FC236}">
                  <a16:creationId xmlns:a16="http://schemas.microsoft.com/office/drawing/2014/main" id="{34AAB906-571E-2107-E3F0-3623FF5C0CA1}"/>
                </a:ext>
              </a:extLst>
            </p:cNvPr>
            <p:cNvSpPr>
              <a:spLocks noChangeArrowheads="1"/>
            </p:cNvSpPr>
            <p:nvPr/>
          </p:nvSpPr>
          <p:spPr bwMode="auto">
            <a:xfrm>
              <a:off x="2801938" y="4395788"/>
              <a:ext cx="74612"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7" name="Rectangle 87">
              <a:extLst>
                <a:ext uri="{FF2B5EF4-FFF2-40B4-BE49-F238E27FC236}">
                  <a16:creationId xmlns:a16="http://schemas.microsoft.com/office/drawing/2014/main" id="{49890A66-4AEB-DB25-3251-ACB2A852E12F}"/>
                </a:ext>
              </a:extLst>
            </p:cNvPr>
            <p:cNvSpPr>
              <a:spLocks noChangeArrowheads="1"/>
            </p:cNvSpPr>
            <p:nvPr/>
          </p:nvSpPr>
          <p:spPr bwMode="auto">
            <a:xfrm>
              <a:off x="2876550" y="4395788"/>
              <a:ext cx="225425"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8" name="Rectangle 88">
              <a:extLst>
                <a:ext uri="{FF2B5EF4-FFF2-40B4-BE49-F238E27FC236}">
                  <a16:creationId xmlns:a16="http://schemas.microsoft.com/office/drawing/2014/main" id="{0E3414B5-7A7A-750B-4A4C-45CA7A2580E6}"/>
                </a:ext>
              </a:extLst>
            </p:cNvPr>
            <p:cNvSpPr>
              <a:spLocks noChangeArrowheads="1"/>
            </p:cNvSpPr>
            <p:nvPr/>
          </p:nvSpPr>
          <p:spPr bwMode="auto">
            <a:xfrm>
              <a:off x="3265488" y="4395788"/>
              <a:ext cx="144462"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9" name="Rectangle 89">
              <a:extLst>
                <a:ext uri="{FF2B5EF4-FFF2-40B4-BE49-F238E27FC236}">
                  <a16:creationId xmlns:a16="http://schemas.microsoft.com/office/drawing/2014/main" id="{5E37AE9D-E469-7813-8985-83C993BC3B41}"/>
                </a:ext>
              </a:extLst>
            </p:cNvPr>
            <p:cNvSpPr>
              <a:spLocks noChangeArrowheads="1"/>
            </p:cNvSpPr>
            <p:nvPr/>
          </p:nvSpPr>
          <p:spPr bwMode="auto">
            <a:xfrm>
              <a:off x="3101975" y="4395788"/>
              <a:ext cx="163512"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0" name="Rectangle 90">
              <a:extLst>
                <a:ext uri="{FF2B5EF4-FFF2-40B4-BE49-F238E27FC236}">
                  <a16:creationId xmlns:a16="http://schemas.microsoft.com/office/drawing/2014/main" id="{EEDB5520-F1D8-D649-F01F-969AA70A2B1A}"/>
                </a:ext>
              </a:extLst>
            </p:cNvPr>
            <p:cNvSpPr>
              <a:spLocks noChangeArrowheads="1"/>
            </p:cNvSpPr>
            <p:nvPr/>
          </p:nvSpPr>
          <p:spPr bwMode="auto">
            <a:xfrm>
              <a:off x="1155700" y="4549775"/>
              <a:ext cx="241300"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1" name="Rectangle 91">
              <a:extLst>
                <a:ext uri="{FF2B5EF4-FFF2-40B4-BE49-F238E27FC236}">
                  <a16:creationId xmlns:a16="http://schemas.microsoft.com/office/drawing/2014/main" id="{CE220238-95AC-44AD-6344-E85C1DDD7626}"/>
                </a:ext>
              </a:extLst>
            </p:cNvPr>
            <p:cNvSpPr>
              <a:spLocks noChangeArrowheads="1"/>
            </p:cNvSpPr>
            <p:nvPr/>
          </p:nvSpPr>
          <p:spPr bwMode="auto">
            <a:xfrm>
              <a:off x="1397000" y="4549775"/>
              <a:ext cx="1114425"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2" name="Rectangle 92">
              <a:extLst>
                <a:ext uri="{FF2B5EF4-FFF2-40B4-BE49-F238E27FC236}">
                  <a16:creationId xmlns:a16="http://schemas.microsoft.com/office/drawing/2014/main" id="{2E89B1C1-537B-7685-A4D9-2A6A58AC3B5B}"/>
                </a:ext>
              </a:extLst>
            </p:cNvPr>
            <p:cNvSpPr>
              <a:spLocks noChangeArrowheads="1"/>
            </p:cNvSpPr>
            <p:nvPr/>
          </p:nvSpPr>
          <p:spPr bwMode="auto">
            <a:xfrm>
              <a:off x="2511425" y="4549775"/>
              <a:ext cx="347662"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3" name="Rectangle 93">
              <a:extLst>
                <a:ext uri="{FF2B5EF4-FFF2-40B4-BE49-F238E27FC236}">
                  <a16:creationId xmlns:a16="http://schemas.microsoft.com/office/drawing/2014/main" id="{0602A43A-8623-7DF1-CEE6-14035BC424CF}"/>
                </a:ext>
              </a:extLst>
            </p:cNvPr>
            <p:cNvSpPr>
              <a:spLocks noChangeArrowheads="1"/>
            </p:cNvSpPr>
            <p:nvPr/>
          </p:nvSpPr>
          <p:spPr bwMode="auto">
            <a:xfrm>
              <a:off x="3295650" y="4549775"/>
              <a:ext cx="8572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4" name="Rectangle 94">
              <a:extLst>
                <a:ext uri="{FF2B5EF4-FFF2-40B4-BE49-F238E27FC236}">
                  <a16:creationId xmlns:a16="http://schemas.microsoft.com/office/drawing/2014/main" id="{1B88C9B6-C0B9-5CB1-2159-7214F32E2836}"/>
                </a:ext>
              </a:extLst>
            </p:cNvPr>
            <p:cNvSpPr>
              <a:spLocks noChangeArrowheads="1"/>
            </p:cNvSpPr>
            <p:nvPr/>
          </p:nvSpPr>
          <p:spPr bwMode="auto">
            <a:xfrm>
              <a:off x="2992438" y="4549775"/>
              <a:ext cx="303212"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5" name="Rectangle 95">
              <a:extLst>
                <a:ext uri="{FF2B5EF4-FFF2-40B4-BE49-F238E27FC236}">
                  <a16:creationId xmlns:a16="http://schemas.microsoft.com/office/drawing/2014/main" id="{86F3E93C-2BE8-DEC2-0D8C-B2B64DD25EE8}"/>
                </a:ext>
              </a:extLst>
            </p:cNvPr>
            <p:cNvSpPr>
              <a:spLocks noChangeArrowheads="1"/>
            </p:cNvSpPr>
            <p:nvPr/>
          </p:nvSpPr>
          <p:spPr bwMode="auto">
            <a:xfrm>
              <a:off x="2859088" y="4549775"/>
              <a:ext cx="133350"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6" name="Rectangle 96">
              <a:extLst>
                <a:ext uri="{FF2B5EF4-FFF2-40B4-BE49-F238E27FC236}">
                  <a16:creationId xmlns:a16="http://schemas.microsoft.com/office/drawing/2014/main" id="{7E525323-72F8-6D52-5869-50342FB652CB}"/>
                </a:ext>
              </a:extLst>
            </p:cNvPr>
            <p:cNvSpPr>
              <a:spLocks noChangeArrowheads="1"/>
            </p:cNvSpPr>
            <p:nvPr/>
          </p:nvSpPr>
          <p:spPr bwMode="auto">
            <a:xfrm>
              <a:off x="1155700" y="4703763"/>
              <a:ext cx="728662"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7" name="Rectangle 97">
              <a:extLst>
                <a:ext uri="{FF2B5EF4-FFF2-40B4-BE49-F238E27FC236}">
                  <a16:creationId xmlns:a16="http://schemas.microsoft.com/office/drawing/2014/main" id="{0D47FA03-85B3-4DE8-DDE2-4B5E34DE7302}"/>
                </a:ext>
              </a:extLst>
            </p:cNvPr>
            <p:cNvSpPr>
              <a:spLocks noChangeArrowheads="1"/>
            </p:cNvSpPr>
            <p:nvPr/>
          </p:nvSpPr>
          <p:spPr bwMode="auto">
            <a:xfrm>
              <a:off x="1884363" y="4703763"/>
              <a:ext cx="509587"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8" name="Rectangle 98">
              <a:extLst>
                <a:ext uri="{FF2B5EF4-FFF2-40B4-BE49-F238E27FC236}">
                  <a16:creationId xmlns:a16="http://schemas.microsoft.com/office/drawing/2014/main" id="{0E2B4CD5-9234-30BD-5386-8F6B3B84DF8E}"/>
                </a:ext>
              </a:extLst>
            </p:cNvPr>
            <p:cNvSpPr>
              <a:spLocks noChangeArrowheads="1"/>
            </p:cNvSpPr>
            <p:nvPr/>
          </p:nvSpPr>
          <p:spPr bwMode="auto">
            <a:xfrm>
              <a:off x="2393950" y="4703763"/>
              <a:ext cx="112712"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9" name="Rectangle 99">
              <a:extLst>
                <a:ext uri="{FF2B5EF4-FFF2-40B4-BE49-F238E27FC236}">
                  <a16:creationId xmlns:a16="http://schemas.microsoft.com/office/drawing/2014/main" id="{BE3E0A5B-B936-9667-81A5-570E1C4809BF}"/>
                </a:ext>
              </a:extLst>
            </p:cNvPr>
            <p:cNvSpPr>
              <a:spLocks noChangeArrowheads="1"/>
            </p:cNvSpPr>
            <p:nvPr/>
          </p:nvSpPr>
          <p:spPr bwMode="auto">
            <a:xfrm>
              <a:off x="2506663" y="4703763"/>
              <a:ext cx="549275"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0" name="Rectangle 100">
              <a:extLst>
                <a:ext uri="{FF2B5EF4-FFF2-40B4-BE49-F238E27FC236}">
                  <a16:creationId xmlns:a16="http://schemas.microsoft.com/office/drawing/2014/main" id="{3ED68AA0-EE9C-451B-0B73-12B0518C2536}"/>
                </a:ext>
              </a:extLst>
            </p:cNvPr>
            <p:cNvSpPr>
              <a:spLocks noChangeArrowheads="1"/>
            </p:cNvSpPr>
            <p:nvPr/>
          </p:nvSpPr>
          <p:spPr bwMode="auto">
            <a:xfrm>
              <a:off x="3163888" y="4703763"/>
              <a:ext cx="14287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1" name="Rectangle 101">
              <a:extLst>
                <a:ext uri="{FF2B5EF4-FFF2-40B4-BE49-F238E27FC236}">
                  <a16:creationId xmlns:a16="http://schemas.microsoft.com/office/drawing/2014/main" id="{C85B8441-A04E-98EA-3CB1-FC9547CEE4FC}"/>
                </a:ext>
              </a:extLst>
            </p:cNvPr>
            <p:cNvSpPr>
              <a:spLocks noChangeArrowheads="1"/>
            </p:cNvSpPr>
            <p:nvPr/>
          </p:nvSpPr>
          <p:spPr bwMode="auto">
            <a:xfrm>
              <a:off x="3055938" y="4703763"/>
              <a:ext cx="107950"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2" name="Rectangle 102">
              <a:extLst>
                <a:ext uri="{FF2B5EF4-FFF2-40B4-BE49-F238E27FC236}">
                  <a16:creationId xmlns:a16="http://schemas.microsoft.com/office/drawing/2014/main" id="{367339C3-8CB2-E39F-ECD8-7A907256101B}"/>
                </a:ext>
              </a:extLst>
            </p:cNvPr>
            <p:cNvSpPr>
              <a:spLocks noChangeArrowheads="1"/>
            </p:cNvSpPr>
            <p:nvPr/>
          </p:nvSpPr>
          <p:spPr bwMode="auto">
            <a:xfrm>
              <a:off x="1155700" y="4859338"/>
              <a:ext cx="1038225"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3" name="Rectangle 103">
              <a:extLst>
                <a:ext uri="{FF2B5EF4-FFF2-40B4-BE49-F238E27FC236}">
                  <a16:creationId xmlns:a16="http://schemas.microsoft.com/office/drawing/2014/main" id="{CF759C62-D1F6-EE52-35E7-C4379E8662AC}"/>
                </a:ext>
              </a:extLst>
            </p:cNvPr>
            <p:cNvSpPr>
              <a:spLocks noChangeArrowheads="1"/>
            </p:cNvSpPr>
            <p:nvPr/>
          </p:nvSpPr>
          <p:spPr bwMode="auto">
            <a:xfrm>
              <a:off x="2193925" y="4859338"/>
              <a:ext cx="3333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4" name="Rectangle 104">
              <a:extLst>
                <a:ext uri="{FF2B5EF4-FFF2-40B4-BE49-F238E27FC236}">
                  <a16:creationId xmlns:a16="http://schemas.microsoft.com/office/drawing/2014/main" id="{45E432E4-2745-59EC-924A-853D68F95955}"/>
                </a:ext>
              </a:extLst>
            </p:cNvPr>
            <p:cNvSpPr>
              <a:spLocks noChangeArrowheads="1"/>
            </p:cNvSpPr>
            <p:nvPr/>
          </p:nvSpPr>
          <p:spPr bwMode="auto">
            <a:xfrm>
              <a:off x="2227263" y="4859338"/>
              <a:ext cx="63500"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5" name="Rectangle 105">
              <a:extLst>
                <a:ext uri="{FF2B5EF4-FFF2-40B4-BE49-F238E27FC236}">
                  <a16:creationId xmlns:a16="http://schemas.microsoft.com/office/drawing/2014/main" id="{D91849A5-3700-0E5E-DC56-DC489ABF9647}"/>
                </a:ext>
              </a:extLst>
            </p:cNvPr>
            <p:cNvSpPr>
              <a:spLocks noChangeArrowheads="1"/>
            </p:cNvSpPr>
            <p:nvPr/>
          </p:nvSpPr>
          <p:spPr bwMode="auto">
            <a:xfrm>
              <a:off x="2290763" y="4859338"/>
              <a:ext cx="928687"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6" name="Rectangle 106">
              <a:extLst>
                <a:ext uri="{FF2B5EF4-FFF2-40B4-BE49-F238E27FC236}">
                  <a16:creationId xmlns:a16="http://schemas.microsoft.com/office/drawing/2014/main" id="{E527A55F-4754-17FD-B083-57337F36F3D9}"/>
                </a:ext>
              </a:extLst>
            </p:cNvPr>
            <p:cNvSpPr>
              <a:spLocks noChangeArrowheads="1"/>
            </p:cNvSpPr>
            <p:nvPr/>
          </p:nvSpPr>
          <p:spPr bwMode="auto">
            <a:xfrm>
              <a:off x="3254375" y="4859338"/>
              <a:ext cx="34925"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7" name="Rectangle 107">
              <a:extLst>
                <a:ext uri="{FF2B5EF4-FFF2-40B4-BE49-F238E27FC236}">
                  <a16:creationId xmlns:a16="http://schemas.microsoft.com/office/drawing/2014/main" id="{2E3649E5-BFC6-F36A-93D8-34DCFC8ABDD3}"/>
                </a:ext>
              </a:extLst>
            </p:cNvPr>
            <p:cNvSpPr>
              <a:spLocks noChangeArrowheads="1"/>
            </p:cNvSpPr>
            <p:nvPr/>
          </p:nvSpPr>
          <p:spPr bwMode="auto">
            <a:xfrm>
              <a:off x="3219450" y="4859338"/>
              <a:ext cx="34925"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8" name="Rectangle 108">
              <a:extLst>
                <a:ext uri="{FF2B5EF4-FFF2-40B4-BE49-F238E27FC236}">
                  <a16:creationId xmlns:a16="http://schemas.microsoft.com/office/drawing/2014/main" id="{26773987-BF34-A56D-855A-CCC62CF7CFC6}"/>
                </a:ext>
              </a:extLst>
            </p:cNvPr>
            <p:cNvSpPr>
              <a:spLocks noChangeArrowheads="1"/>
            </p:cNvSpPr>
            <p:nvPr/>
          </p:nvSpPr>
          <p:spPr bwMode="auto">
            <a:xfrm>
              <a:off x="1155700" y="5013325"/>
              <a:ext cx="236537"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9" name="Rectangle 109">
              <a:extLst>
                <a:ext uri="{FF2B5EF4-FFF2-40B4-BE49-F238E27FC236}">
                  <a16:creationId xmlns:a16="http://schemas.microsoft.com/office/drawing/2014/main" id="{96ED0BFE-08C6-209D-DE3A-7D95E86C25FD}"/>
                </a:ext>
              </a:extLst>
            </p:cNvPr>
            <p:cNvSpPr>
              <a:spLocks noChangeArrowheads="1"/>
            </p:cNvSpPr>
            <p:nvPr/>
          </p:nvSpPr>
          <p:spPr bwMode="auto">
            <a:xfrm>
              <a:off x="1392238" y="5013325"/>
              <a:ext cx="12223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0" name="Rectangle 110">
              <a:extLst>
                <a:ext uri="{FF2B5EF4-FFF2-40B4-BE49-F238E27FC236}">
                  <a16:creationId xmlns:a16="http://schemas.microsoft.com/office/drawing/2014/main" id="{7B1E5747-F834-B670-9ADE-D20BB2AC2AEA}"/>
                </a:ext>
              </a:extLst>
            </p:cNvPr>
            <p:cNvSpPr>
              <a:spLocks noChangeArrowheads="1"/>
            </p:cNvSpPr>
            <p:nvPr/>
          </p:nvSpPr>
          <p:spPr bwMode="auto">
            <a:xfrm>
              <a:off x="1514475" y="5013325"/>
              <a:ext cx="130175"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1" name="Rectangle 111">
              <a:extLst>
                <a:ext uri="{FF2B5EF4-FFF2-40B4-BE49-F238E27FC236}">
                  <a16:creationId xmlns:a16="http://schemas.microsoft.com/office/drawing/2014/main" id="{FD5673ED-A61D-C557-DAB1-8A682DA61F91}"/>
                </a:ext>
              </a:extLst>
            </p:cNvPr>
            <p:cNvSpPr>
              <a:spLocks noChangeArrowheads="1"/>
            </p:cNvSpPr>
            <p:nvPr/>
          </p:nvSpPr>
          <p:spPr bwMode="auto">
            <a:xfrm>
              <a:off x="1644650" y="5013325"/>
              <a:ext cx="1466850"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2" name="Rectangle 112">
              <a:extLst>
                <a:ext uri="{FF2B5EF4-FFF2-40B4-BE49-F238E27FC236}">
                  <a16:creationId xmlns:a16="http://schemas.microsoft.com/office/drawing/2014/main" id="{2DCA7118-0DC3-6AB7-3047-3FE0CB44112B}"/>
                </a:ext>
              </a:extLst>
            </p:cNvPr>
            <p:cNvSpPr>
              <a:spLocks noChangeArrowheads="1"/>
            </p:cNvSpPr>
            <p:nvPr/>
          </p:nvSpPr>
          <p:spPr bwMode="auto">
            <a:xfrm>
              <a:off x="3149600" y="5013325"/>
              <a:ext cx="139700"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3" name="Rectangle 113">
              <a:extLst>
                <a:ext uri="{FF2B5EF4-FFF2-40B4-BE49-F238E27FC236}">
                  <a16:creationId xmlns:a16="http://schemas.microsoft.com/office/drawing/2014/main" id="{FD25ED34-536F-6C3B-FE1D-7F41C7830E9B}"/>
                </a:ext>
              </a:extLst>
            </p:cNvPr>
            <p:cNvSpPr>
              <a:spLocks noChangeArrowheads="1"/>
            </p:cNvSpPr>
            <p:nvPr/>
          </p:nvSpPr>
          <p:spPr bwMode="auto">
            <a:xfrm>
              <a:off x="3111500" y="5013325"/>
              <a:ext cx="38100"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4" name="Rectangle 114">
              <a:extLst>
                <a:ext uri="{FF2B5EF4-FFF2-40B4-BE49-F238E27FC236}">
                  <a16:creationId xmlns:a16="http://schemas.microsoft.com/office/drawing/2014/main" id="{78F07926-9B24-3C8E-2546-FEA800002434}"/>
                </a:ext>
              </a:extLst>
            </p:cNvPr>
            <p:cNvSpPr>
              <a:spLocks noChangeArrowheads="1"/>
            </p:cNvSpPr>
            <p:nvPr/>
          </p:nvSpPr>
          <p:spPr bwMode="auto">
            <a:xfrm>
              <a:off x="1155700" y="5167313"/>
              <a:ext cx="219075"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5" name="Rectangle 115">
              <a:extLst>
                <a:ext uri="{FF2B5EF4-FFF2-40B4-BE49-F238E27FC236}">
                  <a16:creationId xmlns:a16="http://schemas.microsoft.com/office/drawing/2014/main" id="{2F3364C2-5BBA-962B-9742-079CAB70C990}"/>
                </a:ext>
              </a:extLst>
            </p:cNvPr>
            <p:cNvSpPr>
              <a:spLocks noChangeArrowheads="1"/>
            </p:cNvSpPr>
            <p:nvPr/>
          </p:nvSpPr>
          <p:spPr bwMode="auto">
            <a:xfrm>
              <a:off x="1374775" y="5167313"/>
              <a:ext cx="1055687"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6" name="Rectangle 116">
              <a:extLst>
                <a:ext uri="{FF2B5EF4-FFF2-40B4-BE49-F238E27FC236}">
                  <a16:creationId xmlns:a16="http://schemas.microsoft.com/office/drawing/2014/main" id="{8E2C92B3-F17D-0E29-3B3D-05B4A569B736}"/>
                </a:ext>
              </a:extLst>
            </p:cNvPr>
            <p:cNvSpPr>
              <a:spLocks noChangeArrowheads="1"/>
            </p:cNvSpPr>
            <p:nvPr/>
          </p:nvSpPr>
          <p:spPr bwMode="auto">
            <a:xfrm>
              <a:off x="2430463" y="5167313"/>
              <a:ext cx="171450"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7" name="Rectangle 117">
              <a:extLst>
                <a:ext uri="{FF2B5EF4-FFF2-40B4-BE49-F238E27FC236}">
                  <a16:creationId xmlns:a16="http://schemas.microsoft.com/office/drawing/2014/main" id="{4120019C-ACA3-AD6C-9ED4-D5B2CE50A18C}"/>
                </a:ext>
              </a:extLst>
            </p:cNvPr>
            <p:cNvSpPr>
              <a:spLocks noChangeArrowheads="1"/>
            </p:cNvSpPr>
            <p:nvPr/>
          </p:nvSpPr>
          <p:spPr bwMode="auto">
            <a:xfrm>
              <a:off x="2601913" y="5167313"/>
              <a:ext cx="300037"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8" name="Rectangle 118">
              <a:extLst>
                <a:ext uri="{FF2B5EF4-FFF2-40B4-BE49-F238E27FC236}">
                  <a16:creationId xmlns:a16="http://schemas.microsoft.com/office/drawing/2014/main" id="{F218DFF4-7265-3CBC-CD04-18ABFED765E9}"/>
                </a:ext>
              </a:extLst>
            </p:cNvPr>
            <p:cNvSpPr>
              <a:spLocks noChangeArrowheads="1"/>
            </p:cNvSpPr>
            <p:nvPr/>
          </p:nvSpPr>
          <p:spPr bwMode="auto">
            <a:xfrm>
              <a:off x="2901950" y="5167313"/>
              <a:ext cx="84137"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9" name="Rectangle 119">
              <a:extLst>
                <a:ext uri="{FF2B5EF4-FFF2-40B4-BE49-F238E27FC236}">
                  <a16:creationId xmlns:a16="http://schemas.microsoft.com/office/drawing/2014/main" id="{479DAC0A-2A0F-7A63-F483-7879F678F8DA}"/>
                </a:ext>
              </a:extLst>
            </p:cNvPr>
            <p:cNvSpPr>
              <a:spLocks noChangeArrowheads="1"/>
            </p:cNvSpPr>
            <p:nvPr/>
          </p:nvSpPr>
          <p:spPr bwMode="auto">
            <a:xfrm>
              <a:off x="1155700" y="5321300"/>
              <a:ext cx="14287"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0" name="Rectangle 120">
              <a:extLst>
                <a:ext uri="{FF2B5EF4-FFF2-40B4-BE49-F238E27FC236}">
                  <a16:creationId xmlns:a16="http://schemas.microsoft.com/office/drawing/2014/main" id="{3B2DCD38-6127-8A76-C7F9-168CC5CE28AD}"/>
                </a:ext>
              </a:extLst>
            </p:cNvPr>
            <p:cNvSpPr>
              <a:spLocks noChangeArrowheads="1"/>
            </p:cNvSpPr>
            <p:nvPr/>
          </p:nvSpPr>
          <p:spPr bwMode="auto">
            <a:xfrm>
              <a:off x="1169988" y="5321300"/>
              <a:ext cx="1011237"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1" name="Rectangle 121">
              <a:extLst>
                <a:ext uri="{FF2B5EF4-FFF2-40B4-BE49-F238E27FC236}">
                  <a16:creationId xmlns:a16="http://schemas.microsoft.com/office/drawing/2014/main" id="{A2947D48-4FB3-41F4-981F-1FCBADECEF99}"/>
                </a:ext>
              </a:extLst>
            </p:cNvPr>
            <p:cNvSpPr>
              <a:spLocks noChangeArrowheads="1"/>
            </p:cNvSpPr>
            <p:nvPr/>
          </p:nvSpPr>
          <p:spPr bwMode="auto">
            <a:xfrm>
              <a:off x="2181225" y="5321300"/>
              <a:ext cx="158750"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2" name="Rectangle 122">
              <a:extLst>
                <a:ext uri="{FF2B5EF4-FFF2-40B4-BE49-F238E27FC236}">
                  <a16:creationId xmlns:a16="http://schemas.microsoft.com/office/drawing/2014/main" id="{C5A0453A-FDB4-2D9F-F609-32870ABC227D}"/>
                </a:ext>
              </a:extLst>
            </p:cNvPr>
            <p:cNvSpPr>
              <a:spLocks noChangeArrowheads="1"/>
            </p:cNvSpPr>
            <p:nvPr/>
          </p:nvSpPr>
          <p:spPr bwMode="auto">
            <a:xfrm>
              <a:off x="2579688" y="5321300"/>
              <a:ext cx="15557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3" name="Rectangle 123">
              <a:extLst>
                <a:ext uri="{FF2B5EF4-FFF2-40B4-BE49-F238E27FC236}">
                  <a16:creationId xmlns:a16="http://schemas.microsoft.com/office/drawing/2014/main" id="{BB0044FD-C9E4-FF2C-9A58-331B53148F68}"/>
                </a:ext>
              </a:extLst>
            </p:cNvPr>
            <p:cNvSpPr>
              <a:spLocks noChangeArrowheads="1"/>
            </p:cNvSpPr>
            <p:nvPr/>
          </p:nvSpPr>
          <p:spPr bwMode="auto">
            <a:xfrm>
              <a:off x="2505075" y="5321300"/>
              <a:ext cx="74612"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4" name="Rectangle 124">
              <a:extLst>
                <a:ext uri="{FF2B5EF4-FFF2-40B4-BE49-F238E27FC236}">
                  <a16:creationId xmlns:a16="http://schemas.microsoft.com/office/drawing/2014/main" id="{A5225ACB-EB0A-DC38-D046-60ED6D9871D7}"/>
                </a:ext>
              </a:extLst>
            </p:cNvPr>
            <p:cNvSpPr>
              <a:spLocks noChangeArrowheads="1"/>
            </p:cNvSpPr>
            <p:nvPr/>
          </p:nvSpPr>
          <p:spPr bwMode="auto">
            <a:xfrm>
              <a:off x="2339975" y="5321300"/>
              <a:ext cx="165100"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5" name="Rectangle 125">
              <a:extLst>
                <a:ext uri="{FF2B5EF4-FFF2-40B4-BE49-F238E27FC236}">
                  <a16:creationId xmlns:a16="http://schemas.microsoft.com/office/drawing/2014/main" id="{361B578A-90F5-681A-EDDB-240CBA4BACD0}"/>
                </a:ext>
              </a:extLst>
            </p:cNvPr>
            <p:cNvSpPr>
              <a:spLocks noChangeArrowheads="1"/>
            </p:cNvSpPr>
            <p:nvPr/>
          </p:nvSpPr>
          <p:spPr bwMode="auto">
            <a:xfrm>
              <a:off x="1155700" y="5476875"/>
              <a:ext cx="534987"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6" name="Rectangle 126">
              <a:extLst>
                <a:ext uri="{FF2B5EF4-FFF2-40B4-BE49-F238E27FC236}">
                  <a16:creationId xmlns:a16="http://schemas.microsoft.com/office/drawing/2014/main" id="{3475963B-FE2D-7B05-C325-37483A7BB2F0}"/>
                </a:ext>
              </a:extLst>
            </p:cNvPr>
            <p:cNvSpPr>
              <a:spLocks noChangeArrowheads="1"/>
            </p:cNvSpPr>
            <p:nvPr/>
          </p:nvSpPr>
          <p:spPr bwMode="auto">
            <a:xfrm>
              <a:off x="1690688" y="5476875"/>
              <a:ext cx="50958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7" name="Rectangle 127">
              <a:extLst>
                <a:ext uri="{FF2B5EF4-FFF2-40B4-BE49-F238E27FC236}">
                  <a16:creationId xmlns:a16="http://schemas.microsoft.com/office/drawing/2014/main" id="{62AE73F2-F882-7619-EB1B-3527E11D820E}"/>
                </a:ext>
              </a:extLst>
            </p:cNvPr>
            <p:cNvSpPr>
              <a:spLocks noChangeArrowheads="1"/>
            </p:cNvSpPr>
            <p:nvPr/>
          </p:nvSpPr>
          <p:spPr bwMode="auto">
            <a:xfrm>
              <a:off x="2200275" y="5476875"/>
              <a:ext cx="165100"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8" name="Rectangle 128">
              <a:extLst>
                <a:ext uri="{FF2B5EF4-FFF2-40B4-BE49-F238E27FC236}">
                  <a16:creationId xmlns:a16="http://schemas.microsoft.com/office/drawing/2014/main" id="{3E177A32-ADCB-31D2-DBD6-DF8756C07007}"/>
                </a:ext>
              </a:extLst>
            </p:cNvPr>
            <p:cNvSpPr>
              <a:spLocks noChangeArrowheads="1"/>
            </p:cNvSpPr>
            <p:nvPr/>
          </p:nvSpPr>
          <p:spPr bwMode="auto">
            <a:xfrm>
              <a:off x="2586038" y="5476875"/>
              <a:ext cx="125412"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9" name="Rectangle 129">
              <a:extLst>
                <a:ext uri="{FF2B5EF4-FFF2-40B4-BE49-F238E27FC236}">
                  <a16:creationId xmlns:a16="http://schemas.microsoft.com/office/drawing/2014/main" id="{E735CC8B-E9A7-9679-A6C0-D8CF77DA7CC0}"/>
                </a:ext>
              </a:extLst>
            </p:cNvPr>
            <p:cNvSpPr>
              <a:spLocks noChangeArrowheads="1"/>
            </p:cNvSpPr>
            <p:nvPr/>
          </p:nvSpPr>
          <p:spPr bwMode="auto">
            <a:xfrm>
              <a:off x="2422525" y="5476875"/>
              <a:ext cx="163512"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0" name="Rectangle 130">
              <a:extLst>
                <a:ext uri="{FF2B5EF4-FFF2-40B4-BE49-F238E27FC236}">
                  <a16:creationId xmlns:a16="http://schemas.microsoft.com/office/drawing/2014/main" id="{271E4709-C5E5-9426-2235-68F76DE5936A}"/>
                </a:ext>
              </a:extLst>
            </p:cNvPr>
            <p:cNvSpPr>
              <a:spLocks noChangeArrowheads="1"/>
            </p:cNvSpPr>
            <p:nvPr/>
          </p:nvSpPr>
          <p:spPr bwMode="auto">
            <a:xfrm>
              <a:off x="2365375" y="5476875"/>
              <a:ext cx="57150"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1" name="Rectangle 131">
              <a:extLst>
                <a:ext uri="{FF2B5EF4-FFF2-40B4-BE49-F238E27FC236}">
                  <a16:creationId xmlns:a16="http://schemas.microsoft.com/office/drawing/2014/main" id="{CBF23A08-91CB-E093-88F2-BD72EFBE8EC2}"/>
                </a:ext>
              </a:extLst>
            </p:cNvPr>
            <p:cNvSpPr>
              <a:spLocks noChangeArrowheads="1"/>
            </p:cNvSpPr>
            <p:nvPr/>
          </p:nvSpPr>
          <p:spPr bwMode="auto">
            <a:xfrm>
              <a:off x="1155700" y="5630863"/>
              <a:ext cx="471487"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2" name="Rectangle 132">
              <a:extLst>
                <a:ext uri="{FF2B5EF4-FFF2-40B4-BE49-F238E27FC236}">
                  <a16:creationId xmlns:a16="http://schemas.microsoft.com/office/drawing/2014/main" id="{F9BF98DB-1CF6-DF0D-99E5-78276E2824A1}"/>
                </a:ext>
              </a:extLst>
            </p:cNvPr>
            <p:cNvSpPr>
              <a:spLocks noChangeArrowheads="1"/>
            </p:cNvSpPr>
            <p:nvPr/>
          </p:nvSpPr>
          <p:spPr bwMode="auto">
            <a:xfrm>
              <a:off x="1627188" y="5630863"/>
              <a:ext cx="246062"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3" name="Rectangle 133">
              <a:extLst>
                <a:ext uri="{FF2B5EF4-FFF2-40B4-BE49-F238E27FC236}">
                  <a16:creationId xmlns:a16="http://schemas.microsoft.com/office/drawing/2014/main" id="{2A59B860-4E96-E693-22F8-EF0B7315B5D4}"/>
                </a:ext>
              </a:extLst>
            </p:cNvPr>
            <p:cNvSpPr>
              <a:spLocks noChangeArrowheads="1"/>
            </p:cNvSpPr>
            <p:nvPr/>
          </p:nvSpPr>
          <p:spPr bwMode="auto">
            <a:xfrm>
              <a:off x="1873250" y="5630863"/>
              <a:ext cx="52387"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4" name="Rectangle 134">
              <a:extLst>
                <a:ext uri="{FF2B5EF4-FFF2-40B4-BE49-F238E27FC236}">
                  <a16:creationId xmlns:a16="http://schemas.microsoft.com/office/drawing/2014/main" id="{07FE37EE-34A6-6425-C161-9A45E60CC175}"/>
                </a:ext>
              </a:extLst>
            </p:cNvPr>
            <p:cNvSpPr>
              <a:spLocks noChangeArrowheads="1"/>
            </p:cNvSpPr>
            <p:nvPr/>
          </p:nvSpPr>
          <p:spPr bwMode="auto">
            <a:xfrm>
              <a:off x="1925638" y="5630863"/>
              <a:ext cx="392112"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5" name="Rectangle 135">
              <a:extLst>
                <a:ext uri="{FF2B5EF4-FFF2-40B4-BE49-F238E27FC236}">
                  <a16:creationId xmlns:a16="http://schemas.microsoft.com/office/drawing/2014/main" id="{8A4D6CE4-A7FE-6CF1-3934-C9587CA21C8D}"/>
                </a:ext>
              </a:extLst>
            </p:cNvPr>
            <p:cNvSpPr>
              <a:spLocks noChangeArrowheads="1"/>
            </p:cNvSpPr>
            <p:nvPr/>
          </p:nvSpPr>
          <p:spPr bwMode="auto">
            <a:xfrm>
              <a:off x="2317750" y="5630863"/>
              <a:ext cx="114300"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6" name="Rectangle 136">
              <a:extLst>
                <a:ext uri="{FF2B5EF4-FFF2-40B4-BE49-F238E27FC236}">
                  <a16:creationId xmlns:a16="http://schemas.microsoft.com/office/drawing/2014/main" id="{1A17CD5C-810B-75F7-B4F4-CA068CD34A45}"/>
                </a:ext>
              </a:extLst>
            </p:cNvPr>
            <p:cNvSpPr>
              <a:spLocks noChangeArrowheads="1"/>
            </p:cNvSpPr>
            <p:nvPr/>
          </p:nvSpPr>
          <p:spPr bwMode="auto">
            <a:xfrm>
              <a:off x="2432050" y="5630863"/>
              <a:ext cx="114300"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7" name="Rectangle 137">
              <a:extLst>
                <a:ext uri="{FF2B5EF4-FFF2-40B4-BE49-F238E27FC236}">
                  <a16:creationId xmlns:a16="http://schemas.microsoft.com/office/drawing/2014/main" id="{EE99439E-B515-76AE-40EA-9A9B24E5D54A}"/>
                </a:ext>
              </a:extLst>
            </p:cNvPr>
            <p:cNvSpPr>
              <a:spLocks noChangeArrowheads="1"/>
            </p:cNvSpPr>
            <p:nvPr/>
          </p:nvSpPr>
          <p:spPr bwMode="auto">
            <a:xfrm>
              <a:off x="1155700" y="5784850"/>
              <a:ext cx="93662"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8" name="Rectangle 138">
              <a:extLst>
                <a:ext uri="{FF2B5EF4-FFF2-40B4-BE49-F238E27FC236}">
                  <a16:creationId xmlns:a16="http://schemas.microsoft.com/office/drawing/2014/main" id="{91DBD7A5-18DE-F2F7-81B7-0A841633DE92}"/>
                </a:ext>
              </a:extLst>
            </p:cNvPr>
            <p:cNvSpPr>
              <a:spLocks noChangeArrowheads="1"/>
            </p:cNvSpPr>
            <p:nvPr/>
          </p:nvSpPr>
          <p:spPr bwMode="auto">
            <a:xfrm>
              <a:off x="1249363" y="5784850"/>
              <a:ext cx="1147762"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9" name="Rectangle 139">
              <a:extLst>
                <a:ext uri="{FF2B5EF4-FFF2-40B4-BE49-F238E27FC236}">
                  <a16:creationId xmlns:a16="http://schemas.microsoft.com/office/drawing/2014/main" id="{E54119C6-9DF0-18CC-750D-B777AAEA80DE}"/>
                </a:ext>
              </a:extLst>
            </p:cNvPr>
            <p:cNvSpPr>
              <a:spLocks noChangeArrowheads="1"/>
            </p:cNvSpPr>
            <p:nvPr/>
          </p:nvSpPr>
          <p:spPr bwMode="auto">
            <a:xfrm>
              <a:off x="2465388" y="5784850"/>
              <a:ext cx="28575"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0" name="Rectangle 140">
              <a:extLst>
                <a:ext uri="{FF2B5EF4-FFF2-40B4-BE49-F238E27FC236}">
                  <a16:creationId xmlns:a16="http://schemas.microsoft.com/office/drawing/2014/main" id="{5822DDC4-C2A5-28B3-A700-E40B7816A8EE}"/>
                </a:ext>
              </a:extLst>
            </p:cNvPr>
            <p:cNvSpPr>
              <a:spLocks noChangeArrowheads="1"/>
            </p:cNvSpPr>
            <p:nvPr/>
          </p:nvSpPr>
          <p:spPr bwMode="auto">
            <a:xfrm>
              <a:off x="2439988" y="5784850"/>
              <a:ext cx="25400"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1" name="Rectangle 141">
              <a:extLst>
                <a:ext uri="{FF2B5EF4-FFF2-40B4-BE49-F238E27FC236}">
                  <a16:creationId xmlns:a16="http://schemas.microsoft.com/office/drawing/2014/main" id="{262E9B25-F617-ACB0-87FA-DF15C9CA622F}"/>
                </a:ext>
              </a:extLst>
            </p:cNvPr>
            <p:cNvSpPr>
              <a:spLocks noChangeArrowheads="1"/>
            </p:cNvSpPr>
            <p:nvPr/>
          </p:nvSpPr>
          <p:spPr bwMode="auto">
            <a:xfrm>
              <a:off x="2397125" y="5784850"/>
              <a:ext cx="42862"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2" name="Rectangle 142">
              <a:extLst>
                <a:ext uri="{FF2B5EF4-FFF2-40B4-BE49-F238E27FC236}">
                  <a16:creationId xmlns:a16="http://schemas.microsoft.com/office/drawing/2014/main" id="{EBA8953F-9DA9-425C-7A44-FC3A203CA6A2}"/>
                </a:ext>
              </a:extLst>
            </p:cNvPr>
            <p:cNvSpPr>
              <a:spLocks noChangeArrowheads="1"/>
            </p:cNvSpPr>
            <p:nvPr/>
          </p:nvSpPr>
          <p:spPr bwMode="auto">
            <a:xfrm>
              <a:off x="1155700" y="5938838"/>
              <a:ext cx="12700"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3" name="Rectangle 143">
              <a:extLst>
                <a:ext uri="{FF2B5EF4-FFF2-40B4-BE49-F238E27FC236}">
                  <a16:creationId xmlns:a16="http://schemas.microsoft.com/office/drawing/2014/main" id="{928256BE-97B0-8E5B-6EB1-314A9CE05459}"/>
                </a:ext>
              </a:extLst>
            </p:cNvPr>
            <p:cNvSpPr>
              <a:spLocks noChangeArrowheads="1"/>
            </p:cNvSpPr>
            <p:nvPr/>
          </p:nvSpPr>
          <p:spPr bwMode="auto">
            <a:xfrm>
              <a:off x="1168400" y="5938838"/>
              <a:ext cx="460375"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4" name="Rectangle 144">
              <a:extLst>
                <a:ext uri="{FF2B5EF4-FFF2-40B4-BE49-F238E27FC236}">
                  <a16:creationId xmlns:a16="http://schemas.microsoft.com/office/drawing/2014/main" id="{D5BD0116-0D46-B8FF-D921-03D1A5EB27F6}"/>
                </a:ext>
              </a:extLst>
            </p:cNvPr>
            <p:cNvSpPr>
              <a:spLocks noChangeArrowheads="1"/>
            </p:cNvSpPr>
            <p:nvPr/>
          </p:nvSpPr>
          <p:spPr bwMode="auto">
            <a:xfrm>
              <a:off x="1628775" y="5938838"/>
              <a:ext cx="44450"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5" name="Rectangle 145">
              <a:extLst>
                <a:ext uri="{FF2B5EF4-FFF2-40B4-BE49-F238E27FC236}">
                  <a16:creationId xmlns:a16="http://schemas.microsoft.com/office/drawing/2014/main" id="{93A43030-7CB7-2D62-2671-52B1A73C6A76}"/>
                </a:ext>
              </a:extLst>
            </p:cNvPr>
            <p:cNvSpPr>
              <a:spLocks noChangeArrowheads="1"/>
            </p:cNvSpPr>
            <p:nvPr/>
          </p:nvSpPr>
          <p:spPr bwMode="auto">
            <a:xfrm>
              <a:off x="1673225" y="5938838"/>
              <a:ext cx="115887" cy="793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6" name="Rectangle 146">
              <a:extLst>
                <a:ext uri="{FF2B5EF4-FFF2-40B4-BE49-F238E27FC236}">
                  <a16:creationId xmlns:a16="http://schemas.microsoft.com/office/drawing/2014/main" id="{06886ED2-3059-D79B-DBC4-A31C4075EF61}"/>
                </a:ext>
              </a:extLst>
            </p:cNvPr>
            <p:cNvSpPr>
              <a:spLocks noChangeArrowheads="1"/>
            </p:cNvSpPr>
            <p:nvPr/>
          </p:nvSpPr>
          <p:spPr bwMode="auto">
            <a:xfrm>
              <a:off x="1931988" y="5938838"/>
              <a:ext cx="47625" cy="793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7" name="Rectangle 147">
              <a:extLst>
                <a:ext uri="{FF2B5EF4-FFF2-40B4-BE49-F238E27FC236}">
                  <a16:creationId xmlns:a16="http://schemas.microsoft.com/office/drawing/2014/main" id="{70F59B28-E336-E169-54A6-9871CAB15667}"/>
                </a:ext>
              </a:extLst>
            </p:cNvPr>
            <p:cNvSpPr>
              <a:spLocks noChangeArrowheads="1"/>
            </p:cNvSpPr>
            <p:nvPr/>
          </p:nvSpPr>
          <p:spPr bwMode="auto">
            <a:xfrm>
              <a:off x="1789113" y="5938838"/>
              <a:ext cx="142875" cy="793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8" name="Rectangle 148">
              <a:extLst>
                <a:ext uri="{FF2B5EF4-FFF2-40B4-BE49-F238E27FC236}">
                  <a16:creationId xmlns:a16="http://schemas.microsoft.com/office/drawing/2014/main" id="{8E6C98DC-FEFA-2199-48B7-83060F9BDE4B}"/>
                </a:ext>
              </a:extLst>
            </p:cNvPr>
            <p:cNvSpPr>
              <a:spLocks noChangeArrowheads="1"/>
            </p:cNvSpPr>
            <p:nvPr/>
          </p:nvSpPr>
          <p:spPr bwMode="auto">
            <a:xfrm>
              <a:off x="1155700" y="6094413"/>
              <a:ext cx="66675"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9" name="Rectangle 149">
              <a:extLst>
                <a:ext uri="{FF2B5EF4-FFF2-40B4-BE49-F238E27FC236}">
                  <a16:creationId xmlns:a16="http://schemas.microsoft.com/office/drawing/2014/main" id="{A25F4293-ADD1-647A-DFAF-0024B93525FA}"/>
                </a:ext>
              </a:extLst>
            </p:cNvPr>
            <p:cNvSpPr>
              <a:spLocks noChangeArrowheads="1"/>
            </p:cNvSpPr>
            <p:nvPr/>
          </p:nvSpPr>
          <p:spPr bwMode="auto">
            <a:xfrm>
              <a:off x="1222375" y="6094413"/>
              <a:ext cx="427037"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0" name="Rectangle 150">
              <a:extLst>
                <a:ext uri="{FF2B5EF4-FFF2-40B4-BE49-F238E27FC236}">
                  <a16:creationId xmlns:a16="http://schemas.microsoft.com/office/drawing/2014/main" id="{FF101F33-63FC-0F24-23E5-919335829A27}"/>
                </a:ext>
              </a:extLst>
            </p:cNvPr>
            <p:cNvSpPr>
              <a:spLocks noChangeArrowheads="1"/>
            </p:cNvSpPr>
            <p:nvPr/>
          </p:nvSpPr>
          <p:spPr bwMode="auto">
            <a:xfrm>
              <a:off x="1725613" y="6094413"/>
              <a:ext cx="25400"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1" name="Rectangle 151">
              <a:extLst>
                <a:ext uri="{FF2B5EF4-FFF2-40B4-BE49-F238E27FC236}">
                  <a16:creationId xmlns:a16="http://schemas.microsoft.com/office/drawing/2014/main" id="{E0C85594-8D52-698E-7350-D0A0CDF86611}"/>
                </a:ext>
              </a:extLst>
            </p:cNvPr>
            <p:cNvSpPr>
              <a:spLocks noChangeArrowheads="1"/>
            </p:cNvSpPr>
            <p:nvPr/>
          </p:nvSpPr>
          <p:spPr bwMode="auto">
            <a:xfrm>
              <a:off x="1706563" y="6094413"/>
              <a:ext cx="19050"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2" name="Rectangle 152">
              <a:extLst>
                <a:ext uri="{FF2B5EF4-FFF2-40B4-BE49-F238E27FC236}">
                  <a16:creationId xmlns:a16="http://schemas.microsoft.com/office/drawing/2014/main" id="{0ED92037-259D-329D-2555-5AF40E4C8DC1}"/>
                </a:ext>
              </a:extLst>
            </p:cNvPr>
            <p:cNvSpPr>
              <a:spLocks noChangeArrowheads="1"/>
            </p:cNvSpPr>
            <p:nvPr/>
          </p:nvSpPr>
          <p:spPr bwMode="auto">
            <a:xfrm>
              <a:off x="1649413" y="6094413"/>
              <a:ext cx="57150"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3" name="Rectangle 153">
              <a:extLst>
                <a:ext uri="{FF2B5EF4-FFF2-40B4-BE49-F238E27FC236}">
                  <a16:creationId xmlns:a16="http://schemas.microsoft.com/office/drawing/2014/main" id="{0D771748-0EE8-8EB0-811A-B7B24D00862F}"/>
                </a:ext>
              </a:extLst>
            </p:cNvPr>
            <p:cNvSpPr>
              <a:spLocks noChangeArrowheads="1"/>
            </p:cNvSpPr>
            <p:nvPr/>
          </p:nvSpPr>
          <p:spPr bwMode="auto">
            <a:xfrm>
              <a:off x="1179513" y="6257925"/>
              <a:ext cx="74612" cy="79375"/>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4" name="Rectangle 154">
              <a:extLst>
                <a:ext uri="{FF2B5EF4-FFF2-40B4-BE49-F238E27FC236}">
                  <a16:creationId xmlns:a16="http://schemas.microsoft.com/office/drawing/2014/main" id="{560A42D7-2C77-C4FA-7E04-E6BFEFB17BD9}"/>
                </a:ext>
              </a:extLst>
            </p:cNvPr>
            <p:cNvSpPr>
              <a:spLocks noChangeArrowheads="1"/>
            </p:cNvSpPr>
            <p:nvPr/>
          </p:nvSpPr>
          <p:spPr bwMode="auto">
            <a:xfrm>
              <a:off x="1155700" y="6257925"/>
              <a:ext cx="23812" cy="79375"/>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5" name="Rectangle 155">
              <a:extLst>
                <a:ext uri="{FF2B5EF4-FFF2-40B4-BE49-F238E27FC236}">
                  <a16:creationId xmlns:a16="http://schemas.microsoft.com/office/drawing/2014/main" id="{F53E8804-0BD2-077C-B9E0-F6D9F348CBCF}"/>
                </a:ext>
              </a:extLst>
            </p:cNvPr>
            <p:cNvSpPr>
              <a:spLocks noChangeArrowheads="1"/>
            </p:cNvSpPr>
            <p:nvPr/>
          </p:nvSpPr>
          <p:spPr bwMode="auto">
            <a:xfrm>
              <a:off x="1254125" y="6257925"/>
              <a:ext cx="22225" cy="793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6" name="Rectangle 156">
              <a:extLst>
                <a:ext uri="{FF2B5EF4-FFF2-40B4-BE49-F238E27FC236}">
                  <a16:creationId xmlns:a16="http://schemas.microsoft.com/office/drawing/2014/main" id="{CEC9D072-F441-D833-14B3-964ED3614077}"/>
                </a:ext>
              </a:extLst>
            </p:cNvPr>
            <p:cNvSpPr>
              <a:spLocks noChangeArrowheads="1"/>
            </p:cNvSpPr>
            <p:nvPr/>
          </p:nvSpPr>
          <p:spPr bwMode="auto">
            <a:xfrm>
              <a:off x="1155700" y="2543175"/>
              <a:ext cx="579437" cy="77787"/>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7" name="Rectangle 157">
              <a:extLst>
                <a:ext uri="{FF2B5EF4-FFF2-40B4-BE49-F238E27FC236}">
                  <a16:creationId xmlns:a16="http://schemas.microsoft.com/office/drawing/2014/main" id="{F7DD8AEA-7E40-0599-4EF4-D0EC39FA723F}"/>
                </a:ext>
              </a:extLst>
            </p:cNvPr>
            <p:cNvSpPr>
              <a:spLocks noChangeArrowheads="1"/>
            </p:cNvSpPr>
            <p:nvPr/>
          </p:nvSpPr>
          <p:spPr bwMode="auto">
            <a:xfrm>
              <a:off x="4476750" y="2543175"/>
              <a:ext cx="168275" cy="777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8" name="Rectangle 158">
              <a:extLst>
                <a:ext uri="{FF2B5EF4-FFF2-40B4-BE49-F238E27FC236}">
                  <a16:creationId xmlns:a16="http://schemas.microsoft.com/office/drawing/2014/main" id="{4E6B9E22-3C14-E363-FA0A-7A60661B86D2}"/>
                </a:ext>
              </a:extLst>
            </p:cNvPr>
            <p:cNvSpPr>
              <a:spLocks noChangeArrowheads="1"/>
            </p:cNvSpPr>
            <p:nvPr/>
          </p:nvSpPr>
          <p:spPr bwMode="auto">
            <a:xfrm>
              <a:off x="4211638" y="2543175"/>
              <a:ext cx="265112" cy="777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9" name="Rectangle 159">
              <a:extLst>
                <a:ext uri="{FF2B5EF4-FFF2-40B4-BE49-F238E27FC236}">
                  <a16:creationId xmlns:a16="http://schemas.microsoft.com/office/drawing/2014/main" id="{6B694CF2-6C91-7041-32AE-E76A89D3F0B0}"/>
                </a:ext>
              </a:extLst>
            </p:cNvPr>
            <p:cNvSpPr>
              <a:spLocks noChangeArrowheads="1"/>
            </p:cNvSpPr>
            <p:nvPr/>
          </p:nvSpPr>
          <p:spPr bwMode="auto">
            <a:xfrm>
              <a:off x="1735138" y="2543175"/>
              <a:ext cx="430212" cy="77787"/>
            </a:xfrm>
            <a:prstGeom prst="rect">
              <a:avLst/>
            </a:prstGeom>
            <a:solidFill>
              <a:srgbClr val="6F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0" name="Rectangle 160">
              <a:extLst>
                <a:ext uri="{FF2B5EF4-FFF2-40B4-BE49-F238E27FC236}">
                  <a16:creationId xmlns:a16="http://schemas.microsoft.com/office/drawing/2014/main" id="{2386C4BA-B4A0-884C-5634-30408D3BAFF6}"/>
                </a:ext>
              </a:extLst>
            </p:cNvPr>
            <p:cNvSpPr>
              <a:spLocks noChangeArrowheads="1"/>
            </p:cNvSpPr>
            <p:nvPr/>
          </p:nvSpPr>
          <p:spPr bwMode="auto">
            <a:xfrm>
              <a:off x="2165350" y="2543175"/>
              <a:ext cx="473075" cy="777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1" name="Rectangle 161">
              <a:extLst>
                <a:ext uri="{FF2B5EF4-FFF2-40B4-BE49-F238E27FC236}">
                  <a16:creationId xmlns:a16="http://schemas.microsoft.com/office/drawing/2014/main" id="{5F351905-0A6F-E66D-60FB-A2E902FF8AB3}"/>
                </a:ext>
              </a:extLst>
            </p:cNvPr>
            <p:cNvSpPr>
              <a:spLocks noChangeArrowheads="1"/>
            </p:cNvSpPr>
            <p:nvPr/>
          </p:nvSpPr>
          <p:spPr bwMode="auto">
            <a:xfrm>
              <a:off x="2638425" y="2543175"/>
              <a:ext cx="1573212" cy="777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2" name="Freeform 162">
              <a:extLst>
                <a:ext uri="{FF2B5EF4-FFF2-40B4-BE49-F238E27FC236}">
                  <a16:creationId xmlns:a16="http://schemas.microsoft.com/office/drawing/2014/main" id="{719C8477-FCCD-167F-F0A4-2B0F8736F46E}"/>
                </a:ext>
              </a:extLst>
            </p:cNvPr>
            <p:cNvSpPr>
              <a:spLocks/>
            </p:cNvSpPr>
            <p:nvPr/>
          </p:nvSpPr>
          <p:spPr bwMode="auto">
            <a:xfrm>
              <a:off x="1155700" y="2543175"/>
              <a:ext cx="579437" cy="77787"/>
            </a:xfrm>
            <a:custGeom>
              <a:avLst/>
              <a:gdLst>
                <a:gd name="T0" fmla="*/ 1462 w 1462"/>
                <a:gd name="T1" fmla="*/ 0 h 199"/>
                <a:gd name="T2" fmla="*/ 0 w 1462"/>
                <a:gd name="T3" fmla="*/ 0 h 199"/>
                <a:gd name="T4" fmla="*/ 0 w 1462"/>
                <a:gd name="T5" fmla="*/ 199 h 199"/>
                <a:gd name="T6" fmla="*/ 1462 w 1462"/>
                <a:gd name="T7" fmla="*/ 199 h 199"/>
              </a:gdLst>
              <a:ahLst/>
              <a:cxnLst>
                <a:cxn ang="0">
                  <a:pos x="T0" y="T1"/>
                </a:cxn>
                <a:cxn ang="0">
                  <a:pos x="T2" y="T3"/>
                </a:cxn>
                <a:cxn ang="0">
                  <a:pos x="T4" y="T5"/>
                </a:cxn>
                <a:cxn ang="0">
                  <a:pos x="T6" y="T7"/>
                </a:cxn>
              </a:cxnLst>
              <a:rect l="0" t="0" r="r" b="b"/>
              <a:pathLst>
                <a:path w="1462" h="199">
                  <a:moveTo>
                    <a:pt x="1462" y="0"/>
                  </a:moveTo>
                  <a:lnTo>
                    <a:pt x="0" y="0"/>
                  </a:lnTo>
                  <a:lnTo>
                    <a:pt x="0" y="199"/>
                  </a:lnTo>
                  <a:lnTo>
                    <a:pt x="1462"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3" name="Freeform 163">
              <a:extLst>
                <a:ext uri="{FF2B5EF4-FFF2-40B4-BE49-F238E27FC236}">
                  <a16:creationId xmlns:a16="http://schemas.microsoft.com/office/drawing/2014/main" id="{E2EB0949-DEA1-9FF3-9C4C-DE00A40BCBF8}"/>
                </a:ext>
              </a:extLst>
            </p:cNvPr>
            <p:cNvSpPr>
              <a:spLocks/>
            </p:cNvSpPr>
            <p:nvPr/>
          </p:nvSpPr>
          <p:spPr bwMode="auto">
            <a:xfrm>
              <a:off x="1155700" y="2389188"/>
              <a:ext cx="601662" cy="77787"/>
            </a:xfrm>
            <a:custGeom>
              <a:avLst/>
              <a:gdLst>
                <a:gd name="T0" fmla="*/ 1517 w 1517"/>
                <a:gd name="T1" fmla="*/ 0 h 199"/>
                <a:gd name="T2" fmla="*/ 0 w 1517"/>
                <a:gd name="T3" fmla="*/ 0 h 199"/>
                <a:gd name="T4" fmla="*/ 0 w 1517"/>
                <a:gd name="T5" fmla="*/ 199 h 199"/>
                <a:gd name="T6" fmla="*/ 1517 w 1517"/>
                <a:gd name="T7" fmla="*/ 199 h 199"/>
              </a:gdLst>
              <a:ahLst/>
              <a:cxnLst>
                <a:cxn ang="0">
                  <a:pos x="T0" y="T1"/>
                </a:cxn>
                <a:cxn ang="0">
                  <a:pos x="T2" y="T3"/>
                </a:cxn>
                <a:cxn ang="0">
                  <a:pos x="T4" y="T5"/>
                </a:cxn>
                <a:cxn ang="0">
                  <a:pos x="T6" y="T7"/>
                </a:cxn>
              </a:cxnLst>
              <a:rect l="0" t="0" r="r" b="b"/>
              <a:pathLst>
                <a:path w="1517" h="199">
                  <a:moveTo>
                    <a:pt x="1517" y="0"/>
                  </a:moveTo>
                  <a:lnTo>
                    <a:pt x="0" y="0"/>
                  </a:lnTo>
                  <a:lnTo>
                    <a:pt x="0" y="199"/>
                  </a:lnTo>
                  <a:lnTo>
                    <a:pt x="1517"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4" name="Line 164">
              <a:extLst>
                <a:ext uri="{FF2B5EF4-FFF2-40B4-BE49-F238E27FC236}">
                  <a16:creationId xmlns:a16="http://schemas.microsoft.com/office/drawing/2014/main" id="{F15E0DE5-7F1A-6548-D4C3-4AC4DD74067B}"/>
                </a:ext>
              </a:extLst>
            </p:cNvPr>
            <p:cNvSpPr>
              <a:spLocks noChangeShapeType="1"/>
            </p:cNvSpPr>
            <p:nvPr/>
          </p:nvSpPr>
          <p:spPr bwMode="auto">
            <a:xfrm flipV="1">
              <a:off x="1735138" y="25431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5" name="Line 165">
              <a:extLst>
                <a:ext uri="{FF2B5EF4-FFF2-40B4-BE49-F238E27FC236}">
                  <a16:creationId xmlns:a16="http://schemas.microsoft.com/office/drawing/2014/main" id="{26B19B50-5D4E-A0B2-D185-83E4F8A526D1}"/>
                </a:ext>
              </a:extLst>
            </p:cNvPr>
            <p:cNvSpPr>
              <a:spLocks noChangeShapeType="1"/>
            </p:cNvSpPr>
            <p:nvPr/>
          </p:nvSpPr>
          <p:spPr bwMode="auto">
            <a:xfrm flipV="1">
              <a:off x="1757363" y="23891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6" name="Line 166">
              <a:extLst>
                <a:ext uri="{FF2B5EF4-FFF2-40B4-BE49-F238E27FC236}">
                  <a16:creationId xmlns:a16="http://schemas.microsoft.com/office/drawing/2014/main" id="{9AB11795-1635-708D-D547-527867BE20EF}"/>
                </a:ext>
              </a:extLst>
            </p:cNvPr>
            <p:cNvSpPr>
              <a:spLocks noChangeShapeType="1"/>
            </p:cNvSpPr>
            <p:nvPr/>
          </p:nvSpPr>
          <p:spPr bwMode="auto">
            <a:xfrm flipV="1">
              <a:off x="2165350" y="25431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7" name="Line 167">
              <a:extLst>
                <a:ext uri="{FF2B5EF4-FFF2-40B4-BE49-F238E27FC236}">
                  <a16:creationId xmlns:a16="http://schemas.microsoft.com/office/drawing/2014/main" id="{81F30C78-9A0E-74B9-FF6E-1937A4EC9DFD}"/>
                </a:ext>
              </a:extLst>
            </p:cNvPr>
            <p:cNvSpPr>
              <a:spLocks noChangeShapeType="1"/>
            </p:cNvSpPr>
            <p:nvPr/>
          </p:nvSpPr>
          <p:spPr bwMode="auto">
            <a:xfrm flipV="1">
              <a:off x="2638425" y="25431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8" name="Line 168">
              <a:extLst>
                <a:ext uri="{FF2B5EF4-FFF2-40B4-BE49-F238E27FC236}">
                  <a16:creationId xmlns:a16="http://schemas.microsoft.com/office/drawing/2014/main" id="{D5C8078C-444A-BD38-3807-0FBA4F93C9C8}"/>
                </a:ext>
              </a:extLst>
            </p:cNvPr>
            <p:cNvSpPr>
              <a:spLocks noChangeShapeType="1"/>
            </p:cNvSpPr>
            <p:nvPr/>
          </p:nvSpPr>
          <p:spPr bwMode="auto">
            <a:xfrm flipH="1">
              <a:off x="2165350" y="2543175"/>
              <a:ext cx="473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9" name="Line 169">
              <a:extLst>
                <a:ext uri="{FF2B5EF4-FFF2-40B4-BE49-F238E27FC236}">
                  <a16:creationId xmlns:a16="http://schemas.microsoft.com/office/drawing/2014/main" id="{9449B654-97C5-C5FF-54F7-1EC314D0D6C3}"/>
                </a:ext>
              </a:extLst>
            </p:cNvPr>
            <p:cNvSpPr>
              <a:spLocks noChangeShapeType="1"/>
            </p:cNvSpPr>
            <p:nvPr/>
          </p:nvSpPr>
          <p:spPr bwMode="auto">
            <a:xfrm>
              <a:off x="2165350" y="2620963"/>
              <a:ext cx="473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0" name="Line 170">
              <a:extLst>
                <a:ext uri="{FF2B5EF4-FFF2-40B4-BE49-F238E27FC236}">
                  <a16:creationId xmlns:a16="http://schemas.microsoft.com/office/drawing/2014/main" id="{0FA129A4-9D03-9FB3-70A2-BAC6CA62D512}"/>
                </a:ext>
              </a:extLst>
            </p:cNvPr>
            <p:cNvSpPr>
              <a:spLocks noChangeShapeType="1"/>
            </p:cNvSpPr>
            <p:nvPr/>
          </p:nvSpPr>
          <p:spPr bwMode="auto">
            <a:xfrm>
              <a:off x="1735138" y="2620963"/>
              <a:ext cx="430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1" name="Line 171">
              <a:extLst>
                <a:ext uri="{FF2B5EF4-FFF2-40B4-BE49-F238E27FC236}">
                  <a16:creationId xmlns:a16="http://schemas.microsoft.com/office/drawing/2014/main" id="{40EF86FE-078A-6908-741E-2B4695BEEEF7}"/>
                </a:ext>
              </a:extLst>
            </p:cNvPr>
            <p:cNvSpPr>
              <a:spLocks noChangeShapeType="1"/>
            </p:cNvSpPr>
            <p:nvPr/>
          </p:nvSpPr>
          <p:spPr bwMode="auto">
            <a:xfrm flipH="1">
              <a:off x="1735138" y="2543175"/>
              <a:ext cx="430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2" name="Line 172">
              <a:extLst>
                <a:ext uri="{FF2B5EF4-FFF2-40B4-BE49-F238E27FC236}">
                  <a16:creationId xmlns:a16="http://schemas.microsoft.com/office/drawing/2014/main" id="{AAADDD81-38A6-6D9A-ACE3-81D7202368A2}"/>
                </a:ext>
              </a:extLst>
            </p:cNvPr>
            <p:cNvSpPr>
              <a:spLocks noChangeShapeType="1"/>
            </p:cNvSpPr>
            <p:nvPr/>
          </p:nvSpPr>
          <p:spPr bwMode="auto">
            <a:xfrm flipV="1">
              <a:off x="3130550" y="23891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3" name="Line 173">
              <a:extLst>
                <a:ext uri="{FF2B5EF4-FFF2-40B4-BE49-F238E27FC236}">
                  <a16:creationId xmlns:a16="http://schemas.microsoft.com/office/drawing/2014/main" id="{262AF034-D3C5-80D1-D394-1C00D1CFD6F3}"/>
                </a:ext>
              </a:extLst>
            </p:cNvPr>
            <p:cNvSpPr>
              <a:spLocks noChangeShapeType="1"/>
            </p:cNvSpPr>
            <p:nvPr/>
          </p:nvSpPr>
          <p:spPr bwMode="auto">
            <a:xfrm flipH="1">
              <a:off x="3735388" y="2697163"/>
              <a:ext cx="1031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4" name="Line 174">
              <a:extLst>
                <a:ext uri="{FF2B5EF4-FFF2-40B4-BE49-F238E27FC236}">
                  <a16:creationId xmlns:a16="http://schemas.microsoft.com/office/drawing/2014/main" id="{3E670EEF-2F1F-E6A3-EDF0-5DB61BABB650}"/>
                </a:ext>
              </a:extLst>
            </p:cNvPr>
            <p:cNvSpPr>
              <a:spLocks noChangeShapeType="1"/>
            </p:cNvSpPr>
            <p:nvPr/>
          </p:nvSpPr>
          <p:spPr bwMode="auto">
            <a:xfrm flipV="1">
              <a:off x="4025900" y="23891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5" name="Line 175">
              <a:extLst>
                <a:ext uri="{FF2B5EF4-FFF2-40B4-BE49-F238E27FC236}">
                  <a16:creationId xmlns:a16="http://schemas.microsoft.com/office/drawing/2014/main" id="{A9C5716C-9BFC-3E89-BD25-4F5A605DB9AD}"/>
                </a:ext>
              </a:extLst>
            </p:cNvPr>
            <p:cNvSpPr>
              <a:spLocks noChangeShapeType="1"/>
            </p:cNvSpPr>
            <p:nvPr/>
          </p:nvSpPr>
          <p:spPr bwMode="auto">
            <a:xfrm>
              <a:off x="3925888" y="2466975"/>
              <a:ext cx="1000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6" name="Line 176">
              <a:extLst>
                <a:ext uri="{FF2B5EF4-FFF2-40B4-BE49-F238E27FC236}">
                  <a16:creationId xmlns:a16="http://schemas.microsoft.com/office/drawing/2014/main" id="{D974826A-5819-FAAF-05A7-22864A7D82EA}"/>
                </a:ext>
              </a:extLst>
            </p:cNvPr>
            <p:cNvSpPr>
              <a:spLocks noChangeShapeType="1"/>
            </p:cNvSpPr>
            <p:nvPr/>
          </p:nvSpPr>
          <p:spPr bwMode="auto">
            <a:xfrm flipH="1">
              <a:off x="3925888" y="2389188"/>
              <a:ext cx="1000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7" name="Line 177">
              <a:extLst>
                <a:ext uri="{FF2B5EF4-FFF2-40B4-BE49-F238E27FC236}">
                  <a16:creationId xmlns:a16="http://schemas.microsoft.com/office/drawing/2014/main" id="{83D461B6-548F-CC0A-AF8A-E2D873793AAC}"/>
                </a:ext>
              </a:extLst>
            </p:cNvPr>
            <p:cNvSpPr>
              <a:spLocks noChangeShapeType="1"/>
            </p:cNvSpPr>
            <p:nvPr/>
          </p:nvSpPr>
          <p:spPr bwMode="auto">
            <a:xfrm flipV="1">
              <a:off x="3925888" y="23891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8" name="Line 178">
              <a:extLst>
                <a:ext uri="{FF2B5EF4-FFF2-40B4-BE49-F238E27FC236}">
                  <a16:creationId xmlns:a16="http://schemas.microsoft.com/office/drawing/2014/main" id="{3DBEB384-7A16-F7DB-106C-E469223707C9}"/>
                </a:ext>
              </a:extLst>
            </p:cNvPr>
            <p:cNvSpPr>
              <a:spLocks noChangeShapeType="1"/>
            </p:cNvSpPr>
            <p:nvPr/>
          </p:nvSpPr>
          <p:spPr bwMode="auto">
            <a:xfrm flipH="1">
              <a:off x="3838575" y="2697163"/>
              <a:ext cx="2873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9" name="Line 179">
              <a:extLst>
                <a:ext uri="{FF2B5EF4-FFF2-40B4-BE49-F238E27FC236}">
                  <a16:creationId xmlns:a16="http://schemas.microsoft.com/office/drawing/2014/main" id="{2AC8BF02-C85D-4B78-CB5F-803A3F42B7AD}"/>
                </a:ext>
              </a:extLst>
            </p:cNvPr>
            <p:cNvSpPr>
              <a:spLocks noChangeShapeType="1"/>
            </p:cNvSpPr>
            <p:nvPr/>
          </p:nvSpPr>
          <p:spPr bwMode="auto">
            <a:xfrm flipH="1">
              <a:off x="3130550" y="2389188"/>
              <a:ext cx="7953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0" name="Line 180">
              <a:extLst>
                <a:ext uri="{FF2B5EF4-FFF2-40B4-BE49-F238E27FC236}">
                  <a16:creationId xmlns:a16="http://schemas.microsoft.com/office/drawing/2014/main" id="{B814F3FE-3E79-B497-C62B-AA7EDB1CE340}"/>
                </a:ext>
              </a:extLst>
            </p:cNvPr>
            <p:cNvSpPr>
              <a:spLocks noChangeShapeType="1"/>
            </p:cNvSpPr>
            <p:nvPr/>
          </p:nvSpPr>
          <p:spPr bwMode="auto">
            <a:xfrm>
              <a:off x="3130550" y="2466975"/>
              <a:ext cx="7953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1" name="Line 181">
              <a:extLst>
                <a:ext uri="{FF2B5EF4-FFF2-40B4-BE49-F238E27FC236}">
                  <a16:creationId xmlns:a16="http://schemas.microsoft.com/office/drawing/2014/main" id="{56D56EA6-AA3B-FA68-5DC4-8BD1AA77F612}"/>
                </a:ext>
              </a:extLst>
            </p:cNvPr>
            <p:cNvSpPr>
              <a:spLocks noChangeShapeType="1"/>
            </p:cNvSpPr>
            <p:nvPr/>
          </p:nvSpPr>
          <p:spPr bwMode="auto">
            <a:xfrm flipH="1">
              <a:off x="1550988" y="2697163"/>
              <a:ext cx="21844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2" name="Line 182">
              <a:extLst>
                <a:ext uri="{FF2B5EF4-FFF2-40B4-BE49-F238E27FC236}">
                  <a16:creationId xmlns:a16="http://schemas.microsoft.com/office/drawing/2014/main" id="{BB28F3D0-176A-228D-ADBD-9A9FF01E379E}"/>
                </a:ext>
              </a:extLst>
            </p:cNvPr>
            <p:cNvSpPr>
              <a:spLocks noChangeShapeType="1"/>
            </p:cNvSpPr>
            <p:nvPr/>
          </p:nvSpPr>
          <p:spPr bwMode="auto">
            <a:xfrm>
              <a:off x="1757363" y="2466975"/>
              <a:ext cx="13731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3" name="Line 183">
              <a:extLst>
                <a:ext uri="{FF2B5EF4-FFF2-40B4-BE49-F238E27FC236}">
                  <a16:creationId xmlns:a16="http://schemas.microsoft.com/office/drawing/2014/main" id="{1CC3C8B1-5726-7E3D-A8F6-5E23849AA2C6}"/>
                </a:ext>
              </a:extLst>
            </p:cNvPr>
            <p:cNvSpPr>
              <a:spLocks noChangeShapeType="1"/>
            </p:cNvSpPr>
            <p:nvPr/>
          </p:nvSpPr>
          <p:spPr bwMode="auto">
            <a:xfrm flipH="1">
              <a:off x="1757363" y="2389188"/>
              <a:ext cx="13731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4" name="Line 184">
              <a:extLst>
                <a:ext uri="{FF2B5EF4-FFF2-40B4-BE49-F238E27FC236}">
                  <a16:creationId xmlns:a16="http://schemas.microsoft.com/office/drawing/2014/main" id="{A5CDFF89-7BFC-7CC2-081E-9DC5D2E8663F}"/>
                </a:ext>
              </a:extLst>
            </p:cNvPr>
            <p:cNvSpPr>
              <a:spLocks noChangeShapeType="1"/>
            </p:cNvSpPr>
            <p:nvPr/>
          </p:nvSpPr>
          <p:spPr bwMode="auto">
            <a:xfrm flipV="1">
              <a:off x="4476750" y="25431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5" name="Line 185">
              <a:extLst>
                <a:ext uri="{FF2B5EF4-FFF2-40B4-BE49-F238E27FC236}">
                  <a16:creationId xmlns:a16="http://schemas.microsoft.com/office/drawing/2014/main" id="{460379BD-2C73-A0E7-1A1A-60A52CD4A837}"/>
                </a:ext>
              </a:extLst>
            </p:cNvPr>
            <p:cNvSpPr>
              <a:spLocks noChangeShapeType="1"/>
            </p:cNvSpPr>
            <p:nvPr/>
          </p:nvSpPr>
          <p:spPr bwMode="auto">
            <a:xfrm flipH="1">
              <a:off x="4211638" y="2543175"/>
              <a:ext cx="2651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6" name="Line 186">
              <a:extLst>
                <a:ext uri="{FF2B5EF4-FFF2-40B4-BE49-F238E27FC236}">
                  <a16:creationId xmlns:a16="http://schemas.microsoft.com/office/drawing/2014/main" id="{2D8352A7-5529-B25E-9BC0-58AFD0617CF3}"/>
                </a:ext>
              </a:extLst>
            </p:cNvPr>
            <p:cNvSpPr>
              <a:spLocks noChangeShapeType="1"/>
            </p:cNvSpPr>
            <p:nvPr/>
          </p:nvSpPr>
          <p:spPr bwMode="auto">
            <a:xfrm>
              <a:off x="4211638" y="2620963"/>
              <a:ext cx="2651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7" name="Line 187">
              <a:extLst>
                <a:ext uri="{FF2B5EF4-FFF2-40B4-BE49-F238E27FC236}">
                  <a16:creationId xmlns:a16="http://schemas.microsoft.com/office/drawing/2014/main" id="{CA1D2460-AB3B-B192-DD24-16312667BBA2}"/>
                </a:ext>
              </a:extLst>
            </p:cNvPr>
            <p:cNvSpPr>
              <a:spLocks noChangeShapeType="1"/>
            </p:cNvSpPr>
            <p:nvPr/>
          </p:nvSpPr>
          <p:spPr bwMode="auto">
            <a:xfrm flipV="1">
              <a:off x="4211638" y="25431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8" name="Line 188">
              <a:extLst>
                <a:ext uri="{FF2B5EF4-FFF2-40B4-BE49-F238E27FC236}">
                  <a16:creationId xmlns:a16="http://schemas.microsoft.com/office/drawing/2014/main" id="{B3CF5FD7-B234-74B3-F07B-B2256B73D4F3}"/>
                </a:ext>
              </a:extLst>
            </p:cNvPr>
            <p:cNvSpPr>
              <a:spLocks noChangeShapeType="1"/>
            </p:cNvSpPr>
            <p:nvPr/>
          </p:nvSpPr>
          <p:spPr bwMode="auto">
            <a:xfrm flipV="1">
              <a:off x="4221163" y="23891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9" name="Freeform 189">
              <a:extLst>
                <a:ext uri="{FF2B5EF4-FFF2-40B4-BE49-F238E27FC236}">
                  <a16:creationId xmlns:a16="http://schemas.microsoft.com/office/drawing/2014/main" id="{F956B3E3-833D-F0FA-9B5E-5C8FA6877273}"/>
                </a:ext>
              </a:extLst>
            </p:cNvPr>
            <p:cNvSpPr>
              <a:spLocks/>
            </p:cNvSpPr>
            <p:nvPr/>
          </p:nvSpPr>
          <p:spPr bwMode="auto">
            <a:xfrm>
              <a:off x="4476750" y="2543175"/>
              <a:ext cx="168275" cy="77787"/>
            </a:xfrm>
            <a:custGeom>
              <a:avLst/>
              <a:gdLst>
                <a:gd name="T0" fmla="*/ 0 w 423"/>
                <a:gd name="T1" fmla="*/ 199 h 199"/>
                <a:gd name="T2" fmla="*/ 423 w 423"/>
                <a:gd name="T3" fmla="*/ 199 h 199"/>
                <a:gd name="T4" fmla="*/ 423 w 423"/>
                <a:gd name="T5" fmla="*/ 0 h 199"/>
                <a:gd name="T6" fmla="*/ 0 w 423"/>
                <a:gd name="T7" fmla="*/ 0 h 199"/>
              </a:gdLst>
              <a:ahLst/>
              <a:cxnLst>
                <a:cxn ang="0">
                  <a:pos x="T0" y="T1"/>
                </a:cxn>
                <a:cxn ang="0">
                  <a:pos x="T2" y="T3"/>
                </a:cxn>
                <a:cxn ang="0">
                  <a:pos x="T4" y="T5"/>
                </a:cxn>
                <a:cxn ang="0">
                  <a:pos x="T6" y="T7"/>
                </a:cxn>
              </a:cxnLst>
              <a:rect l="0" t="0" r="r" b="b"/>
              <a:pathLst>
                <a:path w="423" h="199">
                  <a:moveTo>
                    <a:pt x="0" y="199"/>
                  </a:moveTo>
                  <a:lnTo>
                    <a:pt x="423" y="199"/>
                  </a:lnTo>
                  <a:lnTo>
                    <a:pt x="423"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0" name="Freeform 190">
              <a:extLst>
                <a:ext uri="{FF2B5EF4-FFF2-40B4-BE49-F238E27FC236}">
                  <a16:creationId xmlns:a16="http://schemas.microsoft.com/office/drawing/2014/main" id="{25BB95A9-40F8-B0FF-4310-77501D1205BD}"/>
                </a:ext>
              </a:extLst>
            </p:cNvPr>
            <p:cNvSpPr>
              <a:spLocks/>
            </p:cNvSpPr>
            <p:nvPr/>
          </p:nvSpPr>
          <p:spPr bwMode="auto">
            <a:xfrm>
              <a:off x="4221163" y="2389188"/>
              <a:ext cx="587375" cy="77787"/>
            </a:xfrm>
            <a:custGeom>
              <a:avLst/>
              <a:gdLst>
                <a:gd name="T0" fmla="*/ 0 w 1484"/>
                <a:gd name="T1" fmla="*/ 199 h 199"/>
                <a:gd name="T2" fmla="*/ 1484 w 1484"/>
                <a:gd name="T3" fmla="*/ 199 h 199"/>
                <a:gd name="T4" fmla="*/ 1484 w 1484"/>
                <a:gd name="T5" fmla="*/ 0 h 199"/>
                <a:gd name="T6" fmla="*/ 0 w 1484"/>
                <a:gd name="T7" fmla="*/ 0 h 199"/>
              </a:gdLst>
              <a:ahLst/>
              <a:cxnLst>
                <a:cxn ang="0">
                  <a:pos x="T0" y="T1"/>
                </a:cxn>
                <a:cxn ang="0">
                  <a:pos x="T2" y="T3"/>
                </a:cxn>
                <a:cxn ang="0">
                  <a:pos x="T4" y="T5"/>
                </a:cxn>
                <a:cxn ang="0">
                  <a:pos x="T6" y="T7"/>
                </a:cxn>
              </a:cxnLst>
              <a:rect l="0" t="0" r="r" b="b"/>
              <a:pathLst>
                <a:path w="1484" h="199">
                  <a:moveTo>
                    <a:pt x="0" y="199"/>
                  </a:moveTo>
                  <a:lnTo>
                    <a:pt x="1484" y="199"/>
                  </a:lnTo>
                  <a:lnTo>
                    <a:pt x="1484"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1" name="Freeform 191">
              <a:extLst>
                <a:ext uri="{FF2B5EF4-FFF2-40B4-BE49-F238E27FC236}">
                  <a16:creationId xmlns:a16="http://schemas.microsoft.com/office/drawing/2014/main" id="{C9827AB1-CAB0-837E-FB70-2DE47F61E911}"/>
                </a:ext>
              </a:extLst>
            </p:cNvPr>
            <p:cNvSpPr>
              <a:spLocks/>
            </p:cNvSpPr>
            <p:nvPr/>
          </p:nvSpPr>
          <p:spPr bwMode="auto">
            <a:xfrm>
              <a:off x="4419600" y="2697163"/>
              <a:ext cx="161925" cy="79375"/>
            </a:xfrm>
            <a:custGeom>
              <a:avLst/>
              <a:gdLst>
                <a:gd name="T0" fmla="*/ 0 w 404"/>
                <a:gd name="T1" fmla="*/ 199 h 199"/>
                <a:gd name="T2" fmla="*/ 404 w 404"/>
                <a:gd name="T3" fmla="*/ 199 h 199"/>
                <a:gd name="T4" fmla="*/ 404 w 404"/>
                <a:gd name="T5" fmla="*/ 0 h 199"/>
                <a:gd name="T6" fmla="*/ 0 w 404"/>
                <a:gd name="T7" fmla="*/ 0 h 199"/>
              </a:gdLst>
              <a:ahLst/>
              <a:cxnLst>
                <a:cxn ang="0">
                  <a:pos x="T0" y="T1"/>
                </a:cxn>
                <a:cxn ang="0">
                  <a:pos x="T2" y="T3"/>
                </a:cxn>
                <a:cxn ang="0">
                  <a:pos x="T4" y="T5"/>
                </a:cxn>
                <a:cxn ang="0">
                  <a:pos x="T6" y="T7"/>
                </a:cxn>
              </a:cxnLst>
              <a:rect l="0" t="0" r="r" b="b"/>
              <a:pathLst>
                <a:path w="404" h="199">
                  <a:moveTo>
                    <a:pt x="0" y="199"/>
                  </a:moveTo>
                  <a:lnTo>
                    <a:pt x="404" y="199"/>
                  </a:lnTo>
                  <a:lnTo>
                    <a:pt x="404"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2" name="Line 192">
              <a:extLst>
                <a:ext uri="{FF2B5EF4-FFF2-40B4-BE49-F238E27FC236}">
                  <a16:creationId xmlns:a16="http://schemas.microsoft.com/office/drawing/2014/main" id="{4476312D-18F9-B66A-C0AA-554CF249A555}"/>
                </a:ext>
              </a:extLst>
            </p:cNvPr>
            <p:cNvSpPr>
              <a:spLocks noChangeShapeType="1"/>
            </p:cNvSpPr>
            <p:nvPr/>
          </p:nvSpPr>
          <p:spPr bwMode="auto">
            <a:xfrm flipH="1">
              <a:off x="4125913" y="2697163"/>
              <a:ext cx="293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3" name="Line 193">
              <a:extLst>
                <a:ext uri="{FF2B5EF4-FFF2-40B4-BE49-F238E27FC236}">
                  <a16:creationId xmlns:a16="http://schemas.microsoft.com/office/drawing/2014/main" id="{F1851AA2-921B-F42F-4F74-C9D5E5DAEA4F}"/>
                </a:ext>
              </a:extLst>
            </p:cNvPr>
            <p:cNvSpPr>
              <a:spLocks noChangeShapeType="1"/>
            </p:cNvSpPr>
            <p:nvPr/>
          </p:nvSpPr>
          <p:spPr bwMode="auto">
            <a:xfrm>
              <a:off x="2638425" y="2620963"/>
              <a:ext cx="1573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4" name="Line 194">
              <a:extLst>
                <a:ext uri="{FF2B5EF4-FFF2-40B4-BE49-F238E27FC236}">
                  <a16:creationId xmlns:a16="http://schemas.microsoft.com/office/drawing/2014/main" id="{3FAFD753-E75F-0910-345E-80433345B7B4}"/>
                </a:ext>
              </a:extLst>
            </p:cNvPr>
            <p:cNvSpPr>
              <a:spLocks noChangeShapeType="1"/>
            </p:cNvSpPr>
            <p:nvPr/>
          </p:nvSpPr>
          <p:spPr bwMode="auto">
            <a:xfrm flipH="1">
              <a:off x="2638425" y="2543175"/>
              <a:ext cx="1573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5" name="Line 195">
              <a:extLst>
                <a:ext uri="{FF2B5EF4-FFF2-40B4-BE49-F238E27FC236}">
                  <a16:creationId xmlns:a16="http://schemas.microsoft.com/office/drawing/2014/main" id="{D00AA60A-DB08-9AAF-D18B-221BEAA1510B}"/>
                </a:ext>
              </a:extLst>
            </p:cNvPr>
            <p:cNvSpPr>
              <a:spLocks noChangeShapeType="1"/>
            </p:cNvSpPr>
            <p:nvPr/>
          </p:nvSpPr>
          <p:spPr bwMode="auto">
            <a:xfrm flipH="1">
              <a:off x="4025900" y="2389188"/>
              <a:ext cx="1952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6" name="Line 196">
              <a:extLst>
                <a:ext uri="{FF2B5EF4-FFF2-40B4-BE49-F238E27FC236}">
                  <a16:creationId xmlns:a16="http://schemas.microsoft.com/office/drawing/2014/main" id="{CAEFABD8-3375-1907-2352-C48664512210}"/>
                </a:ext>
              </a:extLst>
            </p:cNvPr>
            <p:cNvSpPr>
              <a:spLocks noChangeShapeType="1"/>
            </p:cNvSpPr>
            <p:nvPr/>
          </p:nvSpPr>
          <p:spPr bwMode="auto">
            <a:xfrm>
              <a:off x="4025900" y="2466975"/>
              <a:ext cx="1952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7" name="Freeform 197">
              <a:extLst>
                <a:ext uri="{FF2B5EF4-FFF2-40B4-BE49-F238E27FC236}">
                  <a16:creationId xmlns:a16="http://schemas.microsoft.com/office/drawing/2014/main" id="{41AA4F89-1F25-D922-D532-ABA7D955ACE0}"/>
                </a:ext>
              </a:extLst>
            </p:cNvPr>
            <p:cNvSpPr>
              <a:spLocks/>
            </p:cNvSpPr>
            <p:nvPr/>
          </p:nvSpPr>
          <p:spPr bwMode="auto">
            <a:xfrm>
              <a:off x="1155700" y="2697163"/>
              <a:ext cx="395287" cy="79375"/>
            </a:xfrm>
            <a:custGeom>
              <a:avLst/>
              <a:gdLst>
                <a:gd name="T0" fmla="*/ 1000 w 1000"/>
                <a:gd name="T1" fmla="*/ 0 h 199"/>
                <a:gd name="T2" fmla="*/ 0 w 1000"/>
                <a:gd name="T3" fmla="*/ 0 h 199"/>
                <a:gd name="T4" fmla="*/ 0 w 1000"/>
                <a:gd name="T5" fmla="*/ 199 h 199"/>
                <a:gd name="T6" fmla="*/ 1000 w 1000"/>
                <a:gd name="T7" fmla="*/ 199 h 199"/>
              </a:gdLst>
              <a:ahLst/>
              <a:cxnLst>
                <a:cxn ang="0">
                  <a:pos x="T0" y="T1"/>
                </a:cxn>
                <a:cxn ang="0">
                  <a:pos x="T2" y="T3"/>
                </a:cxn>
                <a:cxn ang="0">
                  <a:pos x="T4" y="T5"/>
                </a:cxn>
                <a:cxn ang="0">
                  <a:pos x="T6" y="T7"/>
                </a:cxn>
              </a:cxnLst>
              <a:rect l="0" t="0" r="r" b="b"/>
              <a:pathLst>
                <a:path w="1000" h="199">
                  <a:moveTo>
                    <a:pt x="1000" y="0"/>
                  </a:moveTo>
                  <a:lnTo>
                    <a:pt x="0" y="0"/>
                  </a:lnTo>
                  <a:lnTo>
                    <a:pt x="0" y="199"/>
                  </a:lnTo>
                  <a:lnTo>
                    <a:pt x="1000"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8" name="Freeform 198">
              <a:extLst>
                <a:ext uri="{FF2B5EF4-FFF2-40B4-BE49-F238E27FC236}">
                  <a16:creationId xmlns:a16="http://schemas.microsoft.com/office/drawing/2014/main" id="{A386FE07-AB34-27C9-4F9D-72A01841FA21}"/>
                </a:ext>
              </a:extLst>
            </p:cNvPr>
            <p:cNvSpPr>
              <a:spLocks/>
            </p:cNvSpPr>
            <p:nvPr/>
          </p:nvSpPr>
          <p:spPr bwMode="auto">
            <a:xfrm>
              <a:off x="4483100" y="2851150"/>
              <a:ext cx="76200" cy="79375"/>
            </a:xfrm>
            <a:custGeom>
              <a:avLst/>
              <a:gdLst>
                <a:gd name="T0" fmla="*/ 0 w 193"/>
                <a:gd name="T1" fmla="*/ 199 h 199"/>
                <a:gd name="T2" fmla="*/ 193 w 193"/>
                <a:gd name="T3" fmla="*/ 199 h 199"/>
                <a:gd name="T4" fmla="*/ 193 w 193"/>
                <a:gd name="T5" fmla="*/ 0 h 199"/>
                <a:gd name="T6" fmla="*/ 0 w 193"/>
                <a:gd name="T7" fmla="*/ 0 h 199"/>
              </a:gdLst>
              <a:ahLst/>
              <a:cxnLst>
                <a:cxn ang="0">
                  <a:pos x="T0" y="T1"/>
                </a:cxn>
                <a:cxn ang="0">
                  <a:pos x="T2" y="T3"/>
                </a:cxn>
                <a:cxn ang="0">
                  <a:pos x="T4" y="T5"/>
                </a:cxn>
                <a:cxn ang="0">
                  <a:pos x="T6" y="T7"/>
                </a:cxn>
              </a:cxnLst>
              <a:rect l="0" t="0" r="r" b="b"/>
              <a:pathLst>
                <a:path w="193" h="199">
                  <a:moveTo>
                    <a:pt x="0" y="199"/>
                  </a:moveTo>
                  <a:lnTo>
                    <a:pt x="193" y="199"/>
                  </a:lnTo>
                  <a:lnTo>
                    <a:pt x="193"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9" name="Line 199">
              <a:extLst>
                <a:ext uri="{FF2B5EF4-FFF2-40B4-BE49-F238E27FC236}">
                  <a16:creationId xmlns:a16="http://schemas.microsoft.com/office/drawing/2014/main" id="{BD262FC0-6C12-B835-D2B5-B6357FD07B0A}"/>
                </a:ext>
              </a:extLst>
            </p:cNvPr>
            <p:cNvSpPr>
              <a:spLocks noChangeShapeType="1"/>
            </p:cNvSpPr>
            <p:nvPr/>
          </p:nvSpPr>
          <p:spPr bwMode="auto">
            <a:xfrm flipV="1">
              <a:off x="4241800" y="30067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0" name="Freeform 200">
              <a:extLst>
                <a:ext uri="{FF2B5EF4-FFF2-40B4-BE49-F238E27FC236}">
                  <a16:creationId xmlns:a16="http://schemas.microsoft.com/office/drawing/2014/main" id="{A9D3D020-3ACC-F103-BF6B-F62621D0CF25}"/>
                </a:ext>
              </a:extLst>
            </p:cNvPr>
            <p:cNvSpPr>
              <a:spLocks/>
            </p:cNvSpPr>
            <p:nvPr/>
          </p:nvSpPr>
          <p:spPr bwMode="auto">
            <a:xfrm>
              <a:off x="4241800" y="3006725"/>
              <a:ext cx="188912" cy="77787"/>
            </a:xfrm>
            <a:custGeom>
              <a:avLst/>
              <a:gdLst>
                <a:gd name="T0" fmla="*/ 0 w 477"/>
                <a:gd name="T1" fmla="*/ 199 h 199"/>
                <a:gd name="T2" fmla="*/ 477 w 477"/>
                <a:gd name="T3" fmla="*/ 199 h 199"/>
                <a:gd name="T4" fmla="*/ 477 w 477"/>
                <a:gd name="T5" fmla="*/ 0 h 199"/>
                <a:gd name="T6" fmla="*/ 0 w 477"/>
                <a:gd name="T7" fmla="*/ 0 h 199"/>
              </a:gdLst>
              <a:ahLst/>
              <a:cxnLst>
                <a:cxn ang="0">
                  <a:pos x="T0" y="T1"/>
                </a:cxn>
                <a:cxn ang="0">
                  <a:pos x="T2" y="T3"/>
                </a:cxn>
                <a:cxn ang="0">
                  <a:pos x="T4" y="T5"/>
                </a:cxn>
                <a:cxn ang="0">
                  <a:pos x="T6" y="T7"/>
                </a:cxn>
              </a:cxnLst>
              <a:rect l="0" t="0" r="r" b="b"/>
              <a:pathLst>
                <a:path w="477" h="199">
                  <a:moveTo>
                    <a:pt x="0" y="199"/>
                  </a:moveTo>
                  <a:lnTo>
                    <a:pt x="477" y="199"/>
                  </a:lnTo>
                  <a:lnTo>
                    <a:pt x="477"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1" name="Line 201">
              <a:extLst>
                <a:ext uri="{FF2B5EF4-FFF2-40B4-BE49-F238E27FC236}">
                  <a16:creationId xmlns:a16="http://schemas.microsoft.com/office/drawing/2014/main" id="{83F8D97E-A7F0-C702-2257-0C1D1646D444}"/>
                </a:ext>
              </a:extLst>
            </p:cNvPr>
            <p:cNvSpPr>
              <a:spLocks noChangeShapeType="1"/>
            </p:cNvSpPr>
            <p:nvPr/>
          </p:nvSpPr>
          <p:spPr bwMode="auto">
            <a:xfrm flipV="1">
              <a:off x="4308475" y="28511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2" name="Line 202">
              <a:extLst>
                <a:ext uri="{FF2B5EF4-FFF2-40B4-BE49-F238E27FC236}">
                  <a16:creationId xmlns:a16="http://schemas.microsoft.com/office/drawing/2014/main" id="{396DDB83-DB49-54C1-39C0-B9320CC1BFE0}"/>
                </a:ext>
              </a:extLst>
            </p:cNvPr>
            <p:cNvSpPr>
              <a:spLocks noChangeShapeType="1"/>
            </p:cNvSpPr>
            <p:nvPr/>
          </p:nvSpPr>
          <p:spPr bwMode="auto">
            <a:xfrm flipH="1">
              <a:off x="4308475" y="2851150"/>
              <a:ext cx="1746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3" name="Line 203">
              <a:extLst>
                <a:ext uri="{FF2B5EF4-FFF2-40B4-BE49-F238E27FC236}">
                  <a16:creationId xmlns:a16="http://schemas.microsoft.com/office/drawing/2014/main" id="{068D9FA8-3C8B-F4BD-C708-620A572D9707}"/>
                </a:ext>
              </a:extLst>
            </p:cNvPr>
            <p:cNvSpPr>
              <a:spLocks noChangeShapeType="1"/>
            </p:cNvSpPr>
            <p:nvPr/>
          </p:nvSpPr>
          <p:spPr bwMode="auto">
            <a:xfrm>
              <a:off x="4308475" y="2930525"/>
              <a:ext cx="1746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4" name="Line 204">
              <a:extLst>
                <a:ext uri="{FF2B5EF4-FFF2-40B4-BE49-F238E27FC236}">
                  <a16:creationId xmlns:a16="http://schemas.microsoft.com/office/drawing/2014/main" id="{2D0CC96E-7986-A891-FBA9-A60173017DBD}"/>
                </a:ext>
              </a:extLst>
            </p:cNvPr>
            <p:cNvSpPr>
              <a:spLocks noChangeShapeType="1"/>
            </p:cNvSpPr>
            <p:nvPr/>
          </p:nvSpPr>
          <p:spPr bwMode="auto">
            <a:xfrm flipV="1">
              <a:off x="4483100" y="28511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5" name="Freeform 206">
              <a:extLst>
                <a:ext uri="{FF2B5EF4-FFF2-40B4-BE49-F238E27FC236}">
                  <a16:creationId xmlns:a16="http://schemas.microsoft.com/office/drawing/2014/main" id="{120EFD4F-FC1E-EBB0-4A4F-A1DDDE236AE8}"/>
                </a:ext>
              </a:extLst>
            </p:cNvPr>
            <p:cNvSpPr>
              <a:spLocks/>
            </p:cNvSpPr>
            <p:nvPr/>
          </p:nvSpPr>
          <p:spPr bwMode="auto">
            <a:xfrm>
              <a:off x="4110038" y="3160713"/>
              <a:ext cx="157163" cy="77787"/>
            </a:xfrm>
            <a:custGeom>
              <a:avLst/>
              <a:gdLst>
                <a:gd name="T0" fmla="*/ 0 w 395"/>
                <a:gd name="T1" fmla="*/ 199 h 199"/>
                <a:gd name="T2" fmla="*/ 395 w 395"/>
                <a:gd name="T3" fmla="*/ 199 h 199"/>
                <a:gd name="T4" fmla="*/ 395 w 395"/>
                <a:gd name="T5" fmla="*/ 0 h 199"/>
                <a:gd name="T6" fmla="*/ 0 w 395"/>
                <a:gd name="T7" fmla="*/ 0 h 199"/>
              </a:gdLst>
              <a:ahLst/>
              <a:cxnLst>
                <a:cxn ang="0">
                  <a:pos x="T0" y="T1"/>
                </a:cxn>
                <a:cxn ang="0">
                  <a:pos x="T2" y="T3"/>
                </a:cxn>
                <a:cxn ang="0">
                  <a:pos x="T4" y="T5"/>
                </a:cxn>
                <a:cxn ang="0">
                  <a:pos x="T6" y="T7"/>
                </a:cxn>
              </a:cxnLst>
              <a:rect l="0" t="0" r="r" b="b"/>
              <a:pathLst>
                <a:path w="395" h="199">
                  <a:moveTo>
                    <a:pt x="0" y="199"/>
                  </a:moveTo>
                  <a:lnTo>
                    <a:pt x="395" y="199"/>
                  </a:lnTo>
                  <a:lnTo>
                    <a:pt x="395"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6" name="Line 207">
              <a:extLst>
                <a:ext uri="{FF2B5EF4-FFF2-40B4-BE49-F238E27FC236}">
                  <a16:creationId xmlns:a16="http://schemas.microsoft.com/office/drawing/2014/main" id="{BE4266FB-A68D-34EF-11DF-D48292DABEB1}"/>
                </a:ext>
              </a:extLst>
            </p:cNvPr>
            <p:cNvSpPr>
              <a:spLocks noChangeShapeType="1"/>
            </p:cNvSpPr>
            <p:nvPr/>
          </p:nvSpPr>
          <p:spPr bwMode="auto">
            <a:xfrm flipV="1">
              <a:off x="4141788" y="30067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7" name="Line 208">
              <a:extLst>
                <a:ext uri="{FF2B5EF4-FFF2-40B4-BE49-F238E27FC236}">
                  <a16:creationId xmlns:a16="http://schemas.microsoft.com/office/drawing/2014/main" id="{6662C58E-7A64-54EC-8171-7FCAA3B8B928}"/>
                </a:ext>
              </a:extLst>
            </p:cNvPr>
            <p:cNvSpPr>
              <a:spLocks noChangeShapeType="1"/>
            </p:cNvSpPr>
            <p:nvPr/>
          </p:nvSpPr>
          <p:spPr bwMode="auto">
            <a:xfrm flipH="1">
              <a:off x="4052888" y="3006725"/>
              <a:ext cx="889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8" name="Line 209">
              <a:extLst>
                <a:ext uri="{FF2B5EF4-FFF2-40B4-BE49-F238E27FC236}">
                  <a16:creationId xmlns:a16="http://schemas.microsoft.com/office/drawing/2014/main" id="{80A276A6-23FD-C4EC-E5E5-705D878D5144}"/>
                </a:ext>
              </a:extLst>
            </p:cNvPr>
            <p:cNvSpPr>
              <a:spLocks noChangeShapeType="1"/>
            </p:cNvSpPr>
            <p:nvPr/>
          </p:nvSpPr>
          <p:spPr bwMode="auto">
            <a:xfrm>
              <a:off x="4052888" y="3084513"/>
              <a:ext cx="889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9" name="Line 210">
              <a:extLst>
                <a:ext uri="{FF2B5EF4-FFF2-40B4-BE49-F238E27FC236}">
                  <a16:creationId xmlns:a16="http://schemas.microsoft.com/office/drawing/2014/main" id="{3A3E349F-372B-3A9C-2022-C88BF0A54395}"/>
                </a:ext>
              </a:extLst>
            </p:cNvPr>
            <p:cNvSpPr>
              <a:spLocks noChangeShapeType="1"/>
            </p:cNvSpPr>
            <p:nvPr/>
          </p:nvSpPr>
          <p:spPr bwMode="auto">
            <a:xfrm flipV="1">
              <a:off x="4052888" y="30067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0" name="Line 211">
              <a:extLst>
                <a:ext uri="{FF2B5EF4-FFF2-40B4-BE49-F238E27FC236}">
                  <a16:creationId xmlns:a16="http://schemas.microsoft.com/office/drawing/2014/main" id="{C929CAB9-81AD-32C0-5D14-642022E9E62D}"/>
                </a:ext>
              </a:extLst>
            </p:cNvPr>
            <p:cNvSpPr>
              <a:spLocks noChangeShapeType="1"/>
            </p:cNvSpPr>
            <p:nvPr/>
          </p:nvSpPr>
          <p:spPr bwMode="auto">
            <a:xfrm>
              <a:off x="3735388" y="2776538"/>
              <a:ext cx="1031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1" name="Line 212">
              <a:extLst>
                <a:ext uri="{FF2B5EF4-FFF2-40B4-BE49-F238E27FC236}">
                  <a16:creationId xmlns:a16="http://schemas.microsoft.com/office/drawing/2014/main" id="{74D582D5-3D27-1AA0-2DC6-62FE49CDF495}"/>
                </a:ext>
              </a:extLst>
            </p:cNvPr>
            <p:cNvSpPr>
              <a:spLocks noChangeShapeType="1"/>
            </p:cNvSpPr>
            <p:nvPr/>
          </p:nvSpPr>
          <p:spPr bwMode="auto">
            <a:xfrm flipV="1">
              <a:off x="3816350" y="346868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2" name="Line 213">
              <a:extLst>
                <a:ext uri="{FF2B5EF4-FFF2-40B4-BE49-F238E27FC236}">
                  <a16:creationId xmlns:a16="http://schemas.microsoft.com/office/drawing/2014/main" id="{A961532F-0839-B9DF-C81A-18C45E2832D2}"/>
                </a:ext>
              </a:extLst>
            </p:cNvPr>
            <p:cNvSpPr>
              <a:spLocks noChangeShapeType="1"/>
            </p:cNvSpPr>
            <p:nvPr/>
          </p:nvSpPr>
          <p:spPr bwMode="auto">
            <a:xfrm flipV="1">
              <a:off x="3608388" y="33147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3" name="Line 214">
              <a:extLst>
                <a:ext uri="{FF2B5EF4-FFF2-40B4-BE49-F238E27FC236}">
                  <a16:creationId xmlns:a16="http://schemas.microsoft.com/office/drawing/2014/main" id="{F89CC3BE-3ACE-F95F-5BF3-FDEAB131B6FF}"/>
                </a:ext>
              </a:extLst>
            </p:cNvPr>
            <p:cNvSpPr>
              <a:spLocks noChangeShapeType="1"/>
            </p:cNvSpPr>
            <p:nvPr/>
          </p:nvSpPr>
          <p:spPr bwMode="auto">
            <a:xfrm flipV="1">
              <a:off x="3678238" y="31607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4" name="Line 215">
              <a:extLst>
                <a:ext uri="{FF2B5EF4-FFF2-40B4-BE49-F238E27FC236}">
                  <a16:creationId xmlns:a16="http://schemas.microsoft.com/office/drawing/2014/main" id="{6484F507-FCF7-F504-714B-5F43E43843CA}"/>
                </a:ext>
              </a:extLst>
            </p:cNvPr>
            <p:cNvSpPr>
              <a:spLocks noChangeShapeType="1"/>
            </p:cNvSpPr>
            <p:nvPr/>
          </p:nvSpPr>
          <p:spPr bwMode="auto">
            <a:xfrm flipV="1">
              <a:off x="4110038" y="31607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5" name="Line 216">
              <a:extLst>
                <a:ext uri="{FF2B5EF4-FFF2-40B4-BE49-F238E27FC236}">
                  <a16:creationId xmlns:a16="http://schemas.microsoft.com/office/drawing/2014/main" id="{867C271F-48A1-0ED9-7ACC-3A9B6A7A51A7}"/>
                </a:ext>
              </a:extLst>
            </p:cNvPr>
            <p:cNvSpPr>
              <a:spLocks noChangeShapeType="1"/>
            </p:cNvSpPr>
            <p:nvPr/>
          </p:nvSpPr>
          <p:spPr bwMode="auto">
            <a:xfrm flipV="1">
              <a:off x="3929063" y="346868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6" name="Freeform 217">
              <a:extLst>
                <a:ext uri="{FF2B5EF4-FFF2-40B4-BE49-F238E27FC236}">
                  <a16:creationId xmlns:a16="http://schemas.microsoft.com/office/drawing/2014/main" id="{3241E2FF-F9C7-2D93-D276-C03A7423CB7A}"/>
                </a:ext>
              </a:extLst>
            </p:cNvPr>
            <p:cNvSpPr>
              <a:spLocks/>
            </p:cNvSpPr>
            <p:nvPr/>
          </p:nvSpPr>
          <p:spPr bwMode="auto">
            <a:xfrm>
              <a:off x="3929063" y="3468688"/>
              <a:ext cx="141288" cy="79375"/>
            </a:xfrm>
            <a:custGeom>
              <a:avLst/>
              <a:gdLst>
                <a:gd name="T0" fmla="*/ 0 w 356"/>
                <a:gd name="T1" fmla="*/ 199 h 199"/>
                <a:gd name="T2" fmla="*/ 356 w 356"/>
                <a:gd name="T3" fmla="*/ 199 h 199"/>
                <a:gd name="T4" fmla="*/ 356 w 356"/>
                <a:gd name="T5" fmla="*/ 0 h 199"/>
                <a:gd name="T6" fmla="*/ 0 w 356"/>
                <a:gd name="T7" fmla="*/ 0 h 199"/>
              </a:gdLst>
              <a:ahLst/>
              <a:cxnLst>
                <a:cxn ang="0">
                  <a:pos x="T0" y="T1"/>
                </a:cxn>
                <a:cxn ang="0">
                  <a:pos x="T2" y="T3"/>
                </a:cxn>
                <a:cxn ang="0">
                  <a:pos x="T4" y="T5"/>
                </a:cxn>
                <a:cxn ang="0">
                  <a:pos x="T6" y="T7"/>
                </a:cxn>
              </a:cxnLst>
              <a:rect l="0" t="0" r="r" b="b"/>
              <a:pathLst>
                <a:path w="356" h="199">
                  <a:moveTo>
                    <a:pt x="0" y="199"/>
                  </a:moveTo>
                  <a:lnTo>
                    <a:pt x="356" y="199"/>
                  </a:lnTo>
                  <a:lnTo>
                    <a:pt x="356"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7" name="Freeform 218">
              <a:extLst>
                <a:ext uri="{FF2B5EF4-FFF2-40B4-BE49-F238E27FC236}">
                  <a16:creationId xmlns:a16="http://schemas.microsoft.com/office/drawing/2014/main" id="{69007337-46A3-3D35-4D0A-FD0A8D53B4B8}"/>
                </a:ext>
              </a:extLst>
            </p:cNvPr>
            <p:cNvSpPr>
              <a:spLocks/>
            </p:cNvSpPr>
            <p:nvPr/>
          </p:nvSpPr>
          <p:spPr bwMode="auto">
            <a:xfrm>
              <a:off x="4017963" y="3314700"/>
              <a:ext cx="98425" cy="79375"/>
            </a:xfrm>
            <a:custGeom>
              <a:avLst/>
              <a:gdLst>
                <a:gd name="T0" fmla="*/ 0 w 252"/>
                <a:gd name="T1" fmla="*/ 199 h 199"/>
                <a:gd name="T2" fmla="*/ 252 w 252"/>
                <a:gd name="T3" fmla="*/ 199 h 199"/>
                <a:gd name="T4" fmla="*/ 252 w 252"/>
                <a:gd name="T5" fmla="*/ 0 h 199"/>
                <a:gd name="T6" fmla="*/ 0 w 252"/>
                <a:gd name="T7" fmla="*/ 0 h 199"/>
              </a:gdLst>
              <a:ahLst/>
              <a:cxnLst>
                <a:cxn ang="0">
                  <a:pos x="T0" y="T1"/>
                </a:cxn>
                <a:cxn ang="0">
                  <a:pos x="T2" y="T3"/>
                </a:cxn>
                <a:cxn ang="0">
                  <a:pos x="T4" y="T5"/>
                </a:cxn>
                <a:cxn ang="0">
                  <a:pos x="T6" y="T7"/>
                </a:cxn>
              </a:cxnLst>
              <a:rect l="0" t="0" r="r" b="b"/>
              <a:pathLst>
                <a:path w="252" h="199">
                  <a:moveTo>
                    <a:pt x="0" y="199"/>
                  </a:moveTo>
                  <a:lnTo>
                    <a:pt x="252" y="199"/>
                  </a:lnTo>
                  <a:lnTo>
                    <a:pt x="252"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8" name="Line 219">
              <a:extLst>
                <a:ext uri="{FF2B5EF4-FFF2-40B4-BE49-F238E27FC236}">
                  <a16:creationId xmlns:a16="http://schemas.microsoft.com/office/drawing/2014/main" id="{71C17349-58D1-5A6E-FAD7-83BD8AFEB944}"/>
                </a:ext>
              </a:extLst>
            </p:cNvPr>
            <p:cNvSpPr>
              <a:spLocks noChangeShapeType="1"/>
            </p:cNvSpPr>
            <p:nvPr/>
          </p:nvSpPr>
          <p:spPr bwMode="auto">
            <a:xfrm flipV="1">
              <a:off x="4017963" y="33147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9" name="Line 220">
              <a:extLst>
                <a:ext uri="{FF2B5EF4-FFF2-40B4-BE49-F238E27FC236}">
                  <a16:creationId xmlns:a16="http://schemas.microsoft.com/office/drawing/2014/main" id="{1B9F46C1-C116-1A8B-0C25-759C9B739916}"/>
                </a:ext>
              </a:extLst>
            </p:cNvPr>
            <p:cNvSpPr>
              <a:spLocks noChangeShapeType="1"/>
            </p:cNvSpPr>
            <p:nvPr/>
          </p:nvSpPr>
          <p:spPr bwMode="auto">
            <a:xfrm flipH="1">
              <a:off x="3816350" y="3468688"/>
              <a:ext cx="1127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0" name="Line 221">
              <a:extLst>
                <a:ext uri="{FF2B5EF4-FFF2-40B4-BE49-F238E27FC236}">
                  <a16:creationId xmlns:a16="http://schemas.microsoft.com/office/drawing/2014/main" id="{ED2A35D4-00DD-CC0C-38CB-B0A4F3F6F754}"/>
                </a:ext>
              </a:extLst>
            </p:cNvPr>
            <p:cNvSpPr>
              <a:spLocks noChangeShapeType="1"/>
            </p:cNvSpPr>
            <p:nvPr/>
          </p:nvSpPr>
          <p:spPr bwMode="auto">
            <a:xfrm>
              <a:off x="3816350" y="3548063"/>
              <a:ext cx="1127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1" name="Line 222">
              <a:extLst>
                <a:ext uri="{FF2B5EF4-FFF2-40B4-BE49-F238E27FC236}">
                  <a16:creationId xmlns:a16="http://schemas.microsoft.com/office/drawing/2014/main" id="{1035AD1F-FDE8-FAB8-E7BE-E6EA2F076294}"/>
                </a:ext>
              </a:extLst>
            </p:cNvPr>
            <p:cNvSpPr>
              <a:spLocks noChangeShapeType="1"/>
            </p:cNvSpPr>
            <p:nvPr/>
          </p:nvSpPr>
          <p:spPr bwMode="auto">
            <a:xfrm>
              <a:off x="3608388" y="3394075"/>
              <a:ext cx="4095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2" name="Line 223">
              <a:extLst>
                <a:ext uri="{FF2B5EF4-FFF2-40B4-BE49-F238E27FC236}">
                  <a16:creationId xmlns:a16="http://schemas.microsoft.com/office/drawing/2014/main" id="{3D557BC4-D91D-D315-0997-D8C8F4A3F9AD}"/>
                </a:ext>
              </a:extLst>
            </p:cNvPr>
            <p:cNvSpPr>
              <a:spLocks noChangeShapeType="1"/>
            </p:cNvSpPr>
            <p:nvPr/>
          </p:nvSpPr>
          <p:spPr bwMode="auto">
            <a:xfrm flipH="1">
              <a:off x="3608388" y="3314700"/>
              <a:ext cx="4095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3" name="Line 224">
              <a:extLst>
                <a:ext uri="{FF2B5EF4-FFF2-40B4-BE49-F238E27FC236}">
                  <a16:creationId xmlns:a16="http://schemas.microsoft.com/office/drawing/2014/main" id="{E0AB9486-E792-A642-9C1C-B63FB7BCC549}"/>
                </a:ext>
              </a:extLst>
            </p:cNvPr>
            <p:cNvSpPr>
              <a:spLocks noChangeShapeType="1"/>
            </p:cNvSpPr>
            <p:nvPr/>
          </p:nvSpPr>
          <p:spPr bwMode="auto">
            <a:xfrm>
              <a:off x="3678238" y="3238500"/>
              <a:ext cx="4318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4" name="Line 225">
              <a:extLst>
                <a:ext uri="{FF2B5EF4-FFF2-40B4-BE49-F238E27FC236}">
                  <a16:creationId xmlns:a16="http://schemas.microsoft.com/office/drawing/2014/main" id="{2B45C731-B5D6-42EE-C748-4B8F9D1A735A}"/>
                </a:ext>
              </a:extLst>
            </p:cNvPr>
            <p:cNvSpPr>
              <a:spLocks noChangeShapeType="1"/>
            </p:cNvSpPr>
            <p:nvPr/>
          </p:nvSpPr>
          <p:spPr bwMode="auto">
            <a:xfrm flipH="1">
              <a:off x="3678238" y="3160713"/>
              <a:ext cx="4318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5" name="Line 226">
              <a:extLst>
                <a:ext uri="{FF2B5EF4-FFF2-40B4-BE49-F238E27FC236}">
                  <a16:creationId xmlns:a16="http://schemas.microsoft.com/office/drawing/2014/main" id="{AC7A5DED-6C76-B48A-E941-40425E418D04}"/>
                </a:ext>
              </a:extLst>
            </p:cNvPr>
            <p:cNvSpPr>
              <a:spLocks noChangeShapeType="1"/>
            </p:cNvSpPr>
            <p:nvPr/>
          </p:nvSpPr>
          <p:spPr bwMode="auto">
            <a:xfrm>
              <a:off x="3838575" y="2776538"/>
              <a:ext cx="2873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6" name="Line 227">
              <a:extLst>
                <a:ext uri="{FF2B5EF4-FFF2-40B4-BE49-F238E27FC236}">
                  <a16:creationId xmlns:a16="http://schemas.microsoft.com/office/drawing/2014/main" id="{C377BD7C-B439-7590-1F62-810B451F2E4D}"/>
                </a:ext>
              </a:extLst>
            </p:cNvPr>
            <p:cNvSpPr>
              <a:spLocks noChangeShapeType="1"/>
            </p:cNvSpPr>
            <p:nvPr/>
          </p:nvSpPr>
          <p:spPr bwMode="auto">
            <a:xfrm flipV="1">
              <a:off x="3375025" y="30067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7" name="Line 228">
              <a:extLst>
                <a:ext uri="{FF2B5EF4-FFF2-40B4-BE49-F238E27FC236}">
                  <a16:creationId xmlns:a16="http://schemas.microsoft.com/office/drawing/2014/main" id="{A57FE5FF-BCA6-7029-950B-EBB14F3EB0DE}"/>
                </a:ext>
              </a:extLst>
            </p:cNvPr>
            <p:cNvSpPr>
              <a:spLocks noChangeShapeType="1"/>
            </p:cNvSpPr>
            <p:nvPr/>
          </p:nvSpPr>
          <p:spPr bwMode="auto">
            <a:xfrm flipV="1">
              <a:off x="3365500" y="28511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8" name="Line 229">
              <a:extLst>
                <a:ext uri="{FF2B5EF4-FFF2-40B4-BE49-F238E27FC236}">
                  <a16:creationId xmlns:a16="http://schemas.microsoft.com/office/drawing/2014/main" id="{F6C0A777-6097-54D2-43A7-E59C219E91F8}"/>
                </a:ext>
              </a:extLst>
            </p:cNvPr>
            <p:cNvSpPr>
              <a:spLocks noChangeShapeType="1"/>
            </p:cNvSpPr>
            <p:nvPr/>
          </p:nvSpPr>
          <p:spPr bwMode="auto">
            <a:xfrm flipH="1">
              <a:off x="3365500" y="2851150"/>
              <a:ext cx="1317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9" name="Line 230">
              <a:extLst>
                <a:ext uri="{FF2B5EF4-FFF2-40B4-BE49-F238E27FC236}">
                  <a16:creationId xmlns:a16="http://schemas.microsoft.com/office/drawing/2014/main" id="{D6CE68D1-DCA4-C59D-035D-22350FFE85B4}"/>
                </a:ext>
              </a:extLst>
            </p:cNvPr>
            <p:cNvSpPr>
              <a:spLocks noChangeShapeType="1"/>
            </p:cNvSpPr>
            <p:nvPr/>
          </p:nvSpPr>
          <p:spPr bwMode="auto">
            <a:xfrm>
              <a:off x="3365500" y="2930525"/>
              <a:ext cx="1317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0" name="Line 231">
              <a:extLst>
                <a:ext uri="{FF2B5EF4-FFF2-40B4-BE49-F238E27FC236}">
                  <a16:creationId xmlns:a16="http://schemas.microsoft.com/office/drawing/2014/main" id="{4A40FD9F-FBDD-F6DF-8771-866952B8C95B}"/>
                </a:ext>
              </a:extLst>
            </p:cNvPr>
            <p:cNvSpPr>
              <a:spLocks noChangeShapeType="1"/>
            </p:cNvSpPr>
            <p:nvPr/>
          </p:nvSpPr>
          <p:spPr bwMode="auto">
            <a:xfrm flipV="1">
              <a:off x="3497263" y="28511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1" name="Line 232">
              <a:extLst>
                <a:ext uri="{FF2B5EF4-FFF2-40B4-BE49-F238E27FC236}">
                  <a16:creationId xmlns:a16="http://schemas.microsoft.com/office/drawing/2014/main" id="{BB474CC5-0C04-78D7-F1CA-78ACC44A7A33}"/>
                </a:ext>
              </a:extLst>
            </p:cNvPr>
            <p:cNvSpPr>
              <a:spLocks noChangeShapeType="1"/>
            </p:cNvSpPr>
            <p:nvPr/>
          </p:nvSpPr>
          <p:spPr bwMode="auto">
            <a:xfrm flipV="1">
              <a:off x="2895600" y="30067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2" name="Line 233">
              <a:extLst>
                <a:ext uri="{FF2B5EF4-FFF2-40B4-BE49-F238E27FC236}">
                  <a16:creationId xmlns:a16="http://schemas.microsoft.com/office/drawing/2014/main" id="{359264B4-E37D-A73D-6ABB-A3763EC8722B}"/>
                </a:ext>
              </a:extLst>
            </p:cNvPr>
            <p:cNvSpPr>
              <a:spLocks noChangeShapeType="1"/>
            </p:cNvSpPr>
            <p:nvPr/>
          </p:nvSpPr>
          <p:spPr bwMode="auto">
            <a:xfrm flipV="1">
              <a:off x="2887663" y="346868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3" name="Line 234">
              <a:extLst>
                <a:ext uri="{FF2B5EF4-FFF2-40B4-BE49-F238E27FC236}">
                  <a16:creationId xmlns:a16="http://schemas.microsoft.com/office/drawing/2014/main" id="{CD042D71-55DF-1F8C-4A42-F5574B8F3AE1}"/>
                </a:ext>
              </a:extLst>
            </p:cNvPr>
            <p:cNvSpPr>
              <a:spLocks noChangeShapeType="1"/>
            </p:cNvSpPr>
            <p:nvPr/>
          </p:nvSpPr>
          <p:spPr bwMode="auto">
            <a:xfrm flipV="1">
              <a:off x="2967038" y="33147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4" name="Line 235">
              <a:extLst>
                <a:ext uri="{FF2B5EF4-FFF2-40B4-BE49-F238E27FC236}">
                  <a16:creationId xmlns:a16="http://schemas.microsoft.com/office/drawing/2014/main" id="{EBE31813-4107-351E-FC02-F3DBCFA1680A}"/>
                </a:ext>
              </a:extLst>
            </p:cNvPr>
            <p:cNvSpPr>
              <a:spLocks noChangeShapeType="1"/>
            </p:cNvSpPr>
            <p:nvPr/>
          </p:nvSpPr>
          <p:spPr bwMode="auto">
            <a:xfrm flipV="1">
              <a:off x="3224213" y="346868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5" name="Line 236">
              <a:extLst>
                <a:ext uri="{FF2B5EF4-FFF2-40B4-BE49-F238E27FC236}">
                  <a16:creationId xmlns:a16="http://schemas.microsoft.com/office/drawing/2014/main" id="{CCDB4E6C-93A2-E29E-A0C6-BE0AF3E36AAC}"/>
                </a:ext>
              </a:extLst>
            </p:cNvPr>
            <p:cNvSpPr>
              <a:spLocks noChangeShapeType="1"/>
            </p:cNvSpPr>
            <p:nvPr/>
          </p:nvSpPr>
          <p:spPr bwMode="auto">
            <a:xfrm flipV="1">
              <a:off x="3171825" y="33147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6" name="Line 237">
              <a:extLst>
                <a:ext uri="{FF2B5EF4-FFF2-40B4-BE49-F238E27FC236}">
                  <a16:creationId xmlns:a16="http://schemas.microsoft.com/office/drawing/2014/main" id="{2A286160-6D35-3118-D2F5-DC0DF4EC1641}"/>
                </a:ext>
              </a:extLst>
            </p:cNvPr>
            <p:cNvSpPr>
              <a:spLocks noChangeShapeType="1"/>
            </p:cNvSpPr>
            <p:nvPr/>
          </p:nvSpPr>
          <p:spPr bwMode="auto">
            <a:xfrm flipV="1">
              <a:off x="3348038" y="31607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7" name="Line 238">
              <a:extLst>
                <a:ext uri="{FF2B5EF4-FFF2-40B4-BE49-F238E27FC236}">
                  <a16:creationId xmlns:a16="http://schemas.microsoft.com/office/drawing/2014/main" id="{E79B7A69-155E-DA45-6293-B95188957AA4}"/>
                </a:ext>
              </a:extLst>
            </p:cNvPr>
            <p:cNvSpPr>
              <a:spLocks noChangeShapeType="1"/>
            </p:cNvSpPr>
            <p:nvPr/>
          </p:nvSpPr>
          <p:spPr bwMode="auto">
            <a:xfrm>
              <a:off x="3186113" y="3238500"/>
              <a:ext cx="161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8" name="Line 239">
              <a:extLst>
                <a:ext uri="{FF2B5EF4-FFF2-40B4-BE49-F238E27FC236}">
                  <a16:creationId xmlns:a16="http://schemas.microsoft.com/office/drawing/2014/main" id="{5C2D913A-8D91-87C6-C3E3-102D37AF7812}"/>
                </a:ext>
              </a:extLst>
            </p:cNvPr>
            <p:cNvSpPr>
              <a:spLocks noChangeShapeType="1"/>
            </p:cNvSpPr>
            <p:nvPr/>
          </p:nvSpPr>
          <p:spPr bwMode="auto">
            <a:xfrm flipH="1">
              <a:off x="3186113" y="3160713"/>
              <a:ext cx="161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9" name="Line 240">
              <a:extLst>
                <a:ext uri="{FF2B5EF4-FFF2-40B4-BE49-F238E27FC236}">
                  <a16:creationId xmlns:a16="http://schemas.microsoft.com/office/drawing/2014/main" id="{12DD8A2C-A623-0227-030F-7F3669A21847}"/>
                </a:ext>
              </a:extLst>
            </p:cNvPr>
            <p:cNvSpPr>
              <a:spLocks noChangeShapeType="1"/>
            </p:cNvSpPr>
            <p:nvPr/>
          </p:nvSpPr>
          <p:spPr bwMode="auto">
            <a:xfrm flipV="1">
              <a:off x="3186113" y="31607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0" name="Line 241">
              <a:extLst>
                <a:ext uri="{FF2B5EF4-FFF2-40B4-BE49-F238E27FC236}">
                  <a16:creationId xmlns:a16="http://schemas.microsoft.com/office/drawing/2014/main" id="{3B69FC9D-AEF0-997D-81F7-78D233F4CD3E}"/>
                </a:ext>
              </a:extLst>
            </p:cNvPr>
            <p:cNvSpPr>
              <a:spLocks noChangeShapeType="1"/>
            </p:cNvSpPr>
            <p:nvPr/>
          </p:nvSpPr>
          <p:spPr bwMode="auto">
            <a:xfrm>
              <a:off x="2887663" y="3548063"/>
              <a:ext cx="336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1" name="Line 242">
              <a:extLst>
                <a:ext uri="{FF2B5EF4-FFF2-40B4-BE49-F238E27FC236}">
                  <a16:creationId xmlns:a16="http://schemas.microsoft.com/office/drawing/2014/main" id="{87829D48-3898-C02E-6EEA-C8A1EE6F68B4}"/>
                </a:ext>
              </a:extLst>
            </p:cNvPr>
            <p:cNvSpPr>
              <a:spLocks noChangeShapeType="1"/>
            </p:cNvSpPr>
            <p:nvPr/>
          </p:nvSpPr>
          <p:spPr bwMode="auto">
            <a:xfrm flipH="1">
              <a:off x="2887663" y="3468688"/>
              <a:ext cx="3365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2" name="Line 243">
              <a:extLst>
                <a:ext uri="{FF2B5EF4-FFF2-40B4-BE49-F238E27FC236}">
                  <a16:creationId xmlns:a16="http://schemas.microsoft.com/office/drawing/2014/main" id="{107D11F3-B471-753B-A693-55C53E47ABD2}"/>
                </a:ext>
              </a:extLst>
            </p:cNvPr>
            <p:cNvSpPr>
              <a:spLocks noChangeShapeType="1"/>
            </p:cNvSpPr>
            <p:nvPr/>
          </p:nvSpPr>
          <p:spPr bwMode="auto">
            <a:xfrm>
              <a:off x="2967038" y="3394075"/>
              <a:ext cx="2047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3" name="Line 244">
              <a:extLst>
                <a:ext uri="{FF2B5EF4-FFF2-40B4-BE49-F238E27FC236}">
                  <a16:creationId xmlns:a16="http://schemas.microsoft.com/office/drawing/2014/main" id="{CF2D2F27-2D4C-AE6A-ABBC-D9DE2C6EE0B6}"/>
                </a:ext>
              </a:extLst>
            </p:cNvPr>
            <p:cNvSpPr>
              <a:spLocks noChangeShapeType="1"/>
            </p:cNvSpPr>
            <p:nvPr/>
          </p:nvSpPr>
          <p:spPr bwMode="auto">
            <a:xfrm flipH="1">
              <a:off x="2967038" y="3314700"/>
              <a:ext cx="2047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4" name="Line 245">
              <a:extLst>
                <a:ext uri="{FF2B5EF4-FFF2-40B4-BE49-F238E27FC236}">
                  <a16:creationId xmlns:a16="http://schemas.microsoft.com/office/drawing/2014/main" id="{C3B49FF4-6544-B026-0D33-484D1D92AEA9}"/>
                </a:ext>
              </a:extLst>
            </p:cNvPr>
            <p:cNvSpPr>
              <a:spLocks noChangeShapeType="1"/>
            </p:cNvSpPr>
            <p:nvPr/>
          </p:nvSpPr>
          <p:spPr bwMode="auto">
            <a:xfrm flipH="1">
              <a:off x="2895600" y="3006725"/>
              <a:ext cx="4794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5" name="Line 246">
              <a:extLst>
                <a:ext uri="{FF2B5EF4-FFF2-40B4-BE49-F238E27FC236}">
                  <a16:creationId xmlns:a16="http://schemas.microsoft.com/office/drawing/2014/main" id="{ADABDC43-4F3F-DA00-3FA6-CBE0ABA0E348}"/>
                </a:ext>
              </a:extLst>
            </p:cNvPr>
            <p:cNvSpPr>
              <a:spLocks noChangeShapeType="1"/>
            </p:cNvSpPr>
            <p:nvPr/>
          </p:nvSpPr>
          <p:spPr bwMode="auto">
            <a:xfrm>
              <a:off x="2895600" y="3084513"/>
              <a:ext cx="4794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6" name="Line 247">
              <a:extLst>
                <a:ext uri="{FF2B5EF4-FFF2-40B4-BE49-F238E27FC236}">
                  <a16:creationId xmlns:a16="http://schemas.microsoft.com/office/drawing/2014/main" id="{1D753E49-B84F-DADF-59F8-B933621D40F9}"/>
                </a:ext>
              </a:extLst>
            </p:cNvPr>
            <p:cNvSpPr>
              <a:spLocks noChangeShapeType="1"/>
            </p:cNvSpPr>
            <p:nvPr/>
          </p:nvSpPr>
          <p:spPr bwMode="auto">
            <a:xfrm flipH="1">
              <a:off x="3197225" y="3932238"/>
              <a:ext cx="2174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7" name="Line 248">
              <a:extLst>
                <a:ext uri="{FF2B5EF4-FFF2-40B4-BE49-F238E27FC236}">
                  <a16:creationId xmlns:a16="http://schemas.microsoft.com/office/drawing/2014/main" id="{26DE48D1-3F61-53EE-CCC5-E01659FFBFC6}"/>
                </a:ext>
              </a:extLst>
            </p:cNvPr>
            <p:cNvSpPr>
              <a:spLocks noChangeShapeType="1"/>
            </p:cNvSpPr>
            <p:nvPr/>
          </p:nvSpPr>
          <p:spPr bwMode="auto">
            <a:xfrm flipV="1">
              <a:off x="3349625" y="377825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8" name="Line 249">
              <a:extLst>
                <a:ext uri="{FF2B5EF4-FFF2-40B4-BE49-F238E27FC236}">
                  <a16:creationId xmlns:a16="http://schemas.microsoft.com/office/drawing/2014/main" id="{E21FEC0B-56C2-3477-7999-2C7C9BE9055E}"/>
                </a:ext>
              </a:extLst>
            </p:cNvPr>
            <p:cNvSpPr>
              <a:spLocks noChangeShapeType="1"/>
            </p:cNvSpPr>
            <p:nvPr/>
          </p:nvSpPr>
          <p:spPr bwMode="auto">
            <a:xfrm flipH="1">
              <a:off x="3203575" y="3778250"/>
              <a:ext cx="1460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9" name="Line 250">
              <a:extLst>
                <a:ext uri="{FF2B5EF4-FFF2-40B4-BE49-F238E27FC236}">
                  <a16:creationId xmlns:a16="http://schemas.microsoft.com/office/drawing/2014/main" id="{14E22BD8-7B1E-6B45-5A1E-E93417CFDB5A}"/>
                </a:ext>
              </a:extLst>
            </p:cNvPr>
            <p:cNvSpPr>
              <a:spLocks noChangeShapeType="1"/>
            </p:cNvSpPr>
            <p:nvPr/>
          </p:nvSpPr>
          <p:spPr bwMode="auto">
            <a:xfrm>
              <a:off x="3203575" y="3856038"/>
              <a:ext cx="1460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0" name="Line 251">
              <a:extLst>
                <a:ext uri="{FF2B5EF4-FFF2-40B4-BE49-F238E27FC236}">
                  <a16:creationId xmlns:a16="http://schemas.microsoft.com/office/drawing/2014/main" id="{037E2620-3822-52D0-9178-7616AB3A4F69}"/>
                </a:ext>
              </a:extLst>
            </p:cNvPr>
            <p:cNvSpPr>
              <a:spLocks noChangeShapeType="1"/>
            </p:cNvSpPr>
            <p:nvPr/>
          </p:nvSpPr>
          <p:spPr bwMode="auto">
            <a:xfrm flipV="1">
              <a:off x="3203575" y="377825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1" name="Line 252">
              <a:extLst>
                <a:ext uri="{FF2B5EF4-FFF2-40B4-BE49-F238E27FC236}">
                  <a16:creationId xmlns:a16="http://schemas.microsoft.com/office/drawing/2014/main" id="{94A1ECF0-100F-CC32-5B21-19BCD32462A9}"/>
                </a:ext>
              </a:extLst>
            </p:cNvPr>
            <p:cNvSpPr>
              <a:spLocks noChangeShapeType="1"/>
            </p:cNvSpPr>
            <p:nvPr/>
          </p:nvSpPr>
          <p:spPr bwMode="auto">
            <a:xfrm flipV="1">
              <a:off x="3116263" y="377825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2" name="Line 253">
              <a:extLst>
                <a:ext uri="{FF2B5EF4-FFF2-40B4-BE49-F238E27FC236}">
                  <a16:creationId xmlns:a16="http://schemas.microsoft.com/office/drawing/2014/main" id="{92D910DF-0644-6043-8670-A456F4C662AD}"/>
                </a:ext>
              </a:extLst>
            </p:cNvPr>
            <p:cNvSpPr>
              <a:spLocks noChangeShapeType="1"/>
            </p:cNvSpPr>
            <p:nvPr/>
          </p:nvSpPr>
          <p:spPr bwMode="auto">
            <a:xfrm flipH="1">
              <a:off x="2876550" y="4395788"/>
              <a:ext cx="2254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3" name="Line 254">
              <a:extLst>
                <a:ext uri="{FF2B5EF4-FFF2-40B4-BE49-F238E27FC236}">
                  <a16:creationId xmlns:a16="http://schemas.microsoft.com/office/drawing/2014/main" id="{7F978201-1EB4-0E2D-A33A-0309F5AA0E0B}"/>
                </a:ext>
              </a:extLst>
            </p:cNvPr>
            <p:cNvSpPr>
              <a:spLocks noChangeShapeType="1"/>
            </p:cNvSpPr>
            <p:nvPr/>
          </p:nvSpPr>
          <p:spPr bwMode="auto">
            <a:xfrm flipV="1">
              <a:off x="2947988" y="40862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4" name="Line 255">
              <a:extLst>
                <a:ext uri="{FF2B5EF4-FFF2-40B4-BE49-F238E27FC236}">
                  <a16:creationId xmlns:a16="http://schemas.microsoft.com/office/drawing/2014/main" id="{CE84F316-1B58-C68F-635A-911D3704AEF9}"/>
                </a:ext>
              </a:extLst>
            </p:cNvPr>
            <p:cNvSpPr>
              <a:spLocks noChangeShapeType="1"/>
            </p:cNvSpPr>
            <p:nvPr/>
          </p:nvSpPr>
          <p:spPr bwMode="auto">
            <a:xfrm>
              <a:off x="2867025" y="4165600"/>
              <a:ext cx="809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5" name="Line 256">
              <a:extLst>
                <a:ext uri="{FF2B5EF4-FFF2-40B4-BE49-F238E27FC236}">
                  <a16:creationId xmlns:a16="http://schemas.microsoft.com/office/drawing/2014/main" id="{DB8E4C5B-AF7E-4F7A-A336-D192FBB97925}"/>
                </a:ext>
              </a:extLst>
            </p:cNvPr>
            <p:cNvSpPr>
              <a:spLocks noChangeShapeType="1"/>
            </p:cNvSpPr>
            <p:nvPr/>
          </p:nvSpPr>
          <p:spPr bwMode="auto">
            <a:xfrm flipH="1">
              <a:off x="2867025" y="4086225"/>
              <a:ext cx="809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6" name="Line 257">
              <a:extLst>
                <a:ext uri="{FF2B5EF4-FFF2-40B4-BE49-F238E27FC236}">
                  <a16:creationId xmlns:a16="http://schemas.microsoft.com/office/drawing/2014/main" id="{482EE426-8A0A-E33E-CCA6-6F7C74BD1484}"/>
                </a:ext>
              </a:extLst>
            </p:cNvPr>
            <p:cNvSpPr>
              <a:spLocks noChangeShapeType="1"/>
            </p:cNvSpPr>
            <p:nvPr/>
          </p:nvSpPr>
          <p:spPr bwMode="auto">
            <a:xfrm flipV="1">
              <a:off x="2867025" y="40862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7" name="Line 258">
              <a:extLst>
                <a:ext uri="{FF2B5EF4-FFF2-40B4-BE49-F238E27FC236}">
                  <a16:creationId xmlns:a16="http://schemas.microsoft.com/office/drawing/2014/main" id="{365FDD53-31FA-A498-65AA-DEBE8F796833}"/>
                </a:ext>
              </a:extLst>
            </p:cNvPr>
            <p:cNvSpPr>
              <a:spLocks noChangeShapeType="1"/>
            </p:cNvSpPr>
            <p:nvPr/>
          </p:nvSpPr>
          <p:spPr bwMode="auto">
            <a:xfrm flipV="1">
              <a:off x="3252788" y="40862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8" name="Line 259">
              <a:extLst>
                <a:ext uri="{FF2B5EF4-FFF2-40B4-BE49-F238E27FC236}">
                  <a16:creationId xmlns:a16="http://schemas.microsoft.com/office/drawing/2014/main" id="{C351AAE3-1DEE-6E1B-0556-20D5ABC73D85}"/>
                </a:ext>
              </a:extLst>
            </p:cNvPr>
            <p:cNvSpPr>
              <a:spLocks noChangeShapeType="1"/>
            </p:cNvSpPr>
            <p:nvPr/>
          </p:nvSpPr>
          <p:spPr bwMode="auto">
            <a:xfrm flipH="1">
              <a:off x="3252788" y="4086225"/>
              <a:ext cx="746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9" name="Line 260">
              <a:extLst>
                <a:ext uri="{FF2B5EF4-FFF2-40B4-BE49-F238E27FC236}">
                  <a16:creationId xmlns:a16="http://schemas.microsoft.com/office/drawing/2014/main" id="{CF2DD4AE-DE78-4768-B418-C5A3B808BE90}"/>
                </a:ext>
              </a:extLst>
            </p:cNvPr>
            <p:cNvSpPr>
              <a:spLocks noChangeShapeType="1"/>
            </p:cNvSpPr>
            <p:nvPr/>
          </p:nvSpPr>
          <p:spPr bwMode="auto">
            <a:xfrm>
              <a:off x="3252788" y="4165600"/>
              <a:ext cx="746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0" name="Line 261">
              <a:extLst>
                <a:ext uri="{FF2B5EF4-FFF2-40B4-BE49-F238E27FC236}">
                  <a16:creationId xmlns:a16="http://schemas.microsoft.com/office/drawing/2014/main" id="{8F542B6D-0657-B7CB-8A3C-7C85BEAF8F19}"/>
                </a:ext>
              </a:extLst>
            </p:cNvPr>
            <p:cNvSpPr>
              <a:spLocks noChangeShapeType="1"/>
            </p:cNvSpPr>
            <p:nvPr/>
          </p:nvSpPr>
          <p:spPr bwMode="auto">
            <a:xfrm flipV="1">
              <a:off x="3327400" y="40862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1" name="Line 262">
              <a:extLst>
                <a:ext uri="{FF2B5EF4-FFF2-40B4-BE49-F238E27FC236}">
                  <a16:creationId xmlns:a16="http://schemas.microsoft.com/office/drawing/2014/main" id="{78111D18-E4BB-D0F5-C9B5-7E745D97C53D}"/>
                </a:ext>
              </a:extLst>
            </p:cNvPr>
            <p:cNvSpPr>
              <a:spLocks noChangeShapeType="1"/>
            </p:cNvSpPr>
            <p:nvPr/>
          </p:nvSpPr>
          <p:spPr bwMode="auto">
            <a:xfrm flipV="1">
              <a:off x="3325813" y="424180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2" name="Line 263">
              <a:extLst>
                <a:ext uri="{FF2B5EF4-FFF2-40B4-BE49-F238E27FC236}">
                  <a16:creationId xmlns:a16="http://schemas.microsoft.com/office/drawing/2014/main" id="{653FE9AF-5B8D-456A-6804-7E3911D92C93}"/>
                </a:ext>
              </a:extLst>
            </p:cNvPr>
            <p:cNvSpPr>
              <a:spLocks noChangeShapeType="1"/>
            </p:cNvSpPr>
            <p:nvPr/>
          </p:nvSpPr>
          <p:spPr bwMode="auto">
            <a:xfrm flipH="1">
              <a:off x="3255963" y="4241800"/>
              <a:ext cx="698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3" name="Line 264">
              <a:extLst>
                <a:ext uri="{FF2B5EF4-FFF2-40B4-BE49-F238E27FC236}">
                  <a16:creationId xmlns:a16="http://schemas.microsoft.com/office/drawing/2014/main" id="{3EEA14AA-3512-C837-9A37-10AB9CC45D55}"/>
                </a:ext>
              </a:extLst>
            </p:cNvPr>
            <p:cNvSpPr>
              <a:spLocks noChangeShapeType="1"/>
            </p:cNvSpPr>
            <p:nvPr/>
          </p:nvSpPr>
          <p:spPr bwMode="auto">
            <a:xfrm>
              <a:off x="3255963" y="4319588"/>
              <a:ext cx="698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4" name="Line 265">
              <a:extLst>
                <a:ext uri="{FF2B5EF4-FFF2-40B4-BE49-F238E27FC236}">
                  <a16:creationId xmlns:a16="http://schemas.microsoft.com/office/drawing/2014/main" id="{17115C66-ADF1-38EC-5DA6-95C13E10E8C0}"/>
                </a:ext>
              </a:extLst>
            </p:cNvPr>
            <p:cNvSpPr>
              <a:spLocks noChangeShapeType="1"/>
            </p:cNvSpPr>
            <p:nvPr/>
          </p:nvSpPr>
          <p:spPr bwMode="auto">
            <a:xfrm flipV="1">
              <a:off x="3255963" y="424180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 name="Line 266">
              <a:extLst>
                <a:ext uri="{FF2B5EF4-FFF2-40B4-BE49-F238E27FC236}">
                  <a16:creationId xmlns:a16="http://schemas.microsoft.com/office/drawing/2014/main" id="{B83EBE82-EF39-89AC-0D55-E75E61BFF70D}"/>
                </a:ext>
              </a:extLst>
            </p:cNvPr>
            <p:cNvSpPr>
              <a:spLocks noChangeShapeType="1"/>
            </p:cNvSpPr>
            <p:nvPr/>
          </p:nvSpPr>
          <p:spPr bwMode="auto">
            <a:xfrm flipV="1">
              <a:off x="3403600" y="424180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 name="Freeform 267">
              <a:extLst>
                <a:ext uri="{FF2B5EF4-FFF2-40B4-BE49-F238E27FC236}">
                  <a16:creationId xmlns:a16="http://schemas.microsoft.com/office/drawing/2014/main" id="{D127603F-5971-669D-90AF-776E7F8533FA}"/>
                </a:ext>
              </a:extLst>
            </p:cNvPr>
            <p:cNvSpPr>
              <a:spLocks/>
            </p:cNvSpPr>
            <p:nvPr/>
          </p:nvSpPr>
          <p:spPr bwMode="auto">
            <a:xfrm>
              <a:off x="3403600" y="4241800"/>
              <a:ext cx="88900" cy="77787"/>
            </a:xfrm>
            <a:custGeom>
              <a:avLst/>
              <a:gdLst>
                <a:gd name="T0" fmla="*/ 0 w 227"/>
                <a:gd name="T1" fmla="*/ 199 h 199"/>
                <a:gd name="T2" fmla="*/ 227 w 227"/>
                <a:gd name="T3" fmla="*/ 199 h 199"/>
                <a:gd name="T4" fmla="*/ 227 w 227"/>
                <a:gd name="T5" fmla="*/ 0 h 199"/>
                <a:gd name="T6" fmla="*/ 0 w 227"/>
                <a:gd name="T7" fmla="*/ 0 h 199"/>
              </a:gdLst>
              <a:ahLst/>
              <a:cxnLst>
                <a:cxn ang="0">
                  <a:pos x="T0" y="T1"/>
                </a:cxn>
                <a:cxn ang="0">
                  <a:pos x="T2" y="T3"/>
                </a:cxn>
                <a:cxn ang="0">
                  <a:pos x="T4" y="T5"/>
                </a:cxn>
                <a:cxn ang="0">
                  <a:pos x="T6" y="T7"/>
                </a:cxn>
              </a:cxnLst>
              <a:rect l="0" t="0" r="r" b="b"/>
              <a:pathLst>
                <a:path w="227" h="199">
                  <a:moveTo>
                    <a:pt x="0" y="199"/>
                  </a:moveTo>
                  <a:lnTo>
                    <a:pt x="227" y="199"/>
                  </a:lnTo>
                  <a:lnTo>
                    <a:pt x="227"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 name="Freeform 268">
              <a:extLst>
                <a:ext uri="{FF2B5EF4-FFF2-40B4-BE49-F238E27FC236}">
                  <a16:creationId xmlns:a16="http://schemas.microsoft.com/office/drawing/2014/main" id="{F20588CB-7C66-2960-D514-865B9403D37C}"/>
                </a:ext>
              </a:extLst>
            </p:cNvPr>
            <p:cNvSpPr>
              <a:spLocks/>
            </p:cNvSpPr>
            <p:nvPr/>
          </p:nvSpPr>
          <p:spPr bwMode="auto">
            <a:xfrm>
              <a:off x="3265488" y="4395788"/>
              <a:ext cx="144463" cy="77787"/>
            </a:xfrm>
            <a:custGeom>
              <a:avLst/>
              <a:gdLst>
                <a:gd name="T0" fmla="*/ 0 w 368"/>
                <a:gd name="T1" fmla="*/ 199 h 199"/>
                <a:gd name="T2" fmla="*/ 368 w 368"/>
                <a:gd name="T3" fmla="*/ 199 h 199"/>
                <a:gd name="T4" fmla="*/ 368 w 368"/>
                <a:gd name="T5" fmla="*/ 0 h 199"/>
                <a:gd name="T6" fmla="*/ 0 w 368"/>
                <a:gd name="T7" fmla="*/ 0 h 199"/>
              </a:gdLst>
              <a:ahLst/>
              <a:cxnLst>
                <a:cxn ang="0">
                  <a:pos x="T0" y="T1"/>
                </a:cxn>
                <a:cxn ang="0">
                  <a:pos x="T2" y="T3"/>
                </a:cxn>
                <a:cxn ang="0">
                  <a:pos x="T4" y="T5"/>
                </a:cxn>
                <a:cxn ang="0">
                  <a:pos x="T6" y="T7"/>
                </a:cxn>
              </a:cxnLst>
              <a:rect l="0" t="0" r="r" b="b"/>
              <a:pathLst>
                <a:path w="368" h="199">
                  <a:moveTo>
                    <a:pt x="0" y="199"/>
                  </a:moveTo>
                  <a:lnTo>
                    <a:pt x="368" y="199"/>
                  </a:lnTo>
                  <a:lnTo>
                    <a:pt x="368"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8" name="Line 269">
              <a:extLst>
                <a:ext uri="{FF2B5EF4-FFF2-40B4-BE49-F238E27FC236}">
                  <a16:creationId xmlns:a16="http://schemas.microsoft.com/office/drawing/2014/main" id="{5006B1A1-ACB3-AFCC-CA38-B213C8742A88}"/>
                </a:ext>
              </a:extLst>
            </p:cNvPr>
            <p:cNvSpPr>
              <a:spLocks noChangeShapeType="1"/>
            </p:cNvSpPr>
            <p:nvPr/>
          </p:nvSpPr>
          <p:spPr bwMode="auto">
            <a:xfrm flipH="1">
              <a:off x="3325813" y="4241800"/>
              <a:ext cx="777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9" name="Line 270">
              <a:extLst>
                <a:ext uri="{FF2B5EF4-FFF2-40B4-BE49-F238E27FC236}">
                  <a16:creationId xmlns:a16="http://schemas.microsoft.com/office/drawing/2014/main" id="{B5EF0AE2-3585-3CFC-7C3F-D3E1817F4A02}"/>
                </a:ext>
              </a:extLst>
            </p:cNvPr>
            <p:cNvSpPr>
              <a:spLocks noChangeShapeType="1"/>
            </p:cNvSpPr>
            <p:nvPr/>
          </p:nvSpPr>
          <p:spPr bwMode="auto">
            <a:xfrm>
              <a:off x="3325813" y="4319588"/>
              <a:ext cx="777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0" name="Line 271">
              <a:extLst>
                <a:ext uri="{FF2B5EF4-FFF2-40B4-BE49-F238E27FC236}">
                  <a16:creationId xmlns:a16="http://schemas.microsoft.com/office/drawing/2014/main" id="{A8AD1E35-E93E-2EE5-8927-CE99CE5D2C06}"/>
                </a:ext>
              </a:extLst>
            </p:cNvPr>
            <p:cNvSpPr>
              <a:spLocks noChangeShapeType="1"/>
            </p:cNvSpPr>
            <p:nvPr/>
          </p:nvSpPr>
          <p:spPr bwMode="auto">
            <a:xfrm>
              <a:off x="3197225" y="4011613"/>
              <a:ext cx="2174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1" name="Line 272">
              <a:extLst>
                <a:ext uri="{FF2B5EF4-FFF2-40B4-BE49-F238E27FC236}">
                  <a16:creationId xmlns:a16="http://schemas.microsoft.com/office/drawing/2014/main" id="{135ED2D4-FA16-845A-65F8-524696E88140}"/>
                </a:ext>
              </a:extLst>
            </p:cNvPr>
            <p:cNvSpPr>
              <a:spLocks noChangeShapeType="1"/>
            </p:cNvSpPr>
            <p:nvPr/>
          </p:nvSpPr>
          <p:spPr bwMode="auto">
            <a:xfrm flipH="1">
              <a:off x="3101975" y="4395788"/>
              <a:ext cx="1635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2" name="Line 273">
              <a:extLst>
                <a:ext uri="{FF2B5EF4-FFF2-40B4-BE49-F238E27FC236}">
                  <a16:creationId xmlns:a16="http://schemas.microsoft.com/office/drawing/2014/main" id="{576AC502-370B-6E3F-5849-D1F5D113DE67}"/>
                </a:ext>
              </a:extLst>
            </p:cNvPr>
            <p:cNvSpPr>
              <a:spLocks noChangeShapeType="1"/>
            </p:cNvSpPr>
            <p:nvPr/>
          </p:nvSpPr>
          <p:spPr bwMode="auto">
            <a:xfrm flipH="1">
              <a:off x="2947988" y="4086225"/>
              <a:ext cx="3048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3" name="Line 274">
              <a:extLst>
                <a:ext uri="{FF2B5EF4-FFF2-40B4-BE49-F238E27FC236}">
                  <a16:creationId xmlns:a16="http://schemas.microsoft.com/office/drawing/2014/main" id="{87798949-A8D4-98CE-E61B-1F860B8551FD}"/>
                </a:ext>
              </a:extLst>
            </p:cNvPr>
            <p:cNvSpPr>
              <a:spLocks noChangeShapeType="1"/>
            </p:cNvSpPr>
            <p:nvPr/>
          </p:nvSpPr>
          <p:spPr bwMode="auto">
            <a:xfrm>
              <a:off x="2947988" y="4165600"/>
              <a:ext cx="3048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4" name="Line 275">
              <a:extLst>
                <a:ext uri="{FF2B5EF4-FFF2-40B4-BE49-F238E27FC236}">
                  <a16:creationId xmlns:a16="http://schemas.microsoft.com/office/drawing/2014/main" id="{72702403-83ED-8ACB-5D96-052A74EE1959}"/>
                </a:ext>
              </a:extLst>
            </p:cNvPr>
            <p:cNvSpPr>
              <a:spLocks noChangeShapeType="1"/>
            </p:cNvSpPr>
            <p:nvPr/>
          </p:nvSpPr>
          <p:spPr bwMode="auto">
            <a:xfrm flipV="1">
              <a:off x="3414713" y="39322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5" name="Line 276">
              <a:extLst>
                <a:ext uri="{FF2B5EF4-FFF2-40B4-BE49-F238E27FC236}">
                  <a16:creationId xmlns:a16="http://schemas.microsoft.com/office/drawing/2014/main" id="{C6B50A11-933C-DAC7-66AB-E9310C4D12E8}"/>
                </a:ext>
              </a:extLst>
            </p:cNvPr>
            <p:cNvSpPr>
              <a:spLocks noChangeShapeType="1"/>
            </p:cNvSpPr>
            <p:nvPr/>
          </p:nvSpPr>
          <p:spPr bwMode="auto">
            <a:xfrm flipV="1">
              <a:off x="3197225" y="39322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6" name="Line 277">
              <a:extLst>
                <a:ext uri="{FF2B5EF4-FFF2-40B4-BE49-F238E27FC236}">
                  <a16:creationId xmlns:a16="http://schemas.microsoft.com/office/drawing/2014/main" id="{427B8B9A-E7DC-E4CE-7616-7A278B787A03}"/>
                </a:ext>
              </a:extLst>
            </p:cNvPr>
            <p:cNvSpPr>
              <a:spLocks noChangeShapeType="1"/>
            </p:cNvSpPr>
            <p:nvPr/>
          </p:nvSpPr>
          <p:spPr bwMode="auto">
            <a:xfrm flipH="1">
              <a:off x="3105150" y="3932238"/>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7" name="Line 278">
              <a:extLst>
                <a:ext uri="{FF2B5EF4-FFF2-40B4-BE49-F238E27FC236}">
                  <a16:creationId xmlns:a16="http://schemas.microsoft.com/office/drawing/2014/main" id="{302B3FEC-5CB4-687A-43CE-F34A666D89AC}"/>
                </a:ext>
              </a:extLst>
            </p:cNvPr>
            <p:cNvSpPr>
              <a:spLocks noChangeShapeType="1"/>
            </p:cNvSpPr>
            <p:nvPr/>
          </p:nvSpPr>
          <p:spPr bwMode="auto">
            <a:xfrm>
              <a:off x="3105150" y="4011613"/>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8" name="Line 279">
              <a:extLst>
                <a:ext uri="{FF2B5EF4-FFF2-40B4-BE49-F238E27FC236}">
                  <a16:creationId xmlns:a16="http://schemas.microsoft.com/office/drawing/2014/main" id="{A4914898-476B-D4E8-DEDD-BFBE1B2293B7}"/>
                </a:ext>
              </a:extLst>
            </p:cNvPr>
            <p:cNvSpPr>
              <a:spLocks noChangeShapeType="1"/>
            </p:cNvSpPr>
            <p:nvPr/>
          </p:nvSpPr>
          <p:spPr bwMode="auto">
            <a:xfrm flipV="1">
              <a:off x="3105150" y="39322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9" name="Line 280">
              <a:extLst>
                <a:ext uri="{FF2B5EF4-FFF2-40B4-BE49-F238E27FC236}">
                  <a16:creationId xmlns:a16="http://schemas.microsoft.com/office/drawing/2014/main" id="{E56C0CE2-F051-3CF0-CF23-3307BF56CD11}"/>
                </a:ext>
              </a:extLst>
            </p:cNvPr>
            <p:cNvSpPr>
              <a:spLocks noChangeShapeType="1"/>
            </p:cNvSpPr>
            <p:nvPr/>
          </p:nvSpPr>
          <p:spPr bwMode="auto">
            <a:xfrm>
              <a:off x="3116263" y="3856038"/>
              <a:ext cx="873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0" name="Line 281">
              <a:extLst>
                <a:ext uri="{FF2B5EF4-FFF2-40B4-BE49-F238E27FC236}">
                  <a16:creationId xmlns:a16="http://schemas.microsoft.com/office/drawing/2014/main" id="{EEE25570-3AA4-6220-7A85-FDD27ADD96AC}"/>
                </a:ext>
              </a:extLst>
            </p:cNvPr>
            <p:cNvSpPr>
              <a:spLocks noChangeShapeType="1"/>
            </p:cNvSpPr>
            <p:nvPr/>
          </p:nvSpPr>
          <p:spPr bwMode="auto">
            <a:xfrm flipH="1">
              <a:off x="3116263" y="3778250"/>
              <a:ext cx="873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1" name="Freeform 282">
              <a:extLst>
                <a:ext uri="{FF2B5EF4-FFF2-40B4-BE49-F238E27FC236}">
                  <a16:creationId xmlns:a16="http://schemas.microsoft.com/office/drawing/2014/main" id="{B3CF1324-FA24-4EA8-0FB3-AA0A16AE8B81}"/>
                </a:ext>
              </a:extLst>
            </p:cNvPr>
            <p:cNvSpPr>
              <a:spLocks/>
            </p:cNvSpPr>
            <p:nvPr/>
          </p:nvSpPr>
          <p:spPr bwMode="auto">
            <a:xfrm>
              <a:off x="3833813" y="3778250"/>
              <a:ext cx="90488" cy="77787"/>
            </a:xfrm>
            <a:custGeom>
              <a:avLst/>
              <a:gdLst>
                <a:gd name="T0" fmla="*/ 0 w 229"/>
                <a:gd name="T1" fmla="*/ 199 h 199"/>
                <a:gd name="T2" fmla="*/ 229 w 229"/>
                <a:gd name="T3" fmla="*/ 199 h 199"/>
                <a:gd name="T4" fmla="*/ 229 w 229"/>
                <a:gd name="T5" fmla="*/ 0 h 199"/>
                <a:gd name="T6" fmla="*/ 0 w 229"/>
                <a:gd name="T7" fmla="*/ 0 h 199"/>
              </a:gdLst>
              <a:ahLst/>
              <a:cxnLst>
                <a:cxn ang="0">
                  <a:pos x="T0" y="T1"/>
                </a:cxn>
                <a:cxn ang="0">
                  <a:pos x="T2" y="T3"/>
                </a:cxn>
                <a:cxn ang="0">
                  <a:pos x="T4" y="T5"/>
                </a:cxn>
                <a:cxn ang="0">
                  <a:pos x="T6" y="T7"/>
                </a:cxn>
              </a:cxnLst>
              <a:rect l="0" t="0" r="r" b="b"/>
              <a:pathLst>
                <a:path w="229" h="199">
                  <a:moveTo>
                    <a:pt x="0" y="199"/>
                  </a:moveTo>
                  <a:lnTo>
                    <a:pt x="229" y="199"/>
                  </a:lnTo>
                  <a:lnTo>
                    <a:pt x="229"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2" name="Freeform 283">
              <a:extLst>
                <a:ext uri="{FF2B5EF4-FFF2-40B4-BE49-F238E27FC236}">
                  <a16:creationId xmlns:a16="http://schemas.microsoft.com/office/drawing/2014/main" id="{79599CC2-D7E6-3873-7DDB-450F8AF8E59F}"/>
                </a:ext>
              </a:extLst>
            </p:cNvPr>
            <p:cNvSpPr>
              <a:spLocks/>
            </p:cNvSpPr>
            <p:nvPr/>
          </p:nvSpPr>
          <p:spPr bwMode="auto">
            <a:xfrm>
              <a:off x="3721100" y="3624263"/>
              <a:ext cx="234950" cy="77787"/>
            </a:xfrm>
            <a:custGeom>
              <a:avLst/>
              <a:gdLst>
                <a:gd name="T0" fmla="*/ 0 w 593"/>
                <a:gd name="T1" fmla="*/ 199 h 199"/>
                <a:gd name="T2" fmla="*/ 593 w 593"/>
                <a:gd name="T3" fmla="*/ 199 h 199"/>
                <a:gd name="T4" fmla="*/ 593 w 593"/>
                <a:gd name="T5" fmla="*/ 0 h 199"/>
                <a:gd name="T6" fmla="*/ 0 w 593"/>
                <a:gd name="T7" fmla="*/ 0 h 199"/>
              </a:gdLst>
              <a:ahLst/>
              <a:cxnLst>
                <a:cxn ang="0">
                  <a:pos x="T0" y="T1"/>
                </a:cxn>
                <a:cxn ang="0">
                  <a:pos x="T2" y="T3"/>
                </a:cxn>
                <a:cxn ang="0">
                  <a:pos x="T4" y="T5"/>
                </a:cxn>
                <a:cxn ang="0">
                  <a:pos x="T6" y="T7"/>
                </a:cxn>
              </a:cxnLst>
              <a:rect l="0" t="0" r="r" b="b"/>
              <a:pathLst>
                <a:path w="593" h="199">
                  <a:moveTo>
                    <a:pt x="0" y="199"/>
                  </a:moveTo>
                  <a:lnTo>
                    <a:pt x="593" y="199"/>
                  </a:lnTo>
                  <a:lnTo>
                    <a:pt x="593"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3" name="Line 284">
              <a:extLst>
                <a:ext uri="{FF2B5EF4-FFF2-40B4-BE49-F238E27FC236}">
                  <a16:creationId xmlns:a16="http://schemas.microsoft.com/office/drawing/2014/main" id="{AA142DC0-761F-3D57-9DE9-9D6D60D18F4A}"/>
                </a:ext>
              </a:extLst>
            </p:cNvPr>
            <p:cNvSpPr>
              <a:spLocks noChangeShapeType="1"/>
            </p:cNvSpPr>
            <p:nvPr/>
          </p:nvSpPr>
          <p:spPr bwMode="auto">
            <a:xfrm flipV="1">
              <a:off x="3833813" y="377825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4" name="Line 285">
              <a:extLst>
                <a:ext uri="{FF2B5EF4-FFF2-40B4-BE49-F238E27FC236}">
                  <a16:creationId xmlns:a16="http://schemas.microsoft.com/office/drawing/2014/main" id="{98249FD1-4B42-DE29-C3A1-34D4A999209E}"/>
                </a:ext>
              </a:extLst>
            </p:cNvPr>
            <p:cNvSpPr>
              <a:spLocks noChangeShapeType="1"/>
            </p:cNvSpPr>
            <p:nvPr/>
          </p:nvSpPr>
          <p:spPr bwMode="auto">
            <a:xfrm flipV="1">
              <a:off x="3721100" y="36242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5" name="Line 286">
              <a:extLst>
                <a:ext uri="{FF2B5EF4-FFF2-40B4-BE49-F238E27FC236}">
                  <a16:creationId xmlns:a16="http://schemas.microsoft.com/office/drawing/2014/main" id="{62CB7BA6-2342-4121-79EC-E7285C32C5E1}"/>
                </a:ext>
              </a:extLst>
            </p:cNvPr>
            <p:cNvSpPr>
              <a:spLocks noChangeShapeType="1"/>
            </p:cNvSpPr>
            <p:nvPr/>
          </p:nvSpPr>
          <p:spPr bwMode="auto">
            <a:xfrm>
              <a:off x="3525838" y="3702050"/>
              <a:ext cx="1952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6" name="Line 287">
              <a:extLst>
                <a:ext uri="{FF2B5EF4-FFF2-40B4-BE49-F238E27FC236}">
                  <a16:creationId xmlns:a16="http://schemas.microsoft.com/office/drawing/2014/main" id="{3FDBFCF7-EE8F-DB6A-4A28-0C59C4D796A7}"/>
                </a:ext>
              </a:extLst>
            </p:cNvPr>
            <p:cNvSpPr>
              <a:spLocks noChangeShapeType="1"/>
            </p:cNvSpPr>
            <p:nvPr/>
          </p:nvSpPr>
          <p:spPr bwMode="auto">
            <a:xfrm flipH="1">
              <a:off x="3525838" y="3624263"/>
              <a:ext cx="1952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7" name="Line 288">
              <a:extLst>
                <a:ext uri="{FF2B5EF4-FFF2-40B4-BE49-F238E27FC236}">
                  <a16:creationId xmlns:a16="http://schemas.microsoft.com/office/drawing/2014/main" id="{056FDB2B-B9E8-752C-4C81-C50887F52848}"/>
                </a:ext>
              </a:extLst>
            </p:cNvPr>
            <p:cNvSpPr>
              <a:spLocks noChangeShapeType="1"/>
            </p:cNvSpPr>
            <p:nvPr/>
          </p:nvSpPr>
          <p:spPr bwMode="auto">
            <a:xfrm flipV="1">
              <a:off x="3525838" y="36242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8" name="Freeform 289">
              <a:extLst>
                <a:ext uri="{FF2B5EF4-FFF2-40B4-BE49-F238E27FC236}">
                  <a16:creationId xmlns:a16="http://schemas.microsoft.com/office/drawing/2014/main" id="{2DCADD3B-66BB-39E9-5229-547F31C69291}"/>
                </a:ext>
              </a:extLst>
            </p:cNvPr>
            <p:cNvSpPr>
              <a:spLocks/>
            </p:cNvSpPr>
            <p:nvPr/>
          </p:nvSpPr>
          <p:spPr bwMode="auto">
            <a:xfrm>
              <a:off x="3327400" y="4086225"/>
              <a:ext cx="250825" cy="79375"/>
            </a:xfrm>
            <a:custGeom>
              <a:avLst/>
              <a:gdLst>
                <a:gd name="T0" fmla="*/ 0 w 633"/>
                <a:gd name="T1" fmla="*/ 199 h 199"/>
                <a:gd name="T2" fmla="*/ 633 w 633"/>
                <a:gd name="T3" fmla="*/ 199 h 199"/>
                <a:gd name="T4" fmla="*/ 633 w 633"/>
                <a:gd name="T5" fmla="*/ 0 h 199"/>
                <a:gd name="T6" fmla="*/ 0 w 633"/>
                <a:gd name="T7" fmla="*/ 0 h 199"/>
              </a:gdLst>
              <a:ahLst/>
              <a:cxnLst>
                <a:cxn ang="0">
                  <a:pos x="T0" y="T1"/>
                </a:cxn>
                <a:cxn ang="0">
                  <a:pos x="T2" y="T3"/>
                </a:cxn>
                <a:cxn ang="0">
                  <a:pos x="T4" y="T5"/>
                </a:cxn>
                <a:cxn ang="0">
                  <a:pos x="T6" y="T7"/>
                </a:cxn>
              </a:cxnLst>
              <a:rect l="0" t="0" r="r" b="b"/>
              <a:pathLst>
                <a:path w="633" h="199">
                  <a:moveTo>
                    <a:pt x="0" y="199"/>
                  </a:moveTo>
                  <a:lnTo>
                    <a:pt x="633" y="199"/>
                  </a:lnTo>
                  <a:lnTo>
                    <a:pt x="633"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9" name="Freeform 290">
              <a:extLst>
                <a:ext uri="{FF2B5EF4-FFF2-40B4-BE49-F238E27FC236}">
                  <a16:creationId xmlns:a16="http://schemas.microsoft.com/office/drawing/2014/main" id="{FC2AFE06-6092-219F-39CB-F9845F29C380}"/>
                </a:ext>
              </a:extLst>
            </p:cNvPr>
            <p:cNvSpPr>
              <a:spLocks/>
            </p:cNvSpPr>
            <p:nvPr/>
          </p:nvSpPr>
          <p:spPr bwMode="auto">
            <a:xfrm>
              <a:off x="3414713" y="3932238"/>
              <a:ext cx="241300" cy="79375"/>
            </a:xfrm>
            <a:custGeom>
              <a:avLst/>
              <a:gdLst>
                <a:gd name="T0" fmla="*/ 0 w 611"/>
                <a:gd name="T1" fmla="*/ 199 h 199"/>
                <a:gd name="T2" fmla="*/ 611 w 611"/>
                <a:gd name="T3" fmla="*/ 199 h 199"/>
                <a:gd name="T4" fmla="*/ 611 w 611"/>
                <a:gd name="T5" fmla="*/ 0 h 199"/>
                <a:gd name="T6" fmla="*/ 0 w 611"/>
                <a:gd name="T7" fmla="*/ 0 h 199"/>
              </a:gdLst>
              <a:ahLst/>
              <a:cxnLst>
                <a:cxn ang="0">
                  <a:pos x="T0" y="T1"/>
                </a:cxn>
                <a:cxn ang="0">
                  <a:pos x="T2" y="T3"/>
                </a:cxn>
                <a:cxn ang="0">
                  <a:pos x="T4" y="T5"/>
                </a:cxn>
                <a:cxn ang="0">
                  <a:pos x="T6" y="T7"/>
                </a:cxn>
              </a:cxnLst>
              <a:rect l="0" t="0" r="r" b="b"/>
              <a:pathLst>
                <a:path w="611" h="199">
                  <a:moveTo>
                    <a:pt x="0" y="199"/>
                  </a:moveTo>
                  <a:lnTo>
                    <a:pt x="611" y="199"/>
                  </a:lnTo>
                  <a:lnTo>
                    <a:pt x="611"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0" name="Line 291">
              <a:extLst>
                <a:ext uri="{FF2B5EF4-FFF2-40B4-BE49-F238E27FC236}">
                  <a16:creationId xmlns:a16="http://schemas.microsoft.com/office/drawing/2014/main" id="{39F29492-D288-C74B-C663-931332FA73AA}"/>
                </a:ext>
              </a:extLst>
            </p:cNvPr>
            <p:cNvSpPr>
              <a:spLocks noChangeShapeType="1"/>
            </p:cNvSpPr>
            <p:nvPr/>
          </p:nvSpPr>
          <p:spPr bwMode="auto">
            <a:xfrm>
              <a:off x="3349625" y="3856038"/>
              <a:ext cx="4841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1" name="Line 292">
              <a:extLst>
                <a:ext uri="{FF2B5EF4-FFF2-40B4-BE49-F238E27FC236}">
                  <a16:creationId xmlns:a16="http://schemas.microsoft.com/office/drawing/2014/main" id="{30C149EB-8AFF-9CBF-D5AE-CE4766F8458C}"/>
                </a:ext>
              </a:extLst>
            </p:cNvPr>
            <p:cNvSpPr>
              <a:spLocks noChangeShapeType="1"/>
            </p:cNvSpPr>
            <p:nvPr/>
          </p:nvSpPr>
          <p:spPr bwMode="auto">
            <a:xfrm flipH="1">
              <a:off x="3349625" y="3778250"/>
              <a:ext cx="4841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2" name="Line 293">
              <a:extLst>
                <a:ext uri="{FF2B5EF4-FFF2-40B4-BE49-F238E27FC236}">
                  <a16:creationId xmlns:a16="http://schemas.microsoft.com/office/drawing/2014/main" id="{9190C62A-5C17-030E-669A-6DDF9A791DD7}"/>
                </a:ext>
              </a:extLst>
            </p:cNvPr>
            <p:cNvSpPr>
              <a:spLocks noChangeShapeType="1"/>
            </p:cNvSpPr>
            <p:nvPr/>
          </p:nvSpPr>
          <p:spPr bwMode="auto">
            <a:xfrm flipH="1">
              <a:off x="3224213" y="3468688"/>
              <a:ext cx="5921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3" name="Line 294">
              <a:extLst>
                <a:ext uri="{FF2B5EF4-FFF2-40B4-BE49-F238E27FC236}">
                  <a16:creationId xmlns:a16="http://schemas.microsoft.com/office/drawing/2014/main" id="{BCBD7406-944E-B53C-7847-EF7C8F1019D0}"/>
                </a:ext>
              </a:extLst>
            </p:cNvPr>
            <p:cNvSpPr>
              <a:spLocks noChangeShapeType="1"/>
            </p:cNvSpPr>
            <p:nvPr/>
          </p:nvSpPr>
          <p:spPr bwMode="auto">
            <a:xfrm>
              <a:off x="3224213" y="3548063"/>
              <a:ext cx="5921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4" name="Line 295">
              <a:extLst>
                <a:ext uri="{FF2B5EF4-FFF2-40B4-BE49-F238E27FC236}">
                  <a16:creationId xmlns:a16="http://schemas.microsoft.com/office/drawing/2014/main" id="{A78BDC3E-9B3C-3933-96A8-353A93E6F203}"/>
                </a:ext>
              </a:extLst>
            </p:cNvPr>
            <p:cNvSpPr>
              <a:spLocks noChangeShapeType="1"/>
            </p:cNvSpPr>
            <p:nvPr/>
          </p:nvSpPr>
          <p:spPr bwMode="auto">
            <a:xfrm flipH="1">
              <a:off x="3171825" y="3314700"/>
              <a:ext cx="4365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5" name="Line 296">
              <a:extLst>
                <a:ext uri="{FF2B5EF4-FFF2-40B4-BE49-F238E27FC236}">
                  <a16:creationId xmlns:a16="http://schemas.microsoft.com/office/drawing/2014/main" id="{064F9C96-D34F-99C8-7CE1-D5A43A8A6545}"/>
                </a:ext>
              </a:extLst>
            </p:cNvPr>
            <p:cNvSpPr>
              <a:spLocks noChangeShapeType="1"/>
            </p:cNvSpPr>
            <p:nvPr/>
          </p:nvSpPr>
          <p:spPr bwMode="auto">
            <a:xfrm>
              <a:off x="3171825" y="3394075"/>
              <a:ext cx="4365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6" name="Line 297">
              <a:extLst>
                <a:ext uri="{FF2B5EF4-FFF2-40B4-BE49-F238E27FC236}">
                  <a16:creationId xmlns:a16="http://schemas.microsoft.com/office/drawing/2014/main" id="{115A87D8-E4F0-7068-C7F8-4E6540DFB6B3}"/>
                </a:ext>
              </a:extLst>
            </p:cNvPr>
            <p:cNvSpPr>
              <a:spLocks noChangeShapeType="1"/>
            </p:cNvSpPr>
            <p:nvPr/>
          </p:nvSpPr>
          <p:spPr bwMode="auto">
            <a:xfrm flipH="1">
              <a:off x="3348038" y="3160713"/>
              <a:ext cx="3302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7" name="Line 298">
              <a:extLst>
                <a:ext uri="{FF2B5EF4-FFF2-40B4-BE49-F238E27FC236}">
                  <a16:creationId xmlns:a16="http://schemas.microsoft.com/office/drawing/2014/main" id="{6F2B4331-EEA2-1B0F-C302-B0A9A04ED1E8}"/>
                </a:ext>
              </a:extLst>
            </p:cNvPr>
            <p:cNvSpPr>
              <a:spLocks noChangeShapeType="1"/>
            </p:cNvSpPr>
            <p:nvPr/>
          </p:nvSpPr>
          <p:spPr bwMode="auto">
            <a:xfrm>
              <a:off x="3348038" y="3238500"/>
              <a:ext cx="3302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8" name="Line 299">
              <a:extLst>
                <a:ext uri="{FF2B5EF4-FFF2-40B4-BE49-F238E27FC236}">
                  <a16:creationId xmlns:a16="http://schemas.microsoft.com/office/drawing/2014/main" id="{874391CF-25BE-4586-D3CC-9088DCC191A1}"/>
                </a:ext>
              </a:extLst>
            </p:cNvPr>
            <p:cNvSpPr>
              <a:spLocks noChangeShapeType="1"/>
            </p:cNvSpPr>
            <p:nvPr/>
          </p:nvSpPr>
          <p:spPr bwMode="auto">
            <a:xfrm>
              <a:off x="3375025" y="3084513"/>
              <a:ext cx="6778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9" name="Line 300">
              <a:extLst>
                <a:ext uri="{FF2B5EF4-FFF2-40B4-BE49-F238E27FC236}">
                  <a16:creationId xmlns:a16="http://schemas.microsoft.com/office/drawing/2014/main" id="{394DFD9C-2E66-B089-F063-29EDCD9D851B}"/>
                </a:ext>
              </a:extLst>
            </p:cNvPr>
            <p:cNvSpPr>
              <a:spLocks noChangeShapeType="1"/>
            </p:cNvSpPr>
            <p:nvPr/>
          </p:nvSpPr>
          <p:spPr bwMode="auto">
            <a:xfrm flipH="1">
              <a:off x="3375025" y="3006725"/>
              <a:ext cx="6778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0" name="Line 301">
              <a:extLst>
                <a:ext uri="{FF2B5EF4-FFF2-40B4-BE49-F238E27FC236}">
                  <a16:creationId xmlns:a16="http://schemas.microsoft.com/office/drawing/2014/main" id="{125146D6-254E-BA9B-E1CE-06BA38705EA2}"/>
                </a:ext>
              </a:extLst>
            </p:cNvPr>
            <p:cNvSpPr>
              <a:spLocks noChangeShapeType="1"/>
            </p:cNvSpPr>
            <p:nvPr/>
          </p:nvSpPr>
          <p:spPr bwMode="auto">
            <a:xfrm flipV="1">
              <a:off x="2811463" y="28511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1" name="Line 302">
              <a:extLst>
                <a:ext uri="{FF2B5EF4-FFF2-40B4-BE49-F238E27FC236}">
                  <a16:creationId xmlns:a16="http://schemas.microsoft.com/office/drawing/2014/main" id="{DE3F061B-8665-027C-B883-AB6447EBC97F}"/>
                </a:ext>
              </a:extLst>
            </p:cNvPr>
            <p:cNvSpPr>
              <a:spLocks noChangeShapeType="1"/>
            </p:cNvSpPr>
            <p:nvPr/>
          </p:nvSpPr>
          <p:spPr bwMode="auto">
            <a:xfrm flipV="1">
              <a:off x="2400300" y="346868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2" name="Line 303">
              <a:extLst>
                <a:ext uri="{FF2B5EF4-FFF2-40B4-BE49-F238E27FC236}">
                  <a16:creationId xmlns:a16="http://schemas.microsoft.com/office/drawing/2014/main" id="{B357A155-6B4E-507F-4BB4-CD06093D1E96}"/>
                </a:ext>
              </a:extLst>
            </p:cNvPr>
            <p:cNvSpPr>
              <a:spLocks noChangeShapeType="1"/>
            </p:cNvSpPr>
            <p:nvPr/>
          </p:nvSpPr>
          <p:spPr bwMode="auto">
            <a:xfrm flipV="1">
              <a:off x="2270125" y="31607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3" name="Line 304">
              <a:extLst>
                <a:ext uri="{FF2B5EF4-FFF2-40B4-BE49-F238E27FC236}">
                  <a16:creationId xmlns:a16="http://schemas.microsoft.com/office/drawing/2014/main" id="{972E0535-843A-32F8-AC0E-7E95A3FA23DC}"/>
                </a:ext>
              </a:extLst>
            </p:cNvPr>
            <p:cNvSpPr>
              <a:spLocks noChangeShapeType="1"/>
            </p:cNvSpPr>
            <p:nvPr/>
          </p:nvSpPr>
          <p:spPr bwMode="auto">
            <a:xfrm flipV="1">
              <a:off x="1557338" y="33147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4" name="Line 305">
              <a:extLst>
                <a:ext uri="{FF2B5EF4-FFF2-40B4-BE49-F238E27FC236}">
                  <a16:creationId xmlns:a16="http://schemas.microsoft.com/office/drawing/2014/main" id="{C3E7DF30-F15C-169B-7F81-F6B55ED2331A}"/>
                </a:ext>
              </a:extLst>
            </p:cNvPr>
            <p:cNvSpPr>
              <a:spLocks noChangeShapeType="1"/>
            </p:cNvSpPr>
            <p:nvPr/>
          </p:nvSpPr>
          <p:spPr bwMode="auto">
            <a:xfrm flipV="1">
              <a:off x="2022475" y="377825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5" name="Line 306">
              <a:extLst>
                <a:ext uri="{FF2B5EF4-FFF2-40B4-BE49-F238E27FC236}">
                  <a16:creationId xmlns:a16="http://schemas.microsoft.com/office/drawing/2014/main" id="{6C597587-4008-F167-35ED-70CD3CFA14BA}"/>
                </a:ext>
              </a:extLst>
            </p:cNvPr>
            <p:cNvSpPr>
              <a:spLocks noChangeShapeType="1"/>
            </p:cNvSpPr>
            <p:nvPr/>
          </p:nvSpPr>
          <p:spPr bwMode="auto">
            <a:xfrm flipV="1">
              <a:off x="1668463" y="36242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6" name="Line 307">
              <a:extLst>
                <a:ext uri="{FF2B5EF4-FFF2-40B4-BE49-F238E27FC236}">
                  <a16:creationId xmlns:a16="http://schemas.microsoft.com/office/drawing/2014/main" id="{08FC1C91-9A0E-ED43-7F29-FDBB025B5B01}"/>
                </a:ext>
              </a:extLst>
            </p:cNvPr>
            <p:cNvSpPr>
              <a:spLocks noChangeShapeType="1"/>
            </p:cNvSpPr>
            <p:nvPr/>
          </p:nvSpPr>
          <p:spPr bwMode="auto">
            <a:xfrm flipV="1">
              <a:off x="1655763" y="39322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7" name="Line 308">
              <a:extLst>
                <a:ext uri="{FF2B5EF4-FFF2-40B4-BE49-F238E27FC236}">
                  <a16:creationId xmlns:a16="http://schemas.microsoft.com/office/drawing/2014/main" id="{DC84E7DF-1633-079A-2924-46B64725D97B}"/>
                </a:ext>
              </a:extLst>
            </p:cNvPr>
            <p:cNvSpPr>
              <a:spLocks noChangeShapeType="1"/>
            </p:cNvSpPr>
            <p:nvPr/>
          </p:nvSpPr>
          <p:spPr bwMode="auto">
            <a:xfrm flipV="1">
              <a:off x="2762250" y="36242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8" name="Line 309">
              <a:extLst>
                <a:ext uri="{FF2B5EF4-FFF2-40B4-BE49-F238E27FC236}">
                  <a16:creationId xmlns:a16="http://schemas.microsoft.com/office/drawing/2014/main" id="{CB1E06C6-BA81-58EF-8EB8-C4578F483AE9}"/>
                </a:ext>
              </a:extLst>
            </p:cNvPr>
            <p:cNvSpPr>
              <a:spLocks noChangeShapeType="1"/>
            </p:cNvSpPr>
            <p:nvPr/>
          </p:nvSpPr>
          <p:spPr bwMode="auto">
            <a:xfrm>
              <a:off x="2486025" y="3702050"/>
              <a:ext cx="2762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9" name="Line 310">
              <a:extLst>
                <a:ext uri="{FF2B5EF4-FFF2-40B4-BE49-F238E27FC236}">
                  <a16:creationId xmlns:a16="http://schemas.microsoft.com/office/drawing/2014/main" id="{EB5D8282-6E06-6A25-1DF8-B6FE33F01D71}"/>
                </a:ext>
              </a:extLst>
            </p:cNvPr>
            <p:cNvSpPr>
              <a:spLocks noChangeShapeType="1"/>
            </p:cNvSpPr>
            <p:nvPr/>
          </p:nvSpPr>
          <p:spPr bwMode="auto">
            <a:xfrm flipH="1">
              <a:off x="2486025" y="3624263"/>
              <a:ext cx="2762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0" name="Line 311">
              <a:extLst>
                <a:ext uri="{FF2B5EF4-FFF2-40B4-BE49-F238E27FC236}">
                  <a16:creationId xmlns:a16="http://schemas.microsoft.com/office/drawing/2014/main" id="{FCC1F41F-735A-2B0F-B56D-FFF6F89ADA4D}"/>
                </a:ext>
              </a:extLst>
            </p:cNvPr>
            <p:cNvSpPr>
              <a:spLocks noChangeShapeType="1"/>
            </p:cNvSpPr>
            <p:nvPr/>
          </p:nvSpPr>
          <p:spPr bwMode="auto">
            <a:xfrm flipV="1">
              <a:off x="2486025" y="36242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1" name="Line 312">
              <a:extLst>
                <a:ext uri="{FF2B5EF4-FFF2-40B4-BE49-F238E27FC236}">
                  <a16:creationId xmlns:a16="http://schemas.microsoft.com/office/drawing/2014/main" id="{C0FD5BD1-B44C-FF0D-55FA-52D98245E1F7}"/>
                </a:ext>
              </a:extLst>
            </p:cNvPr>
            <p:cNvSpPr>
              <a:spLocks noChangeShapeType="1"/>
            </p:cNvSpPr>
            <p:nvPr/>
          </p:nvSpPr>
          <p:spPr bwMode="auto">
            <a:xfrm flipV="1">
              <a:off x="2695575" y="40862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2" name="Line 313">
              <a:extLst>
                <a:ext uri="{FF2B5EF4-FFF2-40B4-BE49-F238E27FC236}">
                  <a16:creationId xmlns:a16="http://schemas.microsoft.com/office/drawing/2014/main" id="{C8D7D477-676A-7DD3-2A44-F82D7A5D6421}"/>
                </a:ext>
              </a:extLst>
            </p:cNvPr>
            <p:cNvSpPr>
              <a:spLocks noChangeShapeType="1"/>
            </p:cNvSpPr>
            <p:nvPr/>
          </p:nvSpPr>
          <p:spPr bwMode="auto">
            <a:xfrm flipV="1">
              <a:off x="2611438" y="39322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3" name="Line 314">
              <a:extLst>
                <a:ext uri="{FF2B5EF4-FFF2-40B4-BE49-F238E27FC236}">
                  <a16:creationId xmlns:a16="http://schemas.microsoft.com/office/drawing/2014/main" id="{417B2C1B-5422-67B9-9740-45906C6CDF64}"/>
                </a:ext>
              </a:extLst>
            </p:cNvPr>
            <p:cNvSpPr>
              <a:spLocks noChangeShapeType="1"/>
            </p:cNvSpPr>
            <p:nvPr/>
          </p:nvSpPr>
          <p:spPr bwMode="auto">
            <a:xfrm flipH="1">
              <a:off x="1663700" y="4395788"/>
              <a:ext cx="11382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4" name="Line 315">
              <a:extLst>
                <a:ext uri="{FF2B5EF4-FFF2-40B4-BE49-F238E27FC236}">
                  <a16:creationId xmlns:a16="http://schemas.microsoft.com/office/drawing/2014/main" id="{E72EEB4B-3541-11FE-31CC-6CCDB0874D90}"/>
                </a:ext>
              </a:extLst>
            </p:cNvPr>
            <p:cNvSpPr>
              <a:spLocks noChangeShapeType="1"/>
            </p:cNvSpPr>
            <p:nvPr/>
          </p:nvSpPr>
          <p:spPr bwMode="auto">
            <a:xfrm flipH="1">
              <a:off x="1655763" y="3932238"/>
              <a:ext cx="9556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5" name="Line 316">
              <a:extLst>
                <a:ext uri="{FF2B5EF4-FFF2-40B4-BE49-F238E27FC236}">
                  <a16:creationId xmlns:a16="http://schemas.microsoft.com/office/drawing/2014/main" id="{0323F22A-E3E0-4ECA-F116-BAAD719CC406}"/>
                </a:ext>
              </a:extLst>
            </p:cNvPr>
            <p:cNvSpPr>
              <a:spLocks noChangeShapeType="1"/>
            </p:cNvSpPr>
            <p:nvPr/>
          </p:nvSpPr>
          <p:spPr bwMode="auto">
            <a:xfrm>
              <a:off x="1655763" y="4011613"/>
              <a:ext cx="9556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6" name="Line 317">
              <a:extLst>
                <a:ext uri="{FF2B5EF4-FFF2-40B4-BE49-F238E27FC236}">
                  <a16:creationId xmlns:a16="http://schemas.microsoft.com/office/drawing/2014/main" id="{AEA257B4-23E6-8456-9E12-E18C4EAB544A}"/>
                </a:ext>
              </a:extLst>
            </p:cNvPr>
            <p:cNvSpPr>
              <a:spLocks noChangeShapeType="1"/>
            </p:cNvSpPr>
            <p:nvPr/>
          </p:nvSpPr>
          <p:spPr bwMode="auto">
            <a:xfrm flipH="1">
              <a:off x="1668463" y="3624263"/>
              <a:ext cx="8175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7" name="Line 318">
              <a:extLst>
                <a:ext uri="{FF2B5EF4-FFF2-40B4-BE49-F238E27FC236}">
                  <a16:creationId xmlns:a16="http://schemas.microsoft.com/office/drawing/2014/main" id="{CE4AF872-2C43-282D-098E-BEBFFA8CAFA8}"/>
                </a:ext>
              </a:extLst>
            </p:cNvPr>
            <p:cNvSpPr>
              <a:spLocks noChangeShapeType="1"/>
            </p:cNvSpPr>
            <p:nvPr/>
          </p:nvSpPr>
          <p:spPr bwMode="auto">
            <a:xfrm>
              <a:off x="1668463" y="3702050"/>
              <a:ext cx="8175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8" name="Line 319">
              <a:extLst>
                <a:ext uri="{FF2B5EF4-FFF2-40B4-BE49-F238E27FC236}">
                  <a16:creationId xmlns:a16="http://schemas.microsoft.com/office/drawing/2014/main" id="{23EDA2F8-B459-CCA2-E2A6-E048401B15D9}"/>
                </a:ext>
              </a:extLst>
            </p:cNvPr>
            <p:cNvSpPr>
              <a:spLocks noChangeShapeType="1"/>
            </p:cNvSpPr>
            <p:nvPr/>
          </p:nvSpPr>
          <p:spPr bwMode="auto">
            <a:xfrm flipV="1">
              <a:off x="2506663" y="47037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9" name="Line 320">
              <a:extLst>
                <a:ext uri="{FF2B5EF4-FFF2-40B4-BE49-F238E27FC236}">
                  <a16:creationId xmlns:a16="http://schemas.microsoft.com/office/drawing/2014/main" id="{B8FAD7F8-10D4-2857-46AA-EA00AECA48DB}"/>
                </a:ext>
              </a:extLst>
            </p:cNvPr>
            <p:cNvSpPr>
              <a:spLocks noChangeShapeType="1"/>
            </p:cNvSpPr>
            <p:nvPr/>
          </p:nvSpPr>
          <p:spPr bwMode="auto">
            <a:xfrm flipV="1">
              <a:off x="2511425" y="454977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0" name="Line 321">
              <a:extLst>
                <a:ext uri="{FF2B5EF4-FFF2-40B4-BE49-F238E27FC236}">
                  <a16:creationId xmlns:a16="http://schemas.microsoft.com/office/drawing/2014/main" id="{B7527807-753D-041E-E79D-3747B3E7395D}"/>
                </a:ext>
              </a:extLst>
            </p:cNvPr>
            <p:cNvSpPr>
              <a:spLocks noChangeShapeType="1"/>
            </p:cNvSpPr>
            <p:nvPr/>
          </p:nvSpPr>
          <p:spPr bwMode="auto">
            <a:xfrm flipV="1">
              <a:off x="2393950" y="47037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1" name="Line 322">
              <a:extLst>
                <a:ext uri="{FF2B5EF4-FFF2-40B4-BE49-F238E27FC236}">
                  <a16:creationId xmlns:a16="http://schemas.microsoft.com/office/drawing/2014/main" id="{CC23333B-B117-F962-D9DE-7A9B19C40653}"/>
                </a:ext>
              </a:extLst>
            </p:cNvPr>
            <p:cNvSpPr>
              <a:spLocks noChangeShapeType="1"/>
            </p:cNvSpPr>
            <p:nvPr/>
          </p:nvSpPr>
          <p:spPr bwMode="auto">
            <a:xfrm flipV="1">
              <a:off x="2430463" y="516731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2" name="Line 323">
              <a:extLst>
                <a:ext uri="{FF2B5EF4-FFF2-40B4-BE49-F238E27FC236}">
                  <a16:creationId xmlns:a16="http://schemas.microsoft.com/office/drawing/2014/main" id="{29F82DC1-3484-4150-ACD2-469D566BAFDF}"/>
                </a:ext>
              </a:extLst>
            </p:cNvPr>
            <p:cNvSpPr>
              <a:spLocks noChangeShapeType="1"/>
            </p:cNvSpPr>
            <p:nvPr/>
          </p:nvSpPr>
          <p:spPr bwMode="auto">
            <a:xfrm flipV="1">
              <a:off x="2290763" y="485933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3" name="Line 324">
              <a:extLst>
                <a:ext uri="{FF2B5EF4-FFF2-40B4-BE49-F238E27FC236}">
                  <a16:creationId xmlns:a16="http://schemas.microsoft.com/office/drawing/2014/main" id="{C399F54C-3EF7-32E3-33DB-514F3666DBCC}"/>
                </a:ext>
              </a:extLst>
            </p:cNvPr>
            <p:cNvSpPr>
              <a:spLocks noChangeShapeType="1"/>
            </p:cNvSpPr>
            <p:nvPr/>
          </p:nvSpPr>
          <p:spPr bwMode="auto">
            <a:xfrm>
              <a:off x="2227263" y="4937125"/>
              <a:ext cx="635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4" name="Line 325">
              <a:extLst>
                <a:ext uri="{FF2B5EF4-FFF2-40B4-BE49-F238E27FC236}">
                  <a16:creationId xmlns:a16="http://schemas.microsoft.com/office/drawing/2014/main" id="{15E2E297-3023-486F-78C1-8A41D4EA0E61}"/>
                </a:ext>
              </a:extLst>
            </p:cNvPr>
            <p:cNvSpPr>
              <a:spLocks noChangeShapeType="1"/>
            </p:cNvSpPr>
            <p:nvPr/>
          </p:nvSpPr>
          <p:spPr bwMode="auto">
            <a:xfrm flipH="1">
              <a:off x="2227263" y="4859338"/>
              <a:ext cx="635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5" name="Line 326">
              <a:extLst>
                <a:ext uri="{FF2B5EF4-FFF2-40B4-BE49-F238E27FC236}">
                  <a16:creationId xmlns:a16="http://schemas.microsoft.com/office/drawing/2014/main" id="{D6BDE3AB-4AE6-D853-3564-197CDF56A054}"/>
                </a:ext>
              </a:extLst>
            </p:cNvPr>
            <p:cNvSpPr>
              <a:spLocks noChangeShapeType="1"/>
            </p:cNvSpPr>
            <p:nvPr/>
          </p:nvSpPr>
          <p:spPr bwMode="auto">
            <a:xfrm flipV="1">
              <a:off x="2227263" y="485933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6" name="Line 327">
              <a:extLst>
                <a:ext uri="{FF2B5EF4-FFF2-40B4-BE49-F238E27FC236}">
                  <a16:creationId xmlns:a16="http://schemas.microsoft.com/office/drawing/2014/main" id="{10828F7C-5E87-4A44-AFFD-98AD0A2D3D39}"/>
                </a:ext>
              </a:extLst>
            </p:cNvPr>
            <p:cNvSpPr>
              <a:spLocks noChangeShapeType="1"/>
            </p:cNvSpPr>
            <p:nvPr/>
          </p:nvSpPr>
          <p:spPr bwMode="auto">
            <a:xfrm flipH="1">
              <a:off x="2193925" y="4859338"/>
              <a:ext cx="333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7" name="Line 328">
              <a:extLst>
                <a:ext uri="{FF2B5EF4-FFF2-40B4-BE49-F238E27FC236}">
                  <a16:creationId xmlns:a16="http://schemas.microsoft.com/office/drawing/2014/main" id="{25DEE502-D49D-F83F-BE9D-2C8CA2143BB8}"/>
                </a:ext>
              </a:extLst>
            </p:cNvPr>
            <p:cNvSpPr>
              <a:spLocks noChangeShapeType="1"/>
            </p:cNvSpPr>
            <p:nvPr/>
          </p:nvSpPr>
          <p:spPr bwMode="auto">
            <a:xfrm>
              <a:off x="2193925" y="4937125"/>
              <a:ext cx="333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8" name="Line 329">
              <a:extLst>
                <a:ext uri="{FF2B5EF4-FFF2-40B4-BE49-F238E27FC236}">
                  <a16:creationId xmlns:a16="http://schemas.microsoft.com/office/drawing/2014/main" id="{5E20D59D-BB1D-5B7D-49AB-25DDF668C23D}"/>
                </a:ext>
              </a:extLst>
            </p:cNvPr>
            <p:cNvSpPr>
              <a:spLocks noChangeShapeType="1"/>
            </p:cNvSpPr>
            <p:nvPr/>
          </p:nvSpPr>
          <p:spPr bwMode="auto">
            <a:xfrm flipV="1">
              <a:off x="2193925" y="485933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9" name="Line 330">
              <a:extLst>
                <a:ext uri="{FF2B5EF4-FFF2-40B4-BE49-F238E27FC236}">
                  <a16:creationId xmlns:a16="http://schemas.microsoft.com/office/drawing/2014/main" id="{027BAC02-4296-EB05-D874-9FD59DEF9A77}"/>
                </a:ext>
              </a:extLst>
            </p:cNvPr>
            <p:cNvSpPr>
              <a:spLocks noChangeShapeType="1"/>
            </p:cNvSpPr>
            <p:nvPr/>
          </p:nvSpPr>
          <p:spPr bwMode="auto">
            <a:xfrm flipV="1">
              <a:off x="2601913" y="516731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0" name="Line 331">
              <a:extLst>
                <a:ext uri="{FF2B5EF4-FFF2-40B4-BE49-F238E27FC236}">
                  <a16:creationId xmlns:a16="http://schemas.microsoft.com/office/drawing/2014/main" id="{8E020B91-C6B9-0E60-F070-7184D099D8FD}"/>
                </a:ext>
              </a:extLst>
            </p:cNvPr>
            <p:cNvSpPr>
              <a:spLocks noChangeShapeType="1"/>
            </p:cNvSpPr>
            <p:nvPr/>
          </p:nvSpPr>
          <p:spPr bwMode="auto">
            <a:xfrm>
              <a:off x="2430463" y="5246688"/>
              <a:ext cx="1714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1" name="Line 332">
              <a:extLst>
                <a:ext uri="{FF2B5EF4-FFF2-40B4-BE49-F238E27FC236}">
                  <a16:creationId xmlns:a16="http://schemas.microsoft.com/office/drawing/2014/main" id="{8CFA4715-F98A-B366-A32E-0B812B98666D}"/>
                </a:ext>
              </a:extLst>
            </p:cNvPr>
            <p:cNvSpPr>
              <a:spLocks noChangeShapeType="1"/>
            </p:cNvSpPr>
            <p:nvPr/>
          </p:nvSpPr>
          <p:spPr bwMode="auto">
            <a:xfrm flipH="1">
              <a:off x="2430463" y="5167313"/>
              <a:ext cx="1714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2" name="Line 333">
              <a:extLst>
                <a:ext uri="{FF2B5EF4-FFF2-40B4-BE49-F238E27FC236}">
                  <a16:creationId xmlns:a16="http://schemas.microsoft.com/office/drawing/2014/main" id="{73EEB4CC-5462-E7B9-DFA3-B7909D67F9B6}"/>
                </a:ext>
              </a:extLst>
            </p:cNvPr>
            <p:cNvSpPr>
              <a:spLocks noChangeShapeType="1"/>
            </p:cNvSpPr>
            <p:nvPr/>
          </p:nvSpPr>
          <p:spPr bwMode="auto">
            <a:xfrm>
              <a:off x="2393950" y="4783138"/>
              <a:ext cx="1127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3" name="Line 334">
              <a:extLst>
                <a:ext uri="{FF2B5EF4-FFF2-40B4-BE49-F238E27FC236}">
                  <a16:creationId xmlns:a16="http://schemas.microsoft.com/office/drawing/2014/main" id="{C55F7D45-BFFD-F4CD-3AF4-E00610F3B695}"/>
                </a:ext>
              </a:extLst>
            </p:cNvPr>
            <p:cNvSpPr>
              <a:spLocks noChangeShapeType="1"/>
            </p:cNvSpPr>
            <p:nvPr/>
          </p:nvSpPr>
          <p:spPr bwMode="auto">
            <a:xfrm flipH="1">
              <a:off x="2393950" y="4703763"/>
              <a:ext cx="1127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4" name="Line 335">
              <a:extLst>
                <a:ext uri="{FF2B5EF4-FFF2-40B4-BE49-F238E27FC236}">
                  <a16:creationId xmlns:a16="http://schemas.microsoft.com/office/drawing/2014/main" id="{44115D8C-EA6C-57D2-F03B-BDB9F8F8ACC6}"/>
                </a:ext>
              </a:extLst>
            </p:cNvPr>
            <p:cNvSpPr>
              <a:spLocks noChangeShapeType="1"/>
            </p:cNvSpPr>
            <p:nvPr/>
          </p:nvSpPr>
          <p:spPr bwMode="auto">
            <a:xfrm flipV="1">
              <a:off x="1884363" y="47037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5" name="Line 336">
              <a:extLst>
                <a:ext uri="{FF2B5EF4-FFF2-40B4-BE49-F238E27FC236}">
                  <a16:creationId xmlns:a16="http://schemas.microsoft.com/office/drawing/2014/main" id="{09C253AE-C7AB-EEC9-5640-B26C76370428}"/>
                </a:ext>
              </a:extLst>
            </p:cNvPr>
            <p:cNvSpPr>
              <a:spLocks noChangeShapeType="1"/>
            </p:cNvSpPr>
            <p:nvPr/>
          </p:nvSpPr>
          <p:spPr bwMode="auto">
            <a:xfrm flipV="1">
              <a:off x="1644650" y="50133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6" name="Line 337">
              <a:extLst>
                <a:ext uri="{FF2B5EF4-FFF2-40B4-BE49-F238E27FC236}">
                  <a16:creationId xmlns:a16="http://schemas.microsoft.com/office/drawing/2014/main" id="{F30FD28D-C535-D131-3C2E-A1FEC34D8EEF}"/>
                </a:ext>
              </a:extLst>
            </p:cNvPr>
            <p:cNvSpPr>
              <a:spLocks noChangeShapeType="1"/>
            </p:cNvSpPr>
            <p:nvPr/>
          </p:nvSpPr>
          <p:spPr bwMode="auto">
            <a:xfrm>
              <a:off x="1514475" y="5091113"/>
              <a:ext cx="1301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7" name="Line 338">
              <a:extLst>
                <a:ext uri="{FF2B5EF4-FFF2-40B4-BE49-F238E27FC236}">
                  <a16:creationId xmlns:a16="http://schemas.microsoft.com/office/drawing/2014/main" id="{D6206BE6-53D3-DAF4-9ABD-12C851B4B959}"/>
                </a:ext>
              </a:extLst>
            </p:cNvPr>
            <p:cNvSpPr>
              <a:spLocks noChangeShapeType="1"/>
            </p:cNvSpPr>
            <p:nvPr/>
          </p:nvSpPr>
          <p:spPr bwMode="auto">
            <a:xfrm flipH="1">
              <a:off x="1514475" y="5013325"/>
              <a:ext cx="1301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8" name="Line 339">
              <a:extLst>
                <a:ext uri="{FF2B5EF4-FFF2-40B4-BE49-F238E27FC236}">
                  <a16:creationId xmlns:a16="http://schemas.microsoft.com/office/drawing/2014/main" id="{EE19B8B8-2006-B6A8-D17E-7DD0D63770A9}"/>
                </a:ext>
              </a:extLst>
            </p:cNvPr>
            <p:cNvSpPr>
              <a:spLocks noChangeShapeType="1"/>
            </p:cNvSpPr>
            <p:nvPr/>
          </p:nvSpPr>
          <p:spPr bwMode="auto">
            <a:xfrm flipV="1">
              <a:off x="1514475" y="50133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9" name="Line 340">
              <a:extLst>
                <a:ext uri="{FF2B5EF4-FFF2-40B4-BE49-F238E27FC236}">
                  <a16:creationId xmlns:a16="http://schemas.microsoft.com/office/drawing/2014/main" id="{12707C5F-ED48-AAE1-24D8-056A5003C261}"/>
                </a:ext>
              </a:extLst>
            </p:cNvPr>
            <p:cNvSpPr>
              <a:spLocks noChangeShapeType="1"/>
            </p:cNvSpPr>
            <p:nvPr/>
          </p:nvSpPr>
          <p:spPr bwMode="auto">
            <a:xfrm flipH="1">
              <a:off x="1873250" y="5630863"/>
              <a:ext cx="523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0" name="Line 341">
              <a:extLst>
                <a:ext uri="{FF2B5EF4-FFF2-40B4-BE49-F238E27FC236}">
                  <a16:creationId xmlns:a16="http://schemas.microsoft.com/office/drawing/2014/main" id="{A219E4AC-F159-57AB-536F-A83A604DCD84}"/>
                </a:ext>
              </a:extLst>
            </p:cNvPr>
            <p:cNvSpPr>
              <a:spLocks noChangeShapeType="1"/>
            </p:cNvSpPr>
            <p:nvPr/>
          </p:nvSpPr>
          <p:spPr bwMode="auto">
            <a:xfrm flipV="1">
              <a:off x="1690688" y="54768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1" name="Freeform 342">
              <a:extLst>
                <a:ext uri="{FF2B5EF4-FFF2-40B4-BE49-F238E27FC236}">
                  <a16:creationId xmlns:a16="http://schemas.microsoft.com/office/drawing/2014/main" id="{1DB0F295-9D44-FFD1-48CC-37BBBB2AAE1F}"/>
                </a:ext>
              </a:extLst>
            </p:cNvPr>
            <p:cNvSpPr>
              <a:spLocks/>
            </p:cNvSpPr>
            <p:nvPr/>
          </p:nvSpPr>
          <p:spPr bwMode="auto">
            <a:xfrm>
              <a:off x="1725613" y="6094413"/>
              <a:ext cx="25400" cy="77787"/>
            </a:xfrm>
            <a:custGeom>
              <a:avLst/>
              <a:gdLst>
                <a:gd name="T0" fmla="*/ 0 w 64"/>
                <a:gd name="T1" fmla="*/ 199 h 199"/>
                <a:gd name="T2" fmla="*/ 64 w 64"/>
                <a:gd name="T3" fmla="*/ 199 h 199"/>
                <a:gd name="T4" fmla="*/ 64 w 64"/>
                <a:gd name="T5" fmla="*/ 0 h 199"/>
                <a:gd name="T6" fmla="*/ 0 w 64"/>
                <a:gd name="T7" fmla="*/ 0 h 199"/>
              </a:gdLst>
              <a:ahLst/>
              <a:cxnLst>
                <a:cxn ang="0">
                  <a:pos x="T0" y="T1"/>
                </a:cxn>
                <a:cxn ang="0">
                  <a:pos x="T2" y="T3"/>
                </a:cxn>
                <a:cxn ang="0">
                  <a:pos x="T4" y="T5"/>
                </a:cxn>
                <a:cxn ang="0">
                  <a:pos x="T6" y="T7"/>
                </a:cxn>
              </a:cxnLst>
              <a:rect l="0" t="0" r="r" b="b"/>
              <a:pathLst>
                <a:path w="64" h="199">
                  <a:moveTo>
                    <a:pt x="0" y="199"/>
                  </a:moveTo>
                  <a:lnTo>
                    <a:pt x="64" y="199"/>
                  </a:lnTo>
                  <a:lnTo>
                    <a:pt x="64"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2" name="Line 343">
              <a:extLst>
                <a:ext uri="{FF2B5EF4-FFF2-40B4-BE49-F238E27FC236}">
                  <a16:creationId xmlns:a16="http://schemas.microsoft.com/office/drawing/2014/main" id="{ACC0E9FA-7EC5-1505-8FE0-825F244F4E21}"/>
                </a:ext>
              </a:extLst>
            </p:cNvPr>
            <p:cNvSpPr>
              <a:spLocks noChangeShapeType="1"/>
            </p:cNvSpPr>
            <p:nvPr/>
          </p:nvSpPr>
          <p:spPr bwMode="auto">
            <a:xfrm flipH="1">
              <a:off x="1706563" y="6094413"/>
              <a:ext cx="190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3" name="Line 344">
              <a:extLst>
                <a:ext uri="{FF2B5EF4-FFF2-40B4-BE49-F238E27FC236}">
                  <a16:creationId xmlns:a16="http://schemas.microsoft.com/office/drawing/2014/main" id="{D445469A-17AA-09BB-C9FB-9FE2EF357CC7}"/>
                </a:ext>
              </a:extLst>
            </p:cNvPr>
            <p:cNvSpPr>
              <a:spLocks noChangeShapeType="1"/>
            </p:cNvSpPr>
            <p:nvPr/>
          </p:nvSpPr>
          <p:spPr bwMode="auto">
            <a:xfrm flipH="1">
              <a:off x="1649413" y="6094413"/>
              <a:ext cx="571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4" name="Line 345">
              <a:extLst>
                <a:ext uri="{FF2B5EF4-FFF2-40B4-BE49-F238E27FC236}">
                  <a16:creationId xmlns:a16="http://schemas.microsoft.com/office/drawing/2014/main" id="{BCFA1DE4-18ED-7E78-1351-9AFAE87D5072}"/>
                </a:ext>
              </a:extLst>
            </p:cNvPr>
            <p:cNvSpPr>
              <a:spLocks noChangeShapeType="1"/>
            </p:cNvSpPr>
            <p:nvPr/>
          </p:nvSpPr>
          <p:spPr bwMode="auto">
            <a:xfrm flipV="1">
              <a:off x="1673225" y="59388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5" name="Line 346">
              <a:extLst>
                <a:ext uri="{FF2B5EF4-FFF2-40B4-BE49-F238E27FC236}">
                  <a16:creationId xmlns:a16="http://schemas.microsoft.com/office/drawing/2014/main" id="{D36D7D82-10BE-774F-44A6-AD958123E012}"/>
                </a:ext>
              </a:extLst>
            </p:cNvPr>
            <p:cNvSpPr>
              <a:spLocks noChangeShapeType="1"/>
            </p:cNvSpPr>
            <p:nvPr/>
          </p:nvSpPr>
          <p:spPr bwMode="auto">
            <a:xfrm>
              <a:off x="1628775" y="6018213"/>
              <a:ext cx="444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6" name="Line 347">
              <a:extLst>
                <a:ext uri="{FF2B5EF4-FFF2-40B4-BE49-F238E27FC236}">
                  <a16:creationId xmlns:a16="http://schemas.microsoft.com/office/drawing/2014/main" id="{A2F1A5E0-5655-936B-4BC0-95CFF1CB991E}"/>
                </a:ext>
              </a:extLst>
            </p:cNvPr>
            <p:cNvSpPr>
              <a:spLocks noChangeShapeType="1"/>
            </p:cNvSpPr>
            <p:nvPr/>
          </p:nvSpPr>
          <p:spPr bwMode="auto">
            <a:xfrm flipH="1">
              <a:off x="1628775" y="5938838"/>
              <a:ext cx="444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7" name="Line 348">
              <a:extLst>
                <a:ext uri="{FF2B5EF4-FFF2-40B4-BE49-F238E27FC236}">
                  <a16:creationId xmlns:a16="http://schemas.microsoft.com/office/drawing/2014/main" id="{637E8004-8695-94A7-7041-6B1F641B86C0}"/>
                </a:ext>
              </a:extLst>
            </p:cNvPr>
            <p:cNvSpPr>
              <a:spLocks noChangeShapeType="1"/>
            </p:cNvSpPr>
            <p:nvPr/>
          </p:nvSpPr>
          <p:spPr bwMode="auto">
            <a:xfrm flipV="1">
              <a:off x="1628775" y="59388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8" name="Line 349">
              <a:extLst>
                <a:ext uri="{FF2B5EF4-FFF2-40B4-BE49-F238E27FC236}">
                  <a16:creationId xmlns:a16="http://schemas.microsoft.com/office/drawing/2014/main" id="{07AF1615-638B-5AC1-8378-AA83332EC500}"/>
                </a:ext>
              </a:extLst>
            </p:cNvPr>
            <p:cNvSpPr>
              <a:spLocks noChangeShapeType="1"/>
            </p:cNvSpPr>
            <p:nvPr/>
          </p:nvSpPr>
          <p:spPr bwMode="auto">
            <a:xfrm flipV="1">
              <a:off x="1931988" y="59388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9" name="Line 350">
              <a:extLst>
                <a:ext uri="{FF2B5EF4-FFF2-40B4-BE49-F238E27FC236}">
                  <a16:creationId xmlns:a16="http://schemas.microsoft.com/office/drawing/2014/main" id="{2CFFCA2D-892B-FB00-33BD-492C58191C13}"/>
                </a:ext>
              </a:extLst>
            </p:cNvPr>
            <p:cNvSpPr>
              <a:spLocks noChangeShapeType="1"/>
            </p:cNvSpPr>
            <p:nvPr/>
          </p:nvSpPr>
          <p:spPr bwMode="auto">
            <a:xfrm>
              <a:off x="1789113" y="6018213"/>
              <a:ext cx="1428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0" name="Freeform 351">
              <a:extLst>
                <a:ext uri="{FF2B5EF4-FFF2-40B4-BE49-F238E27FC236}">
                  <a16:creationId xmlns:a16="http://schemas.microsoft.com/office/drawing/2014/main" id="{1E8EF334-901F-22A6-8E03-CA286E7ACEEF}"/>
                </a:ext>
              </a:extLst>
            </p:cNvPr>
            <p:cNvSpPr>
              <a:spLocks/>
            </p:cNvSpPr>
            <p:nvPr/>
          </p:nvSpPr>
          <p:spPr bwMode="auto">
            <a:xfrm>
              <a:off x="1931988" y="5938838"/>
              <a:ext cx="47625" cy="79375"/>
            </a:xfrm>
            <a:custGeom>
              <a:avLst/>
              <a:gdLst>
                <a:gd name="T0" fmla="*/ 0 w 122"/>
                <a:gd name="T1" fmla="*/ 199 h 199"/>
                <a:gd name="T2" fmla="*/ 122 w 122"/>
                <a:gd name="T3" fmla="*/ 199 h 199"/>
                <a:gd name="T4" fmla="*/ 122 w 122"/>
                <a:gd name="T5" fmla="*/ 0 h 199"/>
                <a:gd name="T6" fmla="*/ 0 w 122"/>
                <a:gd name="T7" fmla="*/ 0 h 199"/>
              </a:gdLst>
              <a:ahLst/>
              <a:cxnLst>
                <a:cxn ang="0">
                  <a:pos x="T0" y="T1"/>
                </a:cxn>
                <a:cxn ang="0">
                  <a:pos x="T2" y="T3"/>
                </a:cxn>
                <a:cxn ang="0">
                  <a:pos x="T4" y="T5"/>
                </a:cxn>
                <a:cxn ang="0">
                  <a:pos x="T6" y="T7"/>
                </a:cxn>
              </a:cxnLst>
              <a:rect l="0" t="0" r="r" b="b"/>
              <a:pathLst>
                <a:path w="122" h="199">
                  <a:moveTo>
                    <a:pt x="0" y="199"/>
                  </a:moveTo>
                  <a:lnTo>
                    <a:pt x="122" y="199"/>
                  </a:lnTo>
                  <a:lnTo>
                    <a:pt x="122"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1" name="Line 352">
              <a:extLst>
                <a:ext uri="{FF2B5EF4-FFF2-40B4-BE49-F238E27FC236}">
                  <a16:creationId xmlns:a16="http://schemas.microsoft.com/office/drawing/2014/main" id="{4C971A00-5BF4-522A-019A-8F0541AC5B96}"/>
                </a:ext>
              </a:extLst>
            </p:cNvPr>
            <p:cNvSpPr>
              <a:spLocks noChangeShapeType="1"/>
            </p:cNvSpPr>
            <p:nvPr/>
          </p:nvSpPr>
          <p:spPr bwMode="auto">
            <a:xfrm flipH="1">
              <a:off x="1789113" y="5938838"/>
              <a:ext cx="1428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2" name="Line 353">
              <a:extLst>
                <a:ext uri="{FF2B5EF4-FFF2-40B4-BE49-F238E27FC236}">
                  <a16:creationId xmlns:a16="http://schemas.microsoft.com/office/drawing/2014/main" id="{8252C018-0F1B-549C-61D6-D205FFAC95EC}"/>
                </a:ext>
              </a:extLst>
            </p:cNvPr>
            <p:cNvSpPr>
              <a:spLocks noChangeShapeType="1"/>
            </p:cNvSpPr>
            <p:nvPr/>
          </p:nvSpPr>
          <p:spPr bwMode="auto">
            <a:xfrm flipV="1">
              <a:off x="1789113" y="59388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3" name="Line 354">
              <a:extLst>
                <a:ext uri="{FF2B5EF4-FFF2-40B4-BE49-F238E27FC236}">
                  <a16:creationId xmlns:a16="http://schemas.microsoft.com/office/drawing/2014/main" id="{8CA7D2BA-FA16-A27C-BD42-7E7835B6DEB9}"/>
                </a:ext>
              </a:extLst>
            </p:cNvPr>
            <p:cNvSpPr>
              <a:spLocks noChangeShapeType="1"/>
            </p:cNvSpPr>
            <p:nvPr/>
          </p:nvSpPr>
          <p:spPr bwMode="auto">
            <a:xfrm>
              <a:off x="1873250" y="5708650"/>
              <a:ext cx="523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4" name="Line 355">
              <a:extLst>
                <a:ext uri="{FF2B5EF4-FFF2-40B4-BE49-F238E27FC236}">
                  <a16:creationId xmlns:a16="http://schemas.microsoft.com/office/drawing/2014/main" id="{8658C71C-C83D-00EB-ED50-BA3AC5A46868}"/>
                </a:ext>
              </a:extLst>
            </p:cNvPr>
            <p:cNvSpPr>
              <a:spLocks noChangeShapeType="1"/>
            </p:cNvSpPr>
            <p:nvPr/>
          </p:nvSpPr>
          <p:spPr bwMode="auto">
            <a:xfrm flipH="1">
              <a:off x="1673225" y="5938838"/>
              <a:ext cx="1158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5" name="Line 356">
              <a:extLst>
                <a:ext uri="{FF2B5EF4-FFF2-40B4-BE49-F238E27FC236}">
                  <a16:creationId xmlns:a16="http://schemas.microsoft.com/office/drawing/2014/main" id="{F3B1C4A0-2CB0-60B6-C7E3-00FB00E8A559}"/>
                </a:ext>
              </a:extLst>
            </p:cNvPr>
            <p:cNvSpPr>
              <a:spLocks noChangeShapeType="1"/>
            </p:cNvSpPr>
            <p:nvPr/>
          </p:nvSpPr>
          <p:spPr bwMode="auto">
            <a:xfrm>
              <a:off x="1673225" y="6018213"/>
              <a:ext cx="1158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6" name="Line 357">
              <a:extLst>
                <a:ext uri="{FF2B5EF4-FFF2-40B4-BE49-F238E27FC236}">
                  <a16:creationId xmlns:a16="http://schemas.microsoft.com/office/drawing/2014/main" id="{A466C8B8-68BD-FB68-A52C-E3E2AA052278}"/>
                </a:ext>
              </a:extLst>
            </p:cNvPr>
            <p:cNvSpPr>
              <a:spLocks noChangeShapeType="1"/>
            </p:cNvSpPr>
            <p:nvPr/>
          </p:nvSpPr>
          <p:spPr bwMode="auto">
            <a:xfrm flipV="1">
              <a:off x="1925638" y="56308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7" name="Line 358">
              <a:extLst>
                <a:ext uri="{FF2B5EF4-FFF2-40B4-BE49-F238E27FC236}">
                  <a16:creationId xmlns:a16="http://schemas.microsoft.com/office/drawing/2014/main" id="{0A271613-733E-C27B-F741-E8489B3CDF4C}"/>
                </a:ext>
              </a:extLst>
            </p:cNvPr>
            <p:cNvSpPr>
              <a:spLocks noChangeShapeType="1"/>
            </p:cNvSpPr>
            <p:nvPr/>
          </p:nvSpPr>
          <p:spPr bwMode="auto">
            <a:xfrm flipV="1">
              <a:off x="1873250" y="56308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8" name="Line 359">
              <a:extLst>
                <a:ext uri="{FF2B5EF4-FFF2-40B4-BE49-F238E27FC236}">
                  <a16:creationId xmlns:a16="http://schemas.microsoft.com/office/drawing/2014/main" id="{398A68D9-2FE6-5D18-07F5-ED8B60F04B3E}"/>
                </a:ext>
              </a:extLst>
            </p:cNvPr>
            <p:cNvSpPr>
              <a:spLocks noChangeShapeType="1"/>
            </p:cNvSpPr>
            <p:nvPr/>
          </p:nvSpPr>
          <p:spPr bwMode="auto">
            <a:xfrm flipH="1">
              <a:off x="1627188" y="5630863"/>
              <a:ext cx="2460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9" name="Line 360">
              <a:extLst>
                <a:ext uri="{FF2B5EF4-FFF2-40B4-BE49-F238E27FC236}">
                  <a16:creationId xmlns:a16="http://schemas.microsoft.com/office/drawing/2014/main" id="{83481746-61C2-C462-C671-00DBDC34CBDE}"/>
                </a:ext>
              </a:extLst>
            </p:cNvPr>
            <p:cNvSpPr>
              <a:spLocks noChangeShapeType="1"/>
            </p:cNvSpPr>
            <p:nvPr/>
          </p:nvSpPr>
          <p:spPr bwMode="auto">
            <a:xfrm>
              <a:off x="1627188" y="5708650"/>
              <a:ext cx="2460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0" name="Line 361">
              <a:extLst>
                <a:ext uri="{FF2B5EF4-FFF2-40B4-BE49-F238E27FC236}">
                  <a16:creationId xmlns:a16="http://schemas.microsoft.com/office/drawing/2014/main" id="{F3F6220B-1C4E-62DE-C66C-3A817DD5D64D}"/>
                </a:ext>
              </a:extLst>
            </p:cNvPr>
            <p:cNvSpPr>
              <a:spLocks noChangeShapeType="1"/>
            </p:cNvSpPr>
            <p:nvPr/>
          </p:nvSpPr>
          <p:spPr bwMode="auto">
            <a:xfrm flipV="1">
              <a:off x="1627188" y="56308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1" name="Freeform 362">
              <a:extLst>
                <a:ext uri="{FF2B5EF4-FFF2-40B4-BE49-F238E27FC236}">
                  <a16:creationId xmlns:a16="http://schemas.microsoft.com/office/drawing/2014/main" id="{FF8906BA-FD10-FA17-0ADB-5198835F46A5}"/>
                </a:ext>
              </a:extLst>
            </p:cNvPr>
            <p:cNvSpPr>
              <a:spLocks/>
            </p:cNvSpPr>
            <p:nvPr/>
          </p:nvSpPr>
          <p:spPr bwMode="auto">
            <a:xfrm>
              <a:off x="2579688" y="5321300"/>
              <a:ext cx="155575" cy="79375"/>
            </a:xfrm>
            <a:custGeom>
              <a:avLst/>
              <a:gdLst>
                <a:gd name="T0" fmla="*/ 0 w 395"/>
                <a:gd name="T1" fmla="*/ 199 h 199"/>
                <a:gd name="T2" fmla="*/ 395 w 395"/>
                <a:gd name="T3" fmla="*/ 199 h 199"/>
                <a:gd name="T4" fmla="*/ 395 w 395"/>
                <a:gd name="T5" fmla="*/ 0 h 199"/>
                <a:gd name="T6" fmla="*/ 0 w 395"/>
                <a:gd name="T7" fmla="*/ 0 h 199"/>
              </a:gdLst>
              <a:ahLst/>
              <a:cxnLst>
                <a:cxn ang="0">
                  <a:pos x="T0" y="T1"/>
                </a:cxn>
                <a:cxn ang="0">
                  <a:pos x="T2" y="T3"/>
                </a:cxn>
                <a:cxn ang="0">
                  <a:pos x="T4" y="T5"/>
                </a:cxn>
                <a:cxn ang="0">
                  <a:pos x="T6" y="T7"/>
                </a:cxn>
              </a:cxnLst>
              <a:rect l="0" t="0" r="r" b="b"/>
              <a:pathLst>
                <a:path w="395" h="199">
                  <a:moveTo>
                    <a:pt x="0" y="199"/>
                  </a:moveTo>
                  <a:lnTo>
                    <a:pt x="395" y="199"/>
                  </a:lnTo>
                  <a:lnTo>
                    <a:pt x="395"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2" name="Line 363">
              <a:extLst>
                <a:ext uri="{FF2B5EF4-FFF2-40B4-BE49-F238E27FC236}">
                  <a16:creationId xmlns:a16="http://schemas.microsoft.com/office/drawing/2014/main" id="{36192BB8-249F-905D-E37E-60B0F6BA9803}"/>
                </a:ext>
              </a:extLst>
            </p:cNvPr>
            <p:cNvSpPr>
              <a:spLocks noChangeShapeType="1"/>
            </p:cNvSpPr>
            <p:nvPr/>
          </p:nvSpPr>
          <p:spPr bwMode="auto">
            <a:xfrm flipV="1">
              <a:off x="2505075" y="53213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3" name="Line 364">
              <a:extLst>
                <a:ext uri="{FF2B5EF4-FFF2-40B4-BE49-F238E27FC236}">
                  <a16:creationId xmlns:a16="http://schemas.microsoft.com/office/drawing/2014/main" id="{2027CB7E-ADE2-FBB3-32CB-B6BCBE622324}"/>
                </a:ext>
              </a:extLst>
            </p:cNvPr>
            <p:cNvSpPr>
              <a:spLocks noChangeShapeType="1"/>
            </p:cNvSpPr>
            <p:nvPr/>
          </p:nvSpPr>
          <p:spPr bwMode="auto">
            <a:xfrm>
              <a:off x="2505075" y="5400675"/>
              <a:ext cx="746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4" name="Line 365">
              <a:extLst>
                <a:ext uri="{FF2B5EF4-FFF2-40B4-BE49-F238E27FC236}">
                  <a16:creationId xmlns:a16="http://schemas.microsoft.com/office/drawing/2014/main" id="{11E3E9C2-C912-7B9D-2AA3-DB1B84276AEB}"/>
                </a:ext>
              </a:extLst>
            </p:cNvPr>
            <p:cNvSpPr>
              <a:spLocks noChangeShapeType="1"/>
            </p:cNvSpPr>
            <p:nvPr/>
          </p:nvSpPr>
          <p:spPr bwMode="auto">
            <a:xfrm flipH="1">
              <a:off x="2505075" y="5321300"/>
              <a:ext cx="746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5" name="Line 366">
              <a:extLst>
                <a:ext uri="{FF2B5EF4-FFF2-40B4-BE49-F238E27FC236}">
                  <a16:creationId xmlns:a16="http://schemas.microsoft.com/office/drawing/2014/main" id="{6605C293-16E3-FF48-7FE5-7C8A8EADD5C3}"/>
                </a:ext>
              </a:extLst>
            </p:cNvPr>
            <p:cNvSpPr>
              <a:spLocks noChangeShapeType="1"/>
            </p:cNvSpPr>
            <p:nvPr/>
          </p:nvSpPr>
          <p:spPr bwMode="auto">
            <a:xfrm flipV="1">
              <a:off x="2579688" y="53213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6" name="Line 367">
              <a:extLst>
                <a:ext uri="{FF2B5EF4-FFF2-40B4-BE49-F238E27FC236}">
                  <a16:creationId xmlns:a16="http://schemas.microsoft.com/office/drawing/2014/main" id="{F67D4C46-427C-B6F2-5BC1-A00DD8CB1C76}"/>
                </a:ext>
              </a:extLst>
            </p:cNvPr>
            <p:cNvSpPr>
              <a:spLocks noChangeShapeType="1"/>
            </p:cNvSpPr>
            <p:nvPr/>
          </p:nvSpPr>
          <p:spPr bwMode="auto">
            <a:xfrm flipV="1">
              <a:off x="2586038" y="54768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7" name="Freeform 368">
              <a:extLst>
                <a:ext uri="{FF2B5EF4-FFF2-40B4-BE49-F238E27FC236}">
                  <a16:creationId xmlns:a16="http://schemas.microsoft.com/office/drawing/2014/main" id="{531A451B-7459-A33D-C430-BE82E22B0EF9}"/>
                </a:ext>
              </a:extLst>
            </p:cNvPr>
            <p:cNvSpPr>
              <a:spLocks/>
            </p:cNvSpPr>
            <p:nvPr/>
          </p:nvSpPr>
          <p:spPr bwMode="auto">
            <a:xfrm>
              <a:off x="2586038" y="5476875"/>
              <a:ext cx="125413" cy="77787"/>
            </a:xfrm>
            <a:custGeom>
              <a:avLst/>
              <a:gdLst>
                <a:gd name="T0" fmla="*/ 0 w 314"/>
                <a:gd name="T1" fmla="*/ 199 h 199"/>
                <a:gd name="T2" fmla="*/ 314 w 314"/>
                <a:gd name="T3" fmla="*/ 199 h 199"/>
                <a:gd name="T4" fmla="*/ 314 w 314"/>
                <a:gd name="T5" fmla="*/ 0 h 199"/>
                <a:gd name="T6" fmla="*/ 0 w 314"/>
                <a:gd name="T7" fmla="*/ 0 h 199"/>
              </a:gdLst>
              <a:ahLst/>
              <a:cxnLst>
                <a:cxn ang="0">
                  <a:pos x="T0" y="T1"/>
                </a:cxn>
                <a:cxn ang="0">
                  <a:pos x="T2" y="T3"/>
                </a:cxn>
                <a:cxn ang="0">
                  <a:pos x="T4" y="T5"/>
                </a:cxn>
                <a:cxn ang="0">
                  <a:pos x="T6" y="T7"/>
                </a:cxn>
              </a:cxnLst>
              <a:rect l="0" t="0" r="r" b="b"/>
              <a:pathLst>
                <a:path w="314" h="199">
                  <a:moveTo>
                    <a:pt x="0" y="199"/>
                  </a:moveTo>
                  <a:lnTo>
                    <a:pt x="314" y="199"/>
                  </a:lnTo>
                  <a:lnTo>
                    <a:pt x="314"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8" name="Line 369">
              <a:extLst>
                <a:ext uri="{FF2B5EF4-FFF2-40B4-BE49-F238E27FC236}">
                  <a16:creationId xmlns:a16="http://schemas.microsoft.com/office/drawing/2014/main" id="{60F68ED0-3DE9-2425-11FC-C7B6C2441D6D}"/>
                </a:ext>
              </a:extLst>
            </p:cNvPr>
            <p:cNvSpPr>
              <a:spLocks noChangeShapeType="1"/>
            </p:cNvSpPr>
            <p:nvPr/>
          </p:nvSpPr>
          <p:spPr bwMode="auto">
            <a:xfrm flipH="1">
              <a:off x="2365375" y="5476875"/>
              <a:ext cx="571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9" name="Line 370">
              <a:extLst>
                <a:ext uri="{FF2B5EF4-FFF2-40B4-BE49-F238E27FC236}">
                  <a16:creationId xmlns:a16="http://schemas.microsoft.com/office/drawing/2014/main" id="{9CD4BBDD-BFDB-A797-A3FD-F26271C85505}"/>
                </a:ext>
              </a:extLst>
            </p:cNvPr>
            <p:cNvSpPr>
              <a:spLocks noChangeShapeType="1"/>
            </p:cNvSpPr>
            <p:nvPr/>
          </p:nvSpPr>
          <p:spPr bwMode="auto">
            <a:xfrm flipV="1">
              <a:off x="2339975" y="53213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0" name="Line 371">
              <a:extLst>
                <a:ext uri="{FF2B5EF4-FFF2-40B4-BE49-F238E27FC236}">
                  <a16:creationId xmlns:a16="http://schemas.microsoft.com/office/drawing/2014/main" id="{7BDB4B39-21C6-991D-B84B-347EEE6BF258}"/>
                </a:ext>
              </a:extLst>
            </p:cNvPr>
            <p:cNvSpPr>
              <a:spLocks noChangeShapeType="1"/>
            </p:cNvSpPr>
            <p:nvPr/>
          </p:nvSpPr>
          <p:spPr bwMode="auto">
            <a:xfrm flipV="1">
              <a:off x="2181225" y="53213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1" name="Line 372">
              <a:extLst>
                <a:ext uri="{FF2B5EF4-FFF2-40B4-BE49-F238E27FC236}">
                  <a16:creationId xmlns:a16="http://schemas.microsoft.com/office/drawing/2014/main" id="{658F75C8-C896-9D74-FB18-78096B3225A2}"/>
                </a:ext>
              </a:extLst>
            </p:cNvPr>
            <p:cNvSpPr>
              <a:spLocks noChangeShapeType="1"/>
            </p:cNvSpPr>
            <p:nvPr/>
          </p:nvSpPr>
          <p:spPr bwMode="auto">
            <a:xfrm flipH="1">
              <a:off x="2317750" y="5630863"/>
              <a:ext cx="1143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2" name="Line 373">
              <a:extLst>
                <a:ext uri="{FF2B5EF4-FFF2-40B4-BE49-F238E27FC236}">
                  <a16:creationId xmlns:a16="http://schemas.microsoft.com/office/drawing/2014/main" id="{D21AC1CE-7277-AB1A-AAD7-50A7FA17BD98}"/>
                </a:ext>
              </a:extLst>
            </p:cNvPr>
            <p:cNvSpPr>
              <a:spLocks noChangeShapeType="1"/>
            </p:cNvSpPr>
            <p:nvPr/>
          </p:nvSpPr>
          <p:spPr bwMode="auto">
            <a:xfrm>
              <a:off x="2365375" y="5554663"/>
              <a:ext cx="571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3" name="Line 374">
              <a:extLst>
                <a:ext uri="{FF2B5EF4-FFF2-40B4-BE49-F238E27FC236}">
                  <a16:creationId xmlns:a16="http://schemas.microsoft.com/office/drawing/2014/main" id="{C262575B-83A4-DE42-56F8-18D97AF8FC04}"/>
                </a:ext>
              </a:extLst>
            </p:cNvPr>
            <p:cNvSpPr>
              <a:spLocks noChangeShapeType="1"/>
            </p:cNvSpPr>
            <p:nvPr/>
          </p:nvSpPr>
          <p:spPr bwMode="auto">
            <a:xfrm flipV="1">
              <a:off x="2422525" y="54768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4" name="Line 375">
              <a:extLst>
                <a:ext uri="{FF2B5EF4-FFF2-40B4-BE49-F238E27FC236}">
                  <a16:creationId xmlns:a16="http://schemas.microsoft.com/office/drawing/2014/main" id="{E0D2804D-412C-094D-EBD9-3431FD18ECF6}"/>
                </a:ext>
              </a:extLst>
            </p:cNvPr>
            <p:cNvSpPr>
              <a:spLocks noChangeShapeType="1"/>
            </p:cNvSpPr>
            <p:nvPr/>
          </p:nvSpPr>
          <p:spPr bwMode="auto">
            <a:xfrm>
              <a:off x="2181225" y="5400675"/>
              <a:ext cx="1587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5" name="Line 376">
              <a:extLst>
                <a:ext uri="{FF2B5EF4-FFF2-40B4-BE49-F238E27FC236}">
                  <a16:creationId xmlns:a16="http://schemas.microsoft.com/office/drawing/2014/main" id="{E14F0394-18D5-0EEB-A2C7-3394012787FD}"/>
                </a:ext>
              </a:extLst>
            </p:cNvPr>
            <p:cNvSpPr>
              <a:spLocks noChangeShapeType="1"/>
            </p:cNvSpPr>
            <p:nvPr/>
          </p:nvSpPr>
          <p:spPr bwMode="auto">
            <a:xfrm flipH="1">
              <a:off x="2181225" y="5321300"/>
              <a:ext cx="1587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6" name="Line 377">
              <a:extLst>
                <a:ext uri="{FF2B5EF4-FFF2-40B4-BE49-F238E27FC236}">
                  <a16:creationId xmlns:a16="http://schemas.microsoft.com/office/drawing/2014/main" id="{D62EA268-DF4E-A349-C75B-100CDF3EF221}"/>
                </a:ext>
              </a:extLst>
            </p:cNvPr>
            <p:cNvSpPr>
              <a:spLocks noChangeShapeType="1"/>
            </p:cNvSpPr>
            <p:nvPr/>
          </p:nvSpPr>
          <p:spPr bwMode="auto">
            <a:xfrm flipV="1">
              <a:off x="2200275" y="54768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7" name="Line 378">
              <a:extLst>
                <a:ext uri="{FF2B5EF4-FFF2-40B4-BE49-F238E27FC236}">
                  <a16:creationId xmlns:a16="http://schemas.microsoft.com/office/drawing/2014/main" id="{9949D156-DEA2-8032-BED7-AB0585DA1A77}"/>
                </a:ext>
              </a:extLst>
            </p:cNvPr>
            <p:cNvSpPr>
              <a:spLocks noChangeShapeType="1"/>
            </p:cNvSpPr>
            <p:nvPr/>
          </p:nvSpPr>
          <p:spPr bwMode="auto">
            <a:xfrm flipH="1">
              <a:off x="2200275" y="5476875"/>
              <a:ext cx="165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8" name="Line 379">
              <a:extLst>
                <a:ext uri="{FF2B5EF4-FFF2-40B4-BE49-F238E27FC236}">
                  <a16:creationId xmlns:a16="http://schemas.microsoft.com/office/drawing/2014/main" id="{543654AA-AF14-538D-8777-BE42EDFF4E29}"/>
                </a:ext>
              </a:extLst>
            </p:cNvPr>
            <p:cNvSpPr>
              <a:spLocks noChangeShapeType="1"/>
            </p:cNvSpPr>
            <p:nvPr/>
          </p:nvSpPr>
          <p:spPr bwMode="auto">
            <a:xfrm>
              <a:off x="2200275" y="5554663"/>
              <a:ext cx="165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9" name="Line 380">
              <a:extLst>
                <a:ext uri="{FF2B5EF4-FFF2-40B4-BE49-F238E27FC236}">
                  <a16:creationId xmlns:a16="http://schemas.microsoft.com/office/drawing/2014/main" id="{A7866C5D-1A8A-0915-E4B1-BD98E4CC22D6}"/>
                </a:ext>
              </a:extLst>
            </p:cNvPr>
            <p:cNvSpPr>
              <a:spLocks noChangeShapeType="1"/>
            </p:cNvSpPr>
            <p:nvPr/>
          </p:nvSpPr>
          <p:spPr bwMode="auto">
            <a:xfrm flipV="1">
              <a:off x="2365375" y="547687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0" name="Line 381">
              <a:extLst>
                <a:ext uri="{FF2B5EF4-FFF2-40B4-BE49-F238E27FC236}">
                  <a16:creationId xmlns:a16="http://schemas.microsoft.com/office/drawing/2014/main" id="{CADD4FCB-8214-25C7-312B-ABD8A278F49A}"/>
                </a:ext>
              </a:extLst>
            </p:cNvPr>
            <p:cNvSpPr>
              <a:spLocks noChangeShapeType="1"/>
            </p:cNvSpPr>
            <p:nvPr/>
          </p:nvSpPr>
          <p:spPr bwMode="auto">
            <a:xfrm flipV="1">
              <a:off x="2465388" y="57848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1" name="Line 382">
              <a:extLst>
                <a:ext uri="{FF2B5EF4-FFF2-40B4-BE49-F238E27FC236}">
                  <a16:creationId xmlns:a16="http://schemas.microsoft.com/office/drawing/2014/main" id="{943C61AD-DA49-2ECD-5EC7-87F221C8ED6F}"/>
                </a:ext>
              </a:extLst>
            </p:cNvPr>
            <p:cNvSpPr>
              <a:spLocks noChangeShapeType="1"/>
            </p:cNvSpPr>
            <p:nvPr/>
          </p:nvSpPr>
          <p:spPr bwMode="auto">
            <a:xfrm flipH="1">
              <a:off x="2439988" y="5784850"/>
              <a:ext cx="254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2" name="Line 383">
              <a:extLst>
                <a:ext uri="{FF2B5EF4-FFF2-40B4-BE49-F238E27FC236}">
                  <a16:creationId xmlns:a16="http://schemas.microsoft.com/office/drawing/2014/main" id="{22B477B6-912A-752A-0B43-49DDEF5F6A64}"/>
                </a:ext>
              </a:extLst>
            </p:cNvPr>
            <p:cNvSpPr>
              <a:spLocks noChangeShapeType="1"/>
            </p:cNvSpPr>
            <p:nvPr/>
          </p:nvSpPr>
          <p:spPr bwMode="auto">
            <a:xfrm>
              <a:off x="2439988" y="5864225"/>
              <a:ext cx="254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3" name="Line 384">
              <a:extLst>
                <a:ext uri="{FF2B5EF4-FFF2-40B4-BE49-F238E27FC236}">
                  <a16:creationId xmlns:a16="http://schemas.microsoft.com/office/drawing/2014/main" id="{33F38750-3B5F-C7B6-9BD1-4B95882758A6}"/>
                </a:ext>
              </a:extLst>
            </p:cNvPr>
            <p:cNvSpPr>
              <a:spLocks noChangeShapeType="1"/>
            </p:cNvSpPr>
            <p:nvPr/>
          </p:nvSpPr>
          <p:spPr bwMode="auto">
            <a:xfrm flipV="1">
              <a:off x="2439988" y="57848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4" name="Line 385">
              <a:extLst>
                <a:ext uri="{FF2B5EF4-FFF2-40B4-BE49-F238E27FC236}">
                  <a16:creationId xmlns:a16="http://schemas.microsoft.com/office/drawing/2014/main" id="{6257C35D-4FB0-63E5-ED3E-9671405F848C}"/>
                </a:ext>
              </a:extLst>
            </p:cNvPr>
            <p:cNvSpPr>
              <a:spLocks noChangeShapeType="1"/>
            </p:cNvSpPr>
            <p:nvPr/>
          </p:nvSpPr>
          <p:spPr bwMode="auto">
            <a:xfrm>
              <a:off x="2397125" y="5864225"/>
              <a:ext cx="428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5" name="Line 386">
              <a:extLst>
                <a:ext uri="{FF2B5EF4-FFF2-40B4-BE49-F238E27FC236}">
                  <a16:creationId xmlns:a16="http://schemas.microsoft.com/office/drawing/2014/main" id="{0AE06BEB-0F8C-1172-6810-B35BF1D22A8F}"/>
                </a:ext>
              </a:extLst>
            </p:cNvPr>
            <p:cNvSpPr>
              <a:spLocks noChangeShapeType="1"/>
            </p:cNvSpPr>
            <p:nvPr/>
          </p:nvSpPr>
          <p:spPr bwMode="auto">
            <a:xfrm flipH="1">
              <a:off x="2397125" y="5784850"/>
              <a:ext cx="4286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6" name="Line 387">
              <a:extLst>
                <a:ext uri="{FF2B5EF4-FFF2-40B4-BE49-F238E27FC236}">
                  <a16:creationId xmlns:a16="http://schemas.microsoft.com/office/drawing/2014/main" id="{2525127B-2E65-CC2E-F19E-D80D2564D131}"/>
                </a:ext>
              </a:extLst>
            </p:cNvPr>
            <p:cNvSpPr>
              <a:spLocks noChangeShapeType="1"/>
            </p:cNvSpPr>
            <p:nvPr/>
          </p:nvSpPr>
          <p:spPr bwMode="auto">
            <a:xfrm flipV="1">
              <a:off x="2397125" y="57848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7" name="Line 388">
              <a:extLst>
                <a:ext uri="{FF2B5EF4-FFF2-40B4-BE49-F238E27FC236}">
                  <a16:creationId xmlns:a16="http://schemas.microsoft.com/office/drawing/2014/main" id="{7F2F5CCF-371B-AAE5-AB75-81BAA0AF0591}"/>
                </a:ext>
              </a:extLst>
            </p:cNvPr>
            <p:cNvSpPr>
              <a:spLocks noChangeShapeType="1"/>
            </p:cNvSpPr>
            <p:nvPr/>
          </p:nvSpPr>
          <p:spPr bwMode="auto">
            <a:xfrm>
              <a:off x="2317750" y="5708650"/>
              <a:ext cx="1143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8" name="Freeform 389">
              <a:extLst>
                <a:ext uri="{FF2B5EF4-FFF2-40B4-BE49-F238E27FC236}">
                  <a16:creationId xmlns:a16="http://schemas.microsoft.com/office/drawing/2014/main" id="{977EA021-6B89-80F0-804C-3FCB414664C6}"/>
                </a:ext>
              </a:extLst>
            </p:cNvPr>
            <p:cNvSpPr>
              <a:spLocks/>
            </p:cNvSpPr>
            <p:nvPr/>
          </p:nvSpPr>
          <p:spPr bwMode="auto">
            <a:xfrm>
              <a:off x="2465388" y="5784850"/>
              <a:ext cx="28575" cy="79375"/>
            </a:xfrm>
            <a:custGeom>
              <a:avLst/>
              <a:gdLst>
                <a:gd name="T0" fmla="*/ 0 w 71"/>
                <a:gd name="T1" fmla="*/ 199 h 199"/>
                <a:gd name="T2" fmla="*/ 71 w 71"/>
                <a:gd name="T3" fmla="*/ 199 h 199"/>
                <a:gd name="T4" fmla="*/ 71 w 71"/>
                <a:gd name="T5" fmla="*/ 0 h 199"/>
                <a:gd name="T6" fmla="*/ 0 w 71"/>
                <a:gd name="T7" fmla="*/ 0 h 199"/>
              </a:gdLst>
              <a:ahLst/>
              <a:cxnLst>
                <a:cxn ang="0">
                  <a:pos x="T0" y="T1"/>
                </a:cxn>
                <a:cxn ang="0">
                  <a:pos x="T2" y="T3"/>
                </a:cxn>
                <a:cxn ang="0">
                  <a:pos x="T4" y="T5"/>
                </a:cxn>
                <a:cxn ang="0">
                  <a:pos x="T6" y="T7"/>
                </a:cxn>
              </a:cxnLst>
              <a:rect l="0" t="0" r="r" b="b"/>
              <a:pathLst>
                <a:path w="71" h="199">
                  <a:moveTo>
                    <a:pt x="0" y="199"/>
                  </a:moveTo>
                  <a:lnTo>
                    <a:pt x="71" y="199"/>
                  </a:lnTo>
                  <a:lnTo>
                    <a:pt x="71"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9" name="Line 390">
              <a:extLst>
                <a:ext uri="{FF2B5EF4-FFF2-40B4-BE49-F238E27FC236}">
                  <a16:creationId xmlns:a16="http://schemas.microsoft.com/office/drawing/2014/main" id="{5350FB01-9E18-B8BB-AAB0-6DFD167AD987}"/>
                </a:ext>
              </a:extLst>
            </p:cNvPr>
            <p:cNvSpPr>
              <a:spLocks noChangeShapeType="1"/>
            </p:cNvSpPr>
            <p:nvPr/>
          </p:nvSpPr>
          <p:spPr bwMode="auto">
            <a:xfrm flipV="1">
              <a:off x="2432050" y="56308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0" name="Freeform 391">
              <a:extLst>
                <a:ext uri="{FF2B5EF4-FFF2-40B4-BE49-F238E27FC236}">
                  <a16:creationId xmlns:a16="http://schemas.microsoft.com/office/drawing/2014/main" id="{7E2ABCF7-D9E1-A9F6-4CEE-1A2B305B245B}"/>
                </a:ext>
              </a:extLst>
            </p:cNvPr>
            <p:cNvSpPr>
              <a:spLocks/>
            </p:cNvSpPr>
            <p:nvPr/>
          </p:nvSpPr>
          <p:spPr bwMode="auto">
            <a:xfrm>
              <a:off x="2432050" y="5630863"/>
              <a:ext cx="114300" cy="77787"/>
            </a:xfrm>
            <a:custGeom>
              <a:avLst/>
              <a:gdLst>
                <a:gd name="T0" fmla="*/ 0 w 290"/>
                <a:gd name="T1" fmla="*/ 199 h 199"/>
                <a:gd name="T2" fmla="*/ 290 w 290"/>
                <a:gd name="T3" fmla="*/ 199 h 199"/>
                <a:gd name="T4" fmla="*/ 290 w 290"/>
                <a:gd name="T5" fmla="*/ 0 h 199"/>
                <a:gd name="T6" fmla="*/ 0 w 290"/>
                <a:gd name="T7" fmla="*/ 0 h 199"/>
              </a:gdLst>
              <a:ahLst/>
              <a:cxnLst>
                <a:cxn ang="0">
                  <a:pos x="T0" y="T1"/>
                </a:cxn>
                <a:cxn ang="0">
                  <a:pos x="T2" y="T3"/>
                </a:cxn>
                <a:cxn ang="0">
                  <a:pos x="T4" y="T5"/>
                </a:cxn>
                <a:cxn ang="0">
                  <a:pos x="T6" y="T7"/>
                </a:cxn>
              </a:cxnLst>
              <a:rect l="0" t="0" r="r" b="b"/>
              <a:pathLst>
                <a:path w="290" h="199">
                  <a:moveTo>
                    <a:pt x="0" y="199"/>
                  </a:moveTo>
                  <a:lnTo>
                    <a:pt x="290" y="199"/>
                  </a:lnTo>
                  <a:lnTo>
                    <a:pt x="29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1" name="Line 392">
              <a:extLst>
                <a:ext uri="{FF2B5EF4-FFF2-40B4-BE49-F238E27FC236}">
                  <a16:creationId xmlns:a16="http://schemas.microsoft.com/office/drawing/2014/main" id="{73A6D1B9-2015-687E-5E35-7A60E4EE51C4}"/>
                </a:ext>
              </a:extLst>
            </p:cNvPr>
            <p:cNvSpPr>
              <a:spLocks noChangeShapeType="1"/>
            </p:cNvSpPr>
            <p:nvPr/>
          </p:nvSpPr>
          <p:spPr bwMode="auto">
            <a:xfrm flipV="1">
              <a:off x="2317750" y="563086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2" name="Line 393">
              <a:extLst>
                <a:ext uri="{FF2B5EF4-FFF2-40B4-BE49-F238E27FC236}">
                  <a16:creationId xmlns:a16="http://schemas.microsoft.com/office/drawing/2014/main" id="{782897AF-A037-A5D3-03D4-15B0113651C7}"/>
                </a:ext>
              </a:extLst>
            </p:cNvPr>
            <p:cNvSpPr>
              <a:spLocks noChangeShapeType="1"/>
            </p:cNvSpPr>
            <p:nvPr/>
          </p:nvSpPr>
          <p:spPr bwMode="auto">
            <a:xfrm>
              <a:off x="2422525" y="5554663"/>
              <a:ext cx="1635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3" name="Line 394">
              <a:extLst>
                <a:ext uri="{FF2B5EF4-FFF2-40B4-BE49-F238E27FC236}">
                  <a16:creationId xmlns:a16="http://schemas.microsoft.com/office/drawing/2014/main" id="{98A727F7-F8DF-B16E-4ACC-79DA0D041407}"/>
                </a:ext>
              </a:extLst>
            </p:cNvPr>
            <p:cNvSpPr>
              <a:spLocks noChangeShapeType="1"/>
            </p:cNvSpPr>
            <p:nvPr/>
          </p:nvSpPr>
          <p:spPr bwMode="auto">
            <a:xfrm flipH="1">
              <a:off x="2422525" y="5476875"/>
              <a:ext cx="1635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4" name="Line 395">
              <a:extLst>
                <a:ext uri="{FF2B5EF4-FFF2-40B4-BE49-F238E27FC236}">
                  <a16:creationId xmlns:a16="http://schemas.microsoft.com/office/drawing/2014/main" id="{7076EAC7-B39A-AF37-EC9C-D85D94C28D10}"/>
                </a:ext>
              </a:extLst>
            </p:cNvPr>
            <p:cNvSpPr>
              <a:spLocks noChangeShapeType="1"/>
            </p:cNvSpPr>
            <p:nvPr/>
          </p:nvSpPr>
          <p:spPr bwMode="auto">
            <a:xfrm>
              <a:off x="2339975" y="5400675"/>
              <a:ext cx="165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5" name="Line 396">
              <a:extLst>
                <a:ext uri="{FF2B5EF4-FFF2-40B4-BE49-F238E27FC236}">
                  <a16:creationId xmlns:a16="http://schemas.microsoft.com/office/drawing/2014/main" id="{D4D3534C-4660-DB91-F0CB-6404E43681AD}"/>
                </a:ext>
              </a:extLst>
            </p:cNvPr>
            <p:cNvSpPr>
              <a:spLocks noChangeShapeType="1"/>
            </p:cNvSpPr>
            <p:nvPr/>
          </p:nvSpPr>
          <p:spPr bwMode="auto">
            <a:xfrm flipH="1">
              <a:off x="2339975" y="5321300"/>
              <a:ext cx="165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6" name="Line 397">
              <a:extLst>
                <a:ext uri="{FF2B5EF4-FFF2-40B4-BE49-F238E27FC236}">
                  <a16:creationId xmlns:a16="http://schemas.microsoft.com/office/drawing/2014/main" id="{C9A5FC94-CC6C-637E-40CC-DEEA15287646}"/>
                </a:ext>
              </a:extLst>
            </p:cNvPr>
            <p:cNvSpPr>
              <a:spLocks noChangeShapeType="1"/>
            </p:cNvSpPr>
            <p:nvPr/>
          </p:nvSpPr>
          <p:spPr bwMode="auto">
            <a:xfrm flipH="1">
              <a:off x="1925638" y="5630863"/>
              <a:ext cx="3921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7" name="Line 398">
              <a:extLst>
                <a:ext uri="{FF2B5EF4-FFF2-40B4-BE49-F238E27FC236}">
                  <a16:creationId xmlns:a16="http://schemas.microsoft.com/office/drawing/2014/main" id="{8F643E4B-FB91-C0ED-790E-CB69C6D19E7B}"/>
                </a:ext>
              </a:extLst>
            </p:cNvPr>
            <p:cNvSpPr>
              <a:spLocks noChangeShapeType="1"/>
            </p:cNvSpPr>
            <p:nvPr/>
          </p:nvSpPr>
          <p:spPr bwMode="auto">
            <a:xfrm>
              <a:off x="1925638" y="5708650"/>
              <a:ext cx="3921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8" name="Line 399">
              <a:extLst>
                <a:ext uri="{FF2B5EF4-FFF2-40B4-BE49-F238E27FC236}">
                  <a16:creationId xmlns:a16="http://schemas.microsoft.com/office/drawing/2014/main" id="{4A462ADF-F370-9077-E15E-4234AE5D892C}"/>
                </a:ext>
              </a:extLst>
            </p:cNvPr>
            <p:cNvSpPr>
              <a:spLocks noChangeShapeType="1"/>
            </p:cNvSpPr>
            <p:nvPr/>
          </p:nvSpPr>
          <p:spPr bwMode="auto">
            <a:xfrm flipH="1">
              <a:off x="1690688" y="5476875"/>
              <a:ext cx="5095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9" name="Line 400">
              <a:extLst>
                <a:ext uri="{FF2B5EF4-FFF2-40B4-BE49-F238E27FC236}">
                  <a16:creationId xmlns:a16="http://schemas.microsoft.com/office/drawing/2014/main" id="{7DA7D79D-BF6F-AA3F-F88D-80E93C3FA639}"/>
                </a:ext>
              </a:extLst>
            </p:cNvPr>
            <p:cNvSpPr>
              <a:spLocks noChangeShapeType="1"/>
            </p:cNvSpPr>
            <p:nvPr/>
          </p:nvSpPr>
          <p:spPr bwMode="auto">
            <a:xfrm>
              <a:off x="1690688" y="5554663"/>
              <a:ext cx="5095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0" name="Line 401">
              <a:extLst>
                <a:ext uri="{FF2B5EF4-FFF2-40B4-BE49-F238E27FC236}">
                  <a16:creationId xmlns:a16="http://schemas.microsoft.com/office/drawing/2014/main" id="{897E0AD4-E5E1-45F3-6EFF-D43E92C91967}"/>
                </a:ext>
              </a:extLst>
            </p:cNvPr>
            <p:cNvSpPr>
              <a:spLocks noChangeShapeType="1"/>
            </p:cNvSpPr>
            <p:nvPr/>
          </p:nvSpPr>
          <p:spPr bwMode="auto">
            <a:xfrm flipH="1">
              <a:off x="1884363" y="4703763"/>
              <a:ext cx="5095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1" name="Line 402">
              <a:extLst>
                <a:ext uri="{FF2B5EF4-FFF2-40B4-BE49-F238E27FC236}">
                  <a16:creationId xmlns:a16="http://schemas.microsoft.com/office/drawing/2014/main" id="{2ECBC822-90BA-7760-ED4D-8415ED7A6AE4}"/>
                </a:ext>
              </a:extLst>
            </p:cNvPr>
            <p:cNvSpPr>
              <a:spLocks noChangeShapeType="1"/>
            </p:cNvSpPr>
            <p:nvPr/>
          </p:nvSpPr>
          <p:spPr bwMode="auto">
            <a:xfrm>
              <a:off x="1884363" y="4783138"/>
              <a:ext cx="50958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2" name="Line 403">
              <a:extLst>
                <a:ext uri="{FF2B5EF4-FFF2-40B4-BE49-F238E27FC236}">
                  <a16:creationId xmlns:a16="http://schemas.microsoft.com/office/drawing/2014/main" id="{7B67597C-8C25-3B08-29A3-9E56CCC72427}"/>
                </a:ext>
              </a:extLst>
            </p:cNvPr>
            <p:cNvSpPr>
              <a:spLocks noChangeShapeType="1"/>
            </p:cNvSpPr>
            <p:nvPr/>
          </p:nvSpPr>
          <p:spPr bwMode="auto">
            <a:xfrm>
              <a:off x="1663700" y="4473575"/>
              <a:ext cx="113823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3" name="Line 404">
              <a:extLst>
                <a:ext uri="{FF2B5EF4-FFF2-40B4-BE49-F238E27FC236}">
                  <a16:creationId xmlns:a16="http://schemas.microsoft.com/office/drawing/2014/main" id="{1A6EF177-FB45-73BB-EF18-1BE957922AFC}"/>
                </a:ext>
              </a:extLst>
            </p:cNvPr>
            <p:cNvSpPr>
              <a:spLocks noChangeShapeType="1"/>
            </p:cNvSpPr>
            <p:nvPr/>
          </p:nvSpPr>
          <p:spPr bwMode="auto">
            <a:xfrm flipV="1">
              <a:off x="3295650" y="454977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4" name="Freeform 405">
              <a:extLst>
                <a:ext uri="{FF2B5EF4-FFF2-40B4-BE49-F238E27FC236}">
                  <a16:creationId xmlns:a16="http://schemas.microsoft.com/office/drawing/2014/main" id="{C2A93B92-64FD-365B-344F-29ECE18CD746}"/>
                </a:ext>
              </a:extLst>
            </p:cNvPr>
            <p:cNvSpPr>
              <a:spLocks/>
            </p:cNvSpPr>
            <p:nvPr/>
          </p:nvSpPr>
          <p:spPr bwMode="auto">
            <a:xfrm>
              <a:off x="3295650" y="4549775"/>
              <a:ext cx="85725" cy="79375"/>
            </a:xfrm>
            <a:custGeom>
              <a:avLst/>
              <a:gdLst>
                <a:gd name="T0" fmla="*/ 0 w 215"/>
                <a:gd name="T1" fmla="*/ 199 h 199"/>
                <a:gd name="T2" fmla="*/ 215 w 215"/>
                <a:gd name="T3" fmla="*/ 199 h 199"/>
                <a:gd name="T4" fmla="*/ 215 w 215"/>
                <a:gd name="T5" fmla="*/ 0 h 199"/>
                <a:gd name="T6" fmla="*/ 0 w 215"/>
                <a:gd name="T7" fmla="*/ 0 h 199"/>
              </a:gdLst>
              <a:ahLst/>
              <a:cxnLst>
                <a:cxn ang="0">
                  <a:pos x="T0" y="T1"/>
                </a:cxn>
                <a:cxn ang="0">
                  <a:pos x="T2" y="T3"/>
                </a:cxn>
                <a:cxn ang="0">
                  <a:pos x="T4" y="T5"/>
                </a:cxn>
                <a:cxn ang="0">
                  <a:pos x="T6" y="T7"/>
                </a:cxn>
              </a:cxnLst>
              <a:rect l="0" t="0" r="r" b="b"/>
              <a:pathLst>
                <a:path w="215" h="199">
                  <a:moveTo>
                    <a:pt x="0" y="199"/>
                  </a:moveTo>
                  <a:lnTo>
                    <a:pt x="215" y="199"/>
                  </a:lnTo>
                  <a:lnTo>
                    <a:pt x="215"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407">
              <a:extLst>
                <a:ext uri="{FF2B5EF4-FFF2-40B4-BE49-F238E27FC236}">
                  <a16:creationId xmlns:a16="http://schemas.microsoft.com/office/drawing/2014/main" id="{8D78278D-3E02-9ED2-196B-BF86E5BBDC4A}"/>
                </a:ext>
              </a:extLst>
            </p:cNvPr>
            <p:cNvSpPr>
              <a:spLocks/>
            </p:cNvSpPr>
            <p:nvPr/>
          </p:nvSpPr>
          <p:spPr bwMode="auto">
            <a:xfrm>
              <a:off x="3163888" y="4703763"/>
              <a:ext cx="142875" cy="79375"/>
            </a:xfrm>
            <a:custGeom>
              <a:avLst/>
              <a:gdLst>
                <a:gd name="T0" fmla="*/ 0 w 359"/>
                <a:gd name="T1" fmla="*/ 199 h 199"/>
                <a:gd name="T2" fmla="*/ 359 w 359"/>
                <a:gd name="T3" fmla="*/ 199 h 199"/>
                <a:gd name="T4" fmla="*/ 359 w 359"/>
                <a:gd name="T5" fmla="*/ 0 h 199"/>
                <a:gd name="T6" fmla="*/ 0 w 359"/>
                <a:gd name="T7" fmla="*/ 0 h 199"/>
              </a:gdLst>
              <a:ahLst/>
              <a:cxnLst>
                <a:cxn ang="0">
                  <a:pos x="T0" y="T1"/>
                </a:cxn>
                <a:cxn ang="0">
                  <a:pos x="T2" y="T3"/>
                </a:cxn>
                <a:cxn ang="0">
                  <a:pos x="T4" y="T5"/>
                </a:cxn>
                <a:cxn ang="0">
                  <a:pos x="T6" y="T7"/>
                </a:cxn>
              </a:cxnLst>
              <a:rect l="0" t="0" r="r" b="b"/>
              <a:pathLst>
                <a:path w="359" h="199">
                  <a:moveTo>
                    <a:pt x="0" y="199"/>
                  </a:moveTo>
                  <a:lnTo>
                    <a:pt x="359" y="199"/>
                  </a:lnTo>
                  <a:lnTo>
                    <a:pt x="359"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Line 408">
              <a:extLst>
                <a:ext uri="{FF2B5EF4-FFF2-40B4-BE49-F238E27FC236}">
                  <a16:creationId xmlns:a16="http://schemas.microsoft.com/office/drawing/2014/main" id="{1D6FF3D9-908B-BEB0-37B9-18F58520852A}"/>
                </a:ext>
              </a:extLst>
            </p:cNvPr>
            <p:cNvSpPr>
              <a:spLocks noChangeShapeType="1"/>
            </p:cNvSpPr>
            <p:nvPr/>
          </p:nvSpPr>
          <p:spPr bwMode="auto">
            <a:xfrm flipV="1">
              <a:off x="2859088" y="454977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 name="Line 409">
              <a:extLst>
                <a:ext uri="{FF2B5EF4-FFF2-40B4-BE49-F238E27FC236}">
                  <a16:creationId xmlns:a16="http://schemas.microsoft.com/office/drawing/2014/main" id="{6936C3B2-5699-B2AB-0393-4C72298498C7}"/>
                </a:ext>
              </a:extLst>
            </p:cNvPr>
            <p:cNvSpPr>
              <a:spLocks noChangeShapeType="1"/>
            </p:cNvSpPr>
            <p:nvPr/>
          </p:nvSpPr>
          <p:spPr bwMode="auto">
            <a:xfrm>
              <a:off x="2859088" y="4629150"/>
              <a:ext cx="1333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Line 410">
              <a:extLst>
                <a:ext uri="{FF2B5EF4-FFF2-40B4-BE49-F238E27FC236}">
                  <a16:creationId xmlns:a16="http://schemas.microsoft.com/office/drawing/2014/main" id="{6CDF6160-44B8-3CC5-25AA-CA5FE8ABEAA8}"/>
                </a:ext>
              </a:extLst>
            </p:cNvPr>
            <p:cNvSpPr>
              <a:spLocks noChangeShapeType="1"/>
            </p:cNvSpPr>
            <p:nvPr/>
          </p:nvSpPr>
          <p:spPr bwMode="auto">
            <a:xfrm flipH="1">
              <a:off x="2859088" y="4549775"/>
              <a:ext cx="1333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411">
              <a:extLst>
                <a:ext uri="{FF2B5EF4-FFF2-40B4-BE49-F238E27FC236}">
                  <a16:creationId xmlns:a16="http://schemas.microsoft.com/office/drawing/2014/main" id="{9B02C834-9D91-E558-5411-2201A60FAB12}"/>
                </a:ext>
              </a:extLst>
            </p:cNvPr>
            <p:cNvSpPr>
              <a:spLocks noChangeShapeType="1"/>
            </p:cNvSpPr>
            <p:nvPr/>
          </p:nvSpPr>
          <p:spPr bwMode="auto">
            <a:xfrm flipV="1">
              <a:off x="2992438" y="454977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412">
              <a:extLst>
                <a:ext uri="{FF2B5EF4-FFF2-40B4-BE49-F238E27FC236}">
                  <a16:creationId xmlns:a16="http://schemas.microsoft.com/office/drawing/2014/main" id="{22E3F79C-B2F0-CB04-94B0-12E2F0B9BB81}"/>
                </a:ext>
              </a:extLst>
            </p:cNvPr>
            <p:cNvSpPr>
              <a:spLocks noChangeShapeType="1"/>
            </p:cNvSpPr>
            <p:nvPr/>
          </p:nvSpPr>
          <p:spPr bwMode="auto">
            <a:xfrm flipV="1">
              <a:off x="3055938" y="47037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413">
              <a:extLst>
                <a:ext uri="{FF2B5EF4-FFF2-40B4-BE49-F238E27FC236}">
                  <a16:creationId xmlns:a16="http://schemas.microsoft.com/office/drawing/2014/main" id="{E9B9C82C-EE66-87E6-A2F1-C284CD9BF9E4}"/>
                </a:ext>
              </a:extLst>
            </p:cNvPr>
            <p:cNvSpPr>
              <a:spLocks noChangeShapeType="1"/>
            </p:cNvSpPr>
            <p:nvPr/>
          </p:nvSpPr>
          <p:spPr bwMode="auto">
            <a:xfrm flipH="1">
              <a:off x="3055938" y="4703763"/>
              <a:ext cx="1079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414">
              <a:extLst>
                <a:ext uri="{FF2B5EF4-FFF2-40B4-BE49-F238E27FC236}">
                  <a16:creationId xmlns:a16="http://schemas.microsoft.com/office/drawing/2014/main" id="{9697ED07-7B3E-B289-A735-A3E7B0B7D7D5}"/>
                </a:ext>
              </a:extLst>
            </p:cNvPr>
            <p:cNvSpPr>
              <a:spLocks noChangeShapeType="1"/>
            </p:cNvSpPr>
            <p:nvPr/>
          </p:nvSpPr>
          <p:spPr bwMode="auto">
            <a:xfrm>
              <a:off x="3055938" y="4783138"/>
              <a:ext cx="1079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415">
              <a:extLst>
                <a:ext uri="{FF2B5EF4-FFF2-40B4-BE49-F238E27FC236}">
                  <a16:creationId xmlns:a16="http://schemas.microsoft.com/office/drawing/2014/main" id="{A58C9702-4B82-C9FF-126B-C8CA19FE9F45}"/>
                </a:ext>
              </a:extLst>
            </p:cNvPr>
            <p:cNvSpPr>
              <a:spLocks noChangeShapeType="1"/>
            </p:cNvSpPr>
            <p:nvPr/>
          </p:nvSpPr>
          <p:spPr bwMode="auto">
            <a:xfrm flipV="1">
              <a:off x="3163888" y="47037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Line 416">
              <a:extLst>
                <a:ext uri="{FF2B5EF4-FFF2-40B4-BE49-F238E27FC236}">
                  <a16:creationId xmlns:a16="http://schemas.microsoft.com/office/drawing/2014/main" id="{93566845-C7E6-296A-4689-254F534A5503}"/>
                </a:ext>
              </a:extLst>
            </p:cNvPr>
            <p:cNvSpPr>
              <a:spLocks noChangeShapeType="1"/>
            </p:cNvSpPr>
            <p:nvPr/>
          </p:nvSpPr>
          <p:spPr bwMode="auto">
            <a:xfrm>
              <a:off x="2876550" y="4473575"/>
              <a:ext cx="2254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Line 417">
              <a:extLst>
                <a:ext uri="{FF2B5EF4-FFF2-40B4-BE49-F238E27FC236}">
                  <a16:creationId xmlns:a16="http://schemas.microsoft.com/office/drawing/2014/main" id="{9618CED1-1411-C0BD-E0BB-1752929CE242}"/>
                </a:ext>
              </a:extLst>
            </p:cNvPr>
            <p:cNvSpPr>
              <a:spLocks noChangeShapeType="1"/>
            </p:cNvSpPr>
            <p:nvPr/>
          </p:nvSpPr>
          <p:spPr bwMode="auto">
            <a:xfrm flipV="1">
              <a:off x="2901950" y="516731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418">
              <a:extLst>
                <a:ext uri="{FF2B5EF4-FFF2-40B4-BE49-F238E27FC236}">
                  <a16:creationId xmlns:a16="http://schemas.microsoft.com/office/drawing/2014/main" id="{DB679C39-F02F-B42D-EC4D-1320349CE39B}"/>
                </a:ext>
              </a:extLst>
            </p:cNvPr>
            <p:cNvSpPr>
              <a:spLocks/>
            </p:cNvSpPr>
            <p:nvPr/>
          </p:nvSpPr>
          <p:spPr bwMode="auto">
            <a:xfrm>
              <a:off x="2901950" y="5167313"/>
              <a:ext cx="84137" cy="79375"/>
            </a:xfrm>
            <a:custGeom>
              <a:avLst/>
              <a:gdLst>
                <a:gd name="T0" fmla="*/ 0 w 210"/>
                <a:gd name="T1" fmla="*/ 199 h 199"/>
                <a:gd name="T2" fmla="*/ 210 w 210"/>
                <a:gd name="T3" fmla="*/ 199 h 199"/>
                <a:gd name="T4" fmla="*/ 210 w 210"/>
                <a:gd name="T5" fmla="*/ 0 h 199"/>
                <a:gd name="T6" fmla="*/ 0 w 210"/>
                <a:gd name="T7" fmla="*/ 0 h 199"/>
              </a:gdLst>
              <a:ahLst/>
              <a:cxnLst>
                <a:cxn ang="0">
                  <a:pos x="T0" y="T1"/>
                </a:cxn>
                <a:cxn ang="0">
                  <a:pos x="T2" y="T3"/>
                </a:cxn>
                <a:cxn ang="0">
                  <a:pos x="T4" y="T5"/>
                </a:cxn>
                <a:cxn ang="0">
                  <a:pos x="T6" y="T7"/>
                </a:cxn>
              </a:cxnLst>
              <a:rect l="0" t="0" r="r" b="b"/>
              <a:pathLst>
                <a:path w="210" h="199">
                  <a:moveTo>
                    <a:pt x="0" y="199"/>
                  </a:moveTo>
                  <a:lnTo>
                    <a:pt x="210" y="199"/>
                  </a:lnTo>
                  <a:lnTo>
                    <a:pt x="21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Line 419">
              <a:extLst>
                <a:ext uri="{FF2B5EF4-FFF2-40B4-BE49-F238E27FC236}">
                  <a16:creationId xmlns:a16="http://schemas.microsoft.com/office/drawing/2014/main" id="{077B50E0-9248-C8AB-F79A-93219FCB11DF}"/>
                </a:ext>
              </a:extLst>
            </p:cNvPr>
            <p:cNvSpPr>
              <a:spLocks noChangeShapeType="1"/>
            </p:cNvSpPr>
            <p:nvPr/>
          </p:nvSpPr>
          <p:spPr bwMode="auto">
            <a:xfrm flipV="1">
              <a:off x="3149600" y="50133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Line 420">
              <a:extLst>
                <a:ext uri="{FF2B5EF4-FFF2-40B4-BE49-F238E27FC236}">
                  <a16:creationId xmlns:a16="http://schemas.microsoft.com/office/drawing/2014/main" id="{E9CCDDF0-6494-E2AC-983A-5120FC01E9E8}"/>
                </a:ext>
              </a:extLst>
            </p:cNvPr>
            <p:cNvSpPr>
              <a:spLocks noChangeShapeType="1"/>
            </p:cNvSpPr>
            <p:nvPr/>
          </p:nvSpPr>
          <p:spPr bwMode="auto">
            <a:xfrm>
              <a:off x="3111500" y="5091113"/>
              <a:ext cx="38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Line 421">
              <a:extLst>
                <a:ext uri="{FF2B5EF4-FFF2-40B4-BE49-F238E27FC236}">
                  <a16:creationId xmlns:a16="http://schemas.microsoft.com/office/drawing/2014/main" id="{433E5F69-9999-505D-A74E-C86E472DB6DC}"/>
                </a:ext>
              </a:extLst>
            </p:cNvPr>
            <p:cNvSpPr>
              <a:spLocks noChangeShapeType="1"/>
            </p:cNvSpPr>
            <p:nvPr/>
          </p:nvSpPr>
          <p:spPr bwMode="auto">
            <a:xfrm flipH="1">
              <a:off x="3111500" y="5013325"/>
              <a:ext cx="38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Line 422">
              <a:extLst>
                <a:ext uri="{FF2B5EF4-FFF2-40B4-BE49-F238E27FC236}">
                  <a16:creationId xmlns:a16="http://schemas.microsoft.com/office/drawing/2014/main" id="{42299105-044B-F096-1F45-7209730EBA16}"/>
                </a:ext>
              </a:extLst>
            </p:cNvPr>
            <p:cNvSpPr>
              <a:spLocks noChangeShapeType="1"/>
            </p:cNvSpPr>
            <p:nvPr/>
          </p:nvSpPr>
          <p:spPr bwMode="auto">
            <a:xfrm flipV="1">
              <a:off x="3111500" y="50133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Line 423">
              <a:extLst>
                <a:ext uri="{FF2B5EF4-FFF2-40B4-BE49-F238E27FC236}">
                  <a16:creationId xmlns:a16="http://schemas.microsoft.com/office/drawing/2014/main" id="{635CE641-261B-205D-BA5B-B34923AB0075}"/>
                </a:ext>
              </a:extLst>
            </p:cNvPr>
            <p:cNvSpPr>
              <a:spLocks noChangeShapeType="1"/>
            </p:cNvSpPr>
            <p:nvPr/>
          </p:nvSpPr>
          <p:spPr bwMode="auto">
            <a:xfrm flipV="1">
              <a:off x="3254375" y="485933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Line 424">
              <a:extLst>
                <a:ext uri="{FF2B5EF4-FFF2-40B4-BE49-F238E27FC236}">
                  <a16:creationId xmlns:a16="http://schemas.microsoft.com/office/drawing/2014/main" id="{0D62164A-514B-3507-AC81-AAFD86896552}"/>
                </a:ext>
              </a:extLst>
            </p:cNvPr>
            <p:cNvSpPr>
              <a:spLocks noChangeShapeType="1"/>
            </p:cNvSpPr>
            <p:nvPr/>
          </p:nvSpPr>
          <p:spPr bwMode="auto">
            <a:xfrm>
              <a:off x="3219450" y="493712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425">
              <a:extLst>
                <a:ext uri="{FF2B5EF4-FFF2-40B4-BE49-F238E27FC236}">
                  <a16:creationId xmlns:a16="http://schemas.microsoft.com/office/drawing/2014/main" id="{A984293C-B166-E40D-2D75-7E6FB5E905B8}"/>
                </a:ext>
              </a:extLst>
            </p:cNvPr>
            <p:cNvSpPr>
              <a:spLocks/>
            </p:cNvSpPr>
            <p:nvPr/>
          </p:nvSpPr>
          <p:spPr bwMode="auto">
            <a:xfrm>
              <a:off x="3254375" y="4859338"/>
              <a:ext cx="34925" cy="77787"/>
            </a:xfrm>
            <a:custGeom>
              <a:avLst/>
              <a:gdLst>
                <a:gd name="T0" fmla="*/ 0 w 87"/>
                <a:gd name="T1" fmla="*/ 199 h 199"/>
                <a:gd name="T2" fmla="*/ 87 w 87"/>
                <a:gd name="T3" fmla="*/ 199 h 199"/>
                <a:gd name="T4" fmla="*/ 87 w 87"/>
                <a:gd name="T5" fmla="*/ 0 h 199"/>
                <a:gd name="T6" fmla="*/ 0 w 87"/>
                <a:gd name="T7" fmla="*/ 0 h 199"/>
              </a:gdLst>
              <a:ahLst/>
              <a:cxnLst>
                <a:cxn ang="0">
                  <a:pos x="T0" y="T1"/>
                </a:cxn>
                <a:cxn ang="0">
                  <a:pos x="T2" y="T3"/>
                </a:cxn>
                <a:cxn ang="0">
                  <a:pos x="T4" y="T5"/>
                </a:cxn>
                <a:cxn ang="0">
                  <a:pos x="T6" y="T7"/>
                </a:cxn>
              </a:cxnLst>
              <a:rect l="0" t="0" r="r" b="b"/>
              <a:pathLst>
                <a:path w="87" h="199">
                  <a:moveTo>
                    <a:pt x="0" y="199"/>
                  </a:moveTo>
                  <a:lnTo>
                    <a:pt x="87" y="199"/>
                  </a:lnTo>
                  <a:lnTo>
                    <a:pt x="87"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Line 426">
              <a:extLst>
                <a:ext uri="{FF2B5EF4-FFF2-40B4-BE49-F238E27FC236}">
                  <a16:creationId xmlns:a16="http://schemas.microsoft.com/office/drawing/2014/main" id="{B8583C66-6648-3621-82B1-677EB0C67AB7}"/>
                </a:ext>
              </a:extLst>
            </p:cNvPr>
            <p:cNvSpPr>
              <a:spLocks noChangeShapeType="1"/>
            </p:cNvSpPr>
            <p:nvPr/>
          </p:nvSpPr>
          <p:spPr bwMode="auto">
            <a:xfrm flipH="1">
              <a:off x="3219450" y="4859338"/>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Line 427">
              <a:extLst>
                <a:ext uri="{FF2B5EF4-FFF2-40B4-BE49-F238E27FC236}">
                  <a16:creationId xmlns:a16="http://schemas.microsoft.com/office/drawing/2014/main" id="{23D50CE8-A045-75E5-F996-E8F7CFC2DC75}"/>
                </a:ext>
              </a:extLst>
            </p:cNvPr>
            <p:cNvSpPr>
              <a:spLocks noChangeShapeType="1"/>
            </p:cNvSpPr>
            <p:nvPr/>
          </p:nvSpPr>
          <p:spPr bwMode="auto">
            <a:xfrm flipV="1">
              <a:off x="3219450" y="485933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428">
              <a:extLst>
                <a:ext uri="{FF2B5EF4-FFF2-40B4-BE49-F238E27FC236}">
                  <a16:creationId xmlns:a16="http://schemas.microsoft.com/office/drawing/2014/main" id="{323C1A33-DFE7-D8E5-DF65-50686C6431B9}"/>
                </a:ext>
              </a:extLst>
            </p:cNvPr>
            <p:cNvSpPr>
              <a:spLocks/>
            </p:cNvSpPr>
            <p:nvPr/>
          </p:nvSpPr>
          <p:spPr bwMode="auto">
            <a:xfrm>
              <a:off x="3149600" y="5013325"/>
              <a:ext cx="139700" cy="77787"/>
            </a:xfrm>
            <a:custGeom>
              <a:avLst/>
              <a:gdLst>
                <a:gd name="T0" fmla="*/ 0 w 350"/>
                <a:gd name="T1" fmla="*/ 199 h 199"/>
                <a:gd name="T2" fmla="*/ 350 w 350"/>
                <a:gd name="T3" fmla="*/ 199 h 199"/>
                <a:gd name="T4" fmla="*/ 350 w 350"/>
                <a:gd name="T5" fmla="*/ 0 h 199"/>
                <a:gd name="T6" fmla="*/ 0 w 350"/>
                <a:gd name="T7" fmla="*/ 0 h 199"/>
              </a:gdLst>
              <a:ahLst/>
              <a:cxnLst>
                <a:cxn ang="0">
                  <a:pos x="T0" y="T1"/>
                </a:cxn>
                <a:cxn ang="0">
                  <a:pos x="T2" y="T3"/>
                </a:cxn>
                <a:cxn ang="0">
                  <a:pos x="T4" y="T5"/>
                </a:cxn>
                <a:cxn ang="0">
                  <a:pos x="T6" y="T7"/>
                </a:cxn>
              </a:cxnLst>
              <a:rect l="0" t="0" r="r" b="b"/>
              <a:pathLst>
                <a:path w="350" h="199">
                  <a:moveTo>
                    <a:pt x="0" y="199"/>
                  </a:moveTo>
                  <a:lnTo>
                    <a:pt x="350" y="199"/>
                  </a:lnTo>
                  <a:lnTo>
                    <a:pt x="35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Line 429">
              <a:extLst>
                <a:ext uri="{FF2B5EF4-FFF2-40B4-BE49-F238E27FC236}">
                  <a16:creationId xmlns:a16="http://schemas.microsoft.com/office/drawing/2014/main" id="{70B1B2DF-7DA3-D2B4-4117-ED4BA1A413D3}"/>
                </a:ext>
              </a:extLst>
            </p:cNvPr>
            <p:cNvSpPr>
              <a:spLocks noChangeShapeType="1"/>
            </p:cNvSpPr>
            <p:nvPr/>
          </p:nvSpPr>
          <p:spPr bwMode="auto">
            <a:xfrm>
              <a:off x="2992438" y="4629150"/>
              <a:ext cx="303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Line 430">
              <a:extLst>
                <a:ext uri="{FF2B5EF4-FFF2-40B4-BE49-F238E27FC236}">
                  <a16:creationId xmlns:a16="http://schemas.microsoft.com/office/drawing/2014/main" id="{59DA2727-CC22-F3AE-D63D-A582FF912F30}"/>
                </a:ext>
              </a:extLst>
            </p:cNvPr>
            <p:cNvSpPr>
              <a:spLocks noChangeShapeType="1"/>
            </p:cNvSpPr>
            <p:nvPr/>
          </p:nvSpPr>
          <p:spPr bwMode="auto">
            <a:xfrm flipH="1">
              <a:off x="2992438" y="4549775"/>
              <a:ext cx="303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Line 431">
              <a:extLst>
                <a:ext uri="{FF2B5EF4-FFF2-40B4-BE49-F238E27FC236}">
                  <a16:creationId xmlns:a16="http://schemas.microsoft.com/office/drawing/2014/main" id="{BCF94DCC-4563-22B7-6AC9-FA99DF3B5478}"/>
                </a:ext>
              </a:extLst>
            </p:cNvPr>
            <p:cNvSpPr>
              <a:spLocks noChangeShapeType="1"/>
            </p:cNvSpPr>
            <p:nvPr/>
          </p:nvSpPr>
          <p:spPr bwMode="auto">
            <a:xfrm>
              <a:off x="3101975" y="4473575"/>
              <a:ext cx="1635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Line 432">
              <a:extLst>
                <a:ext uri="{FF2B5EF4-FFF2-40B4-BE49-F238E27FC236}">
                  <a16:creationId xmlns:a16="http://schemas.microsoft.com/office/drawing/2014/main" id="{2BDC8AD0-84CB-3392-2F53-B83AD675FD5F}"/>
                </a:ext>
              </a:extLst>
            </p:cNvPr>
            <p:cNvSpPr>
              <a:spLocks noChangeShapeType="1"/>
            </p:cNvSpPr>
            <p:nvPr/>
          </p:nvSpPr>
          <p:spPr bwMode="auto">
            <a:xfrm flipH="1">
              <a:off x="2601913" y="5167313"/>
              <a:ext cx="3000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Line 433">
              <a:extLst>
                <a:ext uri="{FF2B5EF4-FFF2-40B4-BE49-F238E27FC236}">
                  <a16:creationId xmlns:a16="http://schemas.microsoft.com/office/drawing/2014/main" id="{0729D728-8073-5365-3767-0ADBCD0F50EC}"/>
                </a:ext>
              </a:extLst>
            </p:cNvPr>
            <p:cNvSpPr>
              <a:spLocks noChangeShapeType="1"/>
            </p:cNvSpPr>
            <p:nvPr/>
          </p:nvSpPr>
          <p:spPr bwMode="auto">
            <a:xfrm>
              <a:off x="2601913" y="5246688"/>
              <a:ext cx="3000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Line 434">
              <a:extLst>
                <a:ext uri="{FF2B5EF4-FFF2-40B4-BE49-F238E27FC236}">
                  <a16:creationId xmlns:a16="http://schemas.microsoft.com/office/drawing/2014/main" id="{A51D5987-7B69-0987-D935-B4B4D14AD436}"/>
                </a:ext>
              </a:extLst>
            </p:cNvPr>
            <p:cNvSpPr>
              <a:spLocks noChangeShapeType="1"/>
            </p:cNvSpPr>
            <p:nvPr/>
          </p:nvSpPr>
          <p:spPr bwMode="auto">
            <a:xfrm flipH="1">
              <a:off x="1644650" y="5013325"/>
              <a:ext cx="14668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Line 435">
              <a:extLst>
                <a:ext uri="{FF2B5EF4-FFF2-40B4-BE49-F238E27FC236}">
                  <a16:creationId xmlns:a16="http://schemas.microsoft.com/office/drawing/2014/main" id="{BF30538B-929E-E60E-7C0D-B40AE932C49F}"/>
                </a:ext>
              </a:extLst>
            </p:cNvPr>
            <p:cNvSpPr>
              <a:spLocks noChangeShapeType="1"/>
            </p:cNvSpPr>
            <p:nvPr/>
          </p:nvSpPr>
          <p:spPr bwMode="auto">
            <a:xfrm>
              <a:off x="1644650" y="5091113"/>
              <a:ext cx="14668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Line 436">
              <a:extLst>
                <a:ext uri="{FF2B5EF4-FFF2-40B4-BE49-F238E27FC236}">
                  <a16:creationId xmlns:a16="http://schemas.microsoft.com/office/drawing/2014/main" id="{B3E15E26-F0F2-69BD-ADD3-83EAB43FC3ED}"/>
                </a:ext>
              </a:extLst>
            </p:cNvPr>
            <p:cNvSpPr>
              <a:spLocks noChangeShapeType="1"/>
            </p:cNvSpPr>
            <p:nvPr/>
          </p:nvSpPr>
          <p:spPr bwMode="auto">
            <a:xfrm flipH="1">
              <a:off x="2290763" y="4859338"/>
              <a:ext cx="928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Line 437">
              <a:extLst>
                <a:ext uri="{FF2B5EF4-FFF2-40B4-BE49-F238E27FC236}">
                  <a16:creationId xmlns:a16="http://schemas.microsoft.com/office/drawing/2014/main" id="{BF4B6F3C-078F-865F-2622-57397469E136}"/>
                </a:ext>
              </a:extLst>
            </p:cNvPr>
            <p:cNvSpPr>
              <a:spLocks noChangeShapeType="1"/>
            </p:cNvSpPr>
            <p:nvPr/>
          </p:nvSpPr>
          <p:spPr bwMode="auto">
            <a:xfrm>
              <a:off x="2290763" y="4937125"/>
              <a:ext cx="928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Line 438">
              <a:extLst>
                <a:ext uri="{FF2B5EF4-FFF2-40B4-BE49-F238E27FC236}">
                  <a16:creationId xmlns:a16="http://schemas.microsoft.com/office/drawing/2014/main" id="{F8D7111E-D30F-E75F-DC27-FEE067296A87}"/>
                </a:ext>
              </a:extLst>
            </p:cNvPr>
            <p:cNvSpPr>
              <a:spLocks noChangeShapeType="1"/>
            </p:cNvSpPr>
            <p:nvPr/>
          </p:nvSpPr>
          <p:spPr bwMode="auto">
            <a:xfrm flipH="1">
              <a:off x="2506663" y="4703763"/>
              <a:ext cx="5492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Line 439">
              <a:extLst>
                <a:ext uri="{FF2B5EF4-FFF2-40B4-BE49-F238E27FC236}">
                  <a16:creationId xmlns:a16="http://schemas.microsoft.com/office/drawing/2014/main" id="{87F307F6-8F56-BB5A-6C91-77B1D31A64DB}"/>
                </a:ext>
              </a:extLst>
            </p:cNvPr>
            <p:cNvSpPr>
              <a:spLocks noChangeShapeType="1"/>
            </p:cNvSpPr>
            <p:nvPr/>
          </p:nvSpPr>
          <p:spPr bwMode="auto">
            <a:xfrm>
              <a:off x="2506663" y="4783138"/>
              <a:ext cx="5492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Line 440">
              <a:extLst>
                <a:ext uri="{FF2B5EF4-FFF2-40B4-BE49-F238E27FC236}">
                  <a16:creationId xmlns:a16="http://schemas.microsoft.com/office/drawing/2014/main" id="{9909A022-1828-E2C5-7547-573250C8F2BF}"/>
                </a:ext>
              </a:extLst>
            </p:cNvPr>
            <p:cNvSpPr>
              <a:spLocks noChangeShapeType="1"/>
            </p:cNvSpPr>
            <p:nvPr/>
          </p:nvSpPr>
          <p:spPr bwMode="auto">
            <a:xfrm>
              <a:off x="2511425" y="4629150"/>
              <a:ext cx="3476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Line 441">
              <a:extLst>
                <a:ext uri="{FF2B5EF4-FFF2-40B4-BE49-F238E27FC236}">
                  <a16:creationId xmlns:a16="http://schemas.microsoft.com/office/drawing/2014/main" id="{0691C133-B791-B64C-B11B-29CAB68B0836}"/>
                </a:ext>
              </a:extLst>
            </p:cNvPr>
            <p:cNvSpPr>
              <a:spLocks noChangeShapeType="1"/>
            </p:cNvSpPr>
            <p:nvPr/>
          </p:nvSpPr>
          <p:spPr bwMode="auto">
            <a:xfrm flipH="1">
              <a:off x="2511425" y="4549775"/>
              <a:ext cx="3476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Line 442">
              <a:extLst>
                <a:ext uri="{FF2B5EF4-FFF2-40B4-BE49-F238E27FC236}">
                  <a16:creationId xmlns:a16="http://schemas.microsoft.com/office/drawing/2014/main" id="{0BA8CE08-F0C9-FC17-2BF2-672EF06A6E5B}"/>
                </a:ext>
              </a:extLst>
            </p:cNvPr>
            <p:cNvSpPr>
              <a:spLocks noChangeShapeType="1"/>
            </p:cNvSpPr>
            <p:nvPr/>
          </p:nvSpPr>
          <p:spPr bwMode="auto">
            <a:xfrm flipV="1">
              <a:off x="3265488" y="43957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Line 443">
              <a:extLst>
                <a:ext uri="{FF2B5EF4-FFF2-40B4-BE49-F238E27FC236}">
                  <a16:creationId xmlns:a16="http://schemas.microsoft.com/office/drawing/2014/main" id="{FB495AAA-6CD3-E991-5129-07D60E3CDD9E}"/>
                </a:ext>
              </a:extLst>
            </p:cNvPr>
            <p:cNvSpPr>
              <a:spLocks noChangeShapeType="1"/>
            </p:cNvSpPr>
            <p:nvPr/>
          </p:nvSpPr>
          <p:spPr bwMode="auto">
            <a:xfrm flipV="1">
              <a:off x="3101975" y="43957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Line 444">
              <a:extLst>
                <a:ext uri="{FF2B5EF4-FFF2-40B4-BE49-F238E27FC236}">
                  <a16:creationId xmlns:a16="http://schemas.microsoft.com/office/drawing/2014/main" id="{9FD34491-FEB9-F261-625B-4BBE718AFD9A}"/>
                </a:ext>
              </a:extLst>
            </p:cNvPr>
            <p:cNvSpPr>
              <a:spLocks noChangeShapeType="1"/>
            </p:cNvSpPr>
            <p:nvPr/>
          </p:nvSpPr>
          <p:spPr bwMode="auto">
            <a:xfrm flipV="1">
              <a:off x="2876550" y="43957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Line 445">
              <a:extLst>
                <a:ext uri="{FF2B5EF4-FFF2-40B4-BE49-F238E27FC236}">
                  <a16:creationId xmlns:a16="http://schemas.microsoft.com/office/drawing/2014/main" id="{EA6D20C8-B821-EE88-F124-7F4ECBC79A42}"/>
                </a:ext>
              </a:extLst>
            </p:cNvPr>
            <p:cNvSpPr>
              <a:spLocks noChangeShapeType="1"/>
            </p:cNvSpPr>
            <p:nvPr/>
          </p:nvSpPr>
          <p:spPr bwMode="auto">
            <a:xfrm>
              <a:off x="2801938" y="4473575"/>
              <a:ext cx="746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Line 446">
              <a:extLst>
                <a:ext uri="{FF2B5EF4-FFF2-40B4-BE49-F238E27FC236}">
                  <a16:creationId xmlns:a16="http://schemas.microsoft.com/office/drawing/2014/main" id="{76F06C0D-ED9D-9F61-958B-7543269E6AE1}"/>
                </a:ext>
              </a:extLst>
            </p:cNvPr>
            <p:cNvSpPr>
              <a:spLocks noChangeShapeType="1"/>
            </p:cNvSpPr>
            <p:nvPr/>
          </p:nvSpPr>
          <p:spPr bwMode="auto">
            <a:xfrm flipH="1">
              <a:off x="2801938" y="4395788"/>
              <a:ext cx="746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Line 447">
              <a:extLst>
                <a:ext uri="{FF2B5EF4-FFF2-40B4-BE49-F238E27FC236}">
                  <a16:creationId xmlns:a16="http://schemas.microsoft.com/office/drawing/2014/main" id="{CE4F0DDB-5BC7-6B8E-AC4D-4C392F5C9D7E}"/>
                </a:ext>
              </a:extLst>
            </p:cNvPr>
            <p:cNvSpPr>
              <a:spLocks noChangeShapeType="1"/>
            </p:cNvSpPr>
            <p:nvPr/>
          </p:nvSpPr>
          <p:spPr bwMode="auto">
            <a:xfrm flipV="1">
              <a:off x="2801938" y="43957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Line 448">
              <a:extLst>
                <a:ext uri="{FF2B5EF4-FFF2-40B4-BE49-F238E27FC236}">
                  <a16:creationId xmlns:a16="http://schemas.microsoft.com/office/drawing/2014/main" id="{9D717B9B-4814-D7E2-ED4D-1053986D4CF7}"/>
                </a:ext>
              </a:extLst>
            </p:cNvPr>
            <p:cNvSpPr>
              <a:spLocks noChangeShapeType="1"/>
            </p:cNvSpPr>
            <p:nvPr/>
          </p:nvSpPr>
          <p:spPr bwMode="auto">
            <a:xfrm flipV="1">
              <a:off x="1663700" y="4395788"/>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Line 449">
              <a:extLst>
                <a:ext uri="{FF2B5EF4-FFF2-40B4-BE49-F238E27FC236}">
                  <a16:creationId xmlns:a16="http://schemas.microsoft.com/office/drawing/2014/main" id="{36524BC0-3C6E-9C08-AC75-6E2D59474BF0}"/>
                </a:ext>
              </a:extLst>
            </p:cNvPr>
            <p:cNvSpPr>
              <a:spLocks noChangeShapeType="1"/>
            </p:cNvSpPr>
            <p:nvPr/>
          </p:nvSpPr>
          <p:spPr bwMode="auto">
            <a:xfrm flipH="1">
              <a:off x="2695575" y="4086225"/>
              <a:ext cx="1714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Line 450">
              <a:extLst>
                <a:ext uri="{FF2B5EF4-FFF2-40B4-BE49-F238E27FC236}">
                  <a16:creationId xmlns:a16="http://schemas.microsoft.com/office/drawing/2014/main" id="{9648DAB6-6A6D-3ED2-C489-B36FC970ADCC}"/>
                </a:ext>
              </a:extLst>
            </p:cNvPr>
            <p:cNvSpPr>
              <a:spLocks noChangeShapeType="1"/>
            </p:cNvSpPr>
            <p:nvPr/>
          </p:nvSpPr>
          <p:spPr bwMode="auto">
            <a:xfrm>
              <a:off x="2695575" y="4165600"/>
              <a:ext cx="1714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Line 451">
              <a:extLst>
                <a:ext uri="{FF2B5EF4-FFF2-40B4-BE49-F238E27FC236}">
                  <a16:creationId xmlns:a16="http://schemas.microsoft.com/office/drawing/2014/main" id="{0C033110-0CBF-D5B7-7064-BC20B715BCED}"/>
                </a:ext>
              </a:extLst>
            </p:cNvPr>
            <p:cNvSpPr>
              <a:spLocks noChangeShapeType="1"/>
            </p:cNvSpPr>
            <p:nvPr/>
          </p:nvSpPr>
          <p:spPr bwMode="auto">
            <a:xfrm>
              <a:off x="2611438" y="4011613"/>
              <a:ext cx="4937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Line 452">
              <a:extLst>
                <a:ext uri="{FF2B5EF4-FFF2-40B4-BE49-F238E27FC236}">
                  <a16:creationId xmlns:a16="http://schemas.microsoft.com/office/drawing/2014/main" id="{5ED3AC06-8368-1CD9-2CB3-741CFCB54FF6}"/>
                </a:ext>
              </a:extLst>
            </p:cNvPr>
            <p:cNvSpPr>
              <a:spLocks noChangeShapeType="1"/>
            </p:cNvSpPr>
            <p:nvPr/>
          </p:nvSpPr>
          <p:spPr bwMode="auto">
            <a:xfrm flipH="1">
              <a:off x="2611438" y="3932238"/>
              <a:ext cx="4937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Line 453">
              <a:extLst>
                <a:ext uri="{FF2B5EF4-FFF2-40B4-BE49-F238E27FC236}">
                  <a16:creationId xmlns:a16="http://schemas.microsoft.com/office/drawing/2014/main" id="{3B2907AB-EFD5-2259-E145-DA484FFD593C}"/>
                </a:ext>
              </a:extLst>
            </p:cNvPr>
            <p:cNvSpPr>
              <a:spLocks noChangeShapeType="1"/>
            </p:cNvSpPr>
            <p:nvPr/>
          </p:nvSpPr>
          <p:spPr bwMode="auto">
            <a:xfrm flipH="1">
              <a:off x="2022475" y="3778250"/>
              <a:ext cx="10937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Line 454">
              <a:extLst>
                <a:ext uri="{FF2B5EF4-FFF2-40B4-BE49-F238E27FC236}">
                  <a16:creationId xmlns:a16="http://schemas.microsoft.com/office/drawing/2014/main" id="{D93B9769-1DCE-8614-78B3-94C45E341E01}"/>
                </a:ext>
              </a:extLst>
            </p:cNvPr>
            <p:cNvSpPr>
              <a:spLocks noChangeShapeType="1"/>
            </p:cNvSpPr>
            <p:nvPr/>
          </p:nvSpPr>
          <p:spPr bwMode="auto">
            <a:xfrm>
              <a:off x="2022475" y="3856038"/>
              <a:ext cx="10937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Line 455">
              <a:extLst>
                <a:ext uri="{FF2B5EF4-FFF2-40B4-BE49-F238E27FC236}">
                  <a16:creationId xmlns:a16="http://schemas.microsoft.com/office/drawing/2014/main" id="{5BB32648-88C7-71EC-FC9B-7646A229DDAE}"/>
                </a:ext>
              </a:extLst>
            </p:cNvPr>
            <p:cNvSpPr>
              <a:spLocks noChangeShapeType="1"/>
            </p:cNvSpPr>
            <p:nvPr/>
          </p:nvSpPr>
          <p:spPr bwMode="auto">
            <a:xfrm flipH="1">
              <a:off x="2762250" y="3624263"/>
              <a:ext cx="7635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Line 456">
              <a:extLst>
                <a:ext uri="{FF2B5EF4-FFF2-40B4-BE49-F238E27FC236}">
                  <a16:creationId xmlns:a16="http://schemas.microsoft.com/office/drawing/2014/main" id="{35F6029D-0C5A-56A7-9D71-36170D1E6742}"/>
                </a:ext>
              </a:extLst>
            </p:cNvPr>
            <p:cNvSpPr>
              <a:spLocks noChangeShapeType="1"/>
            </p:cNvSpPr>
            <p:nvPr/>
          </p:nvSpPr>
          <p:spPr bwMode="auto">
            <a:xfrm>
              <a:off x="2762250" y="3702050"/>
              <a:ext cx="7635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3" name="Line 457">
              <a:extLst>
                <a:ext uri="{FF2B5EF4-FFF2-40B4-BE49-F238E27FC236}">
                  <a16:creationId xmlns:a16="http://schemas.microsoft.com/office/drawing/2014/main" id="{72DD4E2A-9E7B-DC75-4170-64AB7F179883}"/>
                </a:ext>
              </a:extLst>
            </p:cNvPr>
            <p:cNvSpPr>
              <a:spLocks noChangeShapeType="1"/>
            </p:cNvSpPr>
            <p:nvPr/>
          </p:nvSpPr>
          <p:spPr bwMode="auto">
            <a:xfrm flipH="1">
              <a:off x="2400300" y="3468688"/>
              <a:ext cx="4873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4" name="Line 458">
              <a:extLst>
                <a:ext uri="{FF2B5EF4-FFF2-40B4-BE49-F238E27FC236}">
                  <a16:creationId xmlns:a16="http://schemas.microsoft.com/office/drawing/2014/main" id="{5A339CC4-633F-DDA3-C087-D247AB21E2E8}"/>
                </a:ext>
              </a:extLst>
            </p:cNvPr>
            <p:cNvSpPr>
              <a:spLocks noChangeShapeType="1"/>
            </p:cNvSpPr>
            <p:nvPr/>
          </p:nvSpPr>
          <p:spPr bwMode="auto">
            <a:xfrm>
              <a:off x="2400300" y="3548063"/>
              <a:ext cx="4873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5" name="Line 459">
              <a:extLst>
                <a:ext uri="{FF2B5EF4-FFF2-40B4-BE49-F238E27FC236}">
                  <a16:creationId xmlns:a16="http://schemas.microsoft.com/office/drawing/2014/main" id="{D3E18758-5F3C-A8FF-FE95-2DEA2950B0EB}"/>
                </a:ext>
              </a:extLst>
            </p:cNvPr>
            <p:cNvSpPr>
              <a:spLocks noChangeShapeType="1"/>
            </p:cNvSpPr>
            <p:nvPr/>
          </p:nvSpPr>
          <p:spPr bwMode="auto">
            <a:xfrm flipH="1">
              <a:off x="1557338" y="3314700"/>
              <a:ext cx="14097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6" name="Line 460">
              <a:extLst>
                <a:ext uri="{FF2B5EF4-FFF2-40B4-BE49-F238E27FC236}">
                  <a16:creationId xmlns:a16="http://schemas.microsoft.com/office/drawing/2014/main" id="{FC6A3692-6B3C-0648-6AC0-2C7F6D343A56}"/>
                </a:ext>
              </a:extLst>
            </p:cNvPr>
            <p:cNvSpPr>
              <a:spLocks noChangeShapeType="1"/>
            </p:cNvSpPr>
            <p:nvPr/>
          </p:nvSpPr>
          <p:spPr bwMode="auto">
            <a:xfrm>
              <a:off x="1557338" y="3394075"/>
              <a:ext cx="14097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7" name="Line 461">
              <a:extLst>
                <a:ext uri="{FF2B5EF4-FFF2-40B4-BE49-F238E27FC236}">
                  <a16:creationId xmlns:a16="http://schemas.microsoft.com/office/drawing/2014/main" id="{BAFEED7D-CF01-E23D-C9DC-88A8D9FDD9D9}"/>
                </a:ext>
              </a:extLst>
            </p:cNvPr>
            <p:cNvSpPr>
              <a:spLocks noChangeShapeType="1"/>
            </p:cNvSpPr>
            <p:nvPr/>
          </p:nvSpPr>
          <p:spPr bwMode="auto">
            <a:xfrm flipH="1">
              <a:off x="2270125" y="3160713"/>
              <a:ext cx="9159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8" name="Line 462">
              <a:extLst>
                <a:ext uri="{FF2B5EF4-FFF2-40B4-BE49-F238E27FC236}">
                  <a16:creationId xmlns:a16="http://schemas.microsoft.com/office/drawing/2014/main" id="{25676B61-71E9-7738-FA55-F28737E3B014}"/>
                </a:ext>
              </a:extLst>
            </p:cNvPr>
            <p:cNvSpPr>
              <a:spLocks noChangeShapeType="1"/>
            </p:cNvSpPr>
            <p:nvPr/>
          </p:nvSpPr>
          <p:spPr bwMode="auto">
            <a:xfrm>
              <a:off x="2270125" y="3238500"/>
              <a:ext cx="9159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69" name="Line 463">
              <a:extLst>
                <a:ext uri="{FF2B5EF4-FFF2-40B4-BE49-F238E27FC236}">
                  <a16:creationId xmlns:a16="http://schemas.microsoft.com/office/drawing/2014/main" id="{57FB7254-ABCB-4F00-FCFE-813868C960DE}"/>
                </a:ext>
              </a:extLst>
            </p:cNvPr>
            <p:cNvSpPr>
              <a:spLocks noChangeShapeType="1"/>
            </p:cNvSpPr>
            <p:nvPr/>
          </p:nvSpPr>
          <p:spPr bwMode="auto">
            <a:xfrm>
              <a:off x="2811463" y="2930525"/>
              <a:ext cx="5540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0" name="Line 464">
              <a:extLst>
                <a:ext uri="{FF2B5EF4-FFF2-40B4-BE49-F238E27FC236}">
                  <a16:creationId xmlns:a16="http://schemas.microsoft.com/office/drawing/2014/main" id="{847A2B21-716C-EF0D-BAF1-44EB7AE44B2B}"/>
                </a:ext>
              </a:extLst>
            </p:cNvPr>
            <p:cNvSpPr>
              <a:spLocks noChangeShapeType="1"/>
            </p:cNvSpPr>
            <p:nvPr/>
          </p:nvSpPr>
          <p:spPr bwMode="auto">
            <a:xfrm flipH="1">
              <a:off x="2811463" y="2851150"/>
              <a:ext cx="5540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1" name="Line 465">
              <a:extLst>
                <a:ext uri="{FF2B5EF4-FFF2-40B4-BE49-F238E27FC236}">
                  <a16:creationId xmlns:a16="http://schemas.microsoft.com/office/drawing/2014/main" id="{CE760CEF-EBA3-A84E-869F-6A1E0C400236}"/>
                </a:ext>
              </a:extLst>
            </p:cNvPr>
            <p:cNvSpPr>
              <a:spLocks noChangeShapeType="1"/>
            </p:cNvSpPr>
            <p:nvPr/>
          </p:nvSpPr>
          <p:spPr bwMode="auto">
            <a:xfrm>
              <a:off x="1550988" y="2776538"/>
              <a:ext cx="21844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2" name="Line 466">
              <a:extLst>
                <a:ext uri="{FF2B5EF4-FFF2-40B4-BE49-F238E27FC236}">
                  <a16:creationId xmlns:a16="http://schemas.microsoft.com/office/drawing/2014/main" id="{EC5CFD10-C648-CEEE-4A29-45997413697B}"/>
                </a:ext>
              </a:extLst>
            </p:cNvPr>
            <p:cNvSpPr>
              <a:spLocks noChangeShapeType="1"/>
            </p:cNvSpPr>
            <p:nvPr/>
          </p:nvSpPr>
          <p:spPr bwMode="auto">
            <a:xfrm>
              <a:off x="1706563" y="6172200"/>
              <a:ext cx="190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3" name="Line 467">
              <a:extLst>
                <a:ext uri="{FF2B5EF4-FFF2-40B4-BE49-F238E27FC236}">
                  <a16:creationId xmlns:a16="http://schemas.microsoft.com/office/drawing/2014/main" id="{BB50DE3B-972D-067A-90FB-84C05D510EE0}"/>
                </a:ext>
              </a:extLst>
            </p:cNvPr>
            <p:cNvSpPr>
              <a:spLocks noChangeShapeType="1"/>
            </p:cNvSpPr>
            <p:nvPr/>
          </p:nvSpPr>
          <p:spPr bwMode="auto">
            <a:xfrm>
              <a:off x="1649413" y="6172200"/>
              <a:ext cx="571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4" name="Line 468">
              <a:extLst>
                <a:ext uri="{FF2B5EF4-FFF2-40B4-BE49-F238E27FC236}">
                  <a16:creationId xmlns:a16="http://schemas.microsoft.com/office/drawing/2014/main" id="{C23327DB-89B6-09C9-9CDF-5FC13F9C0FA7}"/>
                </a:ext>
              </a:extLst>
            </p:cNvPr>
            <p:cNvSpPr>
              <a:spLocks noChangeShapeType="1"/>
            </p:cNvSpPr>
            <p:nvPr/>
          </p:nvSpPr>
          <p:spPr bwMode="auto">
            <a:xfrm flipV="1">
              <a:off x="1725613" y="60944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5" name="Line 469">
              <a:extLst>
                <a:ext uri="{FF2B5EF4-FFF2-40B4-BE49-F238E27FC236}">
                  <a16:creationId xmlns:a16="http://schemas.microsoft.com/office/drawing/2014/main" id="{DDA3A062-7AAC-B4D6-463D-23145B180F00}"/>
                </a:ext>
              </a:extLst>
            </p:cNvPr>
            <p:cNvSpPr>
              <a:spLocks noChangeShapeType="1"/>
            </p:cNvSpPr>
            <p:nvPr/>
          </p:nvSpPr>
          <p:spPr bwMode="auto">
            <a:xfrm flipV="1">
              <a:off x="1706563" y="60944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6" name="Line 470">
              <a:extLst>
                <a:ext uri="{FF2B5EF4-FFF2-40B4-BE49-F238E27FC236}">
                  <a16:creationId xmlns:a16="http://schemas.microsoft.com/office/drawing/2014/main" id="{6126E291-CEF9-55F5-BFEF-9C881047FB6B}"/>
                </a:ext>
              </a:extLst>
            </p:cNvPr>
            <p:cNvSpPr>
              <a:spLocks noChangeShapeType="1"/>
            </p:cNvSpPr>
            <p:nvPr/>
          </p:nvSpPr>
          <p:spPr bwMode="auto">
            <a:xfrm flipV="1">
              <a:off x="1649413" y="60944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7" name="Line 471">
              <a:extLst>
                <a:ext uri="{FF2B5EF4-FFF2-40B4-BE49-F238E27FC236}">
                  <a16:creationId xmlns:a16="http://schemas.microsoft.com/office/drawing/2014/main" id="{BE2F662F-94B5-F653-10D8-CFB47428F507}"/>
                </a:ext>
              </a:extLst>
            </p:cNvPr>
            <p:cNvSpPr>
              <a:spLocks noChangeShapeType="1"/>
            </p:cNvSpPr>
            <p:nvPr/>
          </p:nvSpPr>
          <p:spPr bwMode="auto">
            <a:xfrm>
              <a:off x="4141788" y="3084513"/>
              <a:ext cx="1000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8" name="Line 472">
              <a:extLst>
                <a:ext uri="{FF2B5EF4-FFF2-40B4-BE49-F238E27FC236}">
                  <a16:creationId xmlns:a16="http://schemas.microsoft.com/office/drawing/2014/main" id="{4EBB0078-0494-DFF4-CB59-EE3AC59DF99D}"/>
                </a:ext>
              </a:extLst>
            </p:cNvPr>
            <p:cNvSpPr>
              <a:spLocks noChangeShapeType="1"/>
            </p:cNvSpPr>
            <p:nvPr/>
          </p:nvSpPr>
          <p:spPr bwMode="auto">
            <a:xfrm flipH="1">
              <a:off x="4141788" y="3006725"/>
              <a:ext cx="1000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9" name="Line 473">
              <a:extLst>
                <a:ext uri="{FF2B5EF4-FFF2-40B4-BE49-F238E27FC236}">
                  <a16:creationId xmlns:a16="http://schemas.microsoft.com/office/drawing/2014/main" id="{302795A9-E408-62A2-01AD-41BE644D5881}"/>
                </a:ext>
              </a:extLst>
            </p:cNvPr>
            <p:cNvSpPr>
              <a:spLocks noChangeShapeType="1"/>
            </p:cNvSpPr>
            <p:nvPr/>
          </p:nvSpPr>
          <p:spPr bwMode="auto">
            <a:xfrm>
              <a:off x="3497263" y="2930525"/>
              <a:ext cx="811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0" name="Line 474">
              <a:extLst>
                <a:ext uri="{FF2B5EF4-FFF2-40B4-BE49-F238E27FC236}">
                  <a16:creationId xmlns:a16="http://schemas.microsoft.com/office/drawing/2014/main" id="{D304458B-CAA2-3A61-6703-B60E9F2E0C12}"/>
                </a:ext>
              </a:extLst>
            </p:cNvPr>
            <p:cNvSpPr>
              <a:spLocks noChangeShapeType="1"/>
            </p:cNvSpPr>
            <p:nvPr/>
          </p:nvSpPr>
          <p:spPr bwMode="auto">
            <a:xfrm flipH="1">
              <a:off x="3497263" y="2851150"/>
              <a:ext cx="8112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1" name="Line 475">
              <a:extLst>
                <a:ext uri="{FF2B5EF4-FFF2-40B4-BE49-F238E27FC236}">
                  <a16:creationId xmlns:a16="http://schemas.microsoft.com/office/drawing/2014/main" id="{6E637994-2A47-33E4-F722-CCEFFD7E59BF}"/>
                </a:ext>
              </a:extLst>
            </p:cNvPr>
            <p:cNvSpPr>
              <a:spLocks noChangeShapeType="1"/>
            </p:cNvSpPr>
            <p:nvPr/>
          </p:nvSpPr>
          <p:spPr bwMode="auto">
            <a:xfrm>
              <a:off x="4125913" y="2776538"/>
              <a:ext cx="293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2" name="Freeform 476">
              <a:extLst>
                <a:ext uri="{FF2B5EF4-FFF2-40B4-BE49-F238E27FC236}">
                  <a16:creationId xmlns:a16="http://schemas.microsoft.com/office/drawing/2014/main" id="{9457CEC3-22F2-9ACB-9545-A07FBE50B287}"/>
                </a:ext>
              </a:extLst>
            </p:cNvPr>
            <p:cNvSpPr>
              <a:spLocks/>
            </p:cNvSpPr>
            <p:nvPr/>
          </p:nvSpPr>
          <p:spPr bwMode="auto">
            <a:xfrm>
              <a:off x="1155700" y="3006725"/>
              <a:ext cx="1739900" cy="77787"/>
            </a:xfrm>
            <a:custGeom>
              <a:avLst/>
              <a:gdLst>
                <a:gd name="T0" fmla="*/ 4385 w 4385"/>
                <a:gd name="T1" fmla="*/ 0 h 199"/>
                <a:gd name="T2" fmla="*/ 0 w 4385"/>
                <a:gd name="T3" fmla="*/ 0 h 199"/>
                <a:gd name="T4" fmla="*/ 0 w 4385"/>
                <a:gd name="T5" fmla="*/ 199 h 199"/>
                <a:gd name="T6" fmla="*/ 4385 w 4385"/>
                <a:gd name="T7" fmla="*/ 199 h 199"/>
              </a:gdLst>
              <a:ahLst/>
              <a:cxnLst>
                <a:cxn ang="0">
                  <a:pos x="T0" y="T1"/>
                </a:cxn>
                <a:cxn ang="0">
                  <a:pos x="T2" y="T3"/>
                </a:cxn>
                <a:cxn ang="0">
                  <a:pos x="T4" y="T5"/>
                </a:cxn>
                <a:cxn ang="0">
                  <a:pos x="T6" y="T7"/>
                </a:cxn>
              </a:cxnLst>
              <a:rect l="0" t="0" r="r" b="b"/>
              <a:pathLst>
                <a:path w="4385" h="199">
                  <a:moveTo>
                    <a:pt x="4385" y="0"/>
                  </a:moveTo>
                  <a:lnTo>
                    <a:pt x="0" y="0"/>
                  </a:lnTo>
                  <a:lnTo>
                    <a:pt x="0" y="199"/>
                  </a:lnTo>
                  <a:lnTo>
                    <a:pt x="4385"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3" name="Freeform 477">
              <a:extLst>
                <a:ext uri="{FF2B5EF4-FFF2-40B4-BE49-F238E27FC236}">
                  <a16:creationId xmlns:a16="http://schemas.microsoft.com/office/drawing/2014/main" id="{BDD7CC07-632C-9FD6-A2AE-A01658A55D4A}"/>
                </a:ext>
              </a:extLst>
            </p:cNvPr>
            <p:cNvSpPr>
              <a:spLocks/>
            </p:cNvSpPr>
            <p:nvPr/>
          </p:nvSpPr>
          <p:spPr bwMode="auto">
            <a:xfrm>
              <a:off x="1155700" y="2851150"/>
              <a:ext cx="1655762" cy="79375"/>
            </a:xfrm>
            <a:custGeom>
              <a:avLst/>
              <a:gdLst>
                <a:gd name="T0" fmla="*/ 4173 w 4173"/>
                <a:gd name="T1" fmla="*/ 0 h 199"/>
                <a:gd name="T2" fmla="*/ 0 w 4173"/>
                <a:gd name="T3" fmla="*/ 0 h 199"/>
                <a:gd name="T4" fmla="*/ 0 w 4173"/>
                <a:gd name="T5" fmla="*/ 199 h 199"/>
                <a:gd name="T6" fmla="*/ 4173 w 4173"/>
                <a:gd name="T7" fmla="*/ 199 h 199"/>
              </a:gdLst>
              <a:ahLst/>
              <a:cxnLst>
                <a:cxn ang="0">
                  <a:pos x="T0" y="T1"/>
                </a:cxn>
                <a:cxn ang="0">
                  <a:pos x="T2" y="T3"/>
                </a:cxn>
                <a:cxn ang="0">
                  <a:pos x="T4" y="T5"/>
                </a:cxn>
                <a:cxn ang="0">
                  <a:pos x="T6" y="T7"/>
                </a:cxn>
              </a:cxnLst>
              <a:rect l="0" t="0" r="r" b="b"/>
              <a:pathLst>
                <a:path w="4173" h="199">
                  <a:moveTo>
                    <a:pt x="4173" y="0"/>
                  </a:moveTo>
                  <a:lnTo>
                    <a:pt x="0" y="0"/>
                  </a:lnTo>
                  <a:lnTo>
                    <a:pt x="0" y="199"/>
                  </a:lnTo>
                  <a:lnTo>
                    <a:pt x="4173"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4" name="Freeform 478">
              <a:extLst>
                <a:ext uri="{FF2B5EF4-FFF2-40B4-BE49-F238E27FC236}">
                  <a16:creationId xmlns:a16="http://schemas.microsoft.com/office/drawing/2014/main" id="{FD311CE1-49F7-043E-C826-DE8A6AC812AD}"/>
                </a:ext>
              </a:extLst>
            </p:cNvPr>
            <p:cNvSpPr>
              <a:spLocks/>
            </p:cNvSpPr>
            <p:nvPr/>
          </p:nvSpPr>
          <p:spPr bwMode="auto">
            <a:xfrm>
              <a:off x="1155700" y="3468688"/>
              <a:ext cx="1244600" cy="79375"/>
            </a:xfrm>
            <a:custGeom>
              <a:avLst/>
              <a:gdLst>
                <a:gd name="T0" fmla="*/ 3139 w 3139"/>
                <a:gd name="T1" fmla="*/ 0 h 199"/>
                <a:gd name="T2" fmla="*/ 0 w 3139"/>
                <a:gd name="T3" fmla="*/ 0 h 199"/>
                <a:gd name="T4" fmla="*/ 0 w 3139"/>
                <a:gd name="T5" fmla="*/ 199 h 199"/>
                <a:gd name="T6" fmla="*/ 3139 w 3139"/>
                <a:gd name="T7" fmla="*/ 199 h 199"/>
              </a:gdLst>
              <a:ahLst/>
              <a:cxnLst>
                <a:cxn ang="0">
                  <a:pos x="T0" y="T1"/>
                </a:cxn>
                <a:cxn ang="0">
                  <a:pos x="T2" y="T3"/>
                </a:cxn>
                <a:cxn ang="0">
                  <a:pos x="T4" y="T5"/>
                </a:cxn>
                <a:cxn ang="0">
                  <a:pos x="T6" y="T7"/>
                </a:cxn>
              </a:cxnLst>
              <a:rect l="0" t="0" r="r" b="b"/>
              <a:pathLst>
                <a:path w="3139" h="199">
                  <a:moveTo>
                    <a:pt x="3139" y="0"/>
                  </a:moveTo>
                  <a:lnTo>
                    <a:pt x="0" y="0"/>
                  </a:lnTo>
                  <a:lnTo>
                    <a:pt x="0" y="199"/>
                  </a:lnTo>
                  <a:lnTo>
                    <a:pt x="3139"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5" name="Freeform 479">
              <a:extLst>
                <a:ext uri="{FF2B5EF4-FFF2-40B4-BE49-F238E27FC236}">
                  <a16:creationId xmlns:a16="http://schemas.microsoft.com/office/drawing/2014/main" id="{05AFE45E-6759-666E-DC9F-66C73B8914C7}"/>
                </a:ext>
              </a:extLst>
            </p:cNvPr>
            <p:cNvSpPr>
              <a:spLocks/>
            </p:cNvSpPr>
            <p:nvPr/>
          </p:nvSpPr>
          <p:spPr bwMode="auto">
            <a:xfrm>
              <a:off x="1155700" y="3314700"/>
              <a:ext cx="401637" cy="79375"/>
            </a:xfrm>
            <a:custGeom>
              <a:avLst/>
              <a:gdLst>
                <a:gd name="T0" fmla="*/ 1012 w 1012"/>
                <a:gd name="T1" fmla="*/ 0 h 199"/>
                <a:gd name="T2" fmla="*/ 0 w 1012"/>
                <a:gd name="T3" fmla="*/ 0 h 199"/>
                <a:gd name="T4" fmla="*/ 0 w 1012"/>
                <a:gd name="T5" fmla="*/ 199 h 199"/>
                <a:gd name="T6" fmla="*/ 1012 w 1012"/>
                <a:gd name="T7" fmla="*/ 199 h 199"/>
              </a:gdLst>
              <a:ahLst/>
              <a:cxnLst>
                <a:cxn ang="0">
                  <a:pos x="T0" y="T1"/>
                </a:cxn>
                <a:cxn ang="0">
                  <a:pos x="T2" y="T3"/>
                </a:cxn>
                <a:cxn ang="0">
                  <a:pos x="T4" y="T5"/>
                </a:cxn>
                <a:cxn ang="0">
                  <a:pos x="T6" y="T7"/>
                </a:cxn>
              </a:cxnLst>
              <a:rect l="0" t="0" r="r" b="b"/>
              <a:pathLst>
                <a:path w="1012" h="199">
                  <a:moveTo>
                    <a:pt x="1012" y="0"/>
                  </a:moveTo>
                  <a:lnTo>
                    <a:pt x="0" y="0"/>
                  </a:lnTo>
                  <a:lnTo>
                    <a:pt x="0" y="199"/>
                  </a:lnTo>
                  <a:lnTo>
                    <a:pt x="1012"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6" name="Freeform 480">
              <a:extLst>
                <a:ext uri="{FF2B5EF4-FFF2-40B4-BE49-F238E27FC236}">
                  <a16:creationId xmlns:a16="http://schemas.microsoft.com/office/drawing/2014/main" id="{FCE6AD78-4A8F-9BF0-164A-D888355066D9}"/>
                </a:ext>
              </a:extLst>
            </p:cNvPr>
            <p:cNvSpPr>
              <a:spLocks/>
            </p:cNvSpPr>
            <p:nvPr/>
          </p:nvSpPr>
          <p:spPr bwMode="auto">
            <a:xfrm>
              <a:off x="1155700" y="3160713"/>
              <a:ext cx="1114425" cy="77787"/>
            </a:xfrm>
            <a:custGeom>
              <a:avLst/>
              <a:gdLst>
                <a:gd name="T0" fmla="*/ 2811 w 2811"/>
                <a:gd name="T1" fmla="*/ 0 h 199"/>
                <a:gd name="T2" fmla="*/ 0 w 2811"/>
                <a:gd name="T3" fmla="*/ 0 h 199"/>
                <a:gd name="T4" fmla="*/ 0 w 2811"/>
                <a:gd name="T5" fmla="*/ 199 h 199"/>
                <a:gd name="T6" fmla="*/ 2811 w 2811"/>
                <a:gd name="T7" fmla="*/ 199 h 199"/>
              </a:gdLst>
              <a:ahLst/>
              <a:cxnLst>
                <a:cxn ang="0">
                  <a:pos x="T0" y="T1"/>
                </a:cxn>
                <a:cxn ang="0">
                  <a:pos x="T2" y="T3"/>
                </a:cxn>
                <a:cxn ang="0">
                  <a:pos x="T4" y="T5"/>
                </a:cxn>
                <a:cxn ang="0">
                  <a:pos x="T6" y="T7"/>
                </a:cxn>
              </a:cxnLst>
              <a:rect l="0" t="0" r="r" b="b"/>
              <a:pathLst>
                <a:path w="2811" h="199">
                  <a:moveTo>
                    <a:pt x="2811" y="0"/>
                  </a:moveTo>
                  <a:lnTo>
                    <a:pt x="0" y="0"/>
                  </a:lnTo>
                  <a:lnTo>
                    <a:pt x="0" y="199"/>
                  </a:lnTo>
                  <a:lnTo>
                    <a:pt x="2811"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7" name="Freeform 481">
              <a:extLst>
                <a:ext uri="{FF2B5EF4-FFF2-40B4-BE49-F238E27FC236}">
                  <a16:creationId xmlns:a16="http://schemas.microsoft.com/office/drawing/2014/main" id="{A09D47F7-8BDF-0CBC-2D7A-533D7771FE3B}"/>
                </a:ext>
              </a:extLst>
            </p:cNvPr>
            <p:cNvSpPr>
              <a:spLocks/>
            </p:cNvSpPr>
            <p:nvPr/>
          </p:nvSpPr>
          <p:spPr bwMode="auto">
            <a:xfrm>
              <a:off x="1155700" y="3778250"/>
              <a:ext cx="866775" cy="77787"/>
            </a:xfrm>
            <a:custGeom>
              <a:avLst/>
              <a:gdLst>
                <a:gd name="T0" fmla="*/ 2186 w 2186"/>
                <a:gd name="T1" fmla="*/ 0 h 199"/>
                <a:gd name="T2" fmla="*/ 0 w 2186"/>
                <a:gd name="T3" fmla="*/ 0 h 199"/>
                <a:gd name="T4" fmla="*/ 0 w 2186"/>
                <a:gd name="T5" fmla="*/ 199 h 199"/>
                <a:gd name="T6" fmla="*/ 2186 w 2186"/>
                <a:gd name="T7" fmla="*/ 199 h 199"/>
              </a:gdLst>
              <a:ahLst/>
              <a:cxnLst>
                <a:cxn ang="0">
                  <a:pos x="T0" y="T1"/>
                </a:cxn>
                <a:cxn ang="0">
                  <a:pos x="T2" y="T3"/>
                </a:cxn>
                <a:cxn ang="0">
                  <a:pos x="T4" y="T5"/>
                </a:cxn>
                <a:cxn ang="0">
                  <a:pos x="T6" y="T7"/>
                </a:cxn>
              </a:cxnLst>
              <a:rect l="0" t="0" r="r" b="b"/>
              <a:pathLst>
                <a:path w="2186" h="199">
                  <a:moveTo>
                    <a:pt x="2186" y="0"/>
                  </a:moveTo>
                  <a:lnTo>
                    <a:pt x="0" y="0"/>
                  </a:lnTo>
                  <a:lnTo>
                    <a:pt x="0" y="199"/>
                  </a:lnTo>
                  <a:lnTo>
                    <a:pt x="2186"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8" name="Freeform 482">
              <a:extLst>
                <a:ext uri="{FF2B5EF4-FFF2-40B4-BE49-F238E27FC236}">
                  <a16:creationId xmlns:a16="http://schemas.microsoft.com/office/drawing/2014/main" id="{6449D003-4B27-4A45-5FE9-A18B28F24795}"/>
                </a:ext>
              </a:extLst>
            </p:cNvPr>
            <p:cNvSpPr>
              <a:spLocks/>
            </p:cNvSpPr>
            <p:nvPr/>
          </p:nvSpPr>
          <p:spPr bwMode="auto">
            <a:xfrm>
              <a:off x="1155700" y="3624263"/>
              <a:ext cx="512762" cy="77787"/>
            </a:xfrm>
            <a:custGeom>
              <a:avLst/>
              <a:gdLst>
                <a:gd name="T0" fmla="*/ 1296 w 1296"/>
                <a:gd name="T1" fmla="*/ 0 h 199"/>
                <a:gd name="T2" fmla="*/ 0 w 1296"/>
                <a:gd name="T3" fmla="*/ 0 h 199"/>
                <a:gd name="T4" fmla="*/ 0 w 1296"/>
                <a:gd name="T5" fmla="*/ 199 h 199"/>
                <a:gd name="T6" fmla="*/ 1296 w 1296"/>
                <a:gd name="T7" fmla="*/ 199 h 199"/>
              </a:gdLst>
              <a:ahLst/>
              <a:cxnLst>
                <a:cxn ang="0">
                  <a:pos x="T0" y="T1"/>
                </a:cxn>
                <a:cxn ang="0">
                  <a:pos x="T2" y="T3"/>
                </a:cxn>
                <a:cxn ang="0">
                  <a:pos x="T4" y="T5"/>
                </a:cxn>
                <a:cxn ang="0">
                  <a:pos x="T6" y="T7"/>
                </a:cxn>
              </a:cxnLst>
              <a:rect l="0" t="0" r="r" b="b"/>
              <a:pathLst>
                <a:path w="1296" h="199">
                  <a:moveTo>
                    <a:pt x="1296" y="0"/>
                  </a:moveTo>
                  <a:lnTo>
                    <a:pt x="0" y="0"/>
                  </a:lnTo>
                  <a:lnTo>
                    <a:pt x="0" y="199"/>
                  </a:lnTo>
                  <a:lnTo>
                    <a:pt x="1296"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9" name="Line 483">
              <a:extLst>
                <a:ext uri="{FF2B5EF4-FFF2-40B4-BE49-F238E27FC236}">
                  <a16:creationId xmlns:a16="http://schemas.microsoft.com/office/drawing/2014/main" id="{49FDE8BF-09DA-567A-831D-AD51BA6671CE}"/>
                </a:ext>
              </a:extLst>
            </p:cNvPr>
            <p:cNvSpPr>
              <a:spLocks noChangeShapeType="1"/>
            </p:cNvSpPr>
            <p:nvPr/>
          </p:nvSpPr>
          <p:spPr bwMode="auto">
            <a:xfrm flipV="1">
              <a:off x="1244600" y="4241800"/>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84">
              <a:extLst>
                <a:ext uri="{FF2B5EF4-FFF2-40B4-BE49-F238E27FC236}">
                  <a16:creationId xmlns:a16="http://schemas.microsoft.com/office/drawing/2014/main" id="{D48F5304-7693-CCE5-E586-A6039EC8FFE8}"/>
                </a:ext>
              </a:extLst>
            </p:cNvPr>
            <p:cNvSpPr>
              <a:spLocks/>
            </p:cNvSpPr>
            <p:nvPr/>
          </p:nvSpPr>
          <p:spPr bwMode="auto">
            <a:xfrm>
              <a:off x="1155700" y="4241800"/>
              <a:ext cx="88900" cy="77787"/>
            </a:xfrm>
            <a:custGeom>
              <a:avLst/>
              <a:gdLst>
                <a:gd name="T0" fmla="*/ 227 w 227"/>
                <a:gd name="T1" fmla="*/ 0 h 199"/>
                <a:gd name="T2" fmla="*/ 0 w 227"/>
                <a:gd name="T3" fmla="*/ 0 h 199"/>
                <a:gd name="T4" fmla="*/ 0 w 227"/>
                <a:gd name="T5" fmla="*/ 199 h 199"/>
                <a:gd name="T6" fmla="*/ 227 w 227"/>
                <a:gd name="T7" fmla="*/ 199 h 199"/>
              </a:gdLst>
              <a:ahLst/>
              <a:cxnLst>
                <a:cxn ang="0">
                  <a:pos x="T0" y="T1"/>
                </a:cxn>
                <a:cxn ang="0">
                  <a:pos x="T2" y="T3"/>
                </a:cxn>
                <a:cxn ang="0">
                  <a:pos x="T4" y="T5"/>
                </a:cxn>
                <a:cxn ang="0">
                  <a:pos x="T6" y="T7"/>
                </a:cxn>
              </a:cxnLst>
              <a:rect l="0" t="0" r="r" b="b"/>
              <a:pathLst>
                <a:path w="227" h="199">
                  <a:moveTo>
                    <a:pt x="227" y="0"/>
                  </a:moveTo>
                  <a:lnTo>
                    <a:pt x="0" y="0"/>
                  </a:lnTo>
                  <a:lnTo>
                    <a:pt x="0" y="199"/>
                  </a:lnTo>
                  <a:lnTo>
                    <a:pt x="227"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85">
              <a:extLst>
                <a:ext uri="{FF2B5EF4-FFF2-40B4-BE49-F238E27FC236}">
                  <a16:creationId xmlns:a16="http://schemas.microsoft.com/office/drawing/2014/main" id="{63C05E4D-C1F2-959E-108B-19C726635FBA}"/>
                </a:ext>
              </a:extLst>
            </p:cNvPr>
            <p:cNvSpPr>
              <a:spLocks/>
            </p:cNvSpPr>
            <p:nvPr/>
          </p:nvSpPr>
          <p:spPr bwMode="auto">
            <a:xfrm>
              <a:off x="1155700" y="4086225"/>
              <a:ext cx="1539875" cy="79375"/>
            </a:xfrm>
            <a:custGeom>
              <a:avLst/>
              <a:gdLst>
                <a:gd name="T0" fmla="*/ 3881 w 3881"/>
                <a:gd name="T1" fmla="*/ 0 h 199"/>
                <a:gd name="T2" fmla="*/ 0 w 3881"/>
                <a:gd name="T3" fmla="*/ 0 h 199"/>
                <a:gd name="T4" fmla="*/ 0 w 3881"/>
                <a:gd name="T5" fmla="*/ 199 h 199"/>
                <a:gd name="T6" fmla="*/ 3881 w 3881"/>
                <a:gd name="T7" fmla="*/ 199 h 199"/>
              </a:gdLst>
              <a:ahLst/>
              <a:cxnLst>
                <a:cxn ang="0">
                  <a:pos x="T0" y="T1"/>
                </a:cxn>
                <a:cxn ang="0">
                  <a:pos x="T2" y="T3"/>
                </a:cxn>
                <a:cxn ang="0">
                  <a:pos x="T4" y="T5"/>
                </a:cxn>
                <a:cxn ang="0">
                  <a:pos x="T6" y="T7"/>
                </a:cxn>
              </a:cxnLst>
              <a:rect l="0" t="0" r="r" b="b"/>
              <a:pathLst>
                <a:path w="3881" h="199">
                  <a:moveTo>
                    <a:pt x="3881" y="0"/>
                  </a:moveTo>
                  <a:lnTo>
                    <a:pt x="0" y="0"/>
                  </a:lnTo>
                  <a:lnTo>
                    <a:pt x="0" y="199"/>
                  </a:lnTo>
                  <a:lnTo>
                    <a:pt x="3881"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86">
              <a:extLst>
                <a:ext uri="{FF2B5EF4-FFF2-40B4-BE49-F238E27FC236}">
                  <a16:creationId xmlns:a16="http://schemas.microsoft.com/office/drawing/2014/main" id="{03ACA29C-836F-81F2-DFA8-C613C4C5FE26}"/>
                </a:ext>
              </a:extLst>
            </p:cNvPr>
            <p:cNvSpPr>
              <a:spLocks/>
            </p:cNvSpPr>
            <p:nvPr/>
          </p:nvSpPr>
          <p:spPr bwMode="auto">
            <a:xfrm>
              <a:off x="1155700" y="3932238"/>
              <a:ext cx="500062" cy="79375"/>
            </a:xfrm>
            <a:custGeom>
              <a:avLst/>
              <a:gdLst>
                <a:gd name="T0" fmla="*/ 1260 w 1260"/>
                <a:gd name="T1" fmla="*/ 0 h 199"/>
                <a:gd name="T2" fmla="*/ 0 w 1260"/>
                <a:gd name="T3" fmla="*/ 0 h 199"/>
                <a:gd name="T4" fmla="*/ 0 w 1260"/>
                <a:gd name="T5" fmla="*/ 199 h 199"/>
                <a:gd name="T6" fmla="*/ 1260 w 1260"/>
                <a:gd name="T7" fmla="*/ 199 h 199"/>
              </a:gdLst>
              <a:ahLst/>
              <a:cxnLst>
                <a:cxn ang="0">
                  <a:pos x="T0" y="T1"/>
                </a:cxn>
                <a:cxn ang="0">
                  <a:pos x="T2" y="T3"/>
                </a:cxn>
                <a:cxn ang="0">
                  <a:pos x="T4" y="T5"/>
                </a:cxn>
                <a:cxn ang="0">
                  <a:pos x="T6" y="T7"/>
                </a:cxn>
              </a:cxnLst>
              <a:rect l="0" t="0" r="r" b="b"/>
              <a:pathLst>
                <a:path w="1260" h="199">
                  <a:moveTo>
                    <a:pt x="1260" y="0"/>
                  </a:moveTo>
                  <a:lnTo>
                    <a:pt x="0" y="0"/>
                  </a:lnTo>
                  <a:lnTo>
                    <a:pt x="0" y="199"/>
                  </a:lnTo>
                  <a:lnTo>
                    <a:pt x="1260"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Line 487">
              <a:extLst>
                <a:ext uri="{FF2B5EF4-FFF2-40B4-BE49-F238E27FC236}">
                  <a16:creationId xmlns:a16="http://schemas.microsoft.com/office/drawing/2014/main" id="{CAA8D9CA-1657-300C-1C01-56DAFEDCEFCB}"/>
                </a:ext>
              </a:extLst>
            </p:cNvPr>
            <p:cNvSpPr>
              <a:spLocks noChangeShapeType="1"/>
            </p:cNvSpPr>
            <p:nvPr/>
          </p:nvSpPr>
          <p:spPr bwMode="auto">
            <a:xfrm flipV="1">
              <a:off x="1397000" y="454977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88">
              <a:extLst>
                <a:ext uri="{FF2B5EF4-FFF2-40B4-BE49-F238E27FC236}">
                  <a16:creationId xmlns:a16="http://schemas.microsoft.com/office/drawing/2014/main" id="{99F03785-6400-678C-9C23-53E932D5AA72}"/>
                </a:ext>
              </a:extLst>
            </p:cNvPr>
            <p:cNvSpPr>
              <a:spLocks/>
            </p:cNvSpPr>
            <p:nvPr/>
          </p:nvSpPr>
          <p:spPr bwMode="auto">
            <a:xfrm>
              <a:off x="1155700" y="4549775"/>
              <a:ext cx="241300" cy="79375"/>
            </a:xfrm>
            <a:custGeom>
              <a:avLst/>
              <a:gdLst>
                <a:gd name="T0" fmla="*/ 608 w 608"/>
                <a:gd name="T1" fmla="*/ 0 h 199"/>
                <a:gd name="T2" fmla="*/ 0 w 608"/>
                <a:gd name="T3" fmla="*/ 0 h 199"/>
                <a:gd name="T4" fmla="*/ 0 w 608"/>
                <a:gd name="T5" fmla="*/ 199 h 199"/>
                <a:gd name="T6" fmla="*/ 608 w 608"/>
                <a:gd name="T7" fmla="*/ 199 h 199"/>
              </a:gdLst>
              <a:ahLst/>
              <a:cxnLst>
                <a:cxn ang="0">
                  <a:pos x="T0" y="T1"/>
                </a:cxn>
                <a:cxn ang="0">
                  <a:pos x="T2" y="T3"/>
                </a:cxn>
                <a:cxn ang="0">
                  <a:pos x="T4" y="T5"/>
                </a:cxn>
                <a:cxn ang="0">
                  <a:pos x="T6" y="T7"/>
                </a:cxn>
              </a:cxnLst>
              <a:rect l="0" t="0" r="r" b="b"/>
              <a:pathLst>
                <a:path w="608" h="199">
                  <a:moveTo>
                    <a:pt x="608" y="0"/>
                  </a:moveTo>
                  <a:lnTo>
                    <a:pt x="0" y="0"/>
                  </a:lnTo>
                  <a:lnTo>
                    <a:pt x="0" y="199"/>
                  </a:lnTo>
                  <a:lnTo>
                    <a:pt x="608"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89">
              <a:extLst>
                <a:ext uri="{FF2B5EF4-FFF2-40B4-BE49-F238E27FC236}">
                  <a16:creationId xmlns:a16="http://schemas.microsoft.com/office/drawing/2014/main" id="{F138A989-1ED8-12F3-F454-128B5CEFB483}"/>
                </a:ext>
              </a:extLst>
            </p:cNvPr>
            <p:cNvSpPr>
              <a:spLocks/>
            </p:cNvSpPr>
            <p:nvPr/>
          </p:nvSpPr>
          <p:spPr bwMode="auto">
            <a:xfrm>
              <a:off x="1155700" y="4703763"/>
              <a:ext cx="728662" cy="79375"/>
            </a:xfrm>
            <a:custGeom>
              <a:avLst/>
              <a:gdLst>
                <a:gd name="T0" fmla="*/ 1836 w 1836"/>
                <a:gd name="T1" fmla="*/ 0 h 199"/>
                <a:gd name="T2" fmla="*/ 0 w 1836"/>
                <a:gd name="T3" fmla="*/ 0 h 199"/>
                <a:gd name="T4" fmla="*/ 0 w 1836"/>
                <a:gd name="T5" fmla="*/ 199 h 199"/>
                <a:gd name="T6" fmla="*/ 1836 w 1836"/>
                <a:gd name="T7" fmla="*/ 199 h 199"/>
              </a:gdLst>
              <a:ahLst/>
              <a:cxnLst>
                <a:cxn ang="0">
                  <a:pos x="T0" y="T1"/>
                </a:cxn>
                <a:cxn ang="0">
                  <a:pos x="T2" y="T3"/>
                </a:cxn>
                <a:cxn ang="0">
                  <a:pos x="T4" y="T5"/>
                </a:cxn>
                <a:cxn ang="0">
                  <a:pos x="T6" y="T7"/>
                </a:cxn>
              </a:cxnLst>
              <a:rect l="0" t="0" r="r" b="b"/>
              <a:pathLst>
                <a:path w="1836" h="199">
                  <a:moveTo>
                    <a:pt x="1836" y="0"/>
                  </a:moveTo>
                  <a:lnTo>
                    <a:pt x="0" y="0"/>
                  </a:lnTo>
                  <a:lnTo>
                    <a:pt x="0" y="199"/>
                  </a:lnTo>
                  <a:lnTo>
                    <a:pt x="1836"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6" name="Freeform 490">
              <a:extLst>
                <a:ext uri="{FF2B5EF4-FFF2-40B4-BE49-F238E27FC236}">
                  <a16:creationId xmlns:a16="http://schemas.microsoft.com/office/drawing/2014/main" id="{A7685701-A939-3C5B-CAD6-AC009DFA34A3}"/>
                </a:ext>
              </a:extLst>
            </p:cNvPr>
            <p:cNvSpPr>
              <a:spLocks/>
            </p:cNvSpPr>
            <p:nvPr/>
          </p:nvSpPr>
          <p:spPr bwMode="auto">
            <a:xfrm>
              <a:off x="1155700" y="4859338"/>
              <a:ext cx="1038225" cy="77787"/>
            </a:xfrm>
            <a:custGeom>
              <a:avLst/>
              <a:gdLst>
                <a:gd name="T0" fmla="*/ 2618 w 2618"/>
                <a:gd name="T1" fmla="*/ 0 h 199"/>
                <a:gd name="T2" fmla="*/ 0 w 2618"/>
                <a:gd name="T3" fmla="*/ 0 h 199"/>
                <a:gd name="T4" fmla="*/ 0 w 2618"/>
                <a:gd name="T5" fmla="*/ 199 h 199"/>
                <a:gd name="T6" fmla="*/ 2618 w 2618"/>
                <a:gd name="T7" fmla="*/ 199 h 199"/>
              </a:gdLst>
              <a:ahLst/>
              <a:cxnLst>
                <a:cxn ang="0">
                  <a:pos x="T0" y="T1"/>
                </a:cxn>
                <a:cxn ang="0">
                  <a:pos x="T2" y="T3"/>
                </a:cxn>
                <a:cxn ang="0">
                  <a:pos x="T4" y="T5"/>
                </a:cxn>
                <a:cxn ang="0">
                  <a:pos x="T6" y="T7"/>
                </a:cxn>
              </a:cxnLst>
              <a:rect l="0" t="0" r="r" b="b"/>
              <a:pathLst>
                <a:path w="2618" h="199">
                  <a:moveTo>
                    <a:pt x="2618" y="0"/>
                  </a:moveTo>
                  <a:lnTo>
                    <a:pt x="0" y="0"/>
                  </a:lnTo>
                  <a:lnTo>
                    <a:pt x="0" y="199"/>
                  </a:lnTo>
                  <a:lnTo>
                    <a:pt x="2618"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491">
              <a:extLst>
                <a:ext uri="{FF2B5EF4-FFF2-40B4-BE49-F238E27FC236}">
                  <a16:creationId xmlns:a16="http://schemas.microsoft.com/office/drawing/2014/main" id="{DD684266-2AED-D9E2-9A83-6DDA9E15A7D4}"/>
                </a:ext>
              </a:extLst>
            </p:cNvPr>
            <p:cNvSpPr>
              <a:spLocks/>
            </p:cNvSpPr>
            <p:nvPr/>
          </p:nvSpPr>
          <p:spPr bwMode="auto">
            <a:xfrm>
              <a:off x="1155700" y="5167313"/>
              <a:ext cx="219075" cy="79375"/>
            </a:xfrm>
            <a:custGeom>
              <a:avLst/>
              <a:gdLst>
                <a:gd name="T0" fmla="*/ 554 w 554"/>
                <a:gd name="T1" fmla="*/ 0 h 199"/>
                <a:gd name="T2" fmla="*/ 0 w 554"/>
                <a:gd name="T3" fmla="*/ 0 h 199"/>
                <a:gd name="T4" fmla="*/ 0 w 554"/>
                <a:gd name="T5" fmla="*/ 199 h 199"/>
                <a:gd name="T6" fmla="*/ 554 w 554"/>
                <a:gd name="T7" fmla="*/ 199 h 199"/>
              </a:gdLst>
              <a:ahLst/>
              <a:cxnLst>
                <a:cxn ang="0">
                  <a:pos x="T0" y="T1"/>
                </a:cxn>
                <a:cxn ang="0">
                  <a:pos x="T2" y="T3"/>
                </a:cxn>
                <a:cxn ang="0">
                  <a:pos x="T4" y="T5"/>
                </a:cxn>
                <a:cxn ang="0">
                  <a:pos x="T6" y="T7"/>
                </a:cxn>
              </a:cxnLst>
              <a:rect l="0" t="0" r="r" b="b"/>
              <a:pathLst>
                <a:path w="554" h="199">
                  <a:moveTo>
                    <a:pt x="554" y="0"/>
                  </a:moveTo>
                  <a:lnTo>
                    <a:pt x="0" y="0"/>
                  </a:lnTo>
                  <a:lnTo>
                    <a:pt x="0" y="199"/>
                  </a:lnTo>
                  <a:lnTo>
                    <a:pt x="554"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Line 492">
              <a:extLst>
                <a:ext uri="{FF2B5EF4-FFF2-40B4-BE49-F238E27FC236}">
                  <a16:creationId xmlns:a16="http://schemas.microsoft.com/office/drawing/2014/main" id="{3CAFCA4F-E7F7-62CD-87A9-1F8E7F3AB747}"/>
                </a:ext>
              </a:extLst>
            </p:cNvPr>
            <p:cNvSpPr>
              <a:spLocks noChangeShapeType="1"/>
            </p:cNvSpPr>
            <p:nvPr/>
          </p:nvSpPr>
          <p:spPr bwMode="auto">
            <a:xfrm flipV="1">
              <a:off x="1374775" y="516731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493">
              <a:extLst>
                <a:ext uri="{FF2B5EF4-FFF2-40B4-BE49-F238E27FC236}">
                  <a16:creationId xmlns:a16="http://schemas.microsoft.com/office/drawing/2014/main" id="{836FAC4F-2CB3-86AF-ECA0-067E0BB2D8E6}"/>
                </a:ext>
              </a:extLst>
            </p:cNvPr>
            <p:cNvSpPr>
              <a:spLocks/>
            </p:cNvSpPr>
            <p:nvPr/>
          </p:nvSpPr>
          <p:spPr bwMode="auto">
            <a:xfrm>
              <a:off x="1155700" y="5013325"/>
              <a:ext cx="236537" cy="77787"/>
            </a:xfrm>
            <a:custGeom>
              <a:avLst/>
              <a:gdLst>
                <a:gd name="T0" fmla="*/ 600 w 600"/>
                <a:gd name="T1" fmla="*/ 0 h 199"/>
                <a:gd name="T2" fmla="*/ 0 w 600"/>
                <a:gd name="T3" fmla="*/ 0 h 199"/>
                <a:gd name="T4" fmla="*/ 0 w 600"/>
                <a:gd name="T5" fmla="*/ 199 h 199"/>
                <a:gd name="T6" fmla="*/ 600 w 600"/>
                <a:gd name="T7" fmla="*/ 199 h 199"/>
              </a:gdLst>
              <a:ahLst/>
              <a:cxnLst>
                <a:cxn ang="0">
                  <a:pos x="T0" y="T1"/>
                </a:cxn>
                <a:cxn ang="0">
                  <a:pos x="T2" y="T3"/>
                </a:cxn>
                <a:cxn ang="0">
                  <a:pos x="T4" y="T5"/>
                </a:cxn>
                <a:cxn ang="0">
                  <a:pos x="T6" y="T7"/>
                </a:cxn>
              </a:cxnLst>
              <a:rect l="0" t="0" r="r" b="b"/>
              <a:pathLst>
                <a:path w="600" h="199">
                  <a:moveTo>
                    <a:pt x="600" y="0"/>
                  </a:moveTo>
                  <a:lnTo>
                    <a:pt x="0" y="0"/>
                  </a:lnTo>
                  <a:lnTo>
                    <a:pt x="0" y="199"/>
                  </a:lnTo>
                  <a:lnTo>
                    <a:pt x="600"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Line 494">
              <a:extLst>
                <a:ext uri="{FF2B5EF4-FFF2-40B4-BE49-F238E27FC236}">
                  <a16:creationId xmlns:a16="http://schemas.microsoft.com/office/drawing/2014/main" id="{DE32FDA4-F5F8-4FB9-BA79-2EFC71A4530B}"/>
                </a:ext>
              </a:extLst>
            </p:cNvPr>
            <p:cNvSpPr>
              <a:spLocks noChangeShapeType="1"/>
            </p:cNvSpPr>
            <p:nvPr/>
          </p:nvSpPr>
          <p:spPr bwMode="auto">
            <a:xfrm flipV="1">
              <a:off x="1392238" y="5013325"/>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Line 495">
              <a:extLst>
                <a:ext uri="{FF2B5EF4-FFF2-40B4-BE49-F238E27FC236}">
                  <a16:creationId xmlns:a16="http://schemas.microsoft.com/office/drawing/2014/main" id="{BF6D8A26-03B0-835C-28FD-92109EA63F0E}"/>
                </a:ext>
              </a:extLst>
            </p:cNvPr>
            <p:cNvSpPr>
              <a:spLocks noChangeShapeType="1"/>
            </p:cNvSpPr>
            <p:nvPr/>
          </p:nvSpPr>
          <p:spPr bwMode="auto">
            <a:xfrm flipV="1">
              <a:off x="1169988" y="532130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496">
              <a:extLst>
                <a:ext uri="{FF2B5EF4-FFF2-40B4-BE49-F238E27FC236}">
                  <a16:creationId xmlns:a16="http://schemas.microsoft.com/office/drawing/2014/main" id="{5BF66954-6F58-5786-7C84-35B6617F7B9A}"/>
                </a:ext>
              </a:extLst>
            </p:cNvPr>
            <p:cNvSpPr>
              <a:spLocks/>
            </p:cNvSpPr>
            <p:nvPr/>
          </p:nvSpPr>
          <p:spPr bwMode="auto">
            <a:xfrm>
              <a:off x="1155700" y="5321300"/>
              <a:ext cx="14287" cy="79375"/>
            </a:xfrm>
            <a:custGeom>
              <a:avLst/>
              <a:gdLst>
                <a:gd name="T0" fmla="*/ 39 w 39"/>
                <a:gd name="T1" fmla="*/ 0 h 199"/>
                <a:gd name="T2" fmla="*/ 0 w 39"/>
                <a:gd name="T3" fmla="*/ 0 h 199"/>
                <a:gd name="T4" fmla="*/ 0 w 39"/>
                <a:gd name="T5" fmla="*/ 199 h 199"/>
                <a:gd name="T6" fmla="*/ 39 w 39"/>
                <a:gd name="T7" fmla="*/ 199 h 199"/>
              </a:gdLst>
              <a:ahLst/>
              <a:cxnLst>
                <a:cxn ang="0">
                  <a:pos x="T0" y="T1"/>
                </a:cxn>
                <a:cxn ang="0">
                  <a:pos x="T2" y="T3"/>
                </a:cxn>
                <a:cxn ang="0">
                  <a:pos x="T4" y="T5"/>
                </a:cxn>
                <a:cxn ang="0">
                  <a:pos x="T6" y="T7"/>
                </a:cxn>
              </a:cxnLst>
              <a:rect l="0" t="0" r="r" b="b"/>
              <a:pathLst>
                <a:path w="39" h="199">
                  <a:moveTo>
                    <a:pt x="39" y="0"/>
                  </a:moveTo>
                  <a:lnTo>
                    <a:pt x="0" y="0"/>
                  </a:lnTo>
                  <a:lnTo>
                    <a:pt x="0" y="199"/>
                  </a:lnTo>
                  <a:lnTo>
                    <a:pt x="39"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497">
              <a:extLst>
                <a:ext uri="{FF2B5EF4-FFF2-40B4-BE49-F238E27FC236}">
                  <a16:creationId xmlns:a16="http://schemas.microsoft.com/office/drawing/2014/main" id="{416435FD-94BE-4556-E7D2-082EEBD1ED27}"/>
                </a:ext>
              </a:extLst>
            </p:cNvPr>
            <p:cNvSpPr>
              <a:spLocks/>
            </p:cNvSpPr>
            <p:nvPr/>
          </p:nvSpPr>
          <p:spPr bwMode="auto">
            <a:xfrm>
              <a:off x="1155700" y="5476875"/>
              <a:ext cx="534987" cy="77787"/>
            </a:xfrm>
            <a:custGeom>
              <a:avLst/>
              <a:gdLst>
                <a:gd name="T0" fmla="*/ 1350 w 1350"/>
                <a:gd name="T1" fmla="*/ 0 h 199"/>
                <a:gd name="T2" fmla="*/ 0 w 1350"/>
                <a:gd name="T3" fmla="*/ 0 h 199"/>
                <a:gd name="T4" fmla="*/ 0 w 1350"/>
                <a:gd name="T5" fmla="*/ 199 h 199"/>
                <a:gd name="T6" fmla="*/ 1350 w 1350"/>
                <a:gd name="T7" fmla="*/ 199 h 199"/>
              </a:gdLst>
              <a:ahLst/>
              <a:cxnLst>
                <a:cxn ang="0">
                  <a:pos x="T0" y="T1"/>
                </a:cxn>
                <a:cxn ang="0">
                  <a:pos x="T2" y="T3"/>
                </a:cxn>
                <a:cxn ang="0">
                  <a:pos x="T4" y="T5"/>
                </a:cxn>
                <a:cxn ang="0">
                  <a:pos x="T6" y="T7"/>
                </a:cxn>
              </a:cxnLst>
              <a:rect l="0" t="0" r="r" b="b"/>
              <a:pathLst>
                <a:path w="1350" h="199">
                  <a:moveTo>
                    <a:pt x="1350" y="0"/>
                  </a:moveTo>
                  <a:lnTo>
                    <a:pt x="0" y="0"/>
                  </a:lnTo>
                  <a:lnTo>
                    <a:pt x="0" y="199"/>
                  </a:lnTo>
                  <a:lnTo>
                    <a:pt x="1350"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498">
              <a:extLst>
                <a:ext uri="{FF2B5EF4-FFF2-40B4-BE49-F238E27FC236}">
                  <a16:creationId xmlns:a16="http://schemas.microsoft.com/office/drawing/2014/main" id="{44D249D2-4DBF-3D71-A35D-A860D9E80C89}"/>
                </a:ext>
              </a:extLst>
            </p:cNvPr>
            <p:cNvSpPr>
              <a:spLocks/>
            </p:cNvSpPr>
            <p:nvPr/>
          </p:nvSpPr>
          <p:spPr bwMode="auto">
            <a:xfrm>
              <a:off x="1155700" y="5784850"/>
              <a:ext cx="93662" cy="79375"/>
            </a:xfrm>
            <a:custGeom>
              <a:avLst/>
              <a:gdLst>
                <a:gd name="T0" fmla="*/ 239 w 239"/>
                <a:gd name="T1" fmla="*/ 0 h 199"/>
                <a:gd name="T2" fmla="*/ 0 w 239"/>
                <a:gd name="T3" fmla="*/ 0 h 199"/>
                <a:gd name="T4" fmla="*/ 0 w 239"/>
                <a:gd name="T5" fmla="*/ 199 h 199"/>
                <a:gd name="T6" fmla="*/ 239 w 239"/>
                <a:gd name="T7" fmla="*/ 199 h 199"/>
              </a:gdLst>
              <a:ahLst/>
              <a:cxnLst>
                <a:cxn ang="0">
                  <a:pos x="T0" y="T1"/>
                </a:cxn>
                <a:cxn ang="0">
                  <a:pos x="T2" y="T3"/>
                </a:cxn>
                <a:cxn ang="0">
                  <a:pos x="T4" y="T5"/>
                </a:cxn>
                <a:cxn ang="0">
                  <a:pos x="T6" y="T7"/>
                </a:cxn>
              </a:cxnLst>
              <a:rect l="0" t="0" r="r" b="b"/>
              <a:pathLst>
                <a:path w="239" h="199">
                  <a:moveTo>
                    <a:pt x="239" y="0"/>
                  </a:moveTo>
                  <a:lnTo>
                    <a:pt x="0" y="0"/>
                  </a:lnTo>
                  <a:lnTo>
                    <a:pt x="0" y="199"/>
                  </a:lnTo>
                  <a:lnTo>
                    <a:pt x="239"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Line 499">
              <a:extLst>
                <a:ext uri="{FF2B5EF4-FFF2-40B4-BE49-F238E27FC236}">
                  <a16:creationId xmlns:a16="http://schemas.microsoft.com/office/drawing/2014/main" id="{32142BAF-E6F2-2B47-A780-9909A9AFAFD8}"/>
                </a:ext>
              </a:extLst>
            </p:cNvPr>
            <p:cNvSpPr>
              <a:spLocks noChangeShapeType="1"/>
            </p:cNvSpPr>
            <p:nvPr/>
          </p:nvSpPr>
          <p:spPr bwMode="auto">
            <a:xfrm flipV="1">
              <a:off x="1249363" y="5784850"/>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500">
              <a:extLst>
                <a:ext uri="{FF2B5EF4-FFF2-40B4-BE49-F238E27FC236}">
                  <a16:creationId xmlns:a16="http://schemas.microsoft.com/office/drawing/2014/main" id="{10FEA032-E221-A96C-EB12-D062F95D4C8B}"/>
                </a:ext>
              </a:extLst>
            </p:cNvPr>
            <p:cNvSpPr>
              <a:spLocks/>
            </p:cNvSpPr>
            <p:nvPr/>
          </p:nvSpPr>
          <p:spPr bwMode="auto">
            <a:xfrm>
              <a:off x="1155700" y="5938838"/>
              <a:ext cx="12700" cy="79375"/>
            </a:xfrm>
            <a:custGeom>
              <a:avLst/>
              <a:gdLst>
                <a:gd name="T0" fmla="*/ 35 w 35"/>
                <a:gd name="T1" fmla="*/ 0 h 199"/>
                <a:gd name="T2" fmla="*/ 0 w 35"/>
                <a:gd name="T3" fmla="*/ 0 h 199"/>
                <a:gd name="T4" fmla="*/ 0 w 35"/>
                <a:gd name="T5" fmla="*/ 199 h 199"/>
                <a:gd name="T6" fmla="*/ 35 w 35"/>
                <a:gd name="T7" fmla="*/ 199 h 199"/>
              </a:gdLst>
              <a:ahLst/>
              <a:cxnLst>
                <a:cxn ang="0">
                  <a:pos x="T0" y="T1"/>
                </a:cxn>
                <a:cxn ang="0">
                  <a:pos x="T2" y="T3"/>
                </a:cxn>
                <a:cxn ang="0">
                  <a:pos x="T4" y="T5"/>
                </a:cxn>
                <a:cxn ang="0">
                  <a:pos x="T6" y="T7"/>
                </a:cxn>
              </a:cxnLst>
              <a:rect l="0" t="0" r="r" b="b"/>
              <a:pathLst>
                <a:path w="35" h="199">
                  <a:moveTo>
                    <a:pt x="35" y="0"/>
                  </a:moveTo>
                  <a:lnTo>
                    <a:pt x="0" y="0"/>
                  </a:lnTo>
                  <a:lnTo>
                    <a:pt x="0" y="199"/>
                  </a:lnTo>
                  <a:lnTo>
                    <a:pt x="35"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Line 501">
              <a:extLst>
                <a:ext uri="{FF2B5EF4-FFF2-40B4-BE49-F238E27FC236}">
                  <a16:creationId xmlns:a16="http://schemas.microsoft.com/office/drawing/2014/main" id="{72F0E021-5E74-029C-3115-A2E0F0ED2823}"/>
                </a:ext>
              </a:extLst>
            </p:cNvPr>
            <p:cNvSpPr>
              <a:spLocks noChangeShapeType="1"/>
            </p:cNvSpPr>
            <p:nvPr/>
          </p:nvSpPr>
          <p:spPr bwMode="auto">
            <a:xfrm flipV="1">
              <a:off x="1168400" y="5938838"/>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502">
              <a:extLst>
                <a:ext uri="{FF2B5EF4-FFF2-40B4-BE49-F238E27FC236}">
                  <a16:creationId xmlns:a16="http://schemas.microsoft.com/office/drawing/2014/main" id="{59407879-4B9A-952C-6532-699862262580}"/>
                </a:ext>
              </a:extLst>
            </p:cNvPr>
            <p:cNvSpPr>
              <a:spLocks/>
            </p:cNvSpPr>
            <p:nvPr/>
          </p:nvSpPr>
          <p:spPr bwMode="auto">
            <a:xfrm>
              <a:off x="1155700" y="6094413"/>
              <a:ext cx="66675" cy="77787"/>
            </a:xfrm>
            <a:custGeom>
              <a:avLst/>
              <a:gdLst>
                <a:gd name="T0" fmla="*/ 168 w 168"/>
                <a:gd name="T1" fmla="*/ 0 h 199"/>
                <a:gd name="T2" fmla="*/ 0 w 168"/>
                <a:gd name="T3" fmla="*/ 0 h 199"/>
                <a:gd name="T4" fmla="*/ 0 w 168"/>
                <a:gd name="T5" fmla="*/ 199 h 199"/>
                <a:gd name="T6" fmla="*/ 168 w 168"/>
                <a:gd name="T7" fmla="*/ 199 h 199"/>
              </a:gdLst>
              <a:ahLst/>
              <a:cxnLst>
                <a:cxn ang="0">
                  <a:pos x="T0" y="T1"/>
                </a:cxn>
                <a:cxn ang="0">
                  <a:pos x="T2" y="T3"/>
                </a:cxn>
                <a:cxn ang="0">
                  <a:pos x="T4" y="T5"/>
                </a:cxn>
                <a:cxn ang="0">
                  <a:pos x="T6" y="T7"/>
                </a:cxn>
              </a:cxnLst>
              <a:rect l="0" t="0" r="r" b="b"/>
              <a:pathLst>
                <a:path w="168" h="199">
                  <a:moveTo>
                    <a:pt x="168" y="0"/>
                  </a:moveTo>
                  <a:lnTo>
                    <a:pt x="0" y="0"/>
                  </a:lnTo>
                  <a:lnTo>
                    <a:pt x="0" y="199"/>
                  </a:lnTo>
                  <a:lnTo>
                    <a:pt x="168"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 name="Freeform 503">
              <a:extLst>
                <a:ext uri="{FF2B5EF4-FFF2-40B4-BE49-F238E27FC236}">
                  <a16:creationId xmlns:a16="http://schemas.microsoft.com/office/drawing/2014/main" id="{155C8698-7AA6-704C-E07B-C4AA2A5E8C96}"/>
                </a:ext>
              </a:extLst>
            </p:cNvPr>
            <p:cNvSpPr>
              <a:spLocks/>
            </p:cNvSpPr>
            <p:nvPr/>
          </p:nvSpPr>
          <p:spPr bwMode="auto">
            <a:xfrm>
              <a:off x="1155700" y="5630863"/>
              <a:ext cx="471487" cy="77787"/>
            </a:xfrm>
            <a:custGeom>
              <a:avLst/>
              <a:gdLst>
                <a:gd name="T0" fmla="*/ 1188 w 1188"/>
                <a:gd name="T1" fmla="*/ 0 h 199"/>
                <a:gd name="T2" fmla="*/ 0 w 1188"/>
                <a:gd name="T3" fmla="*/ 0 h 199"/>
                <a:gd name="T4" fmla="*/ 0 w 1188"/>
                <a:gd name="T5" fmla="*/ 199 h 199"/>
                <a:gd name="T6" fmla="*/ 1188 w 1188"/>
                <a:gd name="T7" fmla="*/ 199 h 199"/>
              </a:gdLst>
              <a:ahLst/>
              <a:cxnLst>
                <a:cxn ang="0">
                  <a:pos x="T0" y="T1"/>
                </a:cxn>
                <a:cxn ang="0">
                  <a:pos x="T2" y="T3"/>
                </a:cxn>
                <a:cxn ang="0">
                  <a:pos x="T4" y="T5"/>
                </a:cxn>
                <a:cxn ang="0">
                  <a:pos x="T6" y="T7"/>
                </a:cxn>
              </a:cxnLst>
              <a:rect l="0" t="0" r="r" b="b"/>
              <a:pathLst>
                <a:path w="1188" h="199">
                  <a:moveTo>
                    <a:pt x="1188" y="0"/>
                  </a:moveTo>
                  <a:lnTo>
                    <a:pt x="0" y="0"/>
                  </a:lnTo>
                  <a:lnTo>
                    <a:pt x="0" y="199"/>
                  </a:lnTo>
                  <a:lnTo>
                    <a:pt x="1188"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0" name="Freeform 504">
              <a:extLst>
                <a:ext uri="{FF2B5EF4-FFF2-40B4-BE49-F238E27FC236}">
                  <a16:creationId xmlns:a16="http://schemas.microsoft.com/office/drawing/2014/main" id="{A85E67B3-3B3A-22A5-F541-D696EEA5D8B8}"/>
                </a:ext>
              </a:extLst>
            </p:cNvPr>
            <p:cNvSpPr>
              <a:spLocks/>
            </p:cNvSpPr>
            <p:nvPr/>
          </p:nvSpPr>
          <p:spPr bwMode="auto">
            <a:xfrm>
              <a:off x="1155700" y="4395788"/>
              <a:ext cx="508000" cy="77787"/>
            </a:xfrm>
            <a:custGeom>
              <a:avLst/>
              <a:gdLst>
                <a:gd name="T0" fmla="*/ 1283 w 1283"/>
                <a:gd name="T1" fmla="*/ 0 h 199"/>
                <a:gd name="T2" fmla="*/ 0 w 1283"/>
                <a:gd name="T3" fmla="*/ 0 h 199"/>
                <a:gd name="T4" fmla="*/ 0 w 1283"/>
                <a:gd name="T5" fmla="*/ 199 h 199"/>
                <a:gd name="T6" fmla="*/ 1283 w 1283"/>
                <a:gd name="T7" fmla="*/ 199 h 199"/>
              </a:gdLst>
              <a:ahLst/>
              <a:cxnLst>
                <a:cxn ang="0">
                  <a:pos x="T0" y="T1"/>
                </a:cxn>
                <a:cxn ang="0">
                  <a:pos x="T2" y="T3"/>
                </a:cxn>
                <a:cxn ang="0">
                  <a:pos x="T4" y="T5"/>
                </a:cxn>
                <a:cxn ang="0">
                  <a:pos x="T6" y="T7"/>
                </a:cxn>
              </a:cxnLst>
              <a:rect l="0" t="0" r="r" b="b"/>
              <a:pathLst>
                <a:path w="1283" h="199">
                  <a:moveTo>
                    <a:pt x="1283" y="0"/>
                  </a:moveTo>
                  <a:lnTo>
                    <a:pt x="0" y="0"/>
                  </a:lnTo>
                  <a:lnTo>
                    <a:pt x="0" y="199"/>
                  </a:lnTo>
                  <a:lnTo>
                    <a:pt x="1283" y="19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1" name="Line 505">
              <a:extLst>
                <a:ext uri="{FF2B5EF4-FFF2-40B4-BE49-F238E27FC236}">
                  <a16:creationId xmlns:a16="http://schemas.microsoft.com/office/drawing/2014/main" id="{30A45391-3461-885D-0805-04E7A62403DB}"/>
                </a:ext>
              </a:extLst>
            </p:cNvPr>
            <p:cNvSpPr>
              <a:spLocks noChangeShapeType="1"/>
            </p:cNvSpPr>
            <p:nvPr/>
          </p:nvSpPr>
          <p:spPr bwMode="auto">
            <a:xfrm flipH="1">
              <a:off x="1179513" y="6257925"/>
              <a:ext cx="746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2" name="Freeform 506">
              <a:extLst>
                <a:ext uri="{FF2B5EF4-FFF2-40B4-BE49-F238E27FC236}">
                  <a16:creationId xmlns:a16="http://schemas.microsoft.com/office/drawing/2014/main" id="{78C2D4E6-F0A8-2C5A-85CC-A645566647B3}"/>
                </a:ext>
              </a:extLst>
            </p:cNvPr>
            <p:cNvSpPr>
              <a:spLocks/>
            </p:cNvSpPr>
            <p:nvPr/>
          </p:nvSpPr>
          <p:spPr bwMode="auto">
            <a:xfrm>
              <a:off x="1155700" y="6257925"/>
              <a:ext cx="23812" cy="79375"/>
            </a:xfrm>
            <a:custGeom>
              <a:avLst/>
              <a:gdLst>
                <a:gd name="T0" fmla="*/ 61 w 61"/>
                <a:gd name="T1" fmla="*/ 0 h 198"/>
                <a:gd name="T2" fmla="*/ 0 w 61"/>
                <a:gd name="T3" fmla="*/ 0 h 198"/>
                <a:gd name="T4" fmla="*/ 0 w 61"/>
                <a:gd name="T5" fmla="*/ 198 h 198"/>
                <a:gd name="T6" fmla="*/ 61 w 61"/>
                <a:gd name="T7" fmla="*/ 198 h 198"/>
              </a:gdLst>
              <a:ahLst/>
              <a:cxnLst>
                <a:cxn ang="0">
                  <a:pos x="T0" y="T1"/>
                </a:cxn>
                <a:cxn ang="0">
                  <a:pos x="T2" y="T3"/>
                </a:cxn>
                <a:cxn ang="0">
                  <a:pos x="T4" y="T5"/>
                </a:cxn>
                <a:cxn ang="0">
                  <a:pos x="T6" y="T7"/>
                </a:cxn>
              </a:cxnLst>
              <a:rect l="0" t="0" r="r" b="b"/>
              <a:pathLst>
                <a:path w="61" h="198">
                  <a:moveTo>
                    <a:pt x="61" y="0"/>
                  </a:moveTo>
                  <a:lnTo>
                    <a:pt x="0" y="0"/>
                  </a:lnTo>
                  <a:lnTo>
                    <a:pt x="0" y="198"/>
                  </a:lnTo>
                  <a:lnTo>
                    <a:pt x="61" y="198"/>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3" name="Line 507">
              <a:extLst>
                <a:ext uri="{FF2B5EF4-FFF2-40B4-BE49-F238E27FC236}">
                  <a16:creationId xmlns:a16="http://schemas.microsoft.com/office/drawing/2014/main" id="{7C1760CE-8FCA-2273-C449-A1D1355B5E74}"/>
                </a:ext>
              </a:extLst>
            </p:cNvPr>
            <p:cNvSpPr>
              <a:spLocks noChangeShapeType="1"/>
            </p:cNvSpPr>
            <p:nvPr/>
          </p:nvSpPr>
          <p:spPr bwMode="auto">
            <a:xfrm>
              <a:off x="1179513" y="6337300"/>
              <a:ext cx="746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4" name="Line 508">
              <a:extLst>
                <a:ext uri="{FF2B5EF4-FFF2-40B4-BE49-F238E27FC236}">
                  <a16:creationId xmlns:a16="http://schemas.microsoft.com/office/drawing/2014/main" id="{DB4AEB44-2530-9C9F-7142-6504DA08102B}"/>
                </a:ext>
              </a:extLst>
            </p:cNvPr>
            <p:cNvSpPr>
              <a:spLocks noChangeShapeType="1"/>
            </p:cNvSpPr>
            <p:nvPr/>
          </p:nvSpPr>
          <p:spPr bwMode="auto">
            <a:xfrm flipV="1">
              <a:off x="1254125" y="62579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5" name="Freeform 509">
              <a:extLst>
                <a:ext uri="{FF2B5EF4-FFF2-40B4-BE49-F238E27FC236}">
                  <a16:creationId xmlns:a16="http://schemas.microsoft.com/office/drawing/2014/main" id="{13EB8113-8C92-ED97-705E-5026EBABA8C1}"/>
                </a:ext>
              </a:extLst>
            </p:cNvPr>
            <p:cNvSpPr>
              <a:spLocks/>
            </p:cNvSpPr>
            <p:nvPr/>
          </p:nvSpPr>
          <p:spPr bwMode="auto">
            <a:xfrm>
              <a:off x="1254125" y="6257925"/>
              <a:ext cx="22225" cy="79375"/>
            </a:xfrm>
            <a:custGeom>
              <a:avLst/>
              <a:gdLst>
                <a:gd name="T0" fmla="*/ 0 w 57"/>
                <a:gd name="T1" fmla="*/ 198 h 198"/>
                <a:gd name="T2" fmla="*/ 57 w 57"/>
                <a:gd name="T3" fmla="*/ 198 h 198"/>
                <a:gd name="T4" fmla="*/ 57 w 57"/>
                <a:gd name="T5" fmla="*/ 0 h 198"/>
                <a:gd name="T6" fmla="*/ 0 w 57"/>
                <a:gd name="T7" fmla="*/ 0 h 198"/>
              </a:gdLst>
              <a:ahLst/>
              <a:cxnLst>
                <a:cxn ang="0">
                  <a:pos x="T0" y="T1"/>
                </a:cxn>
                <a:cxn ang="0">
                  <a:pos x="T2" y="T3"/>
                </a:cxn>
                <a:cxn ang="0">
                  <a:pos x="T4" y="T5"/>
                </a:cxn>
                <a:cxn ang="0">
                  <a:pos x="T6" y="T7"/>
                </a:cxn>
              </a:cxnLst>
              <a:rect l="0" t="0" r="r" b="b"/>
              <a:pathLst>
                <a:path w="57" h="198">
                  <a:moveTo>
                    <a:pt x="0" y="198"/>
                  </a:moveTo>
                  <a:lnTo>
                    <a:pt x="57" y="198"/>
                  </a:lnTo>
                  <a:lnTo>
                    <a:pt x="57"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6" name="Line 510">
              <a:extLst>
                <a:ext uri="{FF2B5EF4-FFF2-40B4-BE49-F238E27FC236}">
                  <a16:creationId xmlns:a16="http://schemas.microsoft.com/office/drawing/2014/main" id="{F9D2F5E5-0FE3-144A-AEA6-02754C755E2A}"/>
                </a:ext>
              </a:extLst>
            </p:cNvPr>
            <p:cNvSpPr>
              <a:spLocks noChangeShapeType="1"/>
            </p:cNvSpPr>
            <p:nvPr/>
          </p:nvSpPr>
          <p:spPr bwMode="auto">
            <a:xfrm flipV="1">
              <a:off x="1179513" y="6257925"/>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7" name="Line 511">
              <a:extLst>
                <a:ext uri="{FF2B5EF4-FFF2-40B4-BE49-F238E27FC236}">
                  <a16:creationId xmlns:a16="http://schemas.microsoft.com/office/drawing/2014/main" id="{CC51A301-991F-D6BA-2933-0C08940D4C51}"/>
                </a:ext>
              </a:extLst>
            </p:cNvPr>
            <p:cNvSpPr>
              <a:spLocks noChangeShapeType="1"/>
            </p:cNvSpPr>
            <p:nvPr/>
          </p:nvSpPr>
          <p:spPr bwMode="auto">
            <a:xfrm flipV="1">
              <a:off x="1222375" y="6094413"/>
              <a:ext cx="0" cy="777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 name="Line 512">
              <a:extLst>
                <a:ext uri="{FF2B5EF4-FFF2-40B4-BE49-F238E27FC236}">
                  <a16:creationId xmlns:a16="http://schemas.microsoft.com/office/drawing/2014/main" id="{B4ABD29A-0519-18CE-2799-58CFDAC5A5AA}"/>
                </a:ext>
              </a:extLst>
            </p:cNvPr>
            <p:cNvSpPr>
              <a:spLocks noChangeShapeType="1"/>
            </p:cNvSpPr>
            <p:nvPr/>
          </p:nvSpPr>
          <p:spPr bwMode="auto">
            <a:xfrm flipH="1">
              <a:off x="1222375" y="6094413"/>
              <a:ext cx="4270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9" name="Line 513">
              <a:extLst>
                <a:ext uri="{FF2B5EF4-FFF2-40B4-BE49-F238E27FC236}">
                  <a16:creationId xmlns:a16="http://schemas.microsoft.com/office/drawing/2014/main" id="{F49CD387-CDE1-082B-DEA4-F0A76856EFB8}"/>
                </a:ext>
              </a:extLst>
            </p:cNvPr>
            <p:cNvSpPr>
              <a:spLocks noChangeShapeType="1"/>
            </p:cNvSpPr>
            <p:nvPr/>
          </p:nvSpPr>
          <p:spPr bwMode="auto">
            <a:xfrm>
              <a:off x="1222375" y="6172200"/>
              <a:ext cx="4270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0" name="Line 514">
              <a:extLst>
                <a:ext uri="{FF2B5EF4-FFF2-40B4-BE49-F238E27FC236}">
                  <a16:creationId xmlns:a16="http://schemas.microsoft.com/office/drawing/2014/main" id="{3A8E048E-00E0-6342-1096-FE1D6EFE9F22}"/>
                </a:ext>
              </a:extLst>
            </p:cNvPr>
            <p:cNvSpPr>
              <a:spLocks noChangeShapeType="1"/>
            </p:cNvSpPr>
            <p:nvPr/>
          </p:nvSpPr>
          <p:spPr bwMode="auto">
            <a:xfrm flipH="1">
              <a:off x="1168400" y="5938838"/>
              <a:ext cx="460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1" name="Line 515">
              <a:extLst>
                <a:ext uri="{FF2B5EF4-FFF2-40B4-BE49-F238E27FC236}">
                  <a16:creationId xmlns:a16="http://schemas.microsoft.com/office/drawing/2014/main" id="{9F44EAC8-C184-2211-1C51-6A4C2D8E5783}"/>
                </a:ext>
              </a:extLst>
            </p:cNvPr>
            <p:cNvSpPr>
              <a:spLocks noChangeShapeType="1"/>
            </p:cNvSpPr>
            <p:nvPr/>
          </p:nvSpPr>
          <p:spPr bwMode="auto">
            <a:xfrm>
              <a:off x="1168400" y="6018213"/>
              <a:ext cx="4603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2" name="Line 516">
              <a:extLst>
                <a:ext uri="{FF2B5EF4-FFF2-40B4-BE49-F238E27FC236}">
                  <a16:creationId xmlns:a16="http://schemas.microsoft.com/office/drawing/2014/main" id="{15A9495B-64BC-FFFC-0BBD-5075E0258374}"/>
                </a:ext>
              </a:extLst>
            </p:cNvPr>
            <p:cNvSpPr>
              <a:spLocks noChangeShapeType="1"/>
            </p:cNvSpPr>
            <p:nvPr/>
          </p:nvSpPr>
          <p:spPr bwMode="auto">
            <a:xfrm flipH="1">
              <a:off x="1249363" y="5784850"/>
              <a:ext cx="11477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3" name="Line 517">
              <a:extLst>
                <a:ext uri="{FF2B5EF4-FFF2-40B4-BE49-F238E27FC236}">
                  <a16:creationId xmlns:a16="http://schemas.microsoft.com/office/drawing/2014/main" id="{9DFF062D-9B24-0A28-4E6A-C4DAEC9F391E}"/>
                </a:ext>
              </a:extLst>
            </p:cNvPr>
            <p:cNvSpPr>
              <a:spLocks noChangeShapeType="1"/>
            </p:cNvSpPr>
            <p:nvPr/>
          </p:nvSpPr>
          <p:spPr bwMode="auto">
            <a:xfrm>
              <a:off x="1249363" y="5864225"/>
              <a:ext cx="11477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4" name="Line 518">
              <a:extLst>
                <a:ext uri="{FF2B5EF4-FFF2-40B4-BE49-F238E27FC236}">
                  <a16:creationId xmlns:a16="http://schemas.microsoft.com/office/drawing/2014/main" id="{2214CB22-C6F5-A1A2-D8FB-721773332935}"/>
                </a:ext>
              </a:extLst>
            </p:cNvPr>
            <p:cNvSpPr>
              <a:spLocks noChangeShapeType="1"/>
            </p:cNvSpPr>
            <p:nvPr/>
          </p:nvSpPr>
          <p:spPr bwMode="auto">
            <a:xfrm flipH="1">
              <a:off x="1169988" y="5321300"/>
              <a:ext cx="10112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5" name="Line 519">
              <a:extLst>
                <a:ext uri="{FF2B5EF4-FFF2-40B4-BE49-F238E27FC236}">
                  <a16:creationId xmlns:a16="http://schemas.microsoft.com/office/drawing/2014/main" id="{74EE5B87-E830-DC4F-CE13-E354DA0C824D}"/>
                </a:ext>
              </a:extLst>
            </p:cNvPr>
            <p:cNvSpPr>
              <a:spLocks noChangeShapeType="1"/>
            </p:cNvSpPr>
            <p:nvPr/>
          </p:nvSpPr>
          <p:spPr bwMode="auto">
            <a:xfrm>
              <a:off x="1169988" y="5400675"/>
              <a:ext cx="10112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6" name="Line 520">
              <a:extLst>
                <a:ext uri="{FF2B5EF4-FFF2-40B4-BE49-F238E27FC236}">
                  <a16:creationId xmlns:a16="http://schemas.microsoft.com/office/drawing/2014/main" id="{A0ACB4F7-BC15-05AE-53A8-B1D63916CC22}"/>
                </a:ext>
              </a:extLst>
            </p:cNvPr>
            <p:cNvSpPr>
              <a:spLocks noChangeShapeType="1"/>
            </p:cNvSpPr>
            <p:nvPr/>
          </p:nvSpPr>
          <p:spPr bwMode="auto">
            <a:xfrm flipH="1">
              <a:off x="1374775" y="5167313"/>
              <a:ext cx="1055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7" name="Line 521">
              <a:extLst>
                <a:ext uri="{FF2B5EF4-FFF2-40B4-BE49-F238E27FC236}">
                  <a16:creationId xmlns:a16="http://schemas.microsoft.com/office/drawing/2014/main" id="{0BB38D64-256B-4B79-53CA-A584F35528E2}"/>
                </a:ext>
              </a:extLst>
            </p:cNvPr>
            <p:cNvSpPr>
              <a:spLocks noChangeShapeType="1"/>
            </p:cNvSpPr>
            <p:nvPr/>
          </p:nvSpPr>
          <p:spPr bwMode="auto">
            <a:xfrm>
              <a:off x="1374775" y="5246688"/>
              <a:ext cx="1055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8" name="Line 522">
              <a:extLst>
                <a:ext uri="{FF2B5EF4-FFF2-40B4-BE49-F238E27FC236}">
                  <a16:creationId xmlns:a16="http://schemas.microsoft.com/office/drawing/2014/main" id="{4A3A3682-A302-3179-893C-F488B8EDCD8D}"/>
                </a:ext>
              </a:extLst>
            </p:cNvPr>
            <p:cNvSpPr>
              <a:spLocks noChangeShapeType="1"/>
            </p:cNvSpPr>
            <p:nvPr/>
          </p:nvSpPr>
          <p:spPr bwMode="auto">
            <a:xfrm flipH="1">
              <a:off x="1392238" y="5013325"/>
              <a:ext cx="1222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9" name="Line 523">
              <a:extLst>
                <a:ext uri="{FF2B5EF4-FFF2-40B4-BE49-F238E27FC236}">
                  <a16:creationId xmlns:a16="http://schemas.microsoft.com/office/drawing/2014/main" id="{EC741ECD-4633-88A7-A7F9-8366F0E6D4A0}"/>
                </a:ext>
              </a:extLst>
            </p:cNvPr>
            <p:cNvSpPr>
              <a:spLocks noChangeShapeType="1"/>
            </p:cNvSpPr>
            <p:nvPr/>
          </p:nvSpPr>
          <p:spPr bwMode="auto">
            <a:xfrm>
              <a:off x="1392238" y="5091113"/>
              <a:ext cx="1222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0" name="Line 524">
              <a:extLst>
                <a:ext uri="{FF2B5EF4-FFF2-40B4-BE49-F238E27FC236}">
                  <a16:creationId xmlns:a16="http://schemas.microsoft.com/office/drawing/2014/main" id="{29294FC5-6D8B-17CE-6F67-21E862313035}"/>
                </a:ext>
              </a:extLst>
            </p:cNvPr>
            <p:cNvSpPr>
              <a:spLocks noChangeShapeType="1"/>
            </p:cNvSpPr>
            <p:nvPr/>
          </p:nvSpPr>
          <p:spPr bwMode="auto">
            <a:xfrm flipH="1">
              <a:off x="1397000" y="4549775"/>
              <a:ext cx="11144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1" name="Line 525">
              <a:extLst>
                <a:ext uri="{FF2B5EF4-FFF2-40B4-BE49-F238E27FC236}">
                  <a16:creationId xmlns:a16="http://schemas.microsoft.com/office/drawing/2014/main" id="{54B5D98D-DC30-CDA2-2A87-439FEB90F4C7}"/>
                </a:ext>
              </a:extLst>
            </p:cNvPr>
            <p:cNvSpPr>
              <a:spLocks noChangeShapeType="1"/>
            </p:cNvSpPr>
            <p:nvPr/>
          </p:nvSpPr>
          <p:spPr bwMode="auto">
            <a:xfrm>
              <a:off x="1397000" y="4629150"/>
              <a:ext cx="11144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2" name="Line 526">
              <a:extLst>
                <a:ext uri="{FF2B5EF4-FFF2-40B4-BE49-F238E27FC236}">
                  <a16:creationId xmlns:a16="http://schemas.microsoft.com/office/drawing/2014/main" id="{9739BA75-01C2-D045-16D8-47DC7BB73C1F}"/>
                </a:ext>
              </a:extLst>
            </p:cNvPr>
            <p:cNvSpPr>
              <a:spLocks noChangeShapeType="1"/>
            </p:cNvSpPr>
            <p:nvPr/>
          </p:nvSpPr>
          <p:spPr bwMode="auto">
            <a:xfrm flipH="1">
              <a:off x="1244600" y="4241800"/>
              <a:ext cx="20113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3" name="Line 527">
              <a:extLst>
                <a:ext uri="{FF2B5EF4-FFF2-40B4-BE49-F238E27FC236}">
                  <a16:creationId xmlns:a16="http://schemas.microsoft.com/office/drawing/2014/main" id="{05E66601-5B62-F348-DC6D-CA3264C9B7A1}"/>
                </a:ext>
              </a:extLst>
            </p:cNvPr>
            <p:cNvSpPr>
              <a:spLocks noChangeShapeType="1"/>
            </p:cNvSpPr>
            <p:nvPr/>
          </p:nvSpPr>
          <p:spPr bwMode="auto">
            <a:xfrm>
              <a:off x="1244600" y="4319588"/>
              <a:ext cx="201136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4" name="Line 528">
              <a:extLst>
                <a:ext uri="{FF2B5EF4-FFF2-40B4-BE49-F238E27FC236}">
                  <a16:creationId xmlns:a16="http://schemas.microsoft.com/office/drawing/2014/main" id="{F3B866AF-23AB-A5E1-3D99-5C898D41D082}"/>
                </a:ext>
              </a:extLst>
            </p:cNvPr>
            <p:cNvSpPr>
              <a:spLocks noChangeShapeType="1"/>
            </p:cNvSpPr>
            <p:nvPr/>
          </p:nvSpPr>
          <p:spPr bwMode="auto">
            <a:xfrm flipV="1">
              <a:off x="4419600" y="26971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5" name="Line 529">
              <a:extLst>
                <a:ext uri="{FF2B5EF4-FFF2-40B4-BE49-F238E27FC236}">
                  <a16:creationId xmlns:a16="http://schemas.microsoft.com/office/drawing/2014/main" id="{41F00AA0-731A-F101-7068-585CFCB43D5E}"/>
                </a:ext>
              </a:extLst>
            </p:cNvPr>
            <p:cNvSpPr>
              <a:spLocks noChangeShapeType="1"/>
            </p:cNvSpPr>
            <p:nvPr/>
          </p:nvSpPr>
          <p:spPr bwMode="auto">
            <a:xfrm flipV="1">
              <a:off x="4125913" y="26971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6" name="Line 530">
              <a:extLst>
                <a:ext uri="{FF2B5EF4-FFF2-40B4-BE49-F238E27FC236}">
                  <a16:creationId xmlns:a16="http://schemas.microsoft.com/office/drawing/2014/main" id="{B0A9E865-6B43-2353-C413-734B50CDC7F3}"/>
                </a:ext>
              </a:extLst>
            </p:cNvPr>
            <p:cNvSpPr>
              <a:spLocks noChangeShapeType="1"/>
            </p:cNvSpPr>
            <p:nvPr/>
          </p:nvSpPr>
          <p:spPr bwMode="auto">
            <a:xfrm flipV="1">
              <a:off x="3838575" y="26971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7" name="Line 531">
              <a:extLst>
                <a:ext uri="{FF2B5EF4-FFF2-40B4-BE49-F238E27FC236}">
                  <a16:creationId xmlns:a16="http://schemas.microsoft.com/office/drawing/2014/main" id="{8FF9C177-D8ED-BB2C-BD41-30F36B9EF891}"/>
                </a:ext>
              </a:extLst>
            </p:cNvPr>
            <p:cNvSpPr>
              <a:spLocks noChangeShapeType="1"/>
            </p:cNvSpPr>
            <p:nvPr/>
          </p:nvSpPr>
          <p:spPr bwMode="auto">
            <a:xfrm flipV="1">
              <a:off x="3735388" y="26971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38" name="Line 532">
              <a:extLst>
                <a:ext uri="{FF2B5EF4-FFF2-40B4-BE49-F238E27FC236}">
                  <a16:creationId xmlns:a16="http://schemas.microsoft.com/office/drawing/2014/main" id="{FDA3B4FE-E02C-3A4E-C63E-C301BD04D754}"/>
                </a:ext>
              </a:extLst>
            </p:cNvPr>
            <p:cNvSpPr>
              <a:spLocks noChangeShapeType="1"/>
            </p:cNvSpPr>
            <p:nvPr/>
          </p:nvSpPr>
          <p:spPr bwMode="auto">
            <a:xfrm flipV="1">
              <a:off x="1550988" y="2697163"/>
              <a:ext cx="0" cy="793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6" name="ZoneTexte 1185">
              <a:extLst>
                <a:ext uri="{FF2B5EF4-FFF2-40B4-BE49-F238E27FC236}">
                  <a16:creationId xmlns:a16="http://schemas.microsoft.com/office/drawing/2014/main" id="{AEBB3C89-C1EF-222D-78A5-328470FFDC13}"/>
                </a:ext>
              </a:extLst>
            </p:cNvPr>
            <p:cNvSpPr txBox="1"/>
            <p:nvPr/>
          </p:nvSpPr>
          <p:spPr>
            <a:xfrm>
              <a:off x="1035648" y="6437296"/>
              <a:ext cx="250390" cy="246221"/>
            </a:xfrm>
            <a:prstGeom prst="rect">
              <a:avLst/>
            </a:prstGeom>
            <a:noFill/>
          </p:spPr>
          <p:txBody>
            <a:bodyPr wrap="none" rtlCol="0">
              <a:spAutoFit/>
            </a:bodyPr>
            <a:lstStyle/>
            <a:p>
              <a:pPr algn="ctr"/>
              <a:r>
                <a:rPr lang="en-US" sz="1000" noProof="0" dirty="0"/>
                <a:t>0</a:t>
              </a:r>
            </a:p>
          </p:txBody>
        </p:sp>
        <p:sp>
          <p:nvSpPr>
            <p:cNvPr id="1187" name="ZoneTexte 1186">
              <a:extLst>
                <a:ext uri="{FF2B5EF4-FFF2-40B4-BE49-F238E27FC236}">
                  <a16:creationId xmlns:a16="http://schemas.microsoft.com/office/drawing/2014/main" id="{B6BEBB0A-DE49-91BD-762E-6630AC0849A3}"/>
                </a:ext>
              </a:extLst>
            </p:cNvPr>
            <p:cNvSpPr txBox="1"/>
            <p:nvPr/>
          </p:nvSpPr>
          <p:spPr>
            <a:xfrm>
              <a:off x="1774160" y="6437296"/>
              <a:ext cx="316112" cy="246221"/>
            </a:xfrm>
            <a:prstGeom prst="rect">
              <a:avLst/>
            </a:prstGeom>
            <a:noFill/>
          </p:spPr>
          <p:txBody>
            <a:bodyPr wrap="none" rtlCol="0">
              <a:spAutoFit/>
            </a:bodyPr>
            <a:lstStyle/>
            <a:p>
              <a:pPr algn="ctr"/>
              <a:r>
                <a:rPr lang="en-US" sz="1000" noProof="0" dirty="0"/>
                <a:t>20</a:t>
              </a:r>
            </a:p>
          </p:txBody>
        </p:sp>
        <p:sp>
          <p:nvSpPr>
            <p:cNvPr id="1188" name="ZoneTexte 1187">
              <a:extLst>
                <a:ext uri="{FF2B5EF4-FFF2-40B4-BE49-F238E27FC236}">
                  <a16:creationId xmlns:a16="http://schemas.microsoft.com/office/drawing/2014/main" id="{986A451B-094F-F49C-39FF-B925A01F6A2E}"/>
                </a:ext>
              </a:extLst>
            </p:cNvPr>
            <p:cNvSpPr txBox="1"/>
            <p:nvPr/>
          </p:nvSpPr>
          <p:spPr>
            <a:xfrm>
              <a:off x="2545533" y="6437296"/>
              <a:ext cx="316112" cy="246221"/>
            </a:xfrm>
            <a:prstGeom prst="rect">
              <a:avLst/>
            </a:prstGeom>
            <a:noFill/>
          </p:spPr>
          <p:txBody>
            <a:bodyPr wrap="none" rtlCol="0">
              <a:spAutoFit/>
            </a:bodyPr>
            <a:lstStyle/>
            <a:p>
              <a:pPr algn="ctr"/>
              <a:r>
                <a:rPr lang="en-US" sz="1000" noProof="0" dirty="0"/>
                <a:t>40</a:t>
              </a:r>
            </a:p>
          </p:txBody>
        </p:sp>
        <p:sp>
          <p:nvSpPr>
            <p:cNvPr id="1189" name="ZoneTexte 1188">
              <a:extLst>
                <a:ext uri="{FF2B5EF4-FFF2-40B4-BE49-F238E27FC236}">
                  <a16:creationId xmlns:a16="http://schemas.microsoft.com/office/drawing/2014/main" id="{9EB0D3A2-20F3-2B40-6660-6B9E2FCEFA87}"/>
                </a:ext>
              </a:extLst>
            </p:cNvPr>
            <p:cNvSpPr txBox="1"/>
            <p:nvPr/>
          </p:nvSpPr>
          <p:spPr>
            <a:xfrm>
              <a:off x="3316906" y="6437296"/>
              <a:ext cx="316112" cy="246221"/>
            </a:xfrm>
            <a:prstGeom prst="rect">
              <a:avLst/>
            </a:prstGeom>
            <a:noFill/>
          </p:spPr>
          <p:txBody>
            <a:bodyPr wrap="none" rtlCol="0">
              <a:spAutoFit/>
            </a:bodyPr>
            <a:lstStyle/>
            <a:p>
              <a:pPr algn="ctr"/>
              <a:r>
                <a:rPr lang="en-US" sz="1000" noProof="0" dirty="0"/>
                <a:t>60</a:t>
              </a:r>
            </a:p>
          </p:txBody>
        </p:sp>
        <p:sp>
          <p:nvSpPr>
            <p:cNvPr id="1190" name="ZoneTexte 1189">
              <a:extLst>
                <a:ext uri="{FF2B5EF4-FFF2-40B4-BE49-F238E27FC236}">
                  <a16:creationId xmlns:a16="http://schemas.microsoft.com/office/drawing/2014/main" id="{22D9B34A-77A5-9A07-20C6-C78FC61BBF4C}"/>
                </a:ext>
              </a:extLst>
            </p:cNvPr>
            <p:cNvSpPr txBox="1"/>
            <p:nvPr/>
          </p:nvSpPr>
          <p:spPr>
            <a:xfrm>
              <a:off x="4088279" y="6437296"/>
              <a:ext cx="316112" cy="246221"/>
            </a:xfrm>
            <a:prstGeom prst="rect">
              <a:avLst/>
            </a:prstGeom>
            <a:noFill/>
          </p:spPr>
          <p:txBody>
            <a:bodyPr wrap="none" rtlCol="0">
              <a:spAutoFit/>
            </a:bodyPr>
            <a:lstStyle/>
            <a:p>
              <a:pPr algn="ctr"/>
              <a:r>
                <a:rPr lang="en-US" sz="1000" noProof="0" dirty="0"/>
                <a:t>80</a:t>
              </a:r>
            </a:p>
          </p:txBody>
        </p:sp>
        <p:sp>
          <p:nvSpPr>
            <p:cNvPr id="1191" name="ZoneTexte 1190">
              <a:extLst>
                <a:ext uri="{FF2B5EF4-FFF2-40B4-BE49-F238E27FC236}">
                  <a16:creationId xmlns:a16="http://schemas.microsoft.com/office/drawing/2014/main" id="{D83D12CC-E7DC-A770-DF7B-20C2828D11BA}"/>
                </a:ext>
              </a:extLst>
            </p:cNvPr>
            <p:cNvSpPr txBox="1"/>
            <p:nvPr/>
          </p:nvSpPr>
          <p:spPr>
            <a:xfrm>
              <a:off x="4826789" y="6437296"/>
              <a:ext cx="381836" cy="246221"/>
            </a:xfrm>
            <a:prstGeom prst="rect">
              <a:avLst/>
            </a:prstGeom>
            <a:noFill/>
          </p:spPr>
          <p:txBody>
            <a:bodyPr wrap="none" rtlCol="0">
              <a:spAutoFit/>
            </a:bodyPr>
            <a:lstStyle/>
            <a:p>
              <a:pPr algn="ctr"/>
              <a:r>
                <a:rPr lang="en-US" sz="1000" noProof="0" dirty="0"/>
                <a:t>100</a:t>
              </a:r>
            </a:p>
          </p:txBody>
        </p:sp>
        <p:sp>
          <p:nvSpPr>
            <p:cNvPr id="1199" name="ZoneTexte 1198">
              <a:extLst>
                <a:ext uri="{FF2B5EF4-FFF2-40B4-BE49-F238E27FC236}">
                  <a16:creationId xmlns:a16="http://schemas.microsoft.com/office/drawing/2014/main" id="{AFCBE442-96F7-6B58-724B-149EB50D7079}"/>
                </a:ext>
              </a:extLst>
            </p:cNvPr>
            <p:cNvSpPr txBox="1"/>
            <p:nvPr/>
          </p:nvSpPr>
          <p:spPr>
            <a:xfrm>
              <a:off x="585900" y="2306098"/>
              <a:ext cx="559770" cy="246221"/>
            </a:xfrm>
            <a:prstGeom prst="rect">
              <a:avLst/>
            </a:prstGeom>
            <a:noFill/>
          </p:spPr>
          <p:txBody>
            <a:bodyPr wrap="none" rtlCol="0">
              <a:spAutoFit/>
            </a:bodyPr>
            <a:lstStyle/>
            <a:p>
              <a:pPr algn="r"/>
              <a:r>
                <a:rPr lang="en-US" sz="1000" noProof="0" dirty="0"/>
                <a:t>Iceland</a:t>
              </a:r>
            </a:p>
          </p:txBody>
        </p:sp>
        <p:sp>
          <p:nvSpPr>
            <p:cNvPr id="1200" name="ZoneTexte 1199">
              <a:extLst>
                <a:ext uri="{FF2B5EF4-FFF2-40B4-BE49-F238E27FC236}">
                  <a16:creationId xmlns:a16="http://schemas.microsoft.com/office/drawing/2014/main" id="{F4941A31-AA2F-F28E-F00C-1CE09DCFCFF2}"/>
                </a:ext>
              </a:extLst>
            </p:cNvPr>
            <p:cNvSpPr txBox="1"/>
            <p:nvPr/>
          </p:nvSpPr>
          <p:spPr>
            <a:xfrm>
              <a:off x="658036" y="2462218"/>
              <a:ext cx="487634" cy="246221"/>
            </a:xfrm>
            <a:prstGeom prst="rect">
              <a:avLst/>
            </a:prstGeom>
            <a:noFill/>
          </p:spPr>
          <p:txBody>
            <a:bodyPr wrap="none" rtlCol="0">
              <a:spAutoFit/>
            </a:bodyPr>
            <a:lstStyle/>
            <a:p>
              <a:pPr algn="r"/>
              <a:r>
                <a:rPr lang="en-US" sz="1000" noProof="0" dirty="0"/>
                <a:t>Malta</a:t>
              </a:r>
            </a:p>
          </p:txBody>
        </p:sp>
        <p:sp>
          <p:nvSpPr>
            <p:cNvPr id="1201" name="ZoneTexte 1200">
              <a:extLst>
                <a:ext uri="{FF2B5EF4-FFF2-40B4-BE49-F238E27FC236}">
                  <a16:creationId xmlns:a16="http://schemas.microsoft.com/office/drawing/2014/main" id="{38215940-52B2-6743-AA4A-51A353E05287}"/>
                </a:ext>
              </a:extLst>
            </p:cNvPr>
            <p:cNvSpPr txBox="1"/>
            <p:nvPr/>
          </p:nvSpPr>
          <p:spPr>
            <a:xfrm>
              <a:off x="555444" y="2618338"/>
              <a:ext cx="590226" cy="246221"/>
            </a:xfrm>
            <a:prstGeom prst="rect">
              <a:avLst/>
            </a:prstGeom>
            <a:noFill/>
          </p:spPr>
          <p:txBody>
            <a:bodyPr wrap="none" rtlCol="0">
              <a:spAutoFit/>
            </a:bodyPr>
            <a:lstStyle/>
            <a:p>
              <a:pPr algn="r"/>
              <a:r>
                <a:rPr lang="en-US" sz="1000" noProof="0" dirty="0"/>
                <a:t>Norway</a:t>
              </a:r>
            </a:p>
          </p:txBody>
        </p:sp>
        <p:sp>
          <p:nvSpPr>
            <p:cNvPr id="1202" name="ZoneTexte 1201">
              <a:extLst>
                <a:ext uri="{FF2B5EF4-FFF2-40B4-BE49-F238E27FC236}">
                  <a16:creationId xmlns:a16="http://schemas.microsoft.com/office/drawing/2014/main" id="{64C89801-0BCD-90F2-75FB-3998DB3AE659}"/>
                </a:ext>
              </a:extLst>
            </p:cNvPr>
            <p:cNvSpPr txBox="1"/>
            <p:nvPr/>
          </p:nvSpPr>
          <p:spPr>
            <a:xfrm>
              <a:off x="595519" y="2774458"/>
              <a:ext cx="550151" cy="246221"/>
            </a:xfrm>
            <a:prstGeom prst="rect">
              <a:avLst/>
            </a:prstGeom>
            <a:noFill/>
          </p:spPr>
          <p:txBody>
            <a:bodyPr wrap="none" rtlCol="0">
              <a:spAutoFit/>
            </a:bodyPr>
            <a:lstStyle/>
            <a:p>
              <a:pPr algn="r"/>
              <a:r>
                <a:rPr lang="en-US" sz="1000" noProof="0" dirty="0"/>
                <a:t>Ireland</a:t>
              </a:r>
            </a:p>
          </p:txBody>
        </p:sp>
        <p:sp>
          <p:nvSpPr>
            <p:cNvPr id="1203" name="ZoneTexte 1202">
              <a:extLst>
                <a:ext uri="{FF2B5EF4-FFF2-40B4-BE49-F238E27FC236}">
                  <a16:creationId xmlns:a16="http://schemas.microsoft.com/office/drawing/2014/main" id="{CEF78BBE-EA75-D470-97C1-9EE3ED2ECB9A}"/>
                </a:ext>
              </a:extLst>
            </p:cNvPr>
            <p:cNvSpPr txBox="1"/>
            <p:nvPr/>
          </p:nvSpPr>
          <p:spPr>
            <a:xfrm>
              <a:off x="308581" y="2928874"/>
              <a:ext cx="837089" cy="246221"/>
            </a:xfrm>
            <a:prstGeom prst="rect">
              <a:avLst/>
            </a:prstGeom>
            <a:noFill/>
          </p:spPr>
          <p:txBody>
            <a:bodyPr wrap="none" rtlCol="0">
              <a:spAutoFit/>
            </a:bodyPr>
            <a:lstStyle/>
            <a:p>
              <a:pPr algn="r"/>
              <a:r>
                <a:rPr lang="en-US" sz="1000" noProof="0" dirty="0"/>
                <a:t>Luxembourg</a:t>
              </a:r>
            </a:p>
          </p:txBody>
        </p:sp>
        <p:sp>
          <p:nvSpPr>
            <p:cNvPr id="1204" name="ZoneTexte 1203">
              <a:extLst>
                <a:ext uri="{FF2B5EF4-FFF2-40B4-BE49-F238E27FC236}">
                  <a16:creationId xmlns:a16="http://schemas.microsoft.com/office/drawing/2014/main" id="{D73C5A23-015B-7250-091A-DDB28A06E5D6}"/>
                </a:ext>
              </a:extLst>
            </p:cNvPr>
            <p:cNvSpPr txBox="1"/>
            <p:nvPr/>
          </p:nvSpPr>
          <p:spPr>
            <a:xfrm>
              <a:off x="547428" y="3084994"/>
              <a:ext cx="598242" cy="246221"/>
            </a:xfrm>
            <a:prstGeom prst="rect">
              <a:avLst/>
            </a:prstGeom>
            <a:noFill/>
          </p:spPr>
          <p:txBody>
            <a:bodyPr wrap="none" rtlCol="0">
              <a:spAutoFit/>
            </a:bodyPr>
            <a:lstStyle/>
            <a:p>
              <a:pPr algn="r"/>
              <a:r>
                <a:rPr lang="en-US" sz="1000" noProof="0" dirty="0"/>
                <a:t>Sweden</a:t>
              </a:r>
            </a:p>
          </p:txBody>
        </p:sp>
        <p:sp>
          <p:nvSpPr>
            <p:cNvPr id="1205" name="ZoneTexte 1204">
              <a:extLst>
                <a:ext uri="{FF2B5EF4-FFF2-40B4-BE49-F238E27FC236}">
                  <a16:creationId xmlns:a16="http://schemas.microsoft.com/office/drawing/2014/main" id="{F5E18CCA-4E14-98F0-929D-3AAA676B1EA0}"/>
                </a:ext>
              </a:extLst>
            </p:cNvPr>
            <p:cNvSpPr txBox="1"/>
            <p:nvPr/>
          </p:nvSpPr>
          <p:spPr>
            <a:xfrm>
              <a:off x="484912" y="3241114"/>
              <a:ext cx="660758" cy="246221"/>
            </a:xfrm>
            <a:prstGeom prst="rect">
              <a:avLst/>
            </a:prstGeom>
            <a:noFill/>
          </p:spPr>
          <p:txBody>
            <a:bodyPr wrap="none" rtlCol="0">
              <a:spAutoFit/>
            </a:bodyPr>
            <a:lstStyle/>
            <a:p>
              <a:pPr algn="r"/>
              <a:r>
                <a:rPr lang="en-US" sz="1000" noProof="0" dirty="0"/>
                <a:t>Denmark</a:t>
              </a:r>
            </a:p>
          </p:txBody>
        </p:sp>
        <p:sp>
          <p:nvSpPr>
            <p:cNvPr id="1206" name="ZoneTexte 1205">
              <a:extLst>
                <a:ext uri="{FF2B5EF4-FFF2-40B4-BE49-F238E27FC236}">
                  <a16:creationId xmlns:a16="http://schemas.microsoft.com/office/drawing/2014/main" id="{95BE54AB-6A77-263E-BEA1-53CA5EC82157}"/>
                </a:ext>
              </a:extLst>
            </p:cNvPr>
            <p:cNvSpPr txBox="1"/>
            <p:nvPr/>
          </p:nvSpPr>
          <p:spPr>
            <a:xfrm>
              <a:off x="537810" y="3397234"/>
              <a:ext cx="607860" cy="246221"/>
            </a:xfrm>
            <a:prstGeom prst="rect">
              <a:avLst/>
            </a:prstGeom>
            <a:noFill/>
          </p:spPr>
          <p:txBody>
            <a:bodyPr wrap="none" rtlCol="0">
              <a:spAutoFit/>
            </a:bodyPr>
            <a:lstStyle/>
            <a:p>
              <a:pPr algn="r"/>
              <a:r>
                <a:rPr lang="en-US" sz="1000" noProof="0" dirty="0"/>
                <a:t>Belgium</a:t>
              </a:r>
            </a:p>
          </p:txBody>
        </p:sp>
        <p:sp>
          <p:nvSpPr>
            <p:cNvPr id="1207" name="ZoneTexte 1206">
              <a:extLst>
                <a:ext uri="{FF2B5EF4-FFF2-40B4-BE49-F238E27FC236}">
                  <a16:creationId xmlns:a16="http://schemas.microsoft.com/office/drawing/2014/main" id="{683765D9-F215-4267-847E-7D94954B9D91}"/>
                </a:ext>
              </a:extLst>
            </p:cNvPr>
            <p:cNvSpPr txBox="1"/>
            <p:nvPr/>
          </p:nvSpPr>
          <p:spPr>
            <a:xfrm>
              <a:off x="369495" y="3538305"/>
              <a:ext cx="776175" cy="246221"/>
            </a:xfrm>
            <a:prstGeom prst="rect">
              <a:avLst/>
            </a:prstGeom>
            <a:noFill/>
          </p:spPr>
          <p:txBody>
            <a:bodyPr wrap="none" rtlCol="0">
              <a:spAutoFit/>
            </a:bodyPr>
            <a:lstStyle/>
            <a:p>
              <a:pPr algn="r"/>
              <a:r>
                <a:rPr lang="en-US" sz="1000" noProof="0" dirty="0"/>
                <a:t>Netherland</a:t>
              </a:r>
            </a:p>
          </p:txBody>
        </p:sp>
        <p:sp>
          <p:nvSpPr>
            <p:cNvPr id="1208" name="ZoneTexte 1207">
              <a:extLst>
                <a:ext uri="{FF2B5EF4-FFF2-40B4-BE49-F238E27FC236}">
                  <a16:creationId xmlns:a16="http://schemas.microsoft.com/office/drawing/2014/main" id="{318E9E43-471F-5D36-B8CC-88EE0FB7397E}"/>
                </a:ext>
              </a:extLst>
            </p:cNvPr>
            <p:cNvSpPr txBox="1"/>
            <p:nvPr/>
          </p:nvSpPr>
          <p:spPr>
            <a:xfrm>
              <a:off x="581092" y="3694425"/>
              <a:ext cx="564578" cy="246221"/>
            </a:xfrm>
            <a:prstGeom prst="rect">
              <a:avLst/>
            </a:prstGeom>
            <a:noFill/>
          </p:spPr>
          <p:txBody>
            <a:bodyPr wrap="none" rtlCol="0">
              <a:spAutoFit/>
            </a:bodyPr>
            <a:lstStyle/>
            <a:p>
              <a:pPr algn="r"/>
              <a:r>
                <a:rPr lang="en-US" sz="1000" noProof="0" dirty="0"/>
                <a:t>Finland</a:t>
              </a:r>
            </a:p>
          </p:txBody>
        </p:sp>
        <p:sp>
          <p:nvSpPr>
            <p:cNvPr id="1209" name="ZoneTexte 1208">
              <a:extLst>
                <a:ext uri="{FF2B5EF4-FFF2-40B4-BE49-F238E27FC236}">
                  <a16:creationId xmlns:a16="http://schemas.microsoft.com/office/drawing/2014/main" id="{D971F463-A245-D858-9921-DE1384121585}"/>
                </a:ext>
              </a:extLst>
            </p:cNvPr>
            <p:cNvSpPr txBox="1"/>
            <p:nvPr/>
          </p:nvSpPr>
          <p:spPr>
            <a:xfrm>
              <a:off x="605136" y="3850545"/>
              <a:ext cx="540534" cy="246221"/>
            </a:xfrm>
            <a:prstGeom prst="rect">
              <a:avLst/>
            </a:prstGeom>
            <a:noFill/>
          </p:spPr>
          <p:txBody>
            <a:bodyPr wrap="none" rtlCol="0">
              <a:spAutoFit/>
            </a:bodyPr>
            <a:lstStyle/>
            <a:p>
              <a:pPr algn="r"/>
              <a:r>
                <a:rPr lang="en-US" sz="1000" noProof="0" dirty="0"/>
                <a:t>Cyprus</a:t>
              </a:r>
            </a:p>
          </p:txBody>
        </p:sp>
        <p:sp>
          <p:nvSpPr>
            <p:cNvPr id="1210" name="ZoneTexte 1209">
              <a:extLst>
                <a:ext uri="{FF2B5EF4-FFF2-40B4-BE49-F238E27FC236}">
                  <a16:creationId xmlns:a16="http://schemas.microsoft.com/office/drawing/2014/main" id="{BE24D1F5-8A30-CE36-0433-30231488FD65}"/>
                </a:ext>
              </a:extLst>
            </p:cNvPr>
            <p:cNvSpPr txBox="1"/>
            <p:nvPr/>
          </p:nvSpPr>
          <p:spPr>
            <a:xfrm>
              <a:off x="609946" y="4006665"/>
              <a:ext cx="535724" cy="246221"/>
            </a:xfrm>
            <a:prstGeom prst="rect">
              <a:avLst/>
            </a:prstGeom>
            <a:noFill/>
          </p:spPr>
          <p:txBody>
            <a:bodyPr wrap="none" rtlCol="0">
              <a:spAutoFit/>
            </a:bodyPr>
            <a:lstStyle/>
            <a:p>
              <a:pPr algn="r"/>
              <a:r>
                <a:rPr lang="en-US" sz="1000" noProof="0" dirty="0"/>
                <a:t>France</a:t>
              </a:r>
            </a:p>
          </p:txBody>
        </p:sp>
        <p:sp>
          <p:nvSpPr>
            <p:cNvPr id="1211" name="ZoneTexte 1210">
              <a:extLst>
                <a:ext uri="{FF2B5EF4-FFF2-40B4-BE49-F238E27FC236}">
                  <a16:creationId xmlns:a16="http://schemas.microsoft.com/office/drawing/2014/main" id="{0AE8D3A9-F6D5-331D-2847-B037BCC2B383}"/>
                </a:ext>
              </a:extLst>
            </p:cNvPr>
            <p:cNvSpPr txBox="1"/>
            <p:nvPr/>
          </p:nvSpPr>
          <p:spPr>
            <a:xfrm>
              <a:off x="565062" y="4161081"/>
              <a:ext cx="580608" cy="246221"/>
            </a:xfrm>
            <a:prstGeom prst="rect">
              <a:avLst/>
            </a:prstGeom>
            <a:noFill/>
          </p:spPr>
          <p:txBody>
            <a:bodyPr wrap="none" rtlCol="0">
              <a:spAutoFit/>
            </a:bodyPr>
            <a:lstStyle/>
            <a:p>
              <a:pPr algn="r"/>
              <a:r>
                <a:rPr lang="en-US" sz="1000" noProof="0" dirty="0"/>
                <a:t>Czechia</a:t>
              </a:r>
            </a:p>
          </p:txBody>
        </p:sp>
        <p:sp>
          <p:nvSpPr>
            <p:cNvPr id="1212" name="ZoneTexte 1211">
              <a:extLst>
                <a:ext uri="{FF2B5EF4-FFF2-40B4-BE49-F238E27FC236}">
                  <a16:creationId xmlns:a16="http://schemas.microsoft.com/office/drawing/2014/main" id="{E58721B2-D830-C411-D177-D83C573FE999}"/>
                </a:ext>
              </a:extLst>
            </p:cNvPr>
            <p:cNvSpPr txBox="1"/>
            <p:nvPr/>
          </p:nvSpPr>
          <p:spPr>
            <a:xfrm>
              <a:off x="483308" y="4317201"/>
              <a:ext cx="662362" cy="246221"/>
            </a:xfrm>
            <a:prstGeom prst="rect">
              <a:avLst/>
            </a:prstGeom>
            <a:noFill/>
          </p:spPr>
          <p:txBody>
            <a:bodyPr wrap="none" rtlCol="0">
              <a:spAutoFit/>
            </a:bodyPr>
            <a:lstStyle/>
            <a:p>
              <a:pPr algn="r"/>
              <a:r>
                <a:rPr lang="en-US" sz="1000" noProof="0" dirty="0"/>
                <a:t>Germany</a:t>
              </a:r>
            </a:p>
          </p:txBody>
        </p:sp>
        <p:sp>
          <p:nvSpPr>
            <p:cNvPr id="1213" name="ZoneTexte 1212">
              <a:extLst>
                <a:ext uri="{FF2B5EF4-FFF2-40B4-BE49-F238E27FC236}">
                  <a16:creationId xmlns:a16="http://schemas.microsoft.com/office/drawing/2014/main" id="{5468FE02-8511-E127-3399-3185188D46A3}"/>
                </a:ext>
              </a:extLst>
            </p:cNvPr>
            <p:cNvSpPr txBox="1"/>
            <p:nvPr/>
          </p:nvSpPr>
          <p:spPr>
            <a:xfrm>
              <a:off x="592312" y="4473321"/>
              <a:ext cx="553358" cy="246221"/>
            </a:xfrm>
            <a:prstGeom prst="rect">
              <a:avLst/>
            </a:prstGeom>
            <a:noFill/>
          </p:spPr>
          <p:txBody>
            <a:bodyPr wrap="none" rtlCol="0">
              <a:spAutoFit/>
            </a:bodyPr>
            <a:lstStyle/>
            <a:p>
              <a:pPr algn="r"/>
              <a:r>
                <a:rPr lang="en-US" sz="1000" noProof="0" dirty="0"/>
                <a:t>Austria</a:t>
              </a:r>
            </a:p>
          </p:txBody>
        </p:sp>
        <p:sp>
          <p:nvSpPr>
            <p:cNvPr id="1214" name="ZoneTexte 1213">
              <a:extLst>
                <a:ext uri="{FF2B5EF4-FFF2-40B4-BE49-F238E27FC236}">
                  <a16:creationId xmlns:a16="http://schemas.microsoft.com/office/drawing/2014/main" id="{E7D331CA-4593-31FD-A30D-B1E91A1DCA36}"/>
                </a:ext>
              </a:extLst>
            </p:cNvPr>
            <p:cNvSpPr txBox="1"/>
            <p:nvPr/>
          </p:nvSpPr>
          <p:spPr>
            <a:xfrm>
              <a:off x="568268" y="4629441"/>
              <a:ext cx="577402" cy="246221"/>
            </a:xfrm>
            <a:prstGeom prst="rect">
              <a:avLst/>
            </a:prstGeom>
            <a:noFill/>
          </p:spPr>
          <p:txBody>
            <a:bodyPr wrap="none" rtlCol="0">
              <a:spAutoFit/>
            </a:bodyPr>
            <a:lstStyle/>
            <a:p>
              <a:pPr algn="r"/>
              <a:r>
                <a:rPr lang="en-US" sz="1000" noProof="0" dirty="0"/>
                <a:t>EU/EEA</a:t>
              </a:r>
            </a:p>
          </p:txBody>
        </p:sp>
        <p:sp>
          <p:nvSpPr>
            <p:cNvPr id="1215" name="ZoneTexte 1214">
              <a:extLst>
                <a:ext uri="{FF2B5EF4-FFF2-40B4-BE49-F238E27FC236}">
                  <a16:creationId xmlns:a16="http://schemas.microsoft.com/office/drawing/2014/main" id="{2B3ADB8E-14C3-1A00-0C08-6022FC7FF345}"/>
                </a:ext>
              </a:extLst>
            </p:cNvPr>
            <p:cNvSpPr txBox="1"/>
            <p:nvPr/>
          </p:nvSpPr>
          <p:spPr>
            <a:xfrm>
              <a:off x="521780" y="4784974"/>
              <a:ext cx="623890" cy="246221"/>
            </a:xfrm>
            <a:prstGeom prst="rect">
              <a:avLst/>
            </a:prstGeom>
            <a:noFill/>
          </p:spPr>
          <p:txBody>
            <a:bodyPr wrap="none" rtlCol="0">
              <a:spAutoFit/>
            </a:bodyPr>
            <a:lstStyle/>
            <a:p>
              <a:pPr algn="r"/>
              <a:r>
                <a:rPr lang="en-US" sz="1000" noProof="0" dirty="0"/>
                <a:t>Portugal</a:t>
              </a:r>
            </a:p>
          </p:txBody>
        </p:sp>
        <p:sp>
          <p:nvSpPr>
            <p:cNvPr id="1216" name="ZoneTexte 1215">
              <a:extLst>
                <a:ext uri="{FF2B5EF4-FFF2-40B4-BE49-F238E27FC236}">
                  <a16:creationId xmlns:a16="http://schemas.microsoft.com/office/drawing/2014/main" id="{F445E996-DFBF-027B-A9F4-1F01E6DE76A4}"/>
                </a:ext>
              </a:extLst>
            </p:cNvPr>
            <p:cNvSpPr txBox="1"/>
            <p:nvPr/>
          </p:nvSpPr>
          <p:spPr>
            <a:xfrm>
              <a:off x="677272" y="4941094"/>
              <a:ext cx="468398" cy="246221"/>
            </a:xfrm>
            <a:prstGeom prst="rect">
              <a:avLst/>
            </a:prstGeom>
            <a:noFill/>
          </p:spPr>
          <p:txBody>
            <a:bodyPr wrap="none" rtlCol="0">
              <a:spAutoFit/>
            </a:bodyPr>
            <a:lstStyle/>
            <a:p>
              <a:pPr algn="r"/>
              <a:r>
                <a:rPr lang="en-US" sz="1000" noProof="0" dirty="0"/>
                <a:t>Spain</a:t>
              </a:r>
            </a:p>
          </p:txBody>
        </p:sp>
        <p:sp>
          <p:nvSpPr>
            <p:cNvPr id="1217" name="ZoneTexte 1216">
              <a:extLst>
                <a:ext uri="{FF2B5EF4-FFF2-40B4-BE49-F238E27FC236}">
                  <a16:creationId xmlns:a16="http://schemas.microsoft.com/office/drawing/2014/main" id="{BE579190-2624-F4B6-2611-D81E8E3B473C}"/>
                </a:ext>
              </a:extLst>
            </p:cNvPr>
            <p:cNvSpPr txBox="1"/>
            <p:nvPr/>
          </p:nvSpPr>
          <p:spPr>
            <a:xfrm>
              <a:off x="585900" y="5097214"/>
              <a:ext cx="559770" cy="246221"/>
            </a:xfrm>
            <a:prstGeom prst="rect">
              <a:avLst/>
            </a:prstGeom>
            <a:noFill/>
          </p:spPr>
          <p:txBody>
            <a:bodyPr wrap="none" rtlCol="0">
              <a:spAutoFit/>
            </a:bodyPr>
            <a:lstStyle/>
            <a:p>
              <a:pPr algn="r"/>
              <a:r>
                <a:rPr lang="en-US" sz="1000" noProof="0" dirty="0"/>
                <a:t>Croatia</a:t>
              </a:r>
            </a:p>
          </p:txBody>
        </p:sp>
        <p:sp>
          <p:nvSpPr>
            <p:cNvPr id="1218" name="ZoneTexte 1217">
              <a:extLst>
                <a:ext uri="{FF2B5EF4-FFF2-40B4-BE49-F238E27FC236}">
                  <a16:creationId xmlns:a16="http://schemas.microsoft.com/office/drawing/2014/main" id="{F362C3DA-26C9-054B-271A-18E34E27509C}"/>
                </a:ext>
              </a:extLst>
            </p:cNvPr>
            <p:cNvSpPr txBox="1"/>
            <p:nvPr/>
          </p:nvSpPr>
          <p:spPr>
            <a:xfrm>
              <a:off x="526590" y="5253334"/>
              <a:ext cx="619080" cy="246221"/>
            </a:xfrm>
            <a:prstGeom prst="rect">
              <a:avLst/>
            </a:prstGeom>
            <a:noFill/>
          </p:spPr>
          <p:txBody>
            <a:bodyPr wrap="none" rtlCol="0">
              <a:spAutoFit/>
            </a:bodyPr>
            <a:lstStyle/>
            <a:p>
              <a:pPr algn="r"/>
              <a:r>
                <a:rPr lang="en-US" sz="1000" noProof="0" dirty="0"/>
                <a:t>Slovenia</a:t>
              </a:r>
            </a:p>
          </p:txBody>
        </p:sp>
        <p:sp>
          <p:nvSpPr>
            <p:cNvPr id="1219" name="ZoneTexte 1218">
              <a:extLst>
                <a:ext uri="{FF2B5EF4-FFF2-40B4-BE49-F238E27FC236}">
                  <a16:creationId xmlns:a16="http://schemas.microsoft.com/office/drawing/2014/main" id="{B66EA9DB-AC14-2E45-061E-E5BB66AD22F6}"/>
                </a:ext>
              </a:extLst>
            </p:cNvPr>
            <p:cNvSpPr txBox="1"/>
            <p:nvPr/>
          </p:nvSpPr>
          <p:spPr>
            <a:xfrm>
              <a:off x="589106" y="5407750"/>
              <a:ext cx="556564" cy="246221"/>
            </a:xfrm>
            <a:prstGeom prst="rect">
              <a:avLst/>
            </a:prstGeom>
            <a:noFill/>
          </p:spPr>
          <p:txBody>
            <a:bodyPr wrap="none" rtlCol="0">
              <a:spAutoFit/>
            </a:bodyPr>
            <a:lstStyle/>
            <a:p>
              <a:pPr algn="r"/>
              <a:r>
                <a:rPr lang="en-US" sz="1000" noProof="0" dirty="0"/>
                <a:t>Greece</a:t>
              </a:r>
            </a:p>
          </p:txBody>
        </p:sp>
        <p:sp>
          <p:nvSpPr>
            <p:cNvPr id="1220" name="ZoneTexte 1219">
              <a:extLst>
                <a:ext uri="{FF2B5EF4-FFF2-40B4-BE49-F238E27FC236}">
                  <a16:creationId xmlns:a16="http://schemas.microsoft.com/office/drawing/2014/main" id="{2124B6F6-DCF0-3632-AAD0-56888E29FE3D}"/>
                </a:ext>
              </a:extLst>
            </p:cNvPr>
            <p:cNvSpPr txBox="1"/>
            <p:nvPr/>
          </p:nvSpPr>
          <p:spPr>
            <a:xfrm>
              <a:off x="738186" y="5563870"/>
              <a:ext cx="407484" cy="246221"/>
            </a:xfrm>
            <a:prstGeom prst="rect">
              <a:avLst/>
            </a:prstGeom>
            <a:noFill/>
          </p:spPr>
          <p:txBody>
            <a:bodyPr wrap="none" rtlCol="0">
              <a:spAutoFit/>
            </a:bodyPr>
            <a:lstStyle/>
            <a:p>
              <a:pPr algn="r"/>
              <a:r>
                <a:rPr lang="en-US" sz="1000" noProof="0" dirty="0"/>
                <a:t>Italy</a:t>
              </a:r>
            </a:p>
          </p:txBody>
        </p:sp>
        <p:sp>
          <p:nvSpPr>
            <p:cNvPr id="1221" name="ZoneTexte 1220">
              <a:extLst>
                <a:ext uri="{FF2B5EF4-FFF2-40B4-BE49-F238E27FC236}">
                  <a16:creationId xmlns:a16="http://schemas.microsoft.com/office/drawing/2014/main" id="{497EE948-02C2-5C41-CD6F-9133E7409BB1}"/>
                </a:ext>
              </a:extLst>
            </p:cNvPr>
            <p:cNvSpPr txBox="1"/>
            <p:nvPr/>
          </p:nvSpPr>
          <p:spPr>
            <a:xfrm>
              <a:off x="481706" y="5719990"/>
              <a:ext cx="663964" cy="246221"/>
            </a:xfrm>
            <a:prstGeom prst="rect">
              <a:avLst/>
            </a:prstGeom>
            <a:noFill/>
          </p:spPr>
          <p:txBody>
            <a:bodyPr wrap="none" rtlCol="0">
              <a:spAutoFit/>
            </a:bodyPr>
            <a:lstStyle/>
            <a:p>
              <a:pPr algn="r"/>
              <a:r>
                <a:rPr lang="en-US" sz="1000" noProof="0" dirty="0"/>
                <a:t>Lithuania</a:t>
              </a:r>
            </a:p>
          </p:txBody>
        </p:sp>
        <p:sp>
          <p:nvSpPr>
            <p:cNvPr id="1222" name="ZoneTexte 1221">
              <a:extLst>
                <a:ext uri="{FF2B5EF4-FFF2-40B4-BE49-F238E27FC236}">
                  <a16:creationId xmlns:a16="http://schemas.microsoft.com/office/drawing/2014/main" id="{6B0CC5FD-A744-023B-7E2C-DD76B68826F8}"/>
                </a:ext>
              </a:extLst>
            </p:cNvPr>
            <p:cNvSpPr txBox="1"/>
            <p:nvPr/>
          </p:nvSpPr>
          <p:spPr>
            <a:xfrm>
              <a:off x="521780" y="5876110"/>
              <a:ext cx="623890" cy="246221"/>
            </a:xfrm>
            <a:prstGeom prst="rect">
              <a:avLst/>
            </a:prstGeom>
            <a:noFill/>
          </p:spPr>
          <p:txBody>
            <a:bodyPr wrap="none" rtlCol="0">
              <a:spAutoFit/>
            </a:bodyPr>
            <a:lstStyle/>
            <a:p>
              <a:pPr algn="r"/>
              <a:r>
                <a:rPr lang="en-US" sz="1000" noProof="0" dirty="0"/>
                <a:t>Hungary</a:t>
              </a:r>
            </a:p>
          </p:txBody>
        </p:sp>
        <p:sp>
          <p:nvSpPr>
            <p:cNvPr id="1223" name="ZoneTexte 1222">
              <a:extLst>
                <a:ext uri="{FF2B5EF4-FFF2-40B4-BE49-F238E27FC236}">
                  <a16:creationId xmlns:a16="http://schemas.microsoft.com/office/drawing/2014/main" id="{F8B66C03-5E03-FF13-A76E-CE8960ED791B}"/>
                </a:ext>
              </a:extLst>
            </p:cNvPr>
            <p:cNvSpPr txBox="1"/>
            <p:nvPr/>
          </p:nvSpPr>
          <p:spPr>
            <a:xfrm>
              <a:off x="537810" y="6017181"/>
              <a:ext cx="607860" cy="246221"/>
            </a:xfrm>
            <a:prstGeom prst="rect">
              <a:avLst/>
            </a:prstGeom>
            <a:noFill/>
          </p:spPr>
          <p:txBody>
            <a:bodyPr wrap="none" rtlCol="0">
              <a:spAutoFit/>
            </a:bodyPr>
            <a:lstStyle/>
            <a:p>
              <a:pPr algn="r"/>
              <a:r>
                <a:rPr lang="en-US" sz="1000" noProof="0" dirty="0"/>
                <a:t>Bulgaria</a:t>
              </a:r>
            </a:p>
          </p:txBody>
        </p:sp>
        <p:sp>
          <p:nvSpPr>
            <p:cNvPr id="1224" name="ZoneTexte 1223">
              <a:extLst>
                <a:ext uri="{FF2B5EF4-FFF2-40B4-BE49-F238E27FC236}">
                  <a16:creationId xmlns:a16="http://schemas.microsoft.com/office/drawing/2014/main" id="{361C6944-8FE0-145C-2109-09666AC3D4E1}"/>
                </a:ext>
              </a:extLst>
            </p:cNvPr>
            <p:cNvSpPr txBox="1"/>
            <p:nvPr/>
          </p:nvSpPr>
          <p:spPr>
            <a:xfrm>
              <a:off x="504148" y="6173301"/>
              <a:ext cx="641522" cy="246221"/>
            </a:xfrm>
            <a:prstGeom prst="rect">
              <a:avLst/>
            </a:prstGeom>
            <a:noFill/>
          </p:spPr>
          <p:txBody>
            <a:bodyPr wrap="none" rtlCol="0">
              <a:spAutoFit/>
            </a:bodyPr>
            <a:lstStyle/>
            <a:p>
              <a:pPr algn="r"/>
              <a:r>
                <a:rPr lang="en-US" sz="1000" noProof="0" dirty="0"/>
                <a:t>Romania</a:t>
              </a:r>
            </a:p>
          </p:txBody>
        </p:sp>
      </p:grpSp>
    </p:spTree>
    <p:extLst>
      <p:ext uri="{BB962C8B-B14F-4D97-AF65-F5344CB8AC3E}">
        <p14:creationId xmlns:p14="http://schemas.microsoft.com/office/powerpoint/2010/main" val="431042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8AF3-C922-46B2-6AAA-D2FF07EB8F73}"/>
              </a:ext>
            </a:extLst>
          </p:cNvPr>
          <p:cNvSpPr>
            <a:spLocks noGrp="1"/>
          </p:cNvSpPr>
          <p:nvPr>
            <p:ph type="title"/>
          </p:nvPr>
        </p:nvSpPr>
        <p:spPr/>
        <p:txBody>
          <a:bodyPr/>
          <a:lstStyle/>
          <a:p>
            <a:r>
              <a:rPr lang="en-GB" dirty="0"/>
              <a:t>Treatment and Prevention Strategies that </a:t>
            </a:r>
            <a:br>
              <a:rPr lang="en-GB" dirty="0"/>
            </a:br>
            <a:r>
              <a:rPr lang="en-GB" dirty="0"/>
              <a:t>may be important in vulnerable populations  </a:t>
            </a:r>
          </a:p>
        </p:txBody>
      </p:sp>
      <p:sp>
        <p:nvSpPr>
          <p:cNvPr id="3" name="Content Placeholder 2">
            <a:extLst>
              <a:ext uri="{FF2B5EF4-FFF2-40B4-BE49-F238E27FC236}">
                <a16:creationId xmlns:a16="http://schemas.microsoft.com/office/drawing/2014/main" id="{2F15F9F2-49B3-E57E-7A0D-63C9D8FC2AD6}"/>
              </a:ext>
            </a:extLst>
          </p:cNvPr>
          <p:cNvSpPr>
            <a:spLocks noGrp="1"/>
          </p:cNvSpPr>
          <p:nvPr>
            <p:ph sz="quarter" idx="13"/>
          </p:nvPr>
        </p:nvSpPr>
        <p:spPr/>
        <p:txBody>
          <a:bodyPr/>
          <a:lstStyle/>
          <a:p>
            <a:r>
              <a:rPr lang="en-GB" sz="2800" dirty="0"/>
              <a:t>Linkage to care</a:t>
            </a:r>
          </a:p>
          <a:p>
            <a:r>
              <a:rPr lang="en-GB" sz="2800" dirty="0"/>
              <a:t>Importance of adherence </a:t>
            </a:r>
          </a:p>
          <a:p>
            <a:r>
              <a:rPr lang="en-GB" sz="2800" dirty="0"/>
              <a:t>Rapid Start</a:t>
            </a:r>
          </a:p>
          <a:p>
            <a:r>
              <a:rPr lang="en-GB" sz="2800" dirty="0"/>
              <a:t>Treat late presenters</a:t>
            </a:r>
          </a:p>
          <a:p>
            <a:r>
              <a:rPr lang="en-GB" sz="2800" dirty="0"/>
              <a:t>Use Differentiated Service Delivery Models</a:t>
            </a:r>
          </a:p>
          <a:p>
            <a:r>
              <a:rPr lang="en-GB" sz="2800" dirty="0"/>
              <a:t>Specific Therapy models</a:t>
            </a:r>
          </a:p>
          <a:p>
            <a:pPr lvl="1"/>
            <a:r>
              <a:rPr lang="en-GB" sz="2800" dirty="0"/>
              <a:t>Long acting agents</a:t>
            </a:r>
          </a:p>
        </p:txBody>
      </p:sp>
      <p:sp>
        <p:nvSpPr>
          <p:cNvPr id="4" name="ZoneTexte 3">
            <a:extLst>
              <a:ext uri="{FF2B5EF4-FFF2-40B4-BE49-F238E27FC236}">
                <a16:creationId xmlns:a16="http://schemas.microsoft.com/office/drawing/2014/main" id="{123888C8-96F2-E3C3-566C-2C7ADC57D677}"/>
              </a:ext>
            </a:extLst>
          </p:cNvPr>
          <p:cNvSpPr txBox="1"/>
          <p:nvPr/>
        </p:nvSpPr>
        <p:spPr>
          <a:xfrm>
            <a:off x="11432787" y="140677"/>
            <a:ext cx="506870" cy="461665"/>
          </a:xfrm>
          <a:prstGeom prst="rect">
            <a:avLst/>
          </a:prstGeom>
          <a:noFill/>
        </p:spPr>
        <p:txBody>
          <a:bodyPr wrap="none" rtlCol="0">
            <a:spAutoFit/>
          </a:bodyPr>
          <a:lstStyle/>
          <a:p>
            <a:pPr algn="l"/>
            <a:r>
              <a:rPr lang="fr-FR" sz="2400" dirty="0"/>
              <a:t>PC</a:t>
            </a:r>
          </a:p>
        </p:txBody>
      </p:sp>
    </p:spTree>
    <p:extLst>
      <p:ext uri="{BB962C8B-B14F-4D97-AF65-F5344CB8AC3E}">
        <p14:creationId xmlns:p14="http://schemas.microsoft.com/office/powerpoint/2010/main" val="425620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FA6A2-79E7-8158-1EB9-081114A75A1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E03D508-37FF-754B-951B-226E43153FF5}"/>
              </a:ext>
            </a:extLst>
          </p:cNvPr>
          <p:cNvSpPr>
            <a:spLocks noGrp="1"/>
          </p:cNvSpPr>
          <p:nvPr>
            <p:ph sz="quarter" idx="13"/>
          </p:nvPr>
        </p:nvSpPr>
        <p:spPr/>
        <p:txBody>
          <a:bodyPr>
            <a:normAutofit/>
          </a:bodyPr>
          <a:lstStyle/>
          <a:p>
            <a:r>
              <a:rPr lang="en-US" sz="2800" dirty="0">
                <a:solidFill>
                  <a:srgbClr val="000000"/>
                </a:solidFill>
              </a:rPr>
              <a:t>This presentation is made in complete editorial freedom </a:t>
            </a:r>
          </a:p>
          <a:p>
            <a:endParaRPr lang="en-US" sz="2800" dirty="0">
              <a:solidFill>
                <a:srgbClr val="000000"/>
              </a:solidFill>
            </a:endParaRPr>
          </a:p>
          <a:p>
            <a:r>
              <a:rPr lang="en-US" sz="2800" dirty="0">
                <a:solidFill>
                  <a:srgbClr val="000000"/>
                </a:solidFill>
              </a:rPr>
              <a:t>Thanks to </a:t>
            </a:r>
            <a:r>
              <a:rPr lang="en-US" sz="2800" dirty="0" err="1">
                <a:solidFill>
                  <a:srgbClr val="000000"/>
                </a:solidFill>
              </a:rPr>
              <a:t>ViiV</a:t>
            </a:r>
            <a:r>
              <a:rPr lang="en-US" sz="2800" dirty="0">
                <a:solidFill>
                  <a:srgbClr val="000000"/>
                </a:solidFill>
              </a:rPr>
              <a:t> Healthcare for their institutional support</a:t>
            </a:r>
          </a:p>
          <a:p>
            <a:endParaRPr lang="en-US" sz="2800" dirty="0">
              <a:solidFill>
                <a:srgbClr val="000000"/>
              </a:solidFill>
            </a:endParaRPr>
          </a:p>
        </p:txBody>
      </p:sp>
    </p:spTree>
    <p:extLst>
      <p:ext uri="{BB962C8B-B14F-4D97-AF65-F5344CB8AC3E}">
        <p14:creationId xmlns:p14="http://schemas.microsoft.com/office/powerpoint/2010/main" val="1220507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E1EA06B-CC6B-8FD6-5754-6218617FB66B}"/>
              </a:ext>
            </a:extLst>
          </p:cNvPr>
          <p:cNvSpPr>
            <a:spLocks noGrp="1"/>
          </p:cNvSpPr>
          <p:nvPr>
            <p:ph type="title"/>
          </p:nvPr>
        </p:nvSpPr>
        <p:spPr>
          <a:xfrm>
            <a:off x="609600" y="0"/>
            <a:ext cx="8466034" cy="1491539"/>
          </a:xfrm>
        </p:spPr>
        <p:txBody>
          <a:bodyPr/>
          <a:lstStyle/>
          <a:p>
            <a:r>
              <a:rPr lang="en-US" dirty="0"/>
              <a:t>Linkage to Care Is a Crucial Step in HIV Care Continuum</a:t>
            </a:r>
            <a:endParaRPr lang="fr-FR" dirty="0"/>
          </a:p>
        </p:txBody>
      </p:sp>
      <p:sp>
        <p:nvSpPr>
          <p:cNvPr id="5" name="Content Placeholder 4">
            <a:extLst>
              <a:ext uri="{FF2B5EF4-FFF2-40B4-BE49-F238E27FC236}">
                <a16:creationId xmlns:a16="http://schemas.microsoft.com/office/drawing/2014/main" id="{C4B848BB-29AF-656D-10D3-EA770178C4BE}"/>
              </a:ext>
            </a:extLst>
          </p:cNvPr>
          <p:cNvSpPr>
            <a:spLocks noGrp="1"/>
          </p:cNvSpPr>
          <p:nvPr>
            <p:ph idx="1"/>
          </p:nvPr>
        </p:nvSpPr>
        <p:spPr>
          <a:xfrm>
            <a:off x="609600" y="5324973"/>
            <a:ext cx="10972800" cy="890837"/>
          </a:xfrm>
        </p:spPr>
        <p:txBody>
          <a:bodyPr/>
          <a:lstStyle/>
          <a:p>
            <a:r>
              <a:rPr lang="en-US" dirty="0"/>
              <a:t>CDC definition of linkage to care: ≥1 HIV-1 RNA test </a:t>
            </a:r>
            <a:br>
              <a:rPr lang="en-US" dirty="0"/>
            </a:br>
            <a:r>
              <a:rPr lang="en-US" dirty="0"/>
              <a:t>or CD4+ cell count within 30 days of diagnosis</a:t>
            </a:r>
          </a:p>
        </p:txBody>
      </p:sp>
      <p:sp>
        <p:nvSpPr>
          <p:cNvPr id="11" name="Text Box 11">
            <a:extLst>
              <a:ext uri="{FF2B5EF4-FFF2-40B4-BE49-F238E27FC236}">
                <a16:creationId xmlns:a16="http://schemas.microsoft.com/office/drawing/2014/main" id="{0B865CED-4EF9-403A-B72A-0302F40DC9B0}"/>
              </a:ext>
            </a:extLst>
          </p:cNvPr>
          <p:cNvSpPr txBox="1">
            <a:spLocks noChangeArrowheads="1"/>
          </p:cNvSpPr>
          <p:nvPr/>
        </p:nvSpPr>
        <p:spPr bwMode="auto">
          <a:xfrm>
            <a:off x="422500" y="6411602"/>
            <a:ext cx="8010525" cy="276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1432" tIns="45719" rIns="91432" bIns="45719"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4286" fontAlgn="base">
              <a:lnSpc>
                <a:spcPct val="100000"/>
              </a:lnSpc>
              <a:spcBef>
                <a:spcPct val="0"/>
              </a:spcBef>
              <a:spcAft>
                <a:spcPct val="0"/>
              </a:spcAft>
              <a:buClrTx/>
              <a:buNone/>
              <a:defRPr/>
            </a:pPr>
            <a:r>
              <a:rPr lang="en-US" altLang="en-US" sz="1200" dirty="0">
                <a:solidFill>
                  <a:srgbClr val="455560"/>
                </a:solidFill>
                <a:latin typeface="Calibri" panose="020F0502020204030204" pitchFamily="34" charset="0"/>
                <a:cs typeface="Calibri" panose="020F0502020204030204" pitchFamily="34" charset="0"/>
              </a:rPr>
              <a:t>CDC. HIV Surveillance Suppl Report 2017</a:t>
            </a:r>
            <a:r>
              <a:rPr lang="en-US" sz="1200" dirty="0">
                <a:solidFill>
                  <a:srgbClr val="2C2C2C"/>
                </a:solidFill>
                <a:latin typeface="Calibri" panose="020F0502020204030204" pitchFamily="34" charset="0"/>
                <a:cs typeface="Calibri" panose="020F0502020204030204" pitchFamily="34" charset="0"/>
              </a:rPr>
              <a:t>.</a:t>
            </a:r>
            <a:endParaRPr lang="en-US" altLang="en-US" sz="1200" dirty="0">
              <a:solidFill>
                <a:srgbClr val="455560"/>
              </a:solidFill>
              <a:latin typeface="Calibri" panose="020F0502020204030204" pitchFamily="34" charset="0"/>
              <a:cs typeface="Calibri" panose="020F0502020204030204" pitchFamily="34" charset="0"/>
            </a:endParaRPr>
          </a:p>
        </p:txBody>
      </p:sp>
      <p:sp>
        <p:nvSpPr>
          <p:cNvPr id="32" name="Rectangle: Rounded Corners 31">
            <a:extLst>
              <a:ext uri="{FF2B5EF4-FFF2-40B4-BE49-F238E27FC236}">
                <a16:creationId xmlns:a16="http://schemas.microsoft.com/office/drawing/2014/main" id="{0A3695E4-1DAE-B8DD-70AD-9795806D11A3}"/>
              </a:ext>
            </a:extLst>
          </p:cNvPr>
          <p:cNvSpPr/>
          <p:nvPr/>
        </p:nvSpPr>
        <p:spPr bwMode="auto">
          <a:xfrm>
            <a:off x="639910" y="3340999"/>
            <a:ext cx="2131468" cy="1443683"/>
          </a:xfrm>
          <a:prstGeom prst="roundRect">
            <a:avLst/>
          </a:prstGeom>
          <a:solidFill>
            <a:srgbClr val="00B050"/>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b="1" dirty="0">
                <a:solidFill>
                  <a:srgbClr val="FFFFFF"/>
                </a:solidFill>
                <a:latin typeface="Calibri"/>
                <a:cs typeface="Arial" panose="020B0604020202020204" pitchFamily="34" charset="0"/>
              </a:rPr>
              <a:t>HIV Screening</a:t>
            </a:r>
          </a:p>
        </p:txBody>
      </p:sp>
      <p:sp>
        <p:nvSpPr>
          <p:cNvPr id="35" name="Rectangle: Rounded Corners 34">
            <a:extLst>
              <a:ext uri="{FF2B5EF4-FFF2-40B4-BE49-F238E27FC236}">
                <a16:creationId xmlns:a16="http://schemas.microsoft.com/office/drawing/2014/main" id="{348B00D8-01DF-E693-03C7-331B46EA3DA1}"/>
              </a:ext>
            </a:extLst>
          </p:cNvPr>
          <p:cNvSpPr/>
          <p:nvPr/>
        </p:nvSpPr>
        <p:spPr bwMode="auto">
          <a:xfrm>
            <a:off x="3490202" y="3340999"/>
            <a:ext cx="2131468" cy="1443683"/>
          </a:xfrm>
          <a:prstGeom prst="roundRect">
            <a:avLst/>
          </a:prstGeom>
          <a:solidFill>
            <a:srgbClr val="00B050"/>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b="1" dirty="0">
                <a:solidFill>
                  <a:srgbClr val="FFFFFF"/>
                </a:solidFill>
                <a:latin typeface="Calibri"/>
                <a:cs typeface="Arial" panose="020B0604020202020204" pitchFamily="34" charset="0"/>
              </a:rPr>
              <a:t>HIV Diagnosis</a:t>
            </a:r>
          </a:p>
        </p:txBody>
      </p:sp>
      <p:sp>
        <p:nvSpPr>
          <p:cNvPr id="36" name="Rectangle: Rounded Corners 35">
            <a:extLst>
              <a:ext uri="{FF2B5EF4-FFF2-40B4-BE49-F238E27FC236}">
                <a16:creationId xmlns:a16="http://schemas.microsoft.com/office/drawing/2014/main" id="{86458FBD-7C3A-9156-C890-4E9959E79AF9}"/>
              </a:ext>
            </a:extLst>
          </p:cNvPr>
          <p:cNvSpPr/>
          <p:nvPr/>
        </p:nvSpPr>
        <p:spPr bwMode="auto">
          <a:xfrm>
            <a:off x="6340494" y="3340999"/>
            <a:ext cx="2131468" cy="1443683"/>
          </a:xfrm>
          <a:prstGeom prst="roundRect">
            <a:avLst/>
          </a:prstGeom>
          <a:solidFill>
            <a:schemeClr val="accent1"/>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b="1" dirty="0">
                <a:solidFill>
                  <a:srgbClr val="FFFFFF"/>
                </a:solidFill>
                <a:latin typeface="Calibri"/>
                <a:cs typeface="Arial" panose="020B0604020202020204" pitchFamily="34" charset="0"/>
              </a:rPr>
              <a:t>Linkage to Care</a:t>
            </a:r>
          </a:p>
        </p:txBody>
      </p:sp>
      <p:sp>
        <p:nvSpPr>
          <p:cNvPr id="37" name="Rectangle: Rounded Corners 36">
            <a:extLst>
              <a:ext uri="{FF2B5EF4-FFF2-40B4-BE49-F238E27FC236}">
                <a16:creationId xmlns:a16="http://schemas.microsoft.com/office/drawing/2014/main" id="{E7F932AA-ECA8-204E-C03C-F66A0D843AAD}"/>
              </a:ext>
            </a:extLst>
          </p:cNvPr>
          <p:cNvSpPr/>
          <p:nvPr/>
        </p:nvSpPr>
        <p:spPr bwMode="auto">
          <a:xfrm>
            <a:off x="9108034" y="4407115"/>
            <a:ext cx="2131468" cy="1443683"/>
          </a:xfrm>
          <a:prstGeom prst="roundRect">
            <a:avLst/>
          </a:prstGeom>
          <a:solidFill>
            <a:srgbClr val="00B050"/>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b="1" dirty="0">
                <a:solidFill>
                  <a:srgbClr val="FFFFFF"/>
                </a:solidFill>
                <a:latin typeface="Calibri"/>
                <a:cs typeface="Arial" panose="020B0604020202020204" pitchFamily="34" charset="0"/>
              </a:rPr>
              <a:t>Prevent Forward Transmission </a:t>
            </a:r>
            <a:br>
              <a:rPr lang="en-US" sz="1867" b="1" dirty="0">
                <a:solidFill>
                  <a:srgbClr val="FFFFFF"/>
                </a:solidFill>
                <a:latin typeface="Calibri"/>
                <a:cs typeface="Arial" panose="020B0604020202020204" pitchFamily="34" charset="0"/>
              </a:rPr>
            </a:br>
            <a:r>
              <a:rPr lang="en-US" sz="1867" b="1" dirty="0">
                <a:solidFill>
                  <a:srgbClr val="FFFFFF"/>
                </a:solidFill>
                <a:latin typeface="Calibri"/>
                <a:cs typeface="Arial" panose="020B0604020202020204" pitchFamily="34" charset="0"/>
              </a:rPr>
              <a:t>of HIV</a:t>
            </a:r>
          </a:p>
        </p:txBody>
      </p:sp>
      <p:sp>
        <p:nvSpPr>
          <p:cNvPr id="38" name="Rectangle: Rounded Corners 37">
            <a:extLst>
              <a:ext uri="{FF2B5EF4-FFF2-40B4-BE49-F238E27FC236}">
                <a16:creationId xmlns:a16="http://schemas.microsoft.com/office/drawing/2014/main" id="{7D473B85-20F7-89E4-C88F-F9F9F1CDB788}"/>
              </a:ext>
            </a:extLst>
          </p:cNvPr>
          <p:cNvSpPr/>
          <p:nvPr/>
        </p:nvSpPr>
        <p:spPr bwMode="auto">
          <a:xfrm>
            <a:off x="9108034" y="2105139"/>
            <a:ext cx="2131468" cy="1443683"/>
          </a:xfrm>
          <a:prstGeom prst="roundRect">
            <a:avLst/>
          </a:prstGeom>
          <a:solidFill>
            <a:srgbClr val="00B050"/>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b="1" dirty="0">
                <a:solidFill>
                  <a:srgbClr val="FFFFFF"/>
                </a:solidFill>
                <a:latin typeface="Calibri"/>
                <a:cs typeface="Arial" panose="020B0604020202020204" pitchFamily="34" charset="0"/>
              </a:rPr>
              <a:t>Improve Survival and Quality of Life</a:t>
            </a:r>
          </a:p>
        </p:txBody>
      </p:sp>
      <p:sp>
        <p:nvSpPr>
          <p:cNvPr id="3" name="Arrow: Right 2">
            <a:extLst>
              <a:ext uri="{FF2B5EF4-FFF2-40B4-BE49-F238E27FC236}">
                <a16:creationId xmlns:a16="http://schemas.microsoft.com/office/drawing/2014/main" id="{B3E46AE1-3D16-F645-DDDC-7F314643C34A}"/>
              </a:ext>
            </a:extLst>
          </p:cNvPr>
          <p:cNvSpPr/>
          <p:nvPr/>
        </p:nvSpPr>
        <p:spPr bwMode="auto">
          <a:xfrm>
            <a:off x="2872318" y="3892401"/>
            <a:ext cx="577516" cy="484632"/>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40" name="Arrow: Right 39">
            <a:extLst>
              <a:ext uri="{FF2B5EF4-FFF2-40B4-BE49-F238E27FC236}">
                <a16:creationId xmlns:a16="http://schemas.microsoft.com/office/drawing/2014/main" id="{133DED9E-CA3A-DADB-02F8-A3802FBCEFF4}"/>
              </a:ext>
            </a:extLst>
          </p:cNvPr>
          <p:cNvSpPr/>
          <p:nvPr/>
        </p:nvSpPr>
        <p:spPr bwMode="auto">
          <a:xfrm>
            <a:off x="5704418" y="3820522"/>
            <a:ext cx="577516" cy="484632"/>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41" name="Arrow: Right 40">
            <a:extLst>
              <a:ext uri="{FF2B5EF4-FFF2-40B4-BE49-F238E27FC236}">
                <a16:creationId xmlns:a16="http://schemas.microsoft.com/office/drawing/2014/main" id="{03C42633-88C6-97B5-685D-3C3647EBDEC0}"/>
              </a:ext>
            </a:extLst>
          </p:cNvPr>
          <p:cNvSpPr/>
          <p:nvPr/>
        </p:nvSpPr>
        <p:spPr bwMode="auto">
          <a:xfrm rot="1440000">
            <a:off x="8468054" y="4742757"/>
            <a:ext cx="577516" cy="484632"/>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14" name="Arrow: Right 13">
            <a:extLst>
              <a:ext uri="{FF2B5EF4-FFF2-40B4-BE49-F238E27FC236}">
                <a16:creationId xmlns:a16="http://schemas.microsoft.com/office/drawing/2014/main" id="{DA4CF7EC-A731-F3AE-5A85-A76CF8ED9389}"/>
              </a:ext>
            </a:extLst>
          </p:cNvPr>
          <p:cNvSpPr/>
          <p:nvPr/>
        </p:nvSpPr>
        <p:spPr bwMode="auto">
          <a:xfrm rot="19270081">
            <a:off x="8442398" y="2870057"/>
            <a:ext cx="577516" cy="484632"/>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Tree>
    <p:extLst>
      <p:ext uri="{BB962C8B-B14F-4D97-AF65-F5344CB8AC3E}">
        <p14:creationId xmlns:p14="http://schemas.microsoft.com/office/powerpoint/2010/main" val="10523724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628ACCD-D48C-A39E-667D-044079E1D848}"/>
              </a:ext>
            </a:extLst>
          </p:cNvPr>
          <p:cNvSpPr>
            <a:spLocks noGrp="1"/>
          </p:cNvSpPr>
          <p:nvPr>
            <p:ph type="title"/>
          </p:nvPr>
        </p:nvSpPr>
        <p:spPr>
          <a:xfrm>
            <a:off x="609600" y="0"/>
            <a:ext cx="8466034" cy="1491539"/>
          </a:xfrm>
        </p:spPr>
        <p:txBody>
          <a:bodyPr/>
          <a:lstStyle/>
          <a:p>
            <a:r>
              <a:rPr lang="en-US" dirty="0"/>
              <a:t>Factors That Predict Delayed Care Linkage </a:t>
            </a:r>
            <a:br>
              <a:rPr lang="en-US" dirty="0"/>
            </a:br>
            <a:r>
              <a:rPr lang="en-US" dirty="0"/>
              <a:t>and Inconsistent HIV Care and Treatment</a:t>
            </a:r>
            <a:endParaRPr lang="fr-FR" dirty="0"/>
          </a:p>
        </p:txBody>
      </p:sp>
      <p:sp>
        <p:nvSpPr>
          <p:cNvPr id="26" name="Text Box 11">
            <a:extLst>
              <a:ext uri="{FF2B5EF4-FFF2-40B4-BE49-F238E27FC236}">
                <a16:creationId xmlns:a16="http://schemas.microsoft.com/office/drawing/2014/main" id="{47C1BA6B-CFE8-759E-1696-BA55EB9DC2CA}"/>
              </a:ext>
            </a:extLst>
          </p:cNvPr>
          <p:cNvSpPr txBox="1">
            <a:spLocks noChangeArrowheads="1"/>
          </p:cNvSpPr>
          <p:nvPr/>
        </p:nvSpPr>
        <p:spPr bwMode="auto">
          <a:xfrm>
            <a:off x="3179499" y="6353383"/>
            <a:ext cx="9008403" cy="400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91432" tIns="45719" rIns="91432" bIns="45719"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914286" fontAlgn="base">
              <a:lnSpc>
                <a:spcPct val="100000"/>
              </a:lnSpc>
              <a:spcBef>
                <a:spcPct val="0"/>
              </a:spcBef>
              <a:spcAft>
                <a:spcPct val="0"/>
              </a:spcAft>
              <a:buClrTx/>
              <a:buNone/>
              <a:defRPr/>
            </a:pPr>
            <a:r>
              <a:rPr lang="en-US" sz="1000" i="1" dirty="0">
                <a:solidFill>
                  <a:schemeClr val="tx1"/>
                </a:solidFill>
                <a:latin typeface="Calibri" panose="020F0502020204030204" pitchFamily="34" charset="0"/>
                <a:cs typeface="Calibri" panose="020F0502020204030204" pitchFamily="34" charset="0"/>
              </a:rPr>
              <a:t>Camlin. AIDS. 2016;30:495. </a:t>
            </a:r>
            <a:r>
              <a:rPr lang="en-US" altLang="en-US" sz="1000" i="1" dirty="0">
                <a:solidFill>
                  <a:schemeClr val="tx1"/>
                </a:solidFill>
                <a:latin typeface="Calibri" panose="020F0502020204030204" pitchFamily="34" charset="0"/>
                <a:cs typeface="Calibri" panose="020F0502020204030204" pitchFamily="34" charset="0"/>
              </a:rPr>
              <a:t>CDC. HIV Surveillance </a:t>
            </a:r>
            <a:r>
              <a:rPr lang="en-US" altLang="en-US" sz="1000" i="1" dirty="0" err="1">
                <a:solidFill>
                  <a:schemeClr val="tx1"/>
                </a:solidFill>
                <a:latin typeface="Calibri" panose="020F0502020204030204" pitchFamily="34" charset="0"/>
                <a:cs typeface="Calibri" panose="020F0502020204030204" pitchFamily="34" charset="0"/>
              </a:rPr>
              <a:t>Suppl</a:t>
            </a:r>
            <a:r>
              <a:rPr lang="en-US" altLang="en-US" sz="1000" i="1" dirty="0">
                <a:solidFill>
                  <a:schemeClr val="tx1"/>
                </a:solidFill>
                <a:latin typeface="Calibri" panose="020F0502020204030204" pitchFamily="34" charset="0"/>
                <a:cs typeface="Calibri" panose="020F0502020204030204" pitchFamily="34" charset="0"/>
              </a:rPr>
              <a:t> Report 201.</a:t>
            </a:r>
            <a:r>
              <a:rPr lang="en-US" sz="1000" i="1" dirty="0">
                <a:solidFill>
                  <a:schemeClr val="tx1"/>
                </a:solidFill>
                <a:latin typeface="Calibri" panose="020F0502020204030204" pitchFamily="34" charset="0"/>
                <a:cs typeface="Calibri" panose="020F0502020204030204" pitchFamily="34" charset="0"/>
              </a:rPr>
              <a:t> </a:t>
            </a:r>
            <a:r>
              <a:rPr lang="en-US" sz="1000" i="1" dirty="0" err="1">
                <a:solidFill>
                  <a:schemeClr val="tx1"/>
                </a:solidFill>
                <a:latin typeface="Calibri" panose="020F0502020204030204" pitchFamily="34" charset="0"/>
                <a:cs typeface="Calibri" panose="020F0502020204030204" pitchFamily="34" charset="0"/>
              </a:rPr>
              <a:t>Dombrowski</a:t>
            </a:r>
            <a:r>
              <a:rPr lang="en-US" sz="1000" i="1" dirty="0">
                <a:solidFill>
                  <a:schemeClr val="tx1"/>
                </a:solidFill>
                <a:latin typeface="Calibri" panose="020F0502020204030204" pitchFamily="34" charset="0"/>
                <a:cs typeface="Calibri" panose="020F0502020204030204" pitchFamily="34" charset="0"/>
              </a:rPr>
              <a:t>. AIDS Patient Care STDS. 2015;29:279. </a:t>
            </a:r>
            <a:br>
              <a:rPr lang="en-US" sz="1000" i="1" dirty="0">
                <a:solidFill>
                  <a:schemeClr val="tx1"/>
                </a:solidFill>
                <a:latin typeface="Calibri" panose="020F0502020204030204" pitchFamily="34" charset="0"/>
                <a:cs typeface="Calibri" panose="020F0502020204030204" pitchFamily="34" charset="0"/>
              </a:rPr>
            </a:br>
            <a:r>
              <a:rPr lang="en-US" altLang="en-US" sz="1000" i="1" dirty="0">
                <a:solidFill>
                  <a:schemeClr val="tx1"/>
                </a:solidFill>
                <a:latin typeface="Calibri" panose="020F0502020204030204" pitchFamily="34" charset="0"/>
                <a:cs typeface="Calibri" panose="020F0502020204030204" pitchFamily="34" charset="0"/>
              </a:rPr>
              <a:t>Giordano. </a:t>
            </a:r>
            <a:r>
              <a:rPr lang="en-US" sz="1000" i="1" dirty="0">
                <a:solidFill>
                  <a:schemeClr val="tx1"/>
                </a:solidFill>
                <a:latin typeface="Calibri" panose="020F0502020204030204" pitchFamily="34" charset="0"/>
                <a:cs typeface="Calibri" panose="020F0502020204030204" pitchFamily="34" charset="0"/>
              </a:rPr>
              <a:t>Top </a:t>
            </a:r>
            <a:r>
              <a:rPr lang="en-US" sz="1000" i="1" dirty="0" err="1">
                <a:solidFill>
                  <a:schemeClr val="tx1"/>
                </a:solidFill>
                <a:latin typeface="Calibri" panose="020F0502020204030204" pitchFamily="34" charset="0"/>
                <a:cs typeface="Calibri" panose="020F0502020204030204" pitchFamily="34" charset="0"/>
              </a:rPr>
              <a:t>Antivir</a:t>
            </a:r>
            <a:r>
              <a:rPr lang="en-US" sz="1000" i="1" dirty="0">
                <a:solidFill>
                  <a:schemeClr val="tx1"/>
                </a:solidFill>
                <a:latin typeface="Calibri" panose="020F0502020204030204" pitchFamily="34" charset="0"/>
                <a:cs typeface="Calibri" panose="020F0502020204030204" pitchFamily="34" charset="0"/>
              </a:rPr>
              <a:t> Med. 2011;19:12. Mayer. </a:t>
            </a:r>
            <a:r>
              <a:rPr lang="en-US" sz="1000" i="1" dirty="0" err="1">
                <a:solidFill>
                  <a:schemeClr val="tx1"/>
                </a:solidFill>
                <a:latin typeface="Calibri" panose="020F0502020204030204" pitchFamily="34" charset="0"/>
                <a:cs typeface="Calibri" panose="020F0502020204030204" pitchFamily="34" charset="0"/>
              </a:rPr>
              <a:t>Clin</a:t>
            </a:r>
            <a:r>
              <a:rPr lang="en-US" sz="1000" i="1" dirty="0">
                <a:solidFill>
                  <a:schemeClr val="tx1"/>
                </a:solidFill>
                <a:latin typeface="Calibri" panose="020F0502020204030204" pitchFamily="34" charset="0"/>
                <a:cs typeface="Calibri" panose="020F0502020204030204" pitchFamily="34" charset="0"/>
              </a:rPr>
              <a:t> Infect Dis. 2011;52(</a:t>
            </a:r>
            <a:r>
              <a:rPr lang="en-US" sz="1000" i="1" dirty="0" err="1">
                <a:solidFill>
                  <a:schemeClr val="tx1"/>
                </a:solidFill>
                <a:latin typeface="Calibri" panose="020F0502020204030204" pitchFamily="34" charset="0"/>
                <a:cs typeface="Calibri" panose="020F0502020204030204" pitchFamily="34" charset="0"/>
              </a:rPr>
              <a:t>Suppl</a:t>
            </a:r>
            <a:r>
              <a:rPr lang="en-US" sz="1000" i="1" dirty="0">
                <a:solidFill>
                  <a:schemeClr val="tx1"/>
                </a:solidFill>
                <a:latin typeface="Calibri" panose="020F0502020204030204" pitchFamily="34" charset="0"/>
                <a:cs typeface="Calibri" panose="020F0502020204030204" pitchFamily="34" charset="0"/>
              </a:rPr>
              <a:t> 2):S205. </a:t>
            </a:r>
            <a:endParaRPr lang="en-US" altLang="en-US" sz="1000" i="1" dirty="0">
              <a:solidFill>
                <a:schemeClr val="tx1"/>
              </a:solidFill>
              <a:latin typeface="Calibri" panose="020F0502020204030204" pitchFamily="34" charset="0"/>
              <a:cs typeface="Calibri" panose="020F0502020204030204" pitchFamily="34" charset="0"/>
            </a:endParaRPr>
          </a:p>
        </p:txBody>
      </p:sp>
      <p:grpSp>
        <p:nvGrpSpPr>
          <p:cNvPr id="2" name="Groupe 1">
            <a:extLst>
              <a:ext uri="{FF2B5EF4-FFF2-40B4-BE49-F238E27FC236}">
                <a16:creationId xmlns:a16="http://schemas.microsoft.com/office/drawing/2014/main" id="{F4DE1562-1474-62B0-6575-BE2F743E9B27}"/>
              </a:ext>
            </a:extLst>
          </p:cNvPr>
          <p:cNvGrpSpPr/>
          <p:nvPr/>
        </p:nvGrpSpPr>
        <p:grpSpPr>
          <a:xfrm>
            <a:off x="723900" y="1781207"/>
            <a:ext cx="11001375" cy="4362423"/>
            <a:chOff x="723900" y="1781207"/>
            <a:chExt cx="11001375" cy="4362423"/>
          </a:xfrm>
        </p:grpSpPr>
        <p:sp>
          <p:nvSpPr>
            <p:cNvPr id="6" name="Rectangle: Rounded Corners 5">
              <a:extLst>
                <a:ext uri="{FF2B5EF4-FFF2-40B4-BE49-F238E27FC236}">
                  <a16:creationId xmlns:a16="http://schemas.microsoft.com/office/drawing/2014/main" id="{2E0A1A80-23BB-5CA1-C719-4EB19968BAB1}"/>
                </a:ext>
              </a:extLst>
            </p:cNvPr>
            <p:cNvSpPr/>
            <p:nvPr/>
          </p:nvSpPr>
          <p:spPr bwMode="auto">
            <a:xfrm>
              <a:off x="5184045" y="1963348"/>
              <a:ext cx="1570963" cy="616169"/>
            </a:xfrm>
            <a:prstGeom prst="roundRect">
              <a:avLst/>
            </a:prstGeom>
            <a:solidFill>
              <a:schemeClr val="accent3">
                <a:lumMod val="60000"/>
                <a:lumOff val="40000"/>
              </a:schemeClr>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000000"/>
                  </a:solidFill>
                  <a:latin typeface="Calibri"/>
                  <a:cs typeface="Arial" panose="020B0604020202020204" pitchFamily="34" charset="0"/>
                </a:rPr>
                <a:t>Substance Use</a:t>
              </a:r>
            </a:p>
          </p:txBody>
        </p:sp>
        <p:sp>
          <p:nvSpPr>
            <p:cNvPr id="7" name="Rectangle: Rounded Corners 6">
              <a:extLst>
                <a:ext uri="{FF2B5EF4-FFF2-40B4-BE49-F238E27FC236}">
                  <a16:creationId xmlns:a16="http://schemas.microsoft.com/office/drawing/2014/main" id="{9C428C59-03EE-229E-0617-C131164B499E}"/>
                </a:ext>
              </a:extLst>
            </p:cNvPr>
            <p:cNvSpPr/>
            <p:nvPr/>
          </p:nvSpPr>
          <p:spPr bwMode="auto">
            <a:xfrm>
              <a:off x="5184045" y="2750727"/>
              <a:ext cx="1570963" cy="629609"/>
            </a:xfrm>
            <a:prstGeom prst="roundRect">
              <a:avLst/>
            </a:prstGeom>
            <a:solidFill>
              <a:schemeClr val="accent5"/>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000000"/>
                  </a:solidFill>
                  <a:latin typeface="Calibri"/>
                  <a:cs typeface="Arial" panose="020B0604020202020204" pitchFamily="34" charset="0"/>
                </a:rPr>
                <a:t>Mental Health Issues</a:t>
              </a:r>
            </a:p>
          </p:txBody>
        </p:sp>
        <p:sp>
          <p:nvSpPr>
            <p:cNvPr id="8" name="Rectangle: Rounded Corners 7">
              <a:extLst>
                <a:ext uri="{FF2B5EF4-FFF2-40B4-BE49-F238E27FC236}">
                  <a16:creationId xmlns:a16="http://schemas.microsoft.com/office/drawing/2014/main" id="{A9517A07-BD05-D332-4213-7BF5410CF285}"/>
                </a:ext>
              </a:extLst>
            </p:cNvPr>
            <p:cNvSpPr/>
            <p:nvPr/>
          </p:nvSpPr>
          <p:spPr bwMode="auto">
            <a:xfrm>
              <a:off x="5184045" y="3650315"/>
              <a:ext cx="1570963" cy="388515"/>
            </a:xfrm>
            <a:prstGeom prst="roundRect">
              <a:avLst/>
            </a:prstGeom>
            <a:solidFill>
              <a:schemeClr val="accent4"/>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FFFFFF"/>
                  </a:solidFill>
                  <a:latin typeface="Calibri"/>
                  <a:cs typeface="Arial" panose="020B0604020202020204" pitchFamily="34" charset="0"/>
                </a:rPr>
                <a:t>Poverty</a:t>
              </a:r>
            </a:p>
          </p:txBody>
        </p:sp>
        <p:sp>
          <p:nvSpPr>
            <p:cNvPr id="9" name="Rectangle: Rounded Corners 8">
              <a:extLst>
                <a:ext uri="{FF2B5EF4-FFF2-40B4-BE49-F238E27FC236}">
                  <a16:creationId xmlns:a16="http://schemas.microsoft.com/office/drawing/2014/main" id="{6532F7ED-ED09-F7A1-E33A-82119246F250}"/>
                </a:ext>
              </a:extLst>
            </p:cNvPr>
            <p:cNvSpPr/>
            <p:nvPr/>
          </p:nvSpPr>
          <p:spPr bwMode="auto">
            <a:xfrm>
              <a:off x="5184045" y="4255585"/>
              <a:ext cx="1570963" cy="604928"/>
            </a:xfrm>
            <a:prstGeom prst="roundRect">
              <a:avLst/>
            </a:prstGeom>
            <a:solidFill>
              <a:schemeClr val="accent1"/>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FFFFFF"/>
                  </a:solidFill>
                  <a:latin typeface="Calibri"/>
                  <a:cs typeface="Arial" panose="020B0604020202020204" pitchFamily="34" charset="0"/>
                </a:rPr>
                <a:t>(Fear of) Stigma</a:t>
              </a:r>
            </a:p>
          </p:txBody>
        </p:sp>
        <p:sp>
          <p:nvSpPr>
            <p:cNvPr id="10" name="Rectangle: Rounded Corners 9">
              <a:extLst>
                <a:ext uri="{FF2B5EF4-FFF2-40B4-BE49-F238E27FC236}">
                  <a16:creationId xmlns:a16="http://schemas.microsoft.com/office/drawing/2014/main" id="{ED08FCEF-6F9D-D891-A957-33CD830678FB}"/>
                </a:ext>
              </a:extLst>
            </p:cNvPr>
            <p:cNvSpPr/>
            <p:nvPr/>
          </p:nvSpPr>
          <p:spPr bwMode="auto">
            <a:xfrm>
              <a:off x="5184045" y="4901093"/>
              <a:ext cx="1570963" cy="1135701"/>
            </a:xfrm>
            <a:prstGeom prst="roundRect">
              <a:avLst/>
            </a:prstGeom>
            <a:solidFill>
              <a:schemeClr val="accent6"/>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FFFFFF"/>
                  </a:solidFill>
                  <a:latin typeface="Calibri"/>
                  <a:cs typeface="Arial" panose="020B0604020202020204" pitchFamily="34" charset="0"/>
                </a:rPr>
                <a:t>(Fear of) Medication Adverse Events</a:t>
              </a:r>
            </a:p>
          </p:txBody>
        </p:sp>
        <p:sp>
          <p:nvSpPr>
            <p:cNvPr id="16" name="Arrow: Right 15">
              <a:extLst>
                <a:ext uri="{FF2B5EF4-FFF2-40B4-BE49-F238E27FC236}">
                  <a16:creationId xmlns:a16="http://schemas.microsoft.com/office/drawing/2014/main" id="{DAFC3261-AF1F-D30C-369B-E463ED46AE8B}"/>
                </a:ext>
              </a:extLst>
            </p:cNvPr>
            <p:cNvSpPr/>
            <p:nvPr/>
          </p:nvSpPr>
          <p:spPr bwMode="auto">
            <a:xfrm rot="19617864">
              <a:off x="3504236" y="2517209"/>
              <a:ext cx="1803435"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17" name="Arrow: Right 16">
              <a:extLst>
                <a:ext uri="{FF2B5EF4-FFF2-40B4-BE49-F238E27FC236}">
                  <a16:creationId xmlns:a16="http://schemas.microsoft.com/office/drawing/2014/main" id="{DDB07A50-F825-70DD-0358-BE7CB41D3D9B}"/>
                </a:ext>
              </a:extLst>
            </p:cNvPr>
            <p:cNvSpPr/>
            <p:nvPr/>
          </p:nvSpPr>
          <p:spPr bwMode="auto">
            <a:xfrm rot="20458947">
              <a:off x="3391365" y="3105954"/>
              <a:ext cx="1803435"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18" name="Arrow: Right 17">
              <a:extLst>
                <a:ext uri="{FF2B5EF4-FFF2-40B4-BE49-F238E27FC236}">
                  <a16:creationId xmlns:a16="http://schemas.microsoft.com/office/drawing/2014/main" id="{1138F3CC-6DF1-C19E-42A8-09848EE4BF7D}"/>
                </a:ext>
              </a:extLst>
            </p:cNvPr>
            <p:cNvSpPr/>
            <p:nvPr/>
          </p:nvSpPr>
          <p:spPr bwMode="auto">
            <a:xfrm>
              <a:off x="3346985" y="3621354"/>
              <a:ext cx="1803435"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19" name="Arrow: Right 18">
              <a:extLst>
                <a:ext uri="{FF2B5EF4-FFF2-40B4-BE49-F238E27FC236}">
                  <a16:creationId xmlns:a16="http://schemas.microsoft.com/office/drawing/2014/main" id="{8C6DEF96-D652-4D06-5B51-073255C775B5}"/>
                </a:ext>
              </a:extLst>
            </p:cNvPr>
            <p:cNvSpPr/>
            <p:nvPr/>
          </p:nvSpPr>
          <p:spPr bwMode="auto">
            <a:xfrm rot="1011949">
              <a:off x="3355385" y="4092736"/>
              <a:ext cx="1803435"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20" name="Arrow: Right 19">
              <a:extLst>
                <a:ext uri="{FF2B5EF4-FFF2-40B4-BE49-F238E27FC236}">
                  <a16:creationId xmlns:a16="http://schemas.microsoft.com/office/drawing/2014/main" id="{35F468FD-DF2F-7B77-2152-24D53FF95B91}"/>
                </a:ext>
              </a:extLst>
            </p:cNvPr>
            <p:cNvSpPr/>
            <p:nvPr/>
          </p:nvSpPr>
          <p:spPr bwMode="auto">
            <a:xfrm rot="1776679">
              <a:off x="3405429" y="4730089"/>
              <a:ext cx="1855819"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5" name="Oval 4">
              <a:extLst>
                <a:ext uri="{FF2B5EF4-FFF2-40B4-BE49-F238E27FC236}">
                  <a16:creationId xmlns:a16="http://schemas.microsoft.com/office/drawing/2014/main" id="{AFCFBD26-B97B-39F0-5759-AE70371CD548}"/>
                </a:ext>
              </a:extLst>
            </p:cNvPr>
            <p:cNvSpPr/>
            <p:nvPr/>
          </p:nvSpPr>
          <p:spPr bwMode="auto">
            <a:xfrm>
              <a:off x="2349371" y="2963717"/>
              <a:ext cx="1728216" cy="1728216"/>
            </a:xfrm>
            <a:prstGeom prst="ellipse">
              <a:avLst/>
            </a:prstGeom>
            <a:solidFill>
              <a:srgbClr val="0070C0"/>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b="1" dirty="0">
                  <a:solidFill>
                    <a:schemeClr val="bg1"/>
                  </a:solidFill>
                  <a:latin typeface="Calibri"/>
                  <a:cs typeface="Arial" panose="020B0604020202020204" pitchFamily="34" charset="0"/>
                </a:rPr>
                <a:t>Linkage</a:t>
              </a:r>
            </a:p>
          </p:txBody>
        </p:sp>
        <p:sp>
          <p:nvSpPr>
            <p:cNvPr id="21" name="Arrow: Right 20">
              <a:extLst>
                <a:ext uri="{FF2B5EF4-FFF2-40B4-BE49-F238E27FC236}">
                  <a16:creationId xmlns:a16="http://schemas.microsoft.com/office/drawing/2014/main" id="{238A0654-1016-6F45-0096-32F61E71B9DD}"/>
                </a:ext>
              </a:extLst>
            </p:cNvPr>
            <p:cNvSpPr/>
            <p:nvPr/>
          </p:nvSpPr>
          <p:spPr bwMode="auto">
            <a:xfrm rot="12926688">
              <a:off x="6678926" y="2563352"/>
              <a:ext cx="1795103"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22" name="Arrow: Right 21">
              <a:extLst>
                <a:ext uri="{FF2B5EF4-FFF2-40B4-BE49-F238E27FC236}">
                  <a16:creationId xmlns:a16="http://schemas.microsoft.com/office/drawing/2014/main" id="{C044BE1B-F969-7A96-95C6-AB6D60C89B53}"/>
                </a:ext>
              </a:extLst>
            </p:cNvPr>
            <p:cNvSpPr/>
            <p:nvPr/>
          </p:nvSpPr>
          <p:spPr bwMode="auto">
            <a:xfrm rot="12105956">
              <a:off x="6755990" y="3163593"/>
              <a:ext cx="1795103"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23" name="Arrow: Right 22">
              <a:extLst>
                <a:ext uri="{FF2B5EF4-FFF2-40B4-BE49-F238E27FC236}">
                  <a16:creationId xmlns:a16="http://schemas.microsoft.com/office/drawing/2014/main" id="{78B8063E-6D86-C2D8-6A66-D522A4FDF266}"/>
                </a:ext>
              </a:extLst>
            </p:cNvPr>
            <p:cNvSpPr/>
            <p:nvPr/>
          </p:nvSpPr>
          <p:spPr bwMode="auto">
            <a:xfrm rot="10800000">
              <a:off x="6817215" y="3643437"/>
              <a:ext cx="1795103"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24" name="Arrow: Right 23">
              <a:extLst>
                <a:ext uri="{FF2B5EF4-FFF2-40B4-BE49-F238E27FC236}">
                  <a16:creationId xmlns:a16="http://schemas.microsoft.com/office/drawing/2014/main" id="{FE672A65-6396-1176-9804-507EC1ADABFA}"/>
                </a:ext>
              </a:extLst>
            </p:cNvPr>
            <p:cNvSpPr/>
            <p:nvPr/>
          </p:nvSpPr>
          <p:spPr bwMode="auto">
            <a:xfrm rot="9581721">
              <a:off x="6795191" y="4068911"/>
              <a:ext cx="1795103"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25" name="Arrow: Right 24">
              <a:extLst>
                <a:ext uri="{FF2B5EF4-FFF2-40B4-BE49-F238E27FC236}">
                  <a16:creationId xmlns:a16="http://schemas.microsoft.com/office/drawing/2014/main" id="{3C3B772C-08D0-F56A-AAA8-EFABC61C07BA}"/>
                </a:ext>
              </a:extLst>
            </p:cNvPr>
            <p:cNvSpPr/>
            <p:nvPr/>
          </p:nvSpPr>
          <p:spPr bwMode="auto">
            <a:xfrm rot="9287067">
              <a:off x="6745340" y="4768319"/>
              <a:ext cx="1938840" cy="411455"/>
            </a:xfrm>
            <a:prstGeom prst="rightArrow">
              <a:avLst/>
            </a:prstGeom>
            <a:solidFill>
              <a:srgbClr val="0070C0"/>
            </a:solidFill>
            <a:ln w="0">
              <a:no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sp>
          <p:nvSpPr>
            <p:cNvPr id="4" name="Oval 3">
              <a:extLst>
                <a:ext uri="{FF2B5EF4-FFF2-40B4-BE49-F238E27FC236}">
                  <a16:creationId xmlns:a16="http://schemas.microsoft.com/office/drawing/2014/main" id="{0A9C66C5-59C3-C370-6745-2BA471693942}"/>
                </a:ext>
              </a:extLst>
            </p:cNvPr>
            <p:cNvSpPr/>
            <p:nvPr/>
          </p:nvSpPr>
          <p:spPr bwMode="auto">
            <a:xfrm>
              <a:off x="7733579" y="2961911"/>
              <a:ext cx="1731839" cy="1731839"/>
            </a:xfrm>
            <a:prstGeom prst="ellipse">
              <a:avLst/>
            </a:prstGeom>
            <a:solidFill>
              <a:srgbClr val="0070C0"/>
            </a:solidFill>
            <a:ln w="0">
              <a:no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b="1" dirty="0">
                  <a:solidFill>
                    <a:srgbClr val="FFFFFF"/>
                  </a:solidFill>
                  <a:latin typeface="Calibri"/>
                  <a:cs typeface="Arial" panose="020B0604020202020204" pitchFamily="34" charset="0"/>
                </a:rPr>
                <a:t>Adherence</a:t>
              </a:r>
            </a:p>
          </p:txBody>
        </p:sp>
        <p:sp>
          <p:nvSpPr>
            <p:cNvPr id="27" name="Rectangle: Rounded Corners 26">
              <a:extLst>
                <a:ext uri="{FF2B5EF4-FFF2-40B4-BE49-F238E27FC236}">
                  <a16:creationId xmlns:a16="http://schemas.microsoft.com/office/drawing/2014/main" id="{58A63E6F-3346-6F19-4789-CA24E194E3C1}"/>
                </a:ext>
              </a:extLst>
            </p:cNvPr>
            <p:cNvSpPr/>
            <p:nvPr/>
          </p:nvSpPr>
          <p:spPr bwMode="auto">
            <a:xfrm>
              <a:off x="9528683" y="2153559"/>
              <a:ext cx="1570963" cy="906827"/>
            </a:xfrm>
            <a:prstGeom prst="roundRect">
              <a:avLst/>
            </a:prstGeom>
            <a:solidFill>
              <a:schemeClr val="accent3"/>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FFFFFF"/>
                  </a:solidFill>
                  <a:latin typeface="Calibri"/>
                  <a:cs typeface="Arial" panose="020B0604020202020204" pitchFamily="34" charset="0"/>
                </a:rPr>
                <a:t>Youth/ Adolescents</a:t>
              </a:r>
            </a:p>
          </p:txBody>
        </p:sp>
        <p:sp>
          <p:nvSpPr>
            <p:cNvPr id="28" name="Rectangle: Rounded Corners 27">
              <a:extLst>
                <a:ext uri="{FF2B5EF4-FFF2-40B4-BE49-F238E27FC236}">
                  <a16:creationId xmlns:a16="http://schemas.microsoft.com/office/drawing/2014/main" id="{2E466074-769E-A84B-0310-A2A5B8B79183}"/>
                </a:ext>
              </a:extLst>
            </p:cNvPr>
            <p:cNvSpPr/>
            <p:nvPr/>
          </p:nvSpPr>
          <p:spPr bwMode="auto">
            <a:xfrm>
              <a:off x="9528683" y="4901094"/>
              <a:ext cx="1570963" cy="906827"/>
            </a:xfrm>
            <a:prstGeom prst="roundRect">
              <a:avLst/>
            </a:prstGeom>
            <a:solidFill>
              <a:schemeClr val="accent2"/>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FFFFFF"/>
                  </a:solidFill>
                  <a:latin typeface="Calibri"/>
                  <a:cs typeface="Arial" panose="020B0604020202020204" pitchFamily="34" charset="0"/>
                </a:rPr>
                <a:t>Treatment Fatigue</a:t>
              </a:r>
            </a:p>
          </p:txBody>
        </p:sp>
        <p:sp>
          <p:nvSpPr>
            <p:cNvPr id="30" name="Rectangle: Rounded Corners 29">
              <a:extLst>
                <a:ext uri="{FF2B5EF4-FFF2-40B4-BE49-F238E27FC236}">
                  <a16:creationId xmlns:a16="http://schemas.microsoft.com/office/drawing/2014/main" id="{CD15811C-F782-62C8-E4A8-8A4CC73DC91E}"/>
                </a:ext>
              </a:extLst>
            </p:cNvPr>
            <p:cNvSpPr/>
            <p:nvPr/>
          </p:nvSpPr>
          <p:spPr bwMode="auto">
            <a:xfrm>
              <a:off x="784067" y="4777295"/>
              <a:ext cx="1565311" cy="906827"/>
            </a:xfrm>
            <a:prstGeom prst="roundRect">
              <a:avLst/>
            </a:prstGeom>
            <a:solidFill>
              <a:schemeClr val="accent3"/>
            </a:solidFill>
            <a:ln w="0">
              <a:solidFill>
                <a:schemeClr val="bg1"/>
              </a:solidFill>
              <a:miter lim="800000"/>
              <a:headEnd/>
              <a:tailEnd/>
            </a:ln>
          </p:spPr>
          <p:txBody>
            <a:bodyPr lIns="91432" tIns="45719" rIns="91432" bIns="45719" rtlCol="0" anchor="ctr"/>
            <a:lstStyle/>
            <a:p>
              <a:pPr algn="ctr" defTabSz="914286">
                <a:buClr>
                  <a:srgbClr val="015873"/>
                </a:buClr>
                <a:defRPr/>
              </a:pPr>
              <a:r>
                <a:rPr lang="en-US" sz="1867" dirty="0">
                  <a:solidFill>
                    <a:srgbClr val="FFFFFF"/>
                  </a:solidFill>
                  <a:latin typeface="Calibri"/>
                  <a:cs typeface="Arial" panose="020B0604020202020204" pitchFamily="34" charset="0"/>
                </a:rPr>
                <a:t>Race or Ethnicity</a:t>
              </a:r>
            </a:p>
          </p:txBody>
        </p:sp>
        <p:sp>
          <p:nvSpPr>
            <p:cNvPr id="31" name="Rectangle: Rounded Corners 30">
              <a:extLst>
                <a:ext uri="{FF2B5EF4-FFF2-40B4-BE49-F238E27FC236}">
                  <a16:creationId xmlns:a16="http://schemas.microsoft.com/office/drawing/2014/main" id="{1652EE1B-7E07-6E94-F1C1-323235E7785A}"/>
                </a:ext>
              </a:extLst>
            </p:cNvPr>
            <p:cNvSpPr/>
            <p:nvPr/>
          </p:nvSpPr>
          <p:spPr bwMode="auto">
            <a:xfrm>
              <a:off x="784061" y="2186991"/>
              <a:ext cx="1570963" cy="906827"/>
            </a:xfrm>
            <a:prstGeom prst="roundRect">
              <a:avLst/>
            </a:prstGeom>
            <a:solidFill>
              <a:schemeClr val="accent2"/>
            </a:solidFill>
            <a:ln w="0">
              <a:solidFill>
                <a:schemeClr val="bg1"/>
              </a:solidFill>
              <a:miter lim="800000"/>
              <a:headEnd/>
              <a:tailEnd/>
            </a:ln>
          </p:spPr>
          <p:txBody>
            <a:bodyPr lIns="91432" tIns="45719" rIns="91432" bIns="45719" rtlCol="0" anchor="ctr"/>
            <a:lstStyle/>
            <a:p>
              <a:pPr algn="ctr" defTabSz="914286">
                <a:spcBef>
                  <a:spcPct val="35000"/>
                </a:spcBef>
                <a:spcAft>
                  <a:spcPct val="25000"/>
                </a:spcAft>
                <a:buClr>
                  <a:srgbClr val="015873"/>
                </a:buClr>
                <a:defRPr/>
              </a:pPr>
              <a:r>
                <a:rPr lang="en-US" sz="1867" dirty="0">
                  <a:solidFill>
                    <a:srgbClr val="FFFFFF"/>
                  </a:solidFill>
                  <a:latin typeface="Calibri"/>
                  <a:cs typeface="Arial" panose="020B0604020202020204" pitchFamily="34" charset="0"/>
                </a:rPr>
                <a:t>Structural Barriers</a:t>
              </a:r>
            </a:p>
          </p:txBody>
        </p:sp>
        <p:sp>
          <p:nvSpPr>
            <p:cNvPr id="32" name="TextBox 31">
              <a:extLst>
                <a:ext uri="{FF2B5EF4-FFF2-40B4-BE49-F238E27FC236}">
                  <a16:creationId xmlns:a16="http://schemas.microsoft.com/office/drawing/2014/main" id="{22C21044-7136-3509-60AA-429BDA4A6CF2}"/>
                </a:ext>
              </a:extLst>
            </p:cNvPr>
            <p:cNvSpPr txBox="1"/>
            <p:nvPr/>
          </p:nvSpPr>
          <p:spPr bwMode="auto">
            <a:xfrm>
              <a:off x="9528683" y="3141476"/>
              <a:ext cx="2196592" cy="737930"/>
            </a:xfrm>
            <a:prstGeom prst="roundRect">
              <a:avLst/>
            </a:prstGeom>
            <a:no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91432" tIns="45719" rIns="91432" bIns="45719" rtlCol="0">
              <a:spAutoFit/>
            </a:bodyPr>
            <a:lstStyle/>
            <a:p>
              <a:pPr algn="ctr" defTabSz="914286">
                <a:spcBef>
                  <a:spcPct val="50000"/>
                </a:spcBef>
                <a:spcAft>
                  <a:spcPct val="0"/>
                </a:spcAft>
                <a:defRPr/>
              </a:pPr>
              <a:r>
                <a:rPr lang="en-US" sz="1867" dirty="0">
                  <a:solidFill>
                    <a:srgbClr val="000000"/>
                  </a:solidFill>
                  <a:latin typeface="Calibri"/>
                  <a:cs typeface="Arial" panose="020B0604020202020204" pitchFamily="34" charset="0"/>
                </a:rPr>
                <a:t>Use of alternative treatments</a:t>
              </a:r>
            </a:p>
          </p:txBody>
        </p:sp>
        <p:sp>
          <p:nvSpPr>
            <p:cNvPr id="33" name="TextBox 32">
              <a:extLst>
                <a:ext uri="{FF2B5EF4-FFF2-40B4-BE49-F238E27FC236}">
                  <a16:creationId xmlns:a16="http://schemas.microsoft.com/office/drawing/2014/main" id="{DFCC95F5-4D2F-FD95-7FA2-7BB9C5294B7C}"/>
                </a:ext>
              </a:extLst>
            </p:cNvPr>
            <p:cNvSpPr txBox="1"/>
            <p:nvPr/>
          </p:nvSpPr>
          <p:spPr bwMode="auto">
            <a:xfrm>
              <a:off x="9528675" y="4050930"/>
              <a:ext cx="2196593" cy="737930"/>
            </a:xfrm>
            <a:prstGeom prst="roundRect">
              <a:avLst/>
            </a:prstGeom>
            <a:no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91432" tIns="45719" rIns="91432" bIns="45719" rtlCol="0">
              <a:spAutoFit/>
            </a:bodyPr>
            <a:lstStyle/>
            <a:p>
              <a:pPr algn="ctr" defTabSz="914286">
                <a:spcBef>
                  <a:spcPct val="50000"/>
                </a:spcBef>
                <a:spcAft>
                  <a:spcPct val="0"/>
                </a:spcAft>
                <a:defRPr/>
              </a:pPr>
              <a:r>
                <a:rPr lang="en-US" sz="1867" dirty="0">
                  <a:solidFill>
                    <a:srgbClr val="000000"/>
                  </a:solidFill>
                  <a:latin typeface="Calibri"/>
                  <a:cs typeface="Arial" panose="020B0604020202020204" pitchFamily="34" charset="0"/>
                </a:rPr>
                <a:t>Belief that God or ART has cured HIV</a:t>
              </a:r>
            </a:p>
          </p:txBody>
        </p:sp>
        <p:sp>
          <p:nvSpPr>
            <p:cNvPr id="34" name="Rectangle 33">
              <a:extLst>
                <a:ext uri="{FF2B5EF4-FFF2-40B4-BE49-F238E27FC236}">
                  <a16:creationId xmlns:a16="http://schemas.microsoft.com/office/drawing/2014/main" id="{706FA060-6D25-1D75-69D2-E21E5B07365C}"/>
                </a:ext>
              </a:extLst>
            </p:cNvPr>
            <p:cNvSpPr/>
            <p:nvPr/>
          </p:nvSpPr>
          <p:spPr bwMode="auto">
            <a:xfrm>
              <a:off x="723900" y="1781207"/>
              <a:ext cx="6093309" cy="4362423"/>
            </a:xfrm>
            <a:prstGeom prst="rect">
              <a:avLst/>
            </a:prstGeom>
            <a:noFill/>
            <a:ln w="38100">
              <a:solidFill>
                <a:srgbClr val="0070C0"/>
              </a:solidFill>
              <a:miter lim="800000"/>
              <a:headEnd/>
              <a:tailEnd/>
            </a:ln>
          </p:spPr>
          <p:txBody>
            <a:bodyPr lIns="91432" tIns="45719" rIns="91432" bIns="45719" rtlCol="0" anchor="b"/>
            <a:lstStyle/>
            <a:p>
              <a:pPr algn="ctr" defTabSz="914286">
                <a:spcBef>
                  <a:spcPct val="35000"/>
                </a:spcBef>
                <a:spcAft>
                  <a:spcPct val="25000"/>
                </a:spcAft>
                <a:buClr>
                  <a:srgbClr val="015873"/>
                </a:buClr>
                <a:defRPr/>
              </a:pPr>
              <a:endParaRPr lang="en-US" sz="1867" dirty="0">
                <a:solidFill>
                  <a:srgbClr val="FFFFFF"/>
                </a:solidFill>
                <a:latin typeface="Calibri"/>
                <a:cs typeface="Arial" panose="020B0604020202020204" pitchFamily="34" charset="0"/>
              </a:endParaRPr>
            </a:p>
          </p:txBody>
        </p:sp>
      </p:grpSp>
    </p:spTree>
    <p:extLst>
      <p:ext uri="{BB962C8B-B14F-4D97-AF65-F5344CB8AC3E}">
        <p14:creationId xmlns:p14="http://schemas.microsoft.com/office/powerpoint/2010/main" val="18250112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705BDF45-0D19-7B7A-F5B9-5B544FDF2421}"/>
              </a:ext>
            </a:extLst>
          </p:cNvPr>
          <p:cNvSpPr>
            <a:spLocks noGrp="1"/>
          </p:cNvSpPr>
          <p:nvPr>
            <p:ph type="title"/>
          </p:nvPr>
        </p:nvSpPr>
        <p:spPr>
          <a:xfrm>
            <a:off x="609600" y="0"/>
            <a:ext cx="8466034" cy="1491539"/>
          </a:xfrm>
        </p:spPr>
        <p:txBody>
          <a:bodyPr>
            <a:normAutofit/>
          </a:bodyPr>
          <a:lstStyle/>
          <a:p>
            <a:r>
              <a:rPr lang="en-US" dirty="0"/>
              <a:t>Adherence is Crucial</a:t>
            </a:r>
            <a:br>
              <a:rPr lang="en-US" dirty="0"/>
            </a:br>
            <a:r>
              <a:rPr lang="en-US" dirty="0"/>
              <a:t>Social Enablers of adherence </a:t>
            </a:r>
            <a:endParaRPr lang="fr-FR" dirty="0"/>
          </a:p>
        </p:txBody>
      </p:sp>
      <p:sp>
        <p:nvSpPr>
          <p:cNvPr id="4" name="Slide Number Placeholder 3">
            <a:extLst>
              <a:ext uri="{FF2B5EF4-FFF2-40B4-BE49-F238E27FC236}">
                <a16:creationId xmlns:a16="http://schemas.microsoft.com/office/drawing/2014/main" id="{689A974D-E5E2-4996-9192-DF908F9EC653}"/>
              </a:ext>
            </a:extLst>
          </p:cNvPr>
          <p:cNvSpPr>
            <a:spLocks noGrp="1"/>
          </p:cNvSpPr>
          <p:nvPr>
            <p:ph type="sldNum" sz="quarter" idx="4294967295"/>
          </p:nvPr>
        </p:nvSpPr>
        <p:spPr>
          <a:xfrm>
            <a:off x="9347200" y="6356350"/>
            <a:ext cx="2844800" cy="365125"/>
          </a:xfrm>
          <a:prstGeom prst="rect">
            <a:avLst/>
          </a:prstGeom>
        </p:spPr>
        <p:txBody>
          <a:bodyPr vert="horz" lIns="68577" tIns="34289" rIns="68577" bIns="34289" rtlCol="0" anchor="ctr"/>
          <a:lstStyle>
            <a:defPPr>
              <a:defRPr lang="en-US"/>
            </a:defPPr>
            <a:lvl1pPr marL="0" algn="r" defTabSz="914332"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54B6B0-715C-440A-9697-7D3DE55F94A8}" type="slidenum">
              <a:rPr lang="en-GB" smtClean="0">
                <a:solidFill>
                  <a:prstClr val="black">
                    <a:tint val="75000"/>
                  </a:prstClr>
                </a:solidFill>
              </a:rPr>
              <a:pPr/>
              <a:t>32</a:t>
            </a:fld>
            <a:endParaRPr lang="en-US" dirty="0">
              <a:solidFill>
                <a:prstClr val="black">
                  <a:tint val="75000"/>
                </a:prstClr>
              </a:solidFill>
              <a:latin typeface="Calibri"/>
            </a:endParaRPr>
          </a:p>
        </p:txBody>
      </p:sp>
      <p:grpSp>
        <p:nvGrpSpPr>
          <p:cNvPr id="33" name="Groupe 32">
            <a:extLst>
              <a:ext uri="{FF2B5EF4-FFF2-40B4-BE49-F238E27FC236}">
                <a16:creationId xmlns:a16="http://schemas.microsoft.com/office/drawing/2014/main" id="{FDBA2F64-FE91-6024-735A-58840BC7AE0B}"/>
              </a:ext>
            </a:extLst>
          </p:cNvPr>
          <p:cNvGrpSpPr/>
          <p:nvPr/>
        </p:nvGrpSpPr>
        <p:grpSpPr>
          <a:xfrm>
            <a:off x="3624541" y="1459705"/>
            <a:ext cx="4528859" cy="5160170"/>
            <a:chOff x="4120719" y="1364456"/>
            <a:chExt cx="4128832" cy="4891089"/>
          </a:xfrm>
        </p:grpSpPr>
        <p:grpSp>
          <p:nvGrpSpPr>
            <p:cNvPr id="15" name="Groupe 14">
              <a:extLst>
                <a:ext uri="{FF2B5EF4-FFF2-40B4-BE49-F238E27FC236}">
                  <a16:creationId xmlns:a16="http://schemas.microsoft.com/office/drawing/2014/main" id="{2EBC7EC9-111A-1B93-B16F-233073EB94FF}"/>
                </a:ext>
              </a:extLst>
            </p:cNvPr>
            <p:cNvGrpSpPr/>
            <p:nvPr/>
          </p:nvGrpSpPr>
          <p:grpSpPr>
            <a:xfrm>
              <a:off x="5824026" y="1364456"/>
              <a:ext cx="1577135" cy="1812799"/>
              <a:chOff x="5528859" y="-1"/>
              <a:chExt cx="1577135" cy="1812799"/>
            </a:xfrm>
          </p:grpSpPr>
          <p:sp>
            <p:nvSpPr>
              <p:cNvPr id="31" name="Hexagone 30">
                <a:extLst>
                  <a:ext uri="{FF2B5EF4-FFF2-40B4-BE49-F238E27FC236}">
                    <a16:creationId xmlns:a16="http://schemas.microsoft.com/office/drawing/2014/main" id="{64431D9C-1B8E-8811-6CCE-0A1D6F43BACF}"/>
                  </a:ext>
                </a:extLst>
              </p:cNvPr>
              <p:cNvSpPr/>
              <p:nvPr/>
            </p:nvSpPr>
            <p:spPr>
              <a:xfrm rot="5400000">
                <a:off x="5411027" y="117831"/>
                <a:ext cx="1812799" cy="1577135"/>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b="1"/>
              </a:p>
            </p:txBody>
          </p:sp>
          <p:sp>
            <p:nvSpPr>
              <p:cNvPr id="32" name="Hexagone 4">
                <a:extLst>
                  <a:ext uri="{FF2B5EF4-FFF2-40B4-BE49-F238E27FC236}">
                    <a16:creationId xmlns:a16="http://schemas.microsoft.com/office/drawing/2014/main" id="{625F79F9-674F-3F32-092E-9FCE4DC34602}"/>
                  </a:ext>
                </a:extLst>
              </p:cNvPr>
              <p:cNvSpPr txBox="1"/>
              <p:nvPr/>
            </p:nvSpPr>
            <p:spPr>
              <a:xfrm>
                <a:off x="5774629" y="282495"/>
                <a:ext cx="1085595" cy="1247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Access to justice</a:t>
                </a:r>
              </a:p>
            </p:txBody>
          </p:sp>
        </p:grpSp>
        <p:grpSp>
          <p:nvGrpSpPr>
            <p:cNvPr id="16" name="Groupe 15">
              <a:extLst>
                <a:ext uri="{FF2B5EF4-FFF2-40B4-BE49-F238E27FC236}">
                  <a16:creationId xmlns:a16="http://schemas.microsoft.com/office/drawing/2014/main" id="{2743237E-FA27-0741-14A5-E6EA91A2E827}"/>
                </a:ext>
              </a:extLst>
            </p:cNvPr>
            <p:cNvGrpSpPr/>
            <p:nvPr/>
          </p:nvGrpSpPr>
          <p:grpSpPr>
            <a:xfrm>
              <a:off x="4120719" y="1364896"/>
              <a:ext cx="1577135" cy="1812799"/>
              <a:chOff x="3825552" y="439"/>
              <a:chExt cx="1577135" cy="1812799"/>
            </a:xfrm>
          </p:grpSpPr>
          <p:sp>
            <p:nvSpPr>
              <p:cNvPr id="29" name="Hexagone 28">
                <a:extLst>
                  <a:ext uri="{FF2B5EF4-FFF2-40B4-BE49-F238E27FC236}">
                    <a16:creationId xmlns:a16="http://schemas.microsoft.com/office/drawing/2014/main" id="{89320BCB-BAE5-B4D1-5205-06D184D21435}"/>
                  </a:ext>
                </a:extLst>
              </p:cNvPr>
              <p:cNvSpPr/>
              <p:nvPr/>
            </p:nvSpPr>
            <p:spPr>
              <a:xfrm rot="5400000">
                <a:off x="3707720" y="118271"/>
                <a:ext cx="1812799" cy="1577135"/>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b="1"/>
              </a:p>
            </p:txBody>
          </p:sp>
          <p:sp>
            <p:nvSpPr>
              <p:cNvPr id="30" name="Hexagone 6">
                <a:extLst>
                  <a:ext uri="{FF2B5EF4-FFF2-40B4-BE49-F238E27FC236}">
                    <a16:creationId xmlns:a16="http://schemas.microsoft.com/office/drawing/2014/main" id="{6A06F468-3266-8135-8343-245646D36F21}"/>
                  </a:ext>
                </a:extLst>
              </p:cNvPr>
              <p:cNvSpPr txBox="1"/>
              <p:nvPr/>
            </p:nvSpPr>
            <p:spPr>
              <a:xfrm>
                <a:off x="4071322" y="282935"/>
                <a:ext cx="1085595" cy="1247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Stigma and discrimina</a:t>
                </a:r>
                <a:r>
                  <a:rPr lang="en-US" sz="1200" b="1" kern="1200" dirty="0"/>
                  <a:t>tion</a:t>
                </a:r>
                <a:endParaRPr lang="en-US" sz="1400" b="1" kern="1200" dirty="0"/>
              </a:p>
            </p:txBody>
          </p:sp>
        </p:grpSp>
        <p:grpSp>
          <p:nvGrpSpPr>
            <p:cNvPr id="17" name="Groupe 16">
              <a:extLst>
                <a:ext uri="{FF2B5EF4-FFF2-40B4-BE49-F238E27FC236}">
                  <a16:creationId xmlns:a16="http://schemas.microsoft.com/office/drawing/2014/main" id="{E51B9EFD-2BB4-A070-AC4C-9541CE762BA8}"/>
                </a:ext>
              </a:extLst>
            </p:cNvPr>
            <p:cNvGrpSpPr/>
            <p:nvPr/>
          </p:nvGrpSpPr>
          <p:grpSpPr>
            <a:xfrm>
              <a:off x="4969110" y="2903601"/>
              <a:ext cx="1577135" cy="1812799"/>
              <a:chOff x="4673943" y="1539144"/>
              <a:chExt cx="1577135" cy="1812799"/>
            </a:xfrm>
          </p:grpSpPr>
          <p:sp>
            <p:nvSpPr>
              <p:cNvPr id="27" name="Hexagone 26">
                <a:extLst>
                  <a:ext uri="{FF2B5EF4-FFF2-40B4-BE49-F238E27FC236}">
                    <a16:creationId xmlns:a16="http://schemas.microsoft.com/office/drawing/2014/main" id="{31FE63B7-3B26-8699-D88D-BD6CF5194DF9}"/>
                  </a:ext>
                </a:extLst>
              </p:cNvPr>
              <p:cNvSpPr/>
              <p:nvPr/>
            </p:nvSpPr>
            <p:spPr>
              <a:xfrm rot="5400000">
                <a:off x="4556111" y="1656976"/>
                <a:ext cx="1812799" cy="1577135"/>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b="1"/>
              </a:p>
            </p:txBody>
          </p:sp>
          <p:sp>
            <p:nvSpPr>
              <p:cNvPr id="28" name="Hexagone 8">
                <a:extLst>
                  <a:ext uri="{FF2B5EF4-FFF2-40B4-BE49-F238E27FC236}">
                    <a16:creationId xmlns:a16="http://schemas.microsoft.com/office/drawing/2014/main" id="{7EAE9BE6-25A4-4AC4-4CA2-EEDDDCF13909}"/>
                  </a:ext>
                </a:extLst>
              </p:cNvPr>
              <p:cNvSpPr txBox="1"/>
              <p:nvPr/>
            </p:nvSpPr>
            <p:spPr>
              <a:xfrm>
                <a:off x="4919713" y="1821640"/>
                <a:ext cx="1085595" cy="1247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Human rights</a:t>
                </a:r>
              </a:p>
            </p:txBody>
          </p:sp>
        </p:grpSp>
        <p:grpSp>
          <p:nvGrpSpPr>
            <p:cNvPr id="18" name="Groupe 17">
              <a:extLst>
                <a:ext uri="{FF2B5EF4-FFF2-40B4-BE49-F238E27FC236}">
                  <a16:creationId xmlns:a16="http://schemas.microsoft.com/office/drawing/2014/main" id="{7215A545-1AC8-CDF3-2D4A-CE1DBAC38C40}"/>
                </a:ext>
              </a:extLst>
            </p:cNvPr>
            <p:cNvGrpSpPr/>
            <p:nvPr/>
          </p:nvGrpSpPr>
          <p:grpSpPr>
            <a:xfrm>
              <a:off x="6672416" y="2903601"/>
              <a:ext cx="1577135" cy="1812799"/>
              <a:chOff x="6377249" y="1539144"/>
              <a:chExt cx="1577135" cy="1812799"/>
            </a:xfrm>
          </p:grpSpPr>
          <p:sp>
            <p:nvSpPr>
              <p:cNvPr id="25" name="Hexagone 24">
                <a:extLst>
                  <a:ext uri="{FF2B5EF4-FFF2-40B4-BE49-F238E27FC236}">
                    <a16:creationId xmlns:a16="http://schemas.microsoft.com/office/drawing/2014/main" id="{2368ACF9-DE85-926B-C210-001D0F8B6E02}"/>
                  </a:ext>
                </a:extLst>
              </p:cNvPr>
              <p:cNvSpPr/>
              <p:nvPr/>
            </p:nvSpPr>
            <p:spPr>
              <a:xfrm rot="5400000">
                <a:off x="6259417" y="1656976"/>
                <a:ext cx="1812799" cy="1577135"/>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b="1"/>
              </a:p>
            </p:txBody>
          </p:sp>
          <p:sp>
            <p:nvSpPr>
              <p:cNvPr id="26" name="Hexagone 10">
                <a:extLst>
                  <a:ext uri="{FF2B5EF4-FFF2-40B4-BE49-F238E27FC236}">
                    <a16:creationId xmlns:a16="http://schemas.microsoft.com/office/drawing/2014/main" id="{16DEDEAC-1A7A-8CB1-231D-9C3446C54EBE}"/>
                  </a:ext>
                </a:extLst>
              </p:cNvPr>
              <p:cNvSpPr txBox="1"/>
              <p:nvPr/>
            </p:nvSpPr>
            <p:spPr>
              <a:xfrm>
                <a:off x="6496848" y="1821640"/>
                <a:ext cx="1320162" cy="1247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Decriminalization</a:t>
                </a:r>
              </a:p>
            </p:txBody>
          </p:sp>
        </p:grpSp>
        <p:grpSp>
          <p:nvGrpSpPr>
            <p:cNvPr id="19" name="Groupe 18">
              <a:extLst>
                <a:ext uri="{FF2B5EF4-FFF2-40B4-BE49-F238E27FC236}">
                  <a16:creationId xmlns:a16="http://schemas.microsoft.com/office/drawing/2014/main" id="{780ECBA7-9707-6FAE-152D-B62FFBB4461D}"/>
                </a:ext>
              </a:extLst>
            </p:cNvPr>
            <p:cNvGrpSpPr/>
            <p:nvPr/>
          </p:nvGrpSpPr>
          <p:grpSpPr>
            <a:xfrm>
              <a:off x="5871869" y="4442745"/>
              <a:ext cx="1577135" cy="1812799"/>
              <a:chOff x="5576702" y="3078288"/>
              <a:chExt cx="1577135" cy="1812799"/>
            </a:xfrm>
          </p:grpSpPr>
          <p:sp>
            <p:nvSpPr>
              <p:cNvPr id="23" name="Hexagone 22">
                <a:extLst>
                  <a:ext uri="{FF2B5EF4-FFF2-40B4-BE49-F238E27FC236}">
                    <a16:creationId xmlns:a16="http://schemas.microsoft.com/office/drawing/2014/main" id="{6CE96034-0ADD-3656-F540-CFED14199444}"/>
                  </a:ext>
                </a:extLst>
              </p:cNvPr>
              <p:cNvSpPr/>
              <p:nvPr/>
            </p:nvSpPr>
            <p:spPr>
              <a:xfrm rot="5400000">
                <a:off x="5458870" y="3196120"/>
                <a:ext cx="1812799" cy="1577135"/>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b="1"/>
              </a:p>
            </p:txBody>
          </p:sp>
          <p:sp>
            <p:nvSpPr>
              <p:cNvPr id="24" name="Hexagone 12">
                <a:extLst>
                  <a:ext uri="{FF2B5EF4-FFF2-40B4-BE49-F238E27FC236}">
                    <a16:creationId xmlns:a16="http://schemas.microsoft.com/office/drawing/2014/main" id="{405B76B4-A5F4-990D-DB4F-AAC5167FEDB1}"/>
                  </a:ext>
                </a:extLst>
              </p:cNvPr>
              <p:cNvSpPr txBox="1"/>
              <p:nvPr/>
            </p:nvSpPr>
            <p:spPr>
              <a:xfrm>
                <a:off x="5822472" y="3360784"/>
                <a:ext cx="1085595" cy="1247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Community</a:t>
                </a:r>
                <a:r>
                  <a:rPr lang="en-US" sz="1800" b="1" kern="1200" dirty="0"/>
                  <a:t> </a:t>
                </a:r>
                <a:r>
                  <a:rPr lang="en-US" sz="1400" b="1" kern="1200" dirty="0"/>
                  <a:t>involvement</a:t>
                </a:r>
                <a:endParaRPr lang="en-US" sz="1800" b="1" kern="1200" dirty="0"/>
              </a:p>
            </p:txBody>
          </p:sp>
        </p:grpSp>
        <p:grpSp>
          <p:nvGrpSpPr>
            <p:cNvPr id="20" name="Groupe 19">
              <a:extLst>
                <a:ext uri="{FF2B5EF4-FFF2-40B4-BE49-F238E27FC236}">
                  <a16:creationId xmlns:a16="http://schemas.microsoft.com/office/drawing/2014/main" id="{C5B6E6BC-F190-C7EE-D36A-CFCC2579A77D}"/>
                </a:ext>
              </a:extLst>
            </p:cNvPr>
            <p:cNvGrpSpPr/>
            <p:nvPr/>
          </p:nvGrpSpPr>
          <p:grpSpPr>
            <a:xfrm>
              <a:off x="4120719" y="4442746"/>
              <a:ext cx="1660670" cy="1812799"/>
              <a:chOff x="3825552" y="3078289"/>
              <a:chExt cx="1660670" cy="1812799"/>
            </a:xfrm>
          </p:grpSpPr>
          <p:sp>
            <p:nvSpPr>
              <p:cNvPr id="21" name="Hexagone 20">
                <a:extLst>
                  <a:ext uri="{FF2B5EF4-FFF2-40B4-BE49-F238E27FC236}">
                    <a16:creationId xmlns:a16="http://schemas.microsoft.com/office/drawing/2014/main" id="{8233D2E9-DE81-AEC4-2EB5-DD0AA1DD505E}"/>
                  </a:ext>
                </a:extLst>
              </p:cNvPr>
              <p:cNvSpPr/>
              <p:nvPr/>
            </p:nvSpPr>
            <p:spPr>
              <a:xfrm rot="5400000">
                <a:off x="3749487" y="3154354"/>
                <a:ext cx="1812799" cy="1660670"/>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b="1"/>
              </a:p>
            </p:txBody>
          </p:sp>
          <p:sp>
            <p:nvSpPr>
              <p:cNvPr id="22" name="Hexagone 14">
                <a:extLst>
                  <a:ext uri="{FF2B5EF4-FFF2-40B4-BE49-F238E27FC236}">
                    <a16:creationId xmlns:a16="http://schemas.microsoft.com/office/drawing/2014/main" id="{9B0F55D4-E6FD-2A75-F351-E91104B34C0F}"/>
                  </a:ext>
                </a:extLst>
              </p:cNvPr>
              <p:cNvSpPr txBox="1"/>
              <p:nvPr/>
            </p:nvSpPr>
            <p:spPr>
              <a:xfrm>
                <a:off x="4096287" y="3388093"/>
                <a:ext cx="1225960" cy="1208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600" b="1" kern="1200" dirty="0"/>
                  <a:t>Prevention of Gender</a:t>
                </a:r>
              </a:p>
              <a:p>
                <a:pPr marL="0" lvl="0" indent="0" algn="ctr" defTabSz="800100">
                  <a:lnSpc>
                    <a:spcPct val="90000"/>
                  </a:lnSpc>
                  <a:spcBef>
                    <a:spcPct val="0"/>
                  </a:spcBef>
                  <a:spcAft>
                    <a:spcPct val="35000"/>
                  </a:spcAft>
                  <a:buNone/>
                </a:pPr>
                <a:r>
                  <a:rPr lang="en-US" sz="1600" b="1" kern="1200" dirty="0"/>
                  <a:t>Based Violence</a:t>
                </a:r>
              </a:p>
            </p:txBody>
          </p:sp>
        </p:grpSp>
      </p:grpSp>
    </p:spTree>
    <p:extLst>
      <p:ext uri="{BB962C8B-B14F-4D97-AF65-F5344CB8AC3E}">
        <p14:creationId xmlns:p14="http://schemas.microsoft.com/office/powerpoint/2010/main" val="334840542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lstStyle/>
          <a:p>
            <a:r>
              <a:rPr lang="en-GB" dirty="0"/>
              <a:t>The Eﬀect of Interventions on Adherence </a:t>
            </a:r>
          </a:p>
        </p:txBody>
      </p:sp>
      <p:sp>
        <p:nvSpPr>
          <p:cNvPr id="5" name="Rectangle 4"/>
          <p:cNvSpPr/>
          <p:nvPr/>
        </p:nvSpPr>
        <p:spPr>
          <a:xfrm>
            <a:off x="284095" y="6089486"/>
            <a:ext cx="4632550" cy="461663"/>
          </a:xfrm>
          <a:prstGeom prst="rect">
            <a:avLst/>
          </a:prstGeom>
        </p:spPr>
        <p:txBody>
          <a:bodyPr wrap="square" lIns="91435" tIns="45719" rIns="91435" bIns="45719">
            <a:spAutoFit/>
          </a:bodyPr>
          <a:lstStyle/>
          <a:p>
            <a:pPr defTabSz="914309"/>
            <a:r>
              <a:rPr lang="en-GB" sz="1200" i="1" dirty="0">
                <a:solidFill>
                  <a:prstClr val="black"/>
                </a:solidFill>
                <a:latin typeface="Calibri"/>
              </a:rPr>
              <a:t>BST/MAT=behavioural skills training or medication adherence training. CBT=cognitive behavioural therapy. SMS=short message services</a:t>
            </a:r>
          </a:p>
        </p:txBody>
      </p:sp>
      <p:sp>
        <p:nvSpPr>
          <p:cNvPr id="6" name="Rectangle 5"/>
          <p:cNvSpPr/>
          <p:nvPr/>
        </p:nvSpPr>
        <p:spPr>
          <a:xfrm>
            <a:off x="10037253" y="6505064"/>
            <a:ext cx="2154747" cy="246219"/>
          </a:xfrm>
          <a:prstGeom prst="rect">
            <a:avLst/>
          </a:prstGeom>
        </p:spPr>
        <p:txBody>
          <a:bodyPr wrap="none" lIns="91435" tIns="45719" rIns="91435" bIns="45719">
            <a:spAutoFit/>
          </a:bodyPr>
          <a:lstStyle/>
          <a:p>
            <a:pPr defTabSz="914309"/>
            <a:r>
              <a:rPr lang="it-IT" sz="1000" i="1" dirty="0" err="1">
                <a:latin typeface="Calibri"/>
              </a:rPr>
              <a:t>Kanters</a:t>
            </a:r>
            <a:r>
              <a:rPr lang="it-IT" sz="1000" i="1" dirty="0">
                <a:latin typeface="Calibri"/>
              </a:rPr>
              <a:t> S. Lancet HIV 2017; 4: e31–40</a:t>
            </a:r>
          </a:p>
        </p:txBody>
      </p:sp>
      <p:grpSp>
        <p:nvGrpSpPr>
          <p:cNvPr id="3" name="Groupe 2">
            <a:extLst>
              <a:ext uri="{FF2B5EF4-FFF2-40B4-BE49-F238E27FC236}">
                <a16:creationId xmlns:a16="http://schemas.microsoft.com/office/drawing/2014/main" id="{1B2DB396-B486-BDF3-C00B-8F864372ED36}"/>
              </a:ext>
            </a:extLst>
          </p:cNvPr>
          <p:cNvGrpSpPr/>
          <p:nvPr/>
        </p:nvGrpSpPr>
        <p:grpSpPr>
          <a:xfrm>
            <a:off x="1501111" y="1233613"/>
            <a:ext cx="6806812" cy="4839443"/>
            <a:chOff x="2059377" y="1454995"/>
            <a:chExt cx="6806812" cy="4839443"/>
          </a:xfrm>
        </p:grpSpPr>
        <p:grpSp>
          <p:nvGrpSpPr>
            <p:cNvPr id="49" name="Groupe 48">
              <a:extLst>
                <a:ext uri="{FF2B5EF4-FFF2-40B4-BE49-F238E27FC236}">
                  <a16:creationId xmlns:a16="http://schemas.microsoft.com/office/drawing/2014/main" id="{1E9A1ACA-03E5-2610-4FD7-01B290244F5D}"/>
                </a:ext>
              </a:extLst>
            </p:cNvPr>
            <p:cNvGrpSpPr/>
            <p:nvPr/>
          </p:nvGrpSpPr>
          <p:grpSpPr>
            <a:xfrm>
              <a:off x="6284913" y="1908175"/>
              <a:ext cx="2581276" cy="4386263"/>
              <a:chOff x="6284913" y="1908175"/>
              <a:chExt cx="2581276" cy="4386263"/>
            </a:xfrm>
          </p:grpSpPr>
          <p:sp>
            <p:nvSpPr>
              <p:cNvPr id="16" name="Line 6">
                <a:extLst>
                  <a:ext uri="{FF2B5EF4-FFF2-40B4-BE49-F238E27FC236}">
                    <a16:creationId xmlns:a16="http://schemas.microsoft.com/office/drawing/2014/main" id="{EEF7153A-B5DD-7EC9-B81C-DC3460C7BEBA}"/>
                  </a:ext>
                </a:extLst>
              </p:cNvPr>
              <p:cNvSpPr>
                <a:spLocks noChangeShapeType="1"/>
              </p:cNvSpPr>
              <p:nvPr/>
            </p:nvSpPr>
            <p:spPr bwMode="auto">
              <a:xfrm flipV="1">
                <a:off x="6430963" y="1908175"/>
                <a:ext cx="0" cy="43862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7">
                <a:extLst>
                  <a:ext uri="{FF2B5EF4-FFF2-40B4-BE49-F238E27FC236}">
                    <a16:creationId xmlns:a16="http://schemas.microsoft.com/office/drawing/2014/main" id="{45EF1247-E067-5D8E-4FD1-B20806D4B2C1}"/>
                  </a:ext>
                </a:extLst>
              </p:cNvPr>
              <p:cNvSpPr>
                <a:spLocks noChangeShapeType="1"/>
              </p:cNvSpPr>
              <p:nvPr/>
            </p:nvSpPr>
            <p:spPr bwMode="auto">
              <a:xfrm flipH="1">
                <a:off x="6357938" y="2351088"/>
                <a:ext cx="230188"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8">
                <a:extLst>
                  <a:ext uri="{FF2B5EF4-FFF2-40B4-BE49-F238E27FC236}">
                    <a16:creationId xmlns:a16="http://schemas.microsoft.com/office/drawing/2014/main" id="{575672B1-EB89-FB95-E11E-EE3646AEE0A9}"/>
                  </a:ext>
                </a:extLst>
              </p:cNvPr>
              <p:cNvSpPr>
                <a:spLocks noChangeShapeType="1"/>
              </p:cNvSpPr>
              <p:nvPr/>
            </p:nvSpPr>
            <p:spPr bwMode="auto">
              <a:xfrm>
                <a:off x="6391276" y="3343275"/>
                <a:ext cx="177800"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9">
                <a:extLst>
                  <a:ext uri="{FF2B5EF4-FFF2-40B4-BE49-F238E27FC236}">
                    <a16:creationId xmlns:a16="http://schemas.microsoft.com/office/drawing/2014/main" id="{EF68331A-7F80-FC35-DBF7-B83556039986}"/>
                  </a:ext>
                </a:extLst>
              </p:cNvPr>
              <p:cNvSpPr>
                <a:spLocks noChangeShapeType="1"/>
              </p:cNvSpPr>
              <p:nvPr/>
            </p:nvSpPr>
            <p:spPr bwMode="auto">
              <a:xfrm flipH="1">
                <a:off x="6357938" y="3578225"/>
                <a:ext cx="312738"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10">
                <a:extLst>
                  <a:ext uri="{FF2B5EF4-FFF2-40B4-BE49-F238E27FC236}">
                    <a16:creationId xmlns:a16="http://schemas.microsoft.com/office/drawing/2014/main" id="{13B9E142-9076-8945-D134-9B9646F738BE}"/>
                  </a:ext>
                </a:extLst>
              </p:cNvPr>
              <p:cNvSpPr>
                <a:spLocks noChangeShapeType="1"/>
              </p:cNvSpPr>
              <p:nvPr/>
            </p:nvSpPr>
            <p:spPr bwMode="auto">
              <a:xfrm flipH="1">
                <a:off x="6397626" y="3078163"/>
                <a:ext cx="941388"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11">
                <a:extLst>
                  <a:ext uri="{FF2B5EF4-FFF2-40B4-BE49-F238E27FC236}">
                    <a16:creationId xmlns:a16="http://schemas.microsoft.com/office/drawing/2014/main" id="{C1C5F3BE-CC14-7DAF-3072-745308D879EF}"/>
                  </a:ext>
                </a:extLst>
              </p:cNvPr>
              <p:cNvSpPr>
                <a:spLocks noChangeShapeType="1"/>
              </p:cNvSpPr>
              <p:nvPr/>
            </p:nvSpPr>
            <p:spPr bwMode="auto">
              <a:xfrm flipH="1">
                <a:off x="6362701" y="2808288"/>
                <a:ext cx="530225"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Line 12">
                <a:extLst>
                  <a:ext uri="{FF2B5EF4-FFF2-40B4-BE49-F238E27FC236}">
                    <a16:creationId xmlns:a16="http://schemas.microsoft.com/office/drawing/2014/main" id="{502197BC-89FA-4D8D-3422-7CEDF61D8063}"/>
                  </a:ext>
                </a:extLst>
              </p:cNvPr>
              <p:cNvSpPr>
                <a:spLocks noChangeShapeType="1"/>
              </p:cNvSpPr>
              <p:nvPr/>
            </p:nvSpPr>
            <p:spPr bwMode="auto">
              <a:xfrm flipH="1">
                <a:off x="6421438" y="2571750"/>
                <a:ext cx="249238"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Line 13">
                <a:extLst>
                  <a:ext uri="{FF2B5EF4-FFF2-40B4-BE49-F238E27FC236}">
                    <a16:creationId xmlns:a16="http://schemas.microsoft.com/office/drawing/2014/main" id="{0750E90F-9089-FA4E-60F5-D210B6853D55}"/>
                  </a:ext>
                </a:extLst>
              </p:cNvPr>
              <p:cNvSpPr>
                <a:spLocks noChangeShapeType="1"/>
              </p:cNvSpPr>
              <p:nvPr/>
            </p:nvSpPr>
            <p:spPr bwMode="auto">
              <a:xfrm flipH="1">
                <a:off x="6327776" y="5307013"/>
                <a:ext cx="606425"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Line 14">
                <a:extLst>
                  <a:ext uri="{FF2B5EF4-FFF2-40B4-BE49-F238E27FC236}">
                    <a16:creationId xmlns:a16="http://schemas.microsoft.com/office/drawing/2014/main" id="{9C76B03B-FE47-B3A5-52C3-28DBABD527FE}"/>
                  </a:ext>
                </a:extLst>
              </p:cNvPr>
              <p:cNvSpPr>
                <a:spLocks noChangeShapeType="1"/>
              </p:cNvSpPr>
              <p:nvPr/>
            </p:nvSpPr>
            <p:spPr bwMode="auto">
              <a:xfrm>
                <a:off x="6430963" y="5067300"/>
                <a:ext cx="452438"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Line 15">
                <a:extLst>
                  <a:ext uri="{FF2B5EF4-FFF2-40B4-BE49-F238E27FC236}">
                    <a16:creationId xmlns:a16="http://schemas.microsoft.com/office/drawing/2014/main" id="{5BB7C425-7E5F-6752-56D8-231960AA41DB}"/>
                  </a:ext>
                </a:extLst>
              </p:cNvPr>
              <p:cNvSpPr>
                <a:spLocks noChangeShapeType="1"/>
              </p:cNvSpPr>
              <p:nvPr/>
            </p:nvSpPr>
            <p:spPr bwMode="auto">
              <a:xfrm>
                <a:off x="6430963" y="4800600"/>
                <a:ext cx="322263"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Line 16">
                <a:extLst>
                  <a:ext uri="{FF2B5EF4-FFF2-40B4-BE49-F238E27FC236}">
                    <a16:creationId xmlns:a16="http://schemas.microsoft.com/office/drawing/2014/main" id="{DA3AFBA6-3978-DF91-9823-69C7F8DCBD31}"/>
                  </a:ext>
                </a:extLst>
              </p:cNvPr>
              <p:cNvSpPr>
                <a:spLocks noChangeShapeType="1"/>
              </p:cNvSpPr>
              <p:nvPr/>
            </p:nvSpPr>
            <p:spPr bwMode="auto">
              <a:xfrm flipH="1">
                <a:off x="6365876" y="4559300"/>
                <a:ext cx="463550"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Line 17">
                <a:extLst>
                  <a:ext uri="{FF2B5EF4-FFF2-40B4-BE49-F238E27FC236}">
                    <a16:creationId xmlns:a16="http://schemas.microsoft.com/office/drawing/2014/main" id="{8CEA3B0A-9406-4D7F-1184-C08232B882E1}"/>
                  </a:ext>
                </a:extLst>
              </p:cNvPr>
              <p:cNvSpPr>
                <a:spLocks noChangeShapeType="1"/>
              </p:cNvSpPr>
              <p:nvPr/>
            </p:nvSpPr>
            <p:spPr bwMode="auto">
              <a:xfrm flipH="1">
                <a:off x="6391276" y="4303713"/>
                <a:ext cx="346075"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Line 18">
                <a:extLst>
                  <a:ext uri="{FF2B5EF4-FFF2-40B4-BE49-F238E27FC236}">
                    <a16:creationId xmlns:a16="http://schemas.microsoft.com/office/drawing/2014/main" id="{88306F80-440A-C77A-A1CD-22709A3BE660}"/>
                  </a:ext>
                </a:extLst>
              </p:cNvPr>
              <p:cNvSpPr>
                <a:spLocks noChangeShapeType="1"/>
              </p:cNvSpPr>
              <p:nvPr/>
            </p:nvSpPr>
            <p:spPr bwMode="auto">
              <a:xfrm flipH="1">
                <a:off x="6284913" y="4083050"/>
                <a:ext cx="366713"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Line 19">
                <a:extLst>
                  <a:ext uri="{FF2B5EF4-FFF2-40B4-BE49-F238E27FC236}">
                    <a16:creationId xmlns:a16="http://schemas.microsoft.com/office/drawing/2014/main" id="{286B55F8-44F7-D5E7-2572-1CD3AA424586}"/>
                  </a:ext>
                </a:extLst>
              </p:cNvPr>
              <p:cNvSpPr>
                <a:spLocks noChangeShapeType="1"/>
              </p:cNvSpPr>
              <p:nvPr/>
            </p:nvSpPr>
            <p:spPr bwMode="auto">
              <a:xfrm flipH="1">
                <a:off x="6945313" y="5551488"/>
                <a:ext cx="1908175" cy="0"/>
              </a:xfrm>
              <a:prstGeom prst="line">
                <a:avLst/>
              </a:prstGeom>
              <a:noFill/>
              <a:ln w="19050">
                <a:solidFill>
                  <a:srgbClr val="0066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Line 20">
                <a:extLst>
                  <a:ext uri="{FF2B5EF4-FFF2-40B4-BE49-F238E27FC236}">
                    <a16:creationId xmlns:a16="http://schemas.microsoft.com/office/drawing/2014/main" id="{92D3CB3B-FE71-A001-C6F4-08A6EE6799C4}"/>
                  </a:ext>
                </a:extLst>
              </p:cNvPr>
              <p:cNvSpPr>
                <a:spLocks noChangeShapeType="1"/>
              </p:cNvSpPr>
              <p:nvPr/>
            </p:nvSpPr>
            <p:spPr bwMode="auto">
              <a:xfrm flipH="1">
                <a:off x="6308726" y="3817938"/>
                <a:ext cx="2557463" cy="0"/>
              </a:xfrm>
              <a:prstGeom prst="line">
                <a:avLst/>
              </a:prstGeom>
              <a:noFill/>
              <a:ln w="19050">
                <a:solidFill>
                  <a:srgbClr val="0066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Line 21">
                <a:extLst>
                  <a:ext uri="{FF2B5EF4-FFF2-40B4-BE49-F238E27FC236}">
                    <a16:creationId xmlns:a16="http://schemas.microsoft.com/office/drawing/2014/main" id="{7B159CB0-C6E7-7A89-2123-8174314C520C}"/>
                  </a:ext>
                </a:extLst>
              </p:cNvPr>
              <p:cNvSpPr>
                <a:spLocks noChangeShapeType="1"/>
              </p:cNvSpPr>
              <p:nvPr/>
            </p:nvSpPr>
            <p:spPr bwMode="auto">
              <a:xfrm flipH="1">
                <a:off x="6370638" y="5792788"/>
                <a:ext cx="271463"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Line 22">
                <a:extLst>
                  <a:ext uri="{FF2B5EF4-FFF2-40B4-BE49-F238E27FC236}">
                    <a16:creationId xmlns:a16="http://schemas.microsoft.com/office/drawing/2014/main" id="{FDA7C531-FEEF-62F1-0F32-6250D02BE32A}"/>
                  </a:ext>
                </a:extLst>
              </p:cNvPr>
              <p:cNvSpPr>
                <a:spLocks noChangeShapeType="1"/>
              </p:cNvSpPr>
              <p:nvPr/>
            </p:nvSpPr>
            <p:spPr bwMode="auto">
              <a:xfrm>
                <a:off x="6419851" y="6051550"/>
                <a:ext cx="1787525" cy="0"/>
              </a:xfrm>
              <a:prstGeom prst="line">
                <a:avLst/>
              </a:prstGeom>
              <a:noFill/>
              <a:ln w="19050">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23">
                <a:extLst>
                  <a:ext uri="{FF2B5EF4-FFF2-40B4-BE49-F238E27FC236}">
                    <a16:creationId xmlns:a16="http://schemas.microsoft.com/office/drawing/2014/main" id="{B26FEC03-84E2-D83A-DA3E-DFF9F812790F}"/>
                  </a:ext>
                </a:extLst>
              </p:cNvPr>
              <p:cNvSpPr>
                <a:spLocks noChangeArrowheads="1"/>
              </p:cNvSpPr>
              <p:nvPr/>
            </p:nvSpPr>
            <p:spPr bwMode="auto">
              <a:xfrm>
                <a:off x="6384926" y="2289175"/>
                <a:ext cx="130175" cy="1301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Rectangle 24">
                <a:extLst>
                  <a:ext uri="{FF2B5EF4-FFF2-40B4-BE49-F238E27FC236}">
                    <a16:creationId xmlns:a16="http://schemas.microsoft.com/office/drawing/2014/main" id="{4D68BDC8-0B75-F325-DC6B-92E59AF72B6B}"/>
                  </a:ext>
                </a:extLst>
              </p:cNvPr>
              <p:cNvSpPr>
                <a:spLocks noChangeArrowheads="1"/>
              </p:cNvSpPr>
              <p:nvPr/>
            </p:nvSpPr>
            <p:spPr bwMode="auto">
              <a:xfrm>
                <a:off x="6462713" y="2513013"/>
                <a:ext cx="128588" cy="12858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Rectangle 25">
                <a:extLst>
                  <a:ext uri="{FF2B5EF4-FFF2-40B4-BE49-F238E27FC236}">
                    <a16:creationId xmlns:a16="http://schemas.microsoft.com/office/drawing/2014/main" id="{F283C8EB-FD21-E273-3021-AE648E0DE78A}"/>
                  </a:ext>
                </a:extLst>
              </p:cNvPr>
              <p:cNvSpPr>
                <a:spLocks noChangeArrowheads="1"/>
              </p:cNvSpPr>
              <p:nvPr/>
            </p:nvSpPr>
            <p:spPr bwMode="auto">
              <a:xfrm>
                <a:off x="6469063" y="2738438"/>
                <a:ext cx="153988" cy="1397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Rectangle 26">
                <a:extLst>
                  <a:ext uri="{FF2B5EF4-FFF2-40B4-BE49-F238E27FC236}">
                    <a16:creationId xmlns:a16="http://schemas.microsoft.com/office/drawing/2014/main" id="{03E0E25B-7ABC-A7CA-2466-925305F28307}"/>
                  </a:ext>
                </a:extLst>
              </p:cNvPr>
              <p:cNvSpPr>
                <a:spLocks noChangeArrowheads="1"/>
              </p:cNvSpPr>
              <p:nvPr/>
            </p:nvSpPr>
            <p:spPr bwMode="auto">
              <a:xfrm>
                <a:off x="6592888" y="2997200"/>
                <a:ext cx="169863" cy="16986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Rectangle 27">
                <a:extLst>
                  <a:ext uri="{FF2B5EF4-FFF2-40B4-BE49-F238E27FC236}">
                    <a16:creationId xmlns:a16="http://schemas.microsoft.com/office/drawing/2014/main" id="{CF9A2ACB-BE5F-69C4-A13E-54B9918F8B9C}"/>
                  </a:ext>
                </a:extLst>
              </p:cNvPr>
              <p:cNvSpPr>
                <a:spLocks noChangeArrowheads="1"/>
              </p:cNvSpPr>
              <p:nvPr/>
            </p:nvSpPr>
            <p:spPr bwMode="auto">
              <a:xfrm>
                <a:off x="6411913" y="3281363"/>
                <a:ext cx="115888" cy="11588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Rectangle 28">
                <a:extLst>
                  <a:ext uri="{FF2B5EF4-FFF2-40B4-BE49-F238E27FC236}">
                    <a16:creationId xmlns:a16="http://schemas.microsoft.com/office/drawing/2014/main" id="{8E036461-548B-C527-5CDB-BFB81D861F91}"/>
                  </a:ext>
                </a:extLst>
              </p:cNvPr>
              <p:cNvSpPr>
                <a:spLocks noChangeArrowheads="1"/>
              </p:cNvSpPr>
              <p:nvPr/>
            </p:nvSpPr>
            <p:spPr bwMode="auto">
              <a:xfrm>
                <a:off x="6402388" y="3513138"/>
                <a:ext cx="142875" cy="12541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Rectangle 29">
                <a:extLst>
                  <a:ext uri="{FF2B5EF4-FFF2-40B4-BE49-F238E27FC236}">
                    <a16:creationId xmlns:a16="http://schemas.microsoft.com/office/drawing/2014/main" id="{BE546341-BAF5-BD23-617A-998EF3644902}"/>
                  </a:ext>
                </a:extLst>
              </p:cNvPr>
              <p:cNvSpPr>
                <a:spLocks noChangeArrowheads="1"/>
              </p:cNvSpPr>
              <p:nvPr/>
            </p:nvSpPr>
            <p:spPr bwMode="auto">
              <a:xfrm>
                <a:off x="6707188" y="3702050"/>
                <a:ext cx="234950" cy="2349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Rectangle 30">
                <a:extLst>
                  <a:ext uri="{FF2B5EF4-FFF2-40B4-BE49-F238E27FC236}">
                    <a16:creationId xmlns:a16="http://schemas.microsoft.com/office/drawing/2014/main" id="{2D5C55EB-9BC1-145B-6CFF-D5A469FFC22F}"/>
                  </a:ext>
                </a:extLst>
              </p:cNvPr>
              <p:cNvSpPr>
                <a:spLocks noChangeArrowheads="1"/>
              </p:cNvSpPr>
              <p:nvPr/>
            </p:nvSpPr>
            <p:spPr bwMode="auto">
              <a:xfrm>
                <a:off x="6327776" y="4014788"/>
                <a:ext cx="150813" cy="13493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Rectangle 31">
                <a:extLst>
                  <a:ext uri="{FF2B5EF4-FFF2-40B4-BE49-F238E27FC236}">
                    <a16:creationId xmlns:a16="http://schemas.microsoft.com/office/drawing/2014/main" id="{1CAC34B4-88DF-681E-4368-F3A436E161B8}"/>
                  </a:ext>
                </a:extLst>
              </p:cNvPr>
              <p:cNvSpPr>
                <a:spLocks noChangeArrowheads="1"/>
              </p:cNvSpPr>
              <p:nvPr/>
            </p:nvSpPr>
            <p:spPr bwMode="auto">
              <a:xfrm>
                <a:off x="6450013" y="4240213"/>
                <a:ext cx="147638" cy="13176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Rectangle 32">
                <a:extLst>
                  <a:ext uri="{FF2B5EF4-FFF2-40B4-BE49-F238E27FC236}">
                    <a16:creationId xmlns:a16="http://schemas.microsoft.com/office/drawing/2014/main" id="{8DC740E5-24A7-A4D0-05F2-229003D22906}"/>
                  </a:ext>
                </a:extLst>
              </p:cNvPr>
              <p:cNvSpPr>
                <a:spLocks noChangeArrowheads="1"/>
              </p:cNvSpPr>
              <p:nvPr/>
            </p:nvSpPr>
            <p:spPr bwMode="auto">
              <a:xfrm>
                <a:off x="6459538" y="4491038"/>
                <a:ext cx="153988" cy="14128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Rectangle 33">
                <a:extLst>
                  <a:ext uri="{FF2B5EF4-FFF2-40B4-BE49-F238E27FC236}">
                    <a16:creationId xmlns:a16="http://schemas.microsoft.com/office/drawing/2014/main" id="{7C77ED2E-8442-89ED-F1EB-E735CCE82C22}"/>
                  </a:ext>
                </a:extLst>
              </p:cNvPr>
              <p:cNvSpPr>
                <a:spLocks noChangeArrowheads="1"/>
              </p:cNvSpPr>
              <p:nvPr/>
            </p:nvSpPr>
            <p:spPr bwMode="auto">
              <a:xfrm>
                <a:off x="6496051" y="4730750"/>
                <a:ext cx="147638" cy="1333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Rectangle 34">
                <a:extLst>
                  <a:ext uri="{FF2B5EF4-FFF2-40B4-BE49-F238E27FC236}">
                    <a16:creationId xmlns:a16="http://schemas.microsoft.com/office/drawing/2014/main" id="{C56E82E4-6D76-B220-1B93-2F0078D53462}"/>
                  </a:ext>
                </a:extLst>
              </p:cNvPr>
              <p:cNvSpPr>
                <a:spLocks noChangeArrowheads="1"/>
              </p:cNvSpPr>
              <p:nvPr/>
            </p:nvSpPr>
            <p:spPr bwMode="auto">
              <a:xfrm>
                <a:off x="6437313" y="4992688"/>
                <a:ext cx="146050" cy="1460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Rectangle 35">
                <a:extLst>
                  <a:ext uri="{FF2B5EF4-FFF2-40B4-BE49-F238E27FC236}">
                    <a16:creationId xmlns:a16="http://schemas.microsoft.com/office/drawing/2014/main" id="{A4E97CC3-22DB-0B4D-7207-BE9F2809AA84}"/>
                  </a:ext>
                </a:extLst>
              </p:cNvPr>
              <p:cNvSpPr>
                <a:spLocks noChangeArrowheads="1"/>
              </p:cNvSpPr>
              <p:nvPr/>
            </p:nvSpPr>
            <p:spPr bwMode="auto">
              <a:xfrm>
                <a:off x="6419851" y="5221288"/>
                <a:ext cx="165100" cy="1651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Rectangle 36">
                <a:extLst>
                  <a:ext uri="{FF2B5EF4-FFF2-40B4-BE49-F238E27FC236}">
                    <a16:creationId xmlns:a16="http://schemas.microsoft.com/office/drawing/2014/main" id="{BCC3DF09-2007-834A-10AD-C8F0475749DB}"/>
                  </a:ext>
                </a:extLst>
              </p:cNvPr>
              <p:cNvSpPr>
                <a:spLocks noChangeArrowheads="1"/>
              </p:cNvSpPr>
              <p:nvPr/>
            </p:nvSpPr>
            <p:spPr bwMode="auto">
              <a:xfrm>
                <a:off x="7874001" y="5426075"/>
                <a:ext cx="250825" cy="23653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Rectangle 37">
                <a:extLst>
                  <a:ext uri="{FF2B5EF4-FFF2-40B4-BE49-F238E27FC236}">
                    <a16:creationId xmlns:a16="http://schemas.microsoft.com/office/drawing/2014/main" id="{A1B446D8-CA9A-75FC-4499-B0F52DB6FABD}"/>
                  </a:ext>
                </a:extLst>
              </p:cNvPr>
              <p:cNvSpPr>
                <a:spLocks noChangeArrowheads="1"/>
              </p:cNvSpPr>
              <p:nvPr/>
            </p:nvSpPr>
            <p:spPr bwMode="auto">
              <a:xfrm>
                <a:off x="6402388" y="5732463"/>
                <a:ext cx="130175" cy="1301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Rectangle 38">
                <a:extLst>
                  <a:ext uri="{FF2B5EF4-FFF2-40B4-BE49-F238E27FC236}">
                    <a16:creationId xmlns:a16="http://schemas.microsoft.com/office/drawing/2014/main" id="{112FD723-0163-7274-1309-AF47CDC5006D}"/>
                  </a:ext>
                </a:extLst>
              </p:cNvPr>
              <p:cNvSpPr>
                <a:spLocks noChangeArrowheads="1"/>
              </p:cNvSpPr>
              <p:nvPr/>
            </p:nvSpPr>
            <p:spPr bwMode="auto">
              <a:xfrm>
                <a:off x="6792913" y="5949950"/>
                <a:ext cx="207963" cy="1936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50" name="ZoneTexte 49">
              <a:extLst>
                <a:ext uri="{FF2B5EF4-FFF2-40B4-BE49-F238E27FC236}">
                  <a16:creationId xmlns:a16="http://schemas.microsoft.com/office/drawing/2014/main" id="{60D7FD91-9034-15AB-EDFB-2780318CA6FC}"/>
                </a:ext>
              </a:extLst>
            </p:cNvPr>
            <p:cNvSpPr txBox="1"/>
            <p:nvPr/>
          </p:nvSpPr>
          <p:spPr>
            <a:xfrm>
              <a:off x="4681432" y="2207264"/>
              <a:ext cx="1181734" cy="276999"/>
            </a:xfrm>
            <a:prstGeom prst="rect">
              <a:avLst/>
            </a:prstGeom>
            <a:noFill/>
          </p:spPr>
          <p:txBody>
            <a:bodyPr wrap="none" rtlCol="0">
              <a:spAutoFit/>
            </a:bodyPr>
            <a:lstStyle/>
            <a:p>
              <a:pPr algn="r"/>
              <a:r>
                <a:rPr lang="en-US" sz="1200" noProof="0" dirty="0"/>
                <a:t>1.05 (0.72-1.55)</a:t>
              </a:r>
            </a:p>
          </p:txBody>
        </p:sp>
        <p:sp>
          <p:nvSpPr>
            <p:cNvPr id="51" name="ZoneTexte 50">
              <a:extLst>
                <a:ext uri="{FF2B5EF4-FFF2-40B4-BE49-F238E27FC236}">
                  <a16:creationId xmlns:a16="http://schemas.microsoft.com/office/drawing/2014/main" id="{3BC8618E-9D4F-DF88-CB4F-987452511801}"/>
                </a:ext>
              </a:extLst>
            </p:cNvPr>
            <p:cNvSpPr txBox="1"/>
            <p:nvPr/>
          </p:nvSpPr>
          <p:spPr>
            <a:xfrm>
              <a:off x="4681432" y="2454075"/>
              <a:ext cx="1181735" cy="276999"/>
            </a:xfrm>
            <a:prstGeom prst="rect">
              <a:avLst/>
            </a:prstGeom>
            <a:noFill/>
          </p:spPr>
          <p:txBody>
            <a:bodyPr wrap="none" rtlCol="0">
              <a:spAutoFit/>
            </a:bodyPr>
            <a:lstStyle/>
            <a:p>
              <a:pPr algn="r"/>
              <a:r>
                <a:rPr lang="en-US" sz="1200" noProof="0" dirty="0"/>
                <a:t>1.32 (0.94-1.88)</a:t>
              </a:r>
            </a:p>
          </p:txBody>
        </p:sp>
        <p:sp>
          <p:nvSpPr>
            <p:cNvPr id="52" name="ZoneTexte 51">
              <a:extLst>
                <a:ext uri="{FF2B5EF4-FFF2-40B4-BE49-F238E27FC236}">
                  <a16:creationId xmlns:a16="http://schemas.microsoft.com/office/drawing/2014/main" id="{B48C6572-E5AF-ECE8-B3EE-882A31A75B7B}"/>
                </a:ext>
              </a:extLst>
            </p:cNvPr>
            <p:cNvSpPr txBox="1"/>
            <p:nvPr/>
          </p:nvSpPr>
          <p:spPr>
            <a:xfrm>
              <a:off x="4681432" y="2700886"/>
              <a:ext cx="1181735" cy="276999"/>
            </a:xfrm>
            <a:prstGeom prst="rect">
              <a:avLst/>
            </a:prstGeom>
            <a:noFill/>
          </p:spPr>
          <p:txBody>
            <a:bodyPr wrap="none" rtlCol="0">
              <a:spAutoFit/>
            </a:bodyPr>
            <a:lstStyle/>
            <a:p>
              <a:pPr algn="r"/>
              <a:r>
                <a:rPr lang="en-US" sz="1200" noProof="0" dirty="0"/>
                <a:t>1.39 (0.72-2.67)</a:t>
              </a:r>
            </a:p>
          </p:txBody>
        </p:sp>
        <p:sp>
          <p:nvSpPr>
            <p:cNvPr id="53" name="ZoneTexte 52">
              <a:extLst>
                <a:ext uri="{FF2B5EF4-FFF2-40B4-BE49-F238E27FC236}">
                  <a16:creationId xmlns:a16="http://schemas.microsoft.com/office/drawing/2014/main" id="{1CBE65AD-4659-7F54-F994-5F3F4AD90E2C}"/>
                </a:ext>
              </a:extLst>
            </p:cNvPr>
            <p:cNvSpPr txBox="1"/>
            <p:nvPr/>
          </p:nvSpPr>
          <p:spPr>
            <a:xfrm>
              <a:off x="4681432" y="2947697"/>
              <a:ext cx="1181735" cy="276999"/>
            </a:xfrm>
            <a:prstGeom prst="rect">
              <a:avLst/>
            </a:prstGeom>
            <a:noFill/>
          </p:spPr>
          <p:txBody>
            <a:bodyPr wrap="none" rtlCol="0">
              <a:spAutoFit/>
            </a:bodyPr>
            <a:lstStyle/>
            <a:p>
              <a:pPr algn="r"/>
              <a:r>
                <a:rPr lang="en-US" sz="1200" noProof="0" dirty="0"/>
                <a:t>1.88 (0.86-4.30)</a:t>
              </a:r>
            </a:p>
          </p:txBody>
        </p:sp>
        <p:sp>
          <p:nvSpPr>
            <p:cNvPr id="54" name="ZoneTexte 53">
              <a:extLst>
                <a:ext uri="{FF2B5EF4-FFF2-40B4-BE49-F238E27FC236}">
                  <a16:creationId xmlns:a16="http://schemas.microsoft.com/office/drawing/2014/main" id="{BAD02EF6-5B1A-3F58-7AB1-32E7D5283D5C}"/>
                </a:ext>
              </a:extLst>
            </p:cNvPr>
            <p:cNvSpPr txBox="1"/>
            <p:nvPr/>
          </p:nvSpPr>
          <p:spPr>
            <a:xfrm>
              <a:off x="4681432" y="3194508"/>
              <a:ext cx="1181735" cy="276999"/>
            </a:xfrm>
            <a:prstGeom prst="rect">
              <a:avLst/>
            </a:prstGeom>
            <a:noFill/>
          </p:spPr>
          <p:txBody>
            <a:bodyPr wrap="none" rtlCol="0">
              <a:spAutoFit/>
            </a:bodyPr>
            <a:lstStyle/>
            <a:p>
              <a:pPr algn="r"/>
              <a:r>
                <a:rPr lang="en-US" sz="1200" noProof="0" dirty="0"/>
                <a:t>1.12 (0.87-1.47)</a:t>
              </a:r>
            </a:p>
          </p:txBody>
        </p:sp>
        <p:sp>
          <p:nvSpPr>
            <p:cNvPr id="55" name="ZoneTexte 54">
              <a:extLst>
                <a:ext uri="{FF2B5EF4-FFF2-40B4-BE49-F238E27FC236}">
                  <a16:creationId xmlns:a16="http://schemas.microsoft.com/office/drawing/2014/main" id="{16EB6267-2A59-5F87-61AE-7C90A4977F7F}"/>
                </a:ext>
              </a:extLst>
            </p:cNvPr>
            <p:cNvSpPr txBox="1"/>
            <p:nvPr/>
          </p:nvSpPr>
          <p:spPr>
            <a:xfrm>
              <a:off x="4681432" y="3441319"/>
              <a:ext cx="1181735" cy="276999"/>
            </a:xfrm>
            <a:prstGeom prst="rect">
              <a:avLst/>
            </a:prstGeom>
            <a:noFill/>
          </p:spPr>
          <p:txBody>
            <a:bodyPr wrap="none" rtlCol="0">
              <a:spAutoFit/>
            </a:bodyPr>
            <a:lstStyle/>
            <a:p>
              <a:pPr algn="r"/>
              <a:r>
                <a:rPr lang="en-US" sz="1200" noProof="0" dirty="0"/>
                <a:t>1.14 (0.70-1.87)</a:t>
              </a:r>
            </a:p>
          </p:txBody>
        </p:sp>
        <p:sp>
          <p:nvSpPr>
            <p:cNvPr id="56" name="ZoneTexte 55">
              <a:extLst>
                <a:ext uri="{FF2B5EF4-FFF2-40B4-BE49-F238E27FC236}">
                  <a16:creationId xmlns:a16="http://schemas.microsoft.com/office/drawing/2014/main" id="{08AB8D9C-E995-AD0B-27B2-BEBE4D98AB2E}"/>
                </a:ext>
              </a:extLst>
            </p:cNvPr>
            <p:cNvSpPr txBox="1"/>
            <p:nvPr/>
          </p:nvSpPr>
          <p:spPr>
            <a:xfrm>
              <a:off x="4642159" y="3688130"/>
              <a:ext cx="1260281" cy="276999"/>
            </a:xfrm>
            <a:prstGeom prst="rect">
              <a:avLst/>
            </a:prstGeom>
            <a:noFill/>
          </p:spPr>
          <p:txBody>
            <a:bodyPr wrap="none" rtlCol="0">
              <a:spAutoFit/>
            </a:bodyPr>
            <a:lstStyle/>
            <a:p>
              <a:pPr algn="r"/>
              <a:r>
                <a:rPr lang="en-US" sz="1200" noProof="0" dirty="0"/>
                <a:t>2.42 (0.51-12.83)</a:t>
              </a:r>
            </a:p>
          </p:txBody>
        </p:sp>
        <p:sp>
          <p:nvSpPr>
            <p:cNvPr id="57" name="ZoneTexte 56">
              <a:extLst>
                <a:ext uri="{FF2B5EF4-FFF2-40B4-BE49-F238E27FC236}">
                  <a16:creationId xmlns:a16="http://schemas.microsoft.com/office/drawing/2014/main" id="{FF4A2ED4-86C8-33DA-03FC-C261F69E7F40}"/>
                </a:ext>
              </a:extLst>
            </p:cNvPr>
            <p:cNvSpPr txBox="1"/>
            <p:nvPr/>
          </p:nvSpPr>
          <p:spPr>
            <a:xfrm>
              <a:off x="4681432" y="3934941"/>
              <a:ext cx="1181735" cy="276999"/>
            </a:xfrm>
            <a:prstGeom prst="rect">
              <a:avLst/>
            </a:prstGeom>
            <a:noFill/>
          </p:spPr>
          <p:txBody>
            <a:bodyPr wrap="none" rtlCol="0">
              <a:spAutoFit/>
            </a:bodyPr>
            <a:lstStyle/>
            <a:p>
              <a:pPr algn="r"/>
              <a:r>
                <a:rPr lang="en-US" sz="1200" noProof="0" dirty="0"/>
                <a:t>0.87 (0.44-1.79)</a:t>
              </a:r>
            </a:p>
          </p:txBody>
        </p:sp>
        <p:sp>
          <p:nvSpPr>
            <p:cNvPr id="58" name="ZoneTexte 57">
              <a:extLst>
                <a:ext uri="{FF2B5EF4-FFF2-40B4-BE49-F238E27FC236}">
                  <a16:creationId xmlns:a16="http://schemas.microsoft.com/office/drawing/2014/main" id="{67941BCB-59C8-6706-4117-99B8160E4645}"/>
                </a:ext>
              </a:extLst>
            </p:cNvPr>
            <p:cNvSpPr txBox="1"/>
            <p:nvPr/>
          </p:nvSpPr>
          <p:spPr>
            <a:xfrm>
              <a:off x="4681432" y="4181752"/>
              <a:ext cx="1181735" cy="276999"/>
            </a:xfrm>
            <a:prstGeom prst="rect">
              <a:avLst/>
            </a:prstGeom>
            <a:noFill/>
          </p:spPr>
          <p:txBody>
            <a:bodyPr wrap="none" rtlCol="0">
              <a:spAutoFit/>
            </a:bodyPr>
            <a:lstStyle/>
            <a:p>
              <a:pPr algn="r"/>
              <a:r>
                <a:rPr lang="en-US" sz="1200" noProof="0" dirty="0"/>
                <a:t>1.32 (0.84-2.11)</a:t>
              </a:r>
            </a:p>
          </p:txBody>
        </p:sp>
        <p:sp>
          <p:nvSpPr>
            <p:cNvPr id="59" name="ZoneTexte 58">
              <a:extLst>
                <a:ext uri="{FF2B5EF4-FFF2-40B4-BE49-F238E27FC236}">
                  <a16:creationId xmlns:a16="http://schemas.microsoft.com/office/drawing/2014/main" id="{080CFE4D-7A64-9420-1258-7D0F9C8FC9DB}"/>
                </a:ext>
              </a:extLst>
            </p:cNvPr>
            <p:cNvSpPr txBox="1"/>
            <p:nvPr/>
          </p:nvSpPr>
          <p:spPr>
            <a:xfrm>
              <a:off x="4681432" y="4428563"/>
              <a:ext cx="1181735" cy="276999"/>
            </a:xfrm>
            <a:prstGeom prst="rect">
              <a:avLst/>
            </a:prstGeom>
            <a:noFill/>
          </p:spPr>
          <p:txBody>
            <a:bodyPr wrap="none" rtlCol="0">
              <a:spAutoFit/>
            </a:bodyPr>
            <a:lstStyle/>
            <a:p>
              <a:pPr algn="r"/>
              <a:r>
                <a:rPr lang="en-US" sz="1200" noProof="0" dirty="0"/>
                <a:t>1.35 (0.73-2.46)</a:t>
              </a:r>
            </a:p>
          </p:txBody>
        </p:sp>
        <p:sp>
          <p:nvSpPr>
            <p:cNvPr id="60" name="ZoneTexte 59">
              <a:extLst>
                <a:ext uri="{FF2B5EF4-FFF2-40B4-BE49-F238E27FC236}">
                  <a16:creationId xmlns:a16="http://schemas.microsoft.com/office/drawing/2014/main" id="{6E7AE801-4805-ECB9-2DF1-0AADFCB2D885}"/>
                </a:ext>
              </a:extLst>
            </p:cNvPr>
            <p:cNvSpPr txBox="1"/>
            <p:nvPr/>
          </p:nvSpPr>
          <p:spPr>
            <a:xfrm>
              <a:off x="4681432" y="4675374"/>
              <a:ext cx="1181735" cy="276999"/>
            </a:xfrm>
            <a:prstGeom prst="rect">
              <a:avLst/>
            </a:prstGeom>
            <a:noFill/>
          </p:spPr>
          <p:txBody>
            <a:bodyPr wrap="none" rtlCol="0">
              <a:spAutoFit/>
            </a:bodyPr>
            <a:lstStyle/>
            <a:p>
              <a:pPr algn="r"/>
              <a:r>
                <a:rPr lang="en-US" sz="1200" noProof="0" dirty="0"/>
                <a:t>1.48 (1.00-2.16)</a:t>
              </a:r>
            </a:p>
          </p:txBody>
        </p:sp>
        <p:sp>
          <p:nvSpPr>
            <p:cNvPr id="61" name="ZoneTexte 60">
              <a:extLst>
                <a:ext uri="{FF2B5EF4-FFF2-40B4-BE49-F238E27FC236}">
                  <a16:creationId xmlns:a16="http://schemas.microsoft.com/office/drawing/2014/main" id="{D3D597BE-E280-4840-1643-836D50B28AE4}"/>
                </a:ext>
              </a:extLst>
            </p:cNvPr>
            <p:cNvSpPr txBox="1"/>
            <p:nvPr/>
          </p:nvSpPr>
          <p:spPr>
            <a:xfrm>
              <a:off x="4681432" y="4922185"/>
              <a:ext cx="1181735" cy="276999"/>
            </a:xfrm>
            <a:prstGeom prst="rect">
              <a:avLst/>
            </a:prstGeom>
            <a:noFill/>
          </p:spPr>
          <p:txBody>
            <a:bodyPr wrap="none" rtlCol="0">
              <a:spAutoFit/>
            </a:bodyPr>
            <a:lstStyle/>
            <a:p>
              <a:pPr algn="r"/>
              <a:r>
                <a:rPr lang="en-US" sz="1200" noProof="0" dirty="0"/>
                <a:t>1.25 (0.97-2.63)</a:t>
              </a:r>
            </a:p>
          </p:txBody>
        </p:sp>
        <p:sp>
          <p:nvSpPr>
            <p:cNvPr id="62" name="ZoneTexte 61">
              <a:extLst>
                <a:ext uri="{FF2B5EF4-FFF2-40B4-BE49-F238E27FC236}">
                  <a16:creationId xmlns:a16="http://schemas.microsoft.com/office/drawing/2014/main" id="{F67BF2DD-708E-3B8E-9D8F-AC1741345661}"/>
                </a:ext>
              </a:extLst>
            </p:cNvPr>
            <p:cNvSpPr txBox="1"/>
            <p:nvPr/>
          </p:nvSpPr>
          <p:spPr>
            <a:xfrm>
              <a:off x="4681432" y="5168996"/>
              <a:ext cx="1181735" cy="276999"/>
            </a:xfrm>
            <a:prstGeom prst="rect">
              <a:avLst/>
            </a:prstGeom>
            <a:noFill/>
          </p:spPr>
          <p:txBody>
            <a:bodyPr wrap="none" rtlCol="0">
              <a:spAutoFit/>
            </a:bodyPr>
            <a:lstStyle/>
            <a:p>
              <a:pPr algn="r"/>
              <a:r>
                <a:rPr lang="en-US" sz="1200" noProof="0" dirty="0"/>
                <a:t>1.25 (0.57-2.84)</a:t>
              </a:r>
            </a:p>
          </p:txBody>
        </p:sp>
        <p:sp>
          <p:nvSpPr>
            <p:cNvPr id="63" name="ZoneTexte 62">
              <a:extLst>
                <a:ext uri="{FF2B5EF4-FFF2-40B4-BE49-F238E27FC236}">
                  <a16:creationId xmlns:a16="http://schemas.microsoft.com/office/drawing/2014/main" id="{DB1F7FDA-24AA-3384-CCD3-2EC190823885}"/>
                </a:ext>
              </a:extLst>
            </p:cNvPr>
            <p:cNvSpPr txBox="1"/>
            <p:nvPr/>
          </p:nvSpPr>
          <p:spPr>
            <a:xfrm>
              <a:off x="4642159" y="5415807"/>
              <a:ext cx="1260281" cy="276999"/>
            </a:xfrm>
            <a:prstGeom prst="rect">
              <a:avLst/>
            </a:prstGeom>
            <a:noFill/>
          </p:spPr>
          <p:txBody>
            <a:bodyPr wrap="none" rtlCol="0">
              <a:spAutoFit/>
            </a:bodyPr>
            <a:lstStyle/>
            <a:p>
              <a:pPr algn="r"/>
              <a:r>
                <a:rPr lang="en-US" sz="1200" noProof="0" dirty="0"/>
                <a:t>6.74 (2.87-16.55)</a:t>
              </a:r>
            </a:p>
          </p:txBody>
        </p:sp>
        <p:sp>
          <p:nvSpPr>
            <p:cNvPr id="2048" name="ZoneTexte 2047">
              <a:extLst>
                <a:ext uri="{FF2B5EF4-FFF2-40B4-BE49-F238E27FC236}">
                  <a16:creationId xmlns:a16="http://schemas.microsoft.com/office/drawing/2014/main" id="{023FA195-B039-CCC2-5CA6-BBF55D55C02F}"/>
                </a:ext>
              </a:extLst>
            </p:cNvPr>
            <p:cNvSpPr txBox="1"/>
            <p:nvPr/>
          </p:nvSpPr>
          <p:spPr>
            <a:xfrm>
              <a:off x="4681432" y="5662618"/>
              <a:ext cx="1181735" cy="276999"/>
            </a:xfrm>
            <a:prstGeom prst="rect">
              <a:avLst/>
            </a:prstGeom>
            <a:noFill/>
          </p:spPr>
          <p:txBody>
            <a:bodyPr wrap="none" rtlCol="0">
              <a:spAutoFit/>
            </a:bodyPr>
            <a:lstStyle/>
            <a:p>
              <a:pPr algn="r"/>
              <a:r>
                <a:rPr lang="en-US" sz="1200" noProof="0" dirty="0"/>
                <a:t>1.12 (0.76-1.75)</a:t>
              </a:r>
            </a:p>
          </p:txBody>
        </p:sp>
        <p:sp>
          <p:nvSpPr>
            <p:cNvPr id="2049" name="ZoneTexte 2048">
              <a:extLst>
                <a:ext uri="{FF2B5EF4-FFF2-40B4-BE49-F238E27FC236}">
                  <a16:creationId xmlns:a16="http://schemas.microsoft.com/office/drawing/2014/main" id="{F59DE920-301A-1291-06CE-20B904111419}"/>
                </a:ext>
              </a:extLst>
            </p:cNvPr>
            <p:cNvSpPr txBox="1"/>
            <p:nvPr/>
          </p:nvSpPr>
          <p:spPr>
            <a:xfrm>
              <a:off x="4681432" y="5909430"/>
              <a:ext cx="1181735" cy="276999"/>
            </a:xfrm>
            <a:prstGeom prst="rect">
              <a:avLst/>
            </a:prstGeom>
            <a:noFill/>
          </p:spPr>
          <p:txBody>
            <a:bodyPr wrap="none" rtlCol="0">
              <a:spAutoFit/>
            </a:bodyPr>
            <a:lstStyle/>
            <a:p>
              <a:pPr algn="r"/>
              <a:r>
                <a:rPr lang="en-US" sz="1200" noProof="0" dirty="0"/>
                <a:t>2.67 (0.97-7.51)</a:t>
              </a:r>
            </a:p>
          </p:txBody>
        </p:sp>
        <p:sp>
          <p:nvSpPr>
            <p:cNvPr id="2051" name="ZoneTexte 2050">
              <a:extLst>
                <a:ext uri="{FF2B5EF4-FFF2-40B4-BE49-F238E27FC236}">
                  <a16:creationId xmlns:a16="http://schemas.microsoft.com/office/drawing/2014/main" id="{8C0949DB-8240-813A-A587-54B8D91C31A6}"/>
                </a:ext>
              </a:extLst>
            </p:cNvPr>
            <p:cNvSpPr txBox="1"/>
            <p:nvPr/>
          </p:nvSpPr>
          <p:spPr>
            <a:xfrm>
              <a:off x="2059377" y="2207264"/>
              <a:ext cx="1088760" cy="276999"/>
            </a:xfrm>
            <a:prstGeom prst="rect">
              <a:avLst/>
            </a:prstGeom>
            <a:noFill/>
          </p:spPr>
          <p:txBody>
            <a:bodyPr wrap="none" rtlCol="0">
              <a:spAutoFit/>
            </a:bodyPr>
            <a:lstStyle/>
            <a:p>
              <a:r>
                <a:rPr lang="en-US" sz="1200" noProof="0" dirty="0"/>
                <a:t>Enhanced SOC</a:t>
              </a:r>
            </a:p>
          </p:txBody>
        </p:sp>
        <p:sp>
          <p:nvSpPr>
            <p:cNvPr id="2052" name="ZoneTexte 2051">
              <a:extLst>
                <a:ext uri="{FF2B5EF4-FFF2-40B4-BE49-F238E27FC236}">
                  <a16:creationId xmlns:a16="http://schemas.microsoft.com/office/drawing/2014/main" id="{76C2D7B7-21F3-6518-53A8-CD3EA7949B18}"/>
                </a:ext>
              </a:extLst>
            </p:cNvPr>
            <p:cNvSpPr txBox="1"/>
            <p:nvPr/>
          </p:nvSpPr>
          <p:spPr>
            <a:xfrm>
              <a:off x="2059377" y="2454075"/>
              <a:ext cx="748666" cy="276999"/>
            </a:xfrm>
            <a:prstGeom prst="rect">
              <a:avLst/>
            </a:prstGeom>
            <a:noFill/>
          </p:spPr>
          <p:txBody>
            <a:bodyPr wrap="none" rtlCol="0">
              <a:spAutoFit/>
            </a:bodyPr>
            <a:lstStyle/>
            <a:p>
              <a:r>
                <a:rPr lang="en-US" sz="1200" noProof="0" dirty="0"/>
                <a:t>BST/MAT</a:t>
              </a:r>
            </a:p>
          </p:txBody>
        </p:sp>
        <p:sp>
          <p:nvSpPr>
            <p:cNvPr id="2053" name="ZoneTexte 2052">
              <a:extLst>
                <a:ext uri="{FF2B5EF4-FFF2-40B4-BE49-F238E27FC236}">
                  <a16:creationId xmlns:a16="http://schemas.microsoft.com/office/drawing/2014/main" id="{01847D4E-A63D-2DA4-B90C-B892C3DD503A}"/>
                </a:ext>
              </a:extLst>
            </p:cNvPr>
            <p:cNvSpPr txBox="1"/>
            <p:nvPr/>
          </p:nvSpPr>
          <p:spPr>
            <a:xfrm>
              <a:off x="2059377" y="2700886"/>
              <a:ext cx="1312539" cy="276999"/>
            </a:xfrm>
            <a:prstGeom prst="rect">
              <a:avLst/>
            </a:prstGeom>
            <a:noFill/>
          </p:spPr>
          <p:txBody>
            <a:bodyPr wrap="none" rtlCol="0">
              <a:spAutoFit/>
            </a:bodyPr>
            <a:lstStyle/>
            <a:p>
              <a:r>
                <a:rPr lang="en-US" sz="1200" noProof="0" dirty="0"/>
                <a:t>BST/MAT plus CBT</a:t>
              </a:r>
            </a:p>
          </p:txBody>
        </p:sp>
        <p:sp>
          <p:nvSpPr>
            <p:cNvPr id="2054" name="ZoneTexte 2053">
              <a:extLst>
                <a:ext uri="{FF2B5EF4-FFF2-40B4-BE49-F238E27FC236}">
                  <a16:creationId xmlns:a16="http://schemas.microsoft.com/office/drawing/2014/main" id="{E27DEAA6-B2BE-5DEE-7E5D-8010E294BB30}"/>
                </a:ext>
              </a:extLst>
            </p:cNvPr>
            <p:cNvSpPr txBox="1"/>
            <p:nvPr/>
          </p:nvSpPr>
          <p:spPr>
            <a:xfrm>
              <a:off x="2059377" y="2947697"/>
              <a:ext cx="2090765" cy="276999"/>
            </a:xfrm>
            <a:prstGeom prst="rect">
              <a:avLst/>
            </a:prstGeom>
            <a:noFill/>
          </p:spPr>
          <p:txBody>
            <a:bodyPr wrap="none" rtlCol="0">
              <a:spAutoFit/>
            </a:bodyPr>
            <a:lstStyle/>
            <a:p>
              <a:r>
                <a:rPr lang="en-US" sz="1200" noProof="0" dirty="0"/>
                <a:t>BST/MAT plus device reminder</a:t>
              </a:r>
            </a:p>
          </p:txBody>
        </p:sp>
        <p:sp>
          <p:nvSpPr>
            <p:cNvPr id="2055" name="ZoneTexte 2054">
              <a:extLst>
                <a:ext uri="{FF2B5EF4-FFF2-40B4-BE49-F238E27FC236}">
                  <a16:creationId xmlns:a16="http://schemas.microsoft.com/office/drawing/2014/main" id="{A1B2E27C-D962-B520-75B0-926262464E51}"/>
                </a:ext>
              </a:extLst>
            </p:cNvPr>
            <p:cNvSpPr txBox="1"/>
            <p:nvPr/>
          </p:nvSpPr>
          <p:spPr>
            <a:xfrm>
              <a:off x="2059377" y="3194508"/>
              <a:ext cx="421526" cy="276999"/>
            </a:xfrm>
            <a:prstGeom prst="rect">
              <a:avLst/>
            </a:prstGeom>
            <a:noFill/>
          </p:spPr>
          <p:txBody>
            <a:bodyPr wrap="none" rtlCol="0">
              <a:spAutoFit/>
            </a:bodyPr>
            <a:lstStyle/>
            <a:p>
              <a:r>
                <a:rPr lang="en-US" sz="1200" noProof="0" dirty="0"/>
                <a:t>CBT</a:t>
              </a:r>
            </a:p>
          </p:txBody>
        </p:sp>
        <p:sp>
          <p:nvSpPr>
            <p:cNvPr id="2056" name="ZoneTexte 2055">
              <a:extLst>
                <a:ext uri="{FF2B5EF4-FFF2-40B4-BE49-F238E27FC236}">
                  <a16:creationId xmlns:a16="http://schemas.microsoft.com/office/drawing/2014/main" id="{5CAC7E1B-E221-9E51-8C73-4A2EA5854375}"/>
                </a:ext>
              </a:extLst>
            </p:cNvPr>
            <p:cNvSpPr txBox="1"/>
            <p:nvPr/>
          </p:nvSpPr>
          <p:spPr>
            <a:xfrm>
              <a:off x="2059377" y="3441319"/>
              <a:ext cx="1763624" cy="276999"/>
            </a:xfrm>
            <a:prstGeom prst="rect">
              <a:avLst/>
            </a:prstGeom>
            <a:noFill/>
          </p:spPr>
          <p:txBody>
            <a:bodyPr wrap="none" rtlCol="0">
              <a:spAutoFit/>
            </a:bodyPr>
            <a:lstStyle/>
            <a:p>
              <a:r>
                <a:rPr lang="en-US" sz="1200" noProof="0" dirty="0"/>
                <a:t>CBT plus device reminder</a:t>
              </a:r>
            </a:p>
          </p:txBody>
        </p:sp>
        <p:sp>
          <p:nvSpPr>
            <p:cNvPr id="2057" name="ZoneTexte 2056">
              <a:extLst>
                <a:ext uri="{FF2B5EF4-FFF2-40B4-BE49-F238E27FC236}">
                  <a16:creationId xmlns:a16="http://schemas.microsoft.com/office/drawing/2014/main" id="{BBC24E5F-6B2A-25D5-04AA-BED99A80CBA3}"/>
                </a:ext>
              </a:extLst>
            </p:cNvPr>
            <p:cNvSpPr txBox="1"/>
            <p:nvPr/>
          </p:nvSpPr>
          <p:spPr>
            <a:xfrm>
              <a:off x="2059377" y="3688130"/>
              <a:ext cx="1377237" cy="276999"/>
            </a:xfrm>
            <a:prstGeom prst="rect">
              <a:avLst/>
            </a:prstGeom>
            <a:noFill/>
          </p:spPr>
          <p:txBody>
            <a:bodyPr wrap="none" rtlCol="0">
              <a:spAutoFit/>
            </a:bodyPr>
            <a:lstStyle/>
            <a:p>
              <a:r>
                <a:rPr lang="en-US" sz="1200" noProof="0" dirty="0"/>
                <a:t>CBT plus incentives</a:t>
              </a:r>
            </a:p>
          </p:txBody>
        </p:sp>
        <p:sp>
          <p:nvSpPr>
            <p:cNvPr id="2058" name="ZoneTexte 2057">
              <a:extLst>
                <a:ext uri="{FF2B5EF4-FFF2-40B4-BE49-F238E27FC236}">
                  <a16:creationId xmlns:a16="http://schemas.microsoft.com/office/drawing/2014/main" id="{D42B5FE9-1760-1EBF-870D-E8623F542ACB}"/>
                </a:ext>
              </a:extLst>
            </p:cNvPr>
            <p:cNvSpPr txBox="1"/>
            <p:nvPr/>
          </p:nvSpPr>
          <p:spPr>
            <a:xfrm>
              <a:off x="2059377" y="3934941"/>
              <a:ext cx="1364028" cy="276999"/>
            </a:xfrm>
            <a:prstGeom prst="rect">
              <a:avLst/>
            </a:prstGeom>
            <a:noFill/>
          </p:spPr>
          <p:txBody>
            <a:bodyPr wrap="none" rtlCol="0">
              <a:spAutoFit/>
            </a:bodyPr>
            <a:lstStyle/>
            <a:p>
              <a:r>
                <a:rPr lang="en-US" sz="1200" noProof="0" dirty="0"/>
                <a:t>CBT plus supporter</a:t>
              </a:r>
            </a:p>
          </p:txBody>
        </p:sp>
        <p:sp>
          <p:nvSpPr>
            <p:cNvPr id="2059" name="ZoneTexte 2058">
              <a:extLst>
                <a:ext uri="{FF2B5EF4-FFF2-40B4-BE49-F238E27FC236}">
                  <a16:creationId xmlns:a16="http://schemas.microsoft.com/office/drawing/2014/main" id="{2C5BB923-9989-968B-3B91-363060DF55FD}"/>
                </a:ext>
              </a:extLst>
            </p:cNvPr>
            <p:cNvSpPr txBox="1"/>
            <p:nvPr/>
          </p:nvSpPr>
          <p:spPr>
            <a:xfrm>
              <a:off x="2059377" y="4181752"/>
              <a:ext cx="1214179" cy="276999"/>
            </a:xfrm>
            <a:prstGeom prst="rect">
              <a:avLst/>
            </a:prstGeom>
            <a:noFill/>
          </p:spPr>
          <p:txBody>
            <a:bodyPr wrap="none" rtlCol="0">
              <a:spAutoFit/>
            </a:bodyPr>
            <a:lstStyle/>
            <a:p>
              <a:r>
                <a:rPr lang="en-US" sz="1200" noProof="0" dirty="0"/>
                <a:t>Device reminder</a:t>
              </a:r>
            </a:p>
          </p:txBody>
        </p:sp>
        <p:sp>
          <p:nvSpPr>
            <p:cNvPr id="2060" name="ZoneTexte 2059">
              <a:extLst>
                <a:ext uri="{FF2B5EF4-FFF2-40B4-BE49-F238E27FC236}">
                  <a16:creationId xmlns:a16="http://schemas.microsoft.com/office/drawing/2014/main" id="{13AE5973-ACFD-D005-DB85-33D2058F3261}"/>
                </a:ext>
              </a:extLst>
            </p:cNvPr>
            <p:cNvSpPr txBox="1"/>
            <p:nvPr/>
          </p:nvSpPr>
          <p:spPr>
            <a:xfrm>
              <a:off x="2059377" y="4428563"/>
              <a:ext cx="1506887" cy="276999"/>
            </a:xfrm>
            <a:prstGeom prst="rect">
              <a:avLst/>
            </a:prstGeom>
            <a:noFill/>
          </p:spPr>
          <p:txBody>
            <a:bodyPr wrap="none" rtlCol="0">
              <a:spAutoFit/>
            </a:bodyPr>
            <a:lstStyle/>
            <a:p>
              <a:r>
                <a:rPr lang="en-US" sz="1200" noProof="0" dirty="0"/>
                <a:t>Multimedia BST/MAT</a:t>
              </a:r>
            </a:p>
          </p:txBody>
        </p:sp>
        <p:sp>
          <p:nvSpPr>
            <p:cNvPr id="2061" name="ZoneTexte 2060">
              <a:extLst>
                <a:ext uri="{FF2B5EF4-FFF2-40B4-BE49-F238E27FC236}">
                  <a16:creationId xmlns:a16="http://schemas.microsoft.com/office/drawing/2014/main" id="{0AF5F28E-1A5B-CA6E-F230-41DA610B0BE8}"/>
                </a:ext>
              </a:extLst>
            </p:cNvPr>
            <p:cNvSpPr txBox="1"/>
            <p:nvPr/>
          </p:nvSpPr>
          <p:spPr>
            <a:xfrm>
              <a:off x="2059377" y="4675374"/>
              <a:ext cx="457176" cy="276999"/>
            </a:xfrm>
            <a:prstGeom prst="rect">
              <a:avLst/>
            </a:prstGeom>
            <a:noFill/>
          </p:spPr>
          <p:txBody>
            <a:bodyPr wrap="none" rtlCol="0">
              <a:spAutoFit/>
            </a:bodyPr>
            <a:lstStyle/>
            <a:p>
              <a:r>
                <a:rPr lang="en-US" sz="1200" noProof="0" dirty="0"/>
                <a:t>SMS</a:t>
              </a:r>
            </a:p>
          </p:txBody>
        </p:sp>
        <p:sp>
          <p:nvSpPr>
            <p:cNvPr id="2062" name="ZoneTexte 2061">
              <a:extLst>
                <a:ext uri="{FF2B5EF4-FFF2-40B4-BE49-F238E27FC236}">
                  <a16:creationId xmlns:a16="http://schemas.microsoft.com/office/drawing/2014/main" id="{831A761A-12D6-5F59-DD24-4620CF0424F9}"/>
                </a:ext>
              </a:extLst>
            </p:cNvPr>
            <p:cNvSpPr txBox="1"/>
            <p:nvPr/>
          </p:nvSpPr>
          <p:spPr>
            <a:xfrm>
              <a:off x="2059377" y="4922185"/>
              <a:ext cx="809773" cy="276999"/>
            </a:xfrm>
            <a:prstGeom prst="rect">
              <a:avLst/>
            </a:prstGeom>
            <a:noFill/>
          </p:spPr>
          <p:txBody>
            <a:bodyPr wrap="none" rtlCol="0">
              <a:spAutoFit/>
            </a:bodyPr>
            <a:lstStyle/>
            <a:p>
              <a:r>
                <a:rPr lang="en-US" sz="1200" noProof="0" dirty="0"/>
                <a:t>Supporter</a:t>
              </a:r>
            </a:p>
          </p:txBody>
        </p:sp>
        <p:sp>
          <p:nvSpPr>
            <p:cNvPr id="2063" name="ZoneTexte 2062">
              <a:extLst>
                <a:ext uri="{FF2B5EF4-FFF2-40B4-BE49-F238E27FC236}">
                  <a16:creationId xmlns:a16="http://schemas.microsoft.com/office/drawing/2014/main" id="{E8FFB447-0ED9-DD62-0806-9D8740B85E8E}"/>
                </a:ext>
              </a:extLst>
            </p:cNvPr>
            <p:cNvSpPr txBox="1"/>
            <p:nvPr/>
          </p:nvSpPr>
          <p:spPr>
            <a:xfrm>
              <a:off x="2059377" y="5168996"/>
              <a:ext cx="2151871" cy="276999"/>
            </a:xfrm>
            <a:prstGeom prst="rect">
              <a:avLst/>
            </a:prstGeom>
            <a:noFill/>
          </p:spPr>
          <p:txBody>
            <a:bodyPr wrap="none" rtlCol="0">
              <a:spAutoFit/>
            </a:bodyPr>
            <a:lstStyle/>
            <a:p>
              <a:r>
                <a:rPr lang="en-US" sz="1200" noProof="0" dirty="0"/>
                <a:t>Supporter plus device reminder</a:t>
              </a:r>
            </a:p>
          </p:txBody>
        </p:sp>
        <p:sp>
          <p:nvSpPr>
            <p:cNvPr id="2064" name="ZoneTexte 2063">
              <a:extLst>
                <a:ext uri="{FF2B5EF4-FFF2-40B4-BE49-F238E27FC236}">
                  <a16:creationId xmlns:a16="http://schemas.microsoft.com/office/drawing/2014/main" id="{14862AC2-53FA-6895-2A31-76828385CEA3}"/>
                </a:ext>
              </a:extLst>
            </p:cNvPr>
            <p:cNvSpPr txBox="1"/>
            <p:nvPr/>
          </p:nvSpPr>
          <p:spPr>
            <a:xfrm>
              <a:off x="2059377" y="5415807"/>
              <a:ext cx="1774717" cy="276999"/>
            </a:xfrm>
            <a:prstGeom prst="rect">
              <a:avLst/>
            </a:prstGeom>
            <a:noFill/>
          </p:spPr>
          <p:txBody>
            <a:bodyPr wrap="none" rtlCol="0">
              <a:spAutoFit/>
            </a:bodyPr>
            <a:lstStyle/>
            <a:p>
              <a:r>
                <a:rPr lang="en-US" sz="1200" noProof="0" dirty="0"/>
                <a:t>Supporter plus telephone</a:t>
              </a:r>
            </a:p>
          </p:txBody>
        </p:sp>
        <p:sp>
          <p:nvSpPr>
            <p:cNvPr id="2065" name="ZoneTexte 2064">
              <a:extLst>
                <a:ext uri="{FF2B5EF4-FFF2-40B4-BE49-F238E27FC236}">
                  <a16:creationId xmlns:a16="http://schemas.microsoft.com/office/drawing/2014/main" id="{ADBC47E8-77FC-D131-B996-CD5AF716877C}"/>
                </a:ext>
              </a:extLst>
            </p:cNvPr>
            <p:cNvSpPr txBox="1"/>
            <p:nvPr/>
          </p:nvSpPr>
          <p:spPr>
            <a:xfrm>
              <a:off x="2059377" y="5662618"/>
              <a:ext cx="834652" cy="276999"/>
            </a:xfrm>
            <a:prstGeom prst="rect">
              <a:avLst/>
            </a:prstGeom>
            <a:noFill/>
          </p:spPr>
          <p:txBody>
            <a:bodyPr wrap="none" rtlCol="0">
              <a:spAutoFit/>
            </a:bodyPr>
            <a:lstStyle/>
            <a:p>
              <a:r>
                <a:rPr lang="en-US" sz="1200" noProof="0" dirty="0"/>
                <a:t>Telephone</a:t>
              </a:r>
            </a:p>
          </p:txBody>
        </p:sp>
        <p:sp>
          <p:nvSpPr>
            <p:cNvPr id="2066" name="ZoneTexte 2065">
              <a:extLst>
                <a:ext uri="{FF2B5EF4-FFF2-40B4-BE49-F238E27FC236}">
                  <a16:creationId xmlns:a16="http://schemas.microsoft.com/office/drawing/2014/main" id="{EE1A352A-31A9-61A6-92C4-8B04D12295A1}"/>
                </a:ext>
              </a:extLst>
            </p:cNvPr>
            <p:cNvSpPr txBox="1"/>
            <p:nvPr/>
          </p:nvSpPr>
          <p:spPr>
            <a:xfrm>
              <a:off x="2059377" y="5909430"/>
              <a:ext cx="1021049" cy="276999"/>
            </a:xfrm>
            <a:prstGeom prst="rect">
              <a:avLst/>
            </a:prstGeom>
            <a:noFill/>
          </p:spPr>
          <p:txBody>
            <a:bodyPr wrap="none" rtlCol="0">
              <a:spAutoFit/>
            </a:bodyPr>
            <a:lstStyle/>
            <a:p>
              <a:r>
                <a:rPr lang="en-US" sz="1200" noProof="0" dirty="0"/>
                <a:t>SMS plus CBT</a:t>
              </a:r>
            </a:p>
          </p:txBody>
        </p:sp>
        <p:sp>
          <p:nvSpPr>
            <p:cNvPr id="2067" name="ZoneTexte 2066">
              <a:extLst>
                <a:ext uri="{FF2B5EF4-FFF2-40B4-BE49-F238E27FC236}">
                  <a16:creationId xmlns:a16="http://schemas.microsoft.com/office/drawing/2014/main" id="{5FE440E5-F654-A76C-E225-8926C979DAC5}"/>
                </a:ext>
              </a:extLst>
            </p:cNvPr>
            <p:cNvSpPr txBox="1"/>
            <p:nvPr/>
          </p:nvSpPr>
          <p:spPr>
            <a:xfrm>
              <a:off x="4588298" y="1454995"/>
              <a:ext cx="1368003" cy="461665"/>
            </a:xfrm>
            <a:prstGeom prst="rect">
              <a:avLst/>
            </a:prstGeom>
            <a:noFill/>
          </p:spPr>
          <p:txBody>
            <a:bodyPr wrap="none" rtlCol="0">
              <a:spAutoFit/>
            </a:bodyPr>
            <a:lstStyle/>
            <a:p>
              <a:pPr algn="ctr"/>
              <a:r>
                <a:rPr lang="en-US" sz="1200" b="1" noProof="0" dirty="0"/>
                <a:t>Odds ratio relative</a:t>
              </a:r>
              <a:br>
                <a:rPr lang="en-US" sz="1200" b="1" noProof="0" dirty="0"/>
              </a:br>
              <a:r>
                <a:rPr lang="en-US" sz="1200" b="1" noProof="0" dirty="0"/>
                <a:t>to SOC (95% CI)</a:t>
              </a:r>
            </a:p>
          </p:txBody>
        </p:sp>
        <p:sp>
          <p:nvSpPr>
            <p:cNvPr id="2068" name="ZoneTexte 2067">
              <a:extLst>
                <a:ext uri="{FF2B5EF4-FFF2-40B4-BE49-F238E27FC236}">
                  <a16:creationId xmlns:a16="http://schemas.microsoft.com/office/drawing/2014/main" id="{2B46938F-359E-A509-5575-F6D83E418C6B}"/>
                </a:ext>
              </a:extLst>
            </p:cNvPr>
            <p:cNvSpPr txBox="1"/>
            <p:nvPr/>
          </p:nvSpPr>
          <p:spPr>
            <a:xfrm>
              <a:off x="2059377" y="1912195"/>
              <a:ext cx="1174617" cy="276999"/>
            </a:xfrm>
            <a:prstGeom prst="rect">
              <a:avLst/>
            </a:prstGeom>
            <a:noFill/>
          </p:spPr>
          <p:txBody>
            <a:bodyPr wrap="none" rtlCol="0">
              <a:spAutoFit/>
            </a:bodyPr>
            <a:lstStyle/>
            <a:p>
              <a:r>
                <a:rPr lang="en-US" sz="1200" b="1" noProof="0" dirty="0"/>
                <a:t>Global network</a:t>
              </a:r>
            </a:p>
          </p:txBody>
        </p:sp>
        <p:cxnSp>
          <p:nvCxnSpPr>
            <p:cNvPr id="2070" name="Connecteur droit 2069">
              <a:extLst>
                <a:ext uri="{FF2B5EF4-FFF2-40B4-BE49-F238E27FC236}">
                  <a16:creationId xmlns:a16="http://schemas.microsoft.com/office/drawing/2014/main" id="{1C9A280A-0CE3-0B36-7C88-E3099988F0CF}"/>
                </a:ext>
              </a:extLst>
            </p:cNvPr>
            <p:cNvCxnSpPr/>
            <p:nvPr/>
          </p:nvCxnSpPr>
          <p:spPr>
            <a:xfrm>
              <a:off x="2059377" y="1907135"/>
              <a:ext cx="6794111" cy="0"/>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7" name="Image 6">
            <a:extLst>
              <a:ext uri="{FF2B5EF4-FFF2-40B4-BE49-F238E27FC236}">
                <a16:creationId xmlns:a16="http://schemas.microsoft.com/office/drawing/2014/main" id="{805CE6C5-5568-1787-2475-F86BDDC4735F}"/>
              </a:ext>
            </a:extLst>
          </p:cNvPr>
          <p:cNvPicPr>
            <a:picLocks noChangeAspect="1"/>
          </p:cNvPicPr>
          <p:nvPr/>
        </p:nvPicPr>
        <p:blipFill>
          <a:blip r:embed="rId3"/>
          <a:stretch>
            <a:fillRect/>
          </a:stretch>
        </p:blipFill>
        <p:spPr>
          <a:xfrm>
            <a:off x="5468153" y="6012463"/>
            <a:ext cx="3204209" cy="615711"/>
          </a:xfrm>
          <a:prstGeom prst="rect">
            <a:avLst/>
          </a:prstGeom>
        </p:spPr>
      </p:pic>
      <p:sp>
        <p:nvSpPr>
          <p:cNvPr id="9" name="ZoneTexte 8">
            <a:extLst>
              <a:ext uri="{FF2B5EF4-FFF2-40B4-BE49-F238E27FC236}">
                <a16:creationId xmlns:a16="http://schemas.microsoft.com/office/drawing/2014/main" id="{7330C2DF-0EA7-CF02-E1CC-F933A6BD914A}"/>
              </a:ext>
            </a:extLst>
          </p:cNvPr>
          <p:cNvSpPr txBox="1"/>
          <p:nvPr/>
        </p:nvSpPr>
        <p:spPr>
          <a:xfrm>
            <a:off x="8816741" y="2132881"/>
            <a:ext cx="3060825" cy="954107"/>
          </a:xfrm>
          <a:prstGeom prst="rect">
            <a:avLst/>
          </a:prstGeom>
          <a:noFill/>
        </p:spPr>
        <p:txBody>
          <a:bodyPr wrap="square" rtlCol="0">
            <a:spAutoFit/>
          </a:bodyPr>
          <a:lstStyle/>
          <a:p>
            <a:r>
              <a:rPr lang="fr-FR" sz="1400" dirty="0"/>
              <a:t>SOC : </a:t>
            </a:r>
            <a:r>
              <a:rPr lang="fr-FR" sz="1400" dirty="0">
                <a:effectLst/>
              </a:rPr>
              <a:t>Instructions by the </a:t>
            </a:r>
            <a:r>
              <a:rPr lang="fr-FR" sz="1400" dirty="0" err="1">
                <a:effectLst/>
              </a:rPr>
              <a:t>healthcare</a:t>
            </a:r>
            <a:r>
              <a:rPr lang="fr-FR" sz="1400" dirty="0">
                <a:effectLst/>
              </a:rPr>
              <a:t> provider at </a:t>
            </a:r>
            <a:r>
              <a:rPr lang="fr-FR" sz="1400" dirty="0" err="1">
                <a:effectLst/>
              </a:rPr>
              <a:t>treatment</a:t>
            </a:r>
            <a:r>
              <a:rPr lang="fr-FR" sz="1400" dirty="0">
                <a:effectLst/>
              </a:rPr>
              <a:t> initiation </a:t>
            </a:r>
            <a:r>
              <a:rPr lang="fr-FR" sz="1400" dirty="0" err="1">
                <a:effectLst/>
              </a:rPr>
              <a:t>regarding</a:t>
            </a:r>
            <a:r>
              <a:rPr lang="fr-FR" sz="1400" dirty="0">
                <a:effectLst/>
              </a:rPr>
              <a:t> how to </a:t>
            </a:r>
            <a:r>
              <a:rPr lang="fr-FR" sz="1400" dirty="0" err="1">
                <a:effectLst/>
              </a:rPr>
              <a:t>take</a:t>
            </a:r>
            <a:r>
              <a:rPr lang="fr-FR" sz="1400" dirty="0">
                <a:effectLst/>
              </a:rPr>
              <a:t> ART </a:t>
            </a:r>
            <a:r>
              <a:rPr lang="fr-FR" sz="1400" dirty="0" err="1">
                <a:effectLst/>
              </a:rPr>
              <a:t>medication</a:t>
            </a:r>
            <a:r>
              <a:rPr lang="fr-FR" sz="1400" dirty="0">
                <a:effectLst/>
              </a:rPr>
              <a:t> and the importance of </a:t>
            </a:r>
            <a:r>
              <a:rPr lang="fr-FR" sz="1400" dirty="0" err="1">
                <a:effectLst/>
              </a:rPr>
              <a:t>adhering</a:t>
            </a:r>
            <a:r>
              <a:rPr lang="fr-FR" sz="1400" dirty="0">
                <a:effectLst/>
              </a:rPr>
              <a:t> to </a:t>
            </a:r>
            <a:r>
              <a:rPr lang="fr-FR" sz="1400" dirty="0" err="1">
                <a:effectLst/>
              </a:rPr>
              <a:t>it</a:t>
            </a:r>
            <a:r>
              <a:rPr lang="fr-FR" sz="1400" dirty="0">
                <a:effectLst/>
              </a:rPr>
              <a:t>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re 34">
            <a:extLst>
              <a:ext uri="{FF2B5EF4-FFF2-40B4-BE49-F238E27FC236}">
                <a16:creationId xmlns:a16="http://schemas.microsoft.com/office/drawing/2014/main" id="{6103964E-FF8A-5D4F-F8DA-800C8A643BD6}"/>
              </a:ext>
            </a:extLst>
          </p:cNvPr>
          <p:cNvSpPr>
            <a:spLocks noGrp="1"/>
          </p:cNvSpPr>
          <p:nvPr>
            <p:ph type="title"/>
          </p:nvPr>
        </p:nvSpPr>
        <p:spPr>
          <a:xfrm>
            <a:off x="609600" y="0"/>
            <a:ext cx="8466034" cy="1491539"/>
          </a:xfrm>
        </p:spPr>
        <p:txBody>
          <a:bodyPr>
            <a:normAutofit fontScale="90000"/>
          </a:bodyPr>
          <a:lstStyle/>
          <a:p>
            <a:r>
              <a:rPr lang="en-US" dirty="0"/>
              <a:t>There should be fair and barrier-free access to antiretroviral therapy that is recommended by internationally </a:t>
            </a:r>
            <a:r>
              <a:rPr lang="en-US" dirty="0" err="1"/>
              <a:t>recognised</a:t>
            </a:r>
            <a:r>
              <a:rPr lang="en-US" dirty="0"/>
              <a:t> guidelines</a:t>
            </a:r>
            <a:endParaRPr lang="fr-FR" dirty="0"/>
          </a:p>
        </p:txBody>
      </p:sp>
      <p:sp>
        <p:nvSpPr>
          <p:cNvPr id="7" name="Text Placeholder 3">
            <a:extLst>
              <a:ext uri="{FF2B5EF4-FFF2-40B4-BE49-F238E27FC236}">
                <a16:creationId xmlns:a16="http://schemas.microsoft.com/office/drawing/2014/main" id="{40339F28-3A04-AFE8-D2B4-B3AD9BB046A0}"/>
              </a:ext>
            </a:extLst>
          </p:cNvPr>
          <p:cNvSpPr txBox="1">
            <a:spLocks/>
          </p:cNvSpPr>
          <p:nvPr/>
        </p:nvSpPr>
        <p:spPr>
          <a:xfrm>
            <a:off x="1929229" y="6096623"/>
            <a:ext cx="10262771" cy="575140"/>
          </a:xfrm>
          <a:prstGeom prst="rect">
            <a:avLst/>
          </a:prstGeom>
        </p:spPr>
        <p:txBody>
          <a:bodyPr vert="horz" lIns="91440" tIns="45720" rIns="91440" bIns="45720" rtlCol="0">
            <a:noAutofit/>
          </a:bodyPr>
          <a:lstStyle>
            <a:lvl1pPr marL="0" indent="0" algn="l" defTabSz="342900" rtl="0" eaLnBrk="1" latinLnBrk="0" hangingPunct="1">
              <a:spcBef>
                <a:spcPts val="0"/>
              </a:spcBef>
              <a:buClr>
                <a:srgbClr val="3C549F"/>
              </a:buClr>
              <a:buFont typeface="Arial"/>
              <a:buNone/>
              <a:defRPr sz="800" kern="1200">
                <a:solidFill>
                  <a:srgbClr val="53565B"/>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r"/>
            <a:r>
              <a:rPr lang="en-US" sz="1000" i="1" dirty="0">
                <a:solidFill>
                  <a:schemeClr val="tx1"/>
                </a:solidFill>
              </a:rPr>
              <a:t>1. DHHS Panel on Antiretroviral Guidelines for Adults and Adolescents. 2021. Available at: https://clinicalinfo.hiv.gov/sites/default/files/guidelines/archive/AdultandAdolescentGL_2021_08_16.pdf (Last Accessed: July 2022); 2. WHO guidelines 2017. Available at: https://www.who.int/publications/i/item/9789241550062 (Last Accessed: July 2022); 3. EACS guidelines. Version 11.0. 2021. Available at: https://www.eacsociety.org/media/final2021eacsguidelinesv11.0_oct2021.pdf (Last Accessed: July 2022); 4. https://www.hiv.gov/hiv-basics/overview/data-and-trends/global-statistics/; 5. Bunda B and Bassett I. Curr </a:t>
            </a:r>
            <a:r>
              <a:rPr lang="en-US" sz="1000" i="1" dirty="0" err="1">
                <a:solidFill>
                  <a:schemeClr val="tx1"/>
                </a:solidFill>
              </a:rPr>
              <a:t>Opin</a:t>
            </a:r>
            <a:r>
              <a:rPr lang="en-US" sz="1000" i="1" dirty="0">
                <a:solidFill>
                  <a:schemeClr val="tx1"/>
                </a:solidFill>
              </a:rPr>
              <a:t>. 2019;14:494–502.</a:t>
            </a:r>
          </a:p>
          <a:p>
            <a:pPr algn="r"/>
            <a:endParaRPr lang="en-US" sz="1000" i="1" dirty="0">
              <a:solidFill>
                <a:schemeClr val="tx1"/>
              </a:solidFill>
            </a:endParaRPr>
          </a:p>
        </p:txBody>
      </p:sp>
      <p:grpSp>
        <p:nvGrpSpPr>
          <p:cNvPr id="8" name="Group 17">
            <a:extLst>
              <a:ext uri="{FF2B5EF4-FFF2-40B4-BE49-F238E27FC236}">
                <a16:creationId xmlns:a16="http://schemas.microsoft.com/office/drawing/2014/main" id="{C4F853B8-1AF9-80C7-5180-DB67ACA8F5CE}"/>
              </a:ext>
            </a:extLst>
          </p:cNvPr>
          <p:cNvGrpSpPr/>
          <p:nvPr/>
        </p:nvGrpSpPr>
        <p:grpSpPr>
          <a:xfrm>
            <a:off x="704216" y="1909743"/>
            <a:ext cx="11305582" cy="4067066"/>
            <a:chOff x="847091" y="1898731"/>
            <a:chExt cx="11305582" cy="4067066"/>
          </a:xfrm>
        </p:grpSpPr>
        <p:grpSp>
          <p:nvGrpSpPr>
            <p:cNvPr id="9" name="Group 45">
              <a:extLst>
                <a:ext uri="{FF2B5EF4-FFF2-40B4-BE49-F238E27FC236}">
                  <a16:creationId xmlns:a16="http://schemas.microsoft.com/office/drawing/2014/main" id="{61E7B1BE-4D5C-9A85-BBD9-4097AD0CCC41}"/>
                </a:ext>
              </a:extLst>
            </p:cNvPr>
            <p:cNvGrpSpPr/>
            <p:nvPr/>
          </p:nvGrpSpPr>
          <p:grpSpPr>
            <a:xfrm>
              <a:off x="847091" y="1898731"/>
              <a:ext cx="11305582" cy="3950649"/>
              <a:chOff x="693739" y="1870349"/>
              <a:chExt cx="11305582" cy="3950649"/>
            </a:xfrm>
          </p:grpSpPr>
          <p:sp>
            <p:nvSpPr>
              <p:cNvPr id="23" name="TextBox 46">
                <a:extLst>
                  <a:ext uri="{FF2B5EF4-FFF2-40B4-BE49-F238E27FC236}">
                    <a16:creationId xmlns:a16="http://schemas.microsoft.com/office/drawing/2014/main" id="{4D9829D1-D7A0-627F-CE8E-F280F721FCE9}"/>
                  </a:ext>
                </a:extLst>
              </p:cNvPr>
              <p:cNvSpPr txBox="1"/>
              <p:nvPr/>
            </p:nvSpPr>
            <p:spPr>
              <a:xfrm>
                <a:off x="7335116" y="3173388"/>
                <a:ext cx="4664205" cy="1169551"/>
              </a:xfrm>
              <a:prstGeom prst="rect">
                <a:avLst/>
              </a:prstGeom>
              <a:noFill/>
            </p:spPr>
            <p:txBody>
              <a:bodyPr wrap="square">
                <a:spAutoFit/>
              </a:bodyPr>
              <a:lstStyle/>
              <a:p>
                <a:pPr marL="0" marR="0" lvl="0" indent="0" algn="l" defTabSz="457189" rtl="0" eaLnBrk="1" fontAlgn="auto" latinLnBrk="0" hangingPunct="1">
                  <a:lnSpc>
                    <a:spcPct val="100000"/>
                  </a:lnSpc>
                  <a:spcBef>
                    <a:spcPts val="600"/>
                  </a:spcBef>
                  <a:spcAft>
                    <a:spcPts val="600"/>
                  </a:spcAft>
                  <a:buClrTx/>
                  <a:buSzTx/>
                  <a:buFontTx/>
                  <a:buNone/>
                  <a:tabLst/>
                  <a:defRPr/>
                </a:pPr>
                <a:r>
                  <a:rPr kumimoji="0" lang="en-GB" sz="2400" b="1" i="0" u="none" strike="noStrike" kern="0" cap="none" spc="0" normalizeH="0" baseline="0" noProof="0" dirty="0">
                    <a:ln>
                      <a:noFill/>
                    </a:ln>
                    <a:effectLst/>
                    <a:uLnTx/>
                    <a:uFillTx/>
                    <a:ea typeface="+mn-ea"/>
                    <a:cs typeface="+mn-cs"/>
                  </a:rPr>
                  <a:t>Equitable: </a:t>
                </a:r>
              </a:p>
              <a:p>
                <a:pPr marL="0" marR="0" lvl="0" indent="0" algn="l" defTabSz="457189" rtl="0" eaLnBrk="1" fontAlgn="auto" latinLnBrk="0" hangingPunct="1">
                  <a:lnSpc>
                    <a:spcPct val="100000"/>
                  </a:lnSpc>
                  <a:spcBef>
                    <a:spcPts val="600"/>
                  </a:spcBef>
                  <a:spcAft>
                    <a:spcPts val="600"/>
                  </a:spcAft>
                  <a:buClrTx/>
                  <a:buSzTx/>
                  <a:buFontTx/>
                  <a:buNone/>
                  <a:tabLst/>
                  <a:defRPr/>
                </a:pPr>
                <a:r>
                  <a:rPr kumimoji="0" lang="en-GB" sz="1800" b="0" i="0" u="none" strike="noStrike" kern="0" cap="none" spc="0" normalizeH="0" baseline="0" noProof="0" dirty="0">
                    <a:ln>
                      <a:noFill/>
                    </a:ln>
                    <a:effectLst/>
                    <a:uLnTx/>
                    <a:uFillTx/>
                    <a:ea typeface="+mn-ea"/>
                    <a:cs typeface="+mn-cs"/>
                  </a:rPr>
                  <a:t>Differentiated and integrated models of care </a:t>
                </a:r>
                <a:br>
                  <a:rPr kumimoji="0" lang="en-GB" sz="1800" b="0" i="0" u="none" strike="noStrike" kern="0" cap="none" spc="0" normalizeH="0" baseline="0" noProof="0" dirty="0">
                    <a:ln>
                      <a:noFill/>
                    </a:ln>
                    <a:effectLst/>
                    <a:uLnTx/>
                    <a:uFillTx/>
                    <a:ea typeface="+mn-ea"/>
                    <a:cs typeface="+mn-cs"/>
                  </a:rPr>
                </a:br>
                <a:r>
                  <a:rPr kumimoji="0" lang="en-GB" sz="1800" b="0" i="0" u="none" strike="noStrike" kern="0" cap="none" spc="0" normalizeH="0" baseline="0" noProof="0" dirty="0">
                    <a:ln>
                      <a:noFill/>
                    </a:ln>
                    <a:effectLst/>
                    <a:uLnTx/>
                    <a:uFillTx/>
                    <a:ea typeface="+mn-ea"/>
                    <a:cs typeface="+mn-cs"/>
                  </a:rPr>
                  <a:t>to address the unique needs of key populations </a:t>
                </a:r>
              </a:p>
            </p:txBody>
          </p:sp>
          <p:grpSp>
            <p:nvGrpSpPr>
              <p:cNvPr id="24" name="Group 47">
                <a:extLst>
                  <a:ext uri="{FF2B5EF4-FFF2-40B4-BE49-F238E27FC236}">
                    <a16:creationId xmlns:a16="http://schemas.microsoft.com/office/drawing/2014/main" id="{D1795B2F-0283-85FD-B476-1B66A2D72633}"/>
                  </a:ext>
                </a:extLst>
              </p:cNvPr>
              <p:cNvGrpSpPr/>
              <p:nvPr/>
            </p:nvGrpSpPr>
            <p:grpSpPr>
              <a:xfrm>
                <a:off x="693739" y="1870349"/>
                <a:ext cx="11063286" cy="3950649"/>
                <a:chOff x="693739" y="1870349"/>
                <a:chExt cx="11063286" cy="3950649"/>
              </a:xfrm>
            </p:grpSpPr>
            <p:sp>
              <p:nvSpPr>
                <p:cNvPr id="25" name="TextBox 48">
                  <a:extLst>
                    <a:ext uri="{FF2B5EF4-FFF2-40B4-BE49-F238E27FC236}">
                      <a16:creationId xmlns:a16="http://schemas.microsoft.com/office/drawing/2014/main" id="{EED6F9FF-6CDC-33E2-64CB-5ED67C8F7CAF}"/>
                    </a:ext>
                  </a:extLst>
                </p:cNvPr>
                <p:cNvSpPr txBox="1"/>
                <p:nvPr/>
              </p:nvSpPr>
              <p:spPr>
                <a:xfrm>
                  <a:off x="7365863" y="4220560"/>
                  <a:ext cx="4269396" cy="1600438"/>
                </a:xfrm>
                <a:prstGeom prst="rect">
                  <a:avLst/>
                </a:prstGeom>
                <a:noFill/>
              </p:spPr>
              <p:txBody>
                <a:bodyPr wrap="square">
                  <a:spAutoFit/>
                </a:bodyPr>
                <a:lstStyle/>
                <a:p>
                  <a:pPr marL="0" marR="0" lvl="0" indent="0" algn="ctr" defTabSz="457189" rtl="0" eaLnBrk="1" fontAlgn="auto" latinLnBrk="0" hangingPunct="1">
                    <a:lnSpc>
                      <a:spcPct val="100000"/>
                    </a:lnSpc>
                    <a:spcBef>
                      <a:spcPts val="600"/>
                    </a:spcBef>
                    <a:spcAft>
                      <a:spcPts val="600"/>
                    </a:spcAft>
                    <a:buClrTx/>
                    <a:buSzTx/>
                    <a:buFontTx/>
                    <a:buNone/>
                    <a:tabLst/>
                    <a:defRPr/>
                  </a:pPr>
                  <a:endParaRPr kumimoji="0" lang="en-GB" sz="1800" b="0" i="0" u="none" strike="noStrike" kern="0" cap="none" spc="0" normalizeH="0" baseline="0" noProof="0" dirty="0">
                    <a:ln>
                      <a:noFill/>
                    </a:ln>
                    <a:effectLst/>
                    <a:uLnTx/>
                    <a:uFillTx/>
                    <a:ea typeface="+mn-ea"/>
                    <a:cs typeface="+mn-cs"/>
                  </a:endParaRPr>
                </a:p>
                <a:p>
                  <a:pPr marL="0" marR="0" lvl="0" indent="0" algn="l" defTabSz="457189" rtl="0" eaLnBrk="1" fontAlgn="auto" latinLnBrk="0" hangingPunct="1">
                    <a:lnSpc>
                      <a:spcPct val="100000"/>
                    </a:lnSpc>
                    <a:spcBef>
                      <a:spcPts val="600"/>
                    </a:spcBef>
                    <a:spcAft>
                      <a:spcPts val="600"/>
                    </a:spcAft>
                    <a:buClrTx/>
                    <a:buSzTx/>
                    <a:buFontTx/>
                    <a:buNone/>
                    <a:tabLst/>
                    <a:defRPr/>
                  </a:pPr>
                  <a:r>
                    <a:rPr kumimoji="0" lang="en-GB" sz="2400" b="1" i="0" u="none" strike="noStrike" kern="0" cap="none" spc="0" normalizeH="0" baseline="0" noProof="0" dirty="0">
                      <a:ln>
                        <a:noFill/>
                      </a:ln>
                      <a:effectLst/>
                      <a:uLnTx/>
                      <a:uFillTx/>
                      <a:ea typeface="+mn-ea"/>
                      <a:cs typeface="+mn-cs"/>
                    </a:rPr>
                    <a:t>Barrier-free:</a:t>
                  </a:r>
                  <a:r>
                    <a:rPr kumimoji="0" lang="en-GB" sz="2400" b="1" i="0" u="none" strike="noStrike" kern="0" cap="none" spc="0" normalizeH="0" baseline="30000" noProof="0" dirty="0">
                      <a:ln>
                        <a:noFill/>
                      </a:ln>
                      <a:effectLst/>
                      <a:uLnTx/>
                      <a:uFillTx/>
                      <a:ea typeface="+mn-ea"/>
                      <a:cs typeface="+mn-cs"/>
                    </a:rPr>
                    <a:t> </a:t>
                  </a:r>
                </a:p>
                <a:p>
                  <a:pPr marL="0" marR="0" lvl="0" indent="0" algn="l" defTabSz="457189" rtl="0" eaLnBrk="1" fontAlgn="auto" latinLnBrk="0" hangingPunct="1">
                    <a:lnSpc>
                      <a:spcPct val="100000"/>
                    </a:lnSpc>
                    <a:spcBef>
                      <a:spcPts val="600"/>
                    </a:spcBef>
                    <a:spcAft>
                      <a:spcPts val="600"/>
                    </a:spcAft>
                    <a:buClrTx/>
                    <a:buSzTx/>
                    <a:buFontTx/>
                    <a:buNone/>
                    <a:tabLst/>
                    <a:defRPr/>
                  </a:pPr>
                  <a:r>
                    <a:rPr kumimoji="0" lang="en-GB" sz="1800" b="0" i="0" u="none" strike="noStrike" kern="0" cap="none" spc="0" normalizeH="0" baseline="0" noProof="0" dirty="0">
                      <a:ln>
                        <a:noFill/>
                      </a:ln>
                      <a:effectLst/>
                      <a:uLnTx/>
                      <a:uFillTx/>
                      <a:ea typeface="+mn-ea"/>
                      <a:cs typeface="+mn-cs"/>
                    </a:rPr>
                    <a:t>Removal of structural and social barriers that persist across the continuum of care</a:t>
                  </a:r>
                  <a:endParaRPr kumimoji="0" lang="en-GB" sz="1800" b="1" i="0" u="none" strike="noStrike" kern="0" cap="none" spc="0" normalizeH="0" baseline="0" noProof="0" dirty="0">
                    <a:ln>
                      <a:noFill/>
                    </a:ln>
                    <a:effectLst/>
                    <a:uLnTx/>
                    <a:uFillTx/>
                    <a:ea typeface="+mn-ea"/>
                    <a:cs typeface="+mn-cs"/>
                  </a:endParaRPr>
                </a:p>
              </p:txBody>
            </p:sp>
            <p:pic>
              <p:nvPicPr>
                <p:cNvPr id="26" name="Graphic 50" descr="Construction Barricade with solid fill">
                  <a:extLst>
                    <a:ext uri="{FF2B5EF4-FFF2-40B4-BE49-F238E27FC236}">
                      <a16:creationId xmlns:a16="http://schemas.microsoft.com/office/drawing/2014/main" id="{A9C052E9-1082-4778-DA90-2137B5DB4F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8215" y="4773655"/>
                  <a:ext cx="716115" cy="716115"/>
                </a:xfrm>
                <a:prstGeom prst="rect">
                  <a:avLst/>
                </a:prstGeom>
              </p:spPr>
            </p:pic>
            <p:sp>
              <p:nvSpPr>
                <p:cNvPr id="27" name="Rectangle: Rounded Corners 51">
                  <a:extLst>
                    <a:ext uri="{FF2B5EF4-FFF2-40B4-BE49-F238E27FC236}">
                      <a16:creationId xmlns:a16="http://schemas.microsoft.com/office/drawing/2014/main" id="{D52294A9-7934-4849-40DD-590613F6C08F}"/>
                    </a:ext>
                  </a:extLst>
                </p:cNvPr>
                <p:cNvSpPr/>
                <p:nvPr/>
              </p:nvSpPr>
              <p:spPr>
                <a:xfrm>
                  <a:off x="819183" y="3180155"/>
                  <a:ext cx="2394760" cy="658539"/>
                </a:xfrm>
                <a:prstGeom prst="roundRect">
                  <a:avLst/>
                </a:prstGeom>
                <a:no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38.4m</a:t>
                  </a:r>
                  <a:br>
                    <a:rPr kumimoji="0" lang="en-GB" sz="3200" b="1" i="0" u="none" strike="noStrike" kern="0" cap="none" spc="0" normalizeH="0" baseline="0" noProof="0" dirty="0">
                      <a:ln>
                        <a:noFill/>
                      </a:ln>
                      <a:solidFill>
                        <a:prstClr val="white"/>
                      </a:solidFill>
                      <a:effectLst/>
                      <a:uLnTx/>
                      <a:uFillTx/>
                      <a:ea typeface="+mn-ea"/>
                      <a:cs typeface="+mn-cs"/>
                    </a:rPr>
                  </a:br>
                  <a:r>
                    <a:rPr kumimoji="0" lang="en-GB" sz="1800" b="0" i="0" u="none" strike="noStrike" kern="0" cap="none" spc="0" normalizeH="0" baseline="0" noProof="0" dirty="0">
                      <a:ln>
                        <a:noFill/>
                      </a:ln>
                      <a:solidFill>
                        <a:prstClr val="white"/>
                      </a:solidFill>
                      <a:effectLst/>
                      <a:uLnTx/>
                      <a:uFillTx/>
                      <a:ea typeface="+mn-ea"/>
                      <a:cs typeface="+mn-cs"/>
                    </a:rPr>
                    <a:t>people living with HIV</a:t>
                  </a:r>
                  <a:endParaRPr kumimoji="0" lang="en-GB" sz="3200" b="0" i="0" u="none" strike="noStrike" kern="0" cap="none" spc="0" normalizeH="0" baseline="0" noProof="0" dirty="0">
                    <a:ln>
                      <a:noFill/>
                    </a:ln>
                    <a:solidFill>
                      <a:prstClr val="white"/>
                    </a:solidFill>
                    <a:effectLst/>
                    <a:uLnTx/>
                    <a:uFillTx/>
                    <a:ea typeface="+mn-ea"/>
                    <a:cs typeface="+mn-cs"/>
                  </a:endParaRPr>
                </a:p>
              </p:txBody>
            </p:sp>
            <p:sp>
              <p:nvSpPr>
                <p:cNvPr id="28" name="Rectangle: Rounded Corners 54">
                  <a:extLst>
                    <a:ext uri="{FF2B5EF4-FFF2-40B4-BE49-F238E27FC236}">
                      <a16:creationId xmlns:a16="http://schemas.microsoft.com/office/drawing/2014/main" id="{ABB0A0F2-2CEB-F132-5A46-B7C6AF1FE498}"/>
                    </a:ext>
                  </a:extLst>
                </p:cNvPr>
                <p:cNvSpPr/>
                <p:nvPr/>
              </p:nvSpPr>
              <p:spPr>
                <a:xfrm>
                  <a:off x="3833501" y="3770230"/>
                  <a:ext cx="2262499" cy="658539"/>
                </a:xfrm>
                <a:prstGeom prst="roundRect">
                  <a:avLst/>
                </a:prstGeom>
                <a:noFill/>
                <a:ln w="25400" cap="flat" cmpd="sng" algn="ctr">
                  <a:noFill/>
                  <a:prstDash val="solid"/>
                </a:ln>
                <a:effectLst/>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ea typeface="+mn-ea"/>
                      <a:cs typeface="+mn-cs"/>
                    </a:rPr>
                    <a:t>=9.2m</a:t>
                  </a:r>
                </a:p>
              </p:txBody>
            </p:sp>
            <p:sp>
              <p:nvSpPr>
                <p:cNvPr id="29" name="TextBox 55">
                  <a:extLst>
                    <a:ext uri="{FF2B5EF4-FFF2-40B4-BE49-F238E27FC236}">
                      <a16:creationId xmlns:a16="http://schemas.microsoft.com/office/drawing/2014/main" id="{2D3717FA-2EFC-96E3-5517-D885500B932A}"/>
                    </a:ext>
                  </a:extLst>
                </p:cNvPr>
                <p:cNvSpPr txBox="1"/>
                <p:nvPr/>
              </p:nvSpPr>
              <p:spPr>
                <a:xfrm>
                  <a:off x="3685586" y="4219828"/>
                  <a:ext cx="2073321" cy="369332"/>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ea typeface="+mn-ea"/>
                      <a:cs typeface="+mn-cs"/>
                    </a:rPr>
                    <a:t>not receiving ART</a:t>
                  </a:r>
                </a:p>
              </p:txBody>
            </p:sp>
            <p:sp>
              <p:nvSpPr>
                <p:cNvPr id="30" name="TextBox 56">
                  <a:extLst>
                    <a:ext uri="{FF2B5EF4-FFF2-40B4-BE49-F238E27FC236}">
                      <a16:creationId xmlns:a16="http://schemas.microsoft.com/office/drawing/2014/main" id="{1D8A25C6-5407-196D-F07A-868F8B793C95}"/>
                    </a:ext>
                  </a:extLst>
                </p:cNvPr>
                <p:cNvSpPr txBox="1"/>
                <p:nvPr/>
              </p:nvSpPr>
              <p:spPr>
                <a:xfrm>
                  <a:off x="1655761" y="1870349"/>
                  <a:ext cx="9319587" cy="584775"/>
                </a:xfrm>
                <a:prstGeom prst="rect">
                  <a:avLst/>
                </a:prstGeom>
                <a:noFill/>
                <a:ln w="25400" cap="flat" cmpd="sng" algn="ctr">
                  <a:noFill/>
                  <a:prstDash val="solid"/>
                </a:ln>
                <a:effectLst/>
              </p:spPr>
              <p:txBody>
                <a:bodyPr rtlCol="0" anchor="t"/>
                <a:lstStyle>
                  <a:defPPr>
                    <a:defRPr lang="en-US"/>
                  </a:defPPr>
                  <a:lvl1pPr algn="ctr">
                    <a:defRPr sz="1600" b="1">
                      <a:solidFill>
                        <a:schemeClr val="accent5"/>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F0"/>
                      </a:solidFill>
                      <a:effectLst/>
                      <a:uLnTx/>
                      <a:uFillTx/>
                      <a:ea typeface="+mn-ea"/>
                      <a:cs typeface="+mn-cs"/>
                    </a:rPr>
                    <a:t>Although progress has been made, </a:t>
                  </a:r>
                  <a:r>
                    <a:rPr kumimoji="0" lang="en-GB" sz="2000" b="1" i="0" u="none" strike="noStrike" kern="0" cap="none" spc="0" normalizeH="0" baseline="0" noProof="0" dirty="0">
                      <a:ln>
                        <a:noFill/>
                      </a:ln>
                      <a:solidFill>
                        <a:srgbClr val="00B0F0"/>
                      </a:solidFill>
                      <a:effectLst/>
                      <a:uLnTx/>
                      <a:uFillTx/>
                      <a:ea typeface="+mn-ea"/>
                      <a:cs typeface="+mn-cs"/>
                    </a:rPr>
                    <a:t>a large proportion of people who are in immediate need of treatment are not </a:t>
                  </a:r>
                  <a:r>
                    <a:rPr kumimoji="0" lang="en-US" sz="2000" b="1" i="0" u="none" strike="noStrike" kern="0" cap="none" spc="0" normalizeH="0" baseline="0" noProof="0" dirty="0">
                      <a:ln>
                        <a:noFill/>
                      </a:ln>
                      <a:solidFill>
                        <a:srgbClr val="00B0F0"/>
                      </a:solidFill>
                      <a:effectLst/>
                      <a:uLnTx/>
                      <a:uFillTx/>
                      <a:ea typeface="+mn-ea"/>
                      <a:cs typeface="+mn-cs"/>
                    </a:rPr>
                    <a:t>receiving ART</a:t>
                  </a:r>
                  <a:endParaRPr kumimoji="0" lang="en-US" sz="2000" b="1" i="0" u="none" strike="noStrike" kern="0" cap="none" spc="0" normalizeH="0" baseline="30000" noProof="0" dirty="0">
                    <a:ln>
                      <a:noFill/>
                    </a:ln>
                    <a:solidFill>
                      <a:srgbClr val="00B0F0"/>
                    </a:solidFill>
                    <a:effectLst/>
                    <a:uLnTx/>
                    <a:uFillTx/>
                    <a:ea typeface="+mn-ea"/>
                    <a:cs typeface="+mn-cs"/>
                  </a:endParaRPr>
                </a:p>
              </p:txBody>
            </p:sp>
            <p:sp>
              <p:nvSpPr>
                <p:cNvPr id="31" name="Rectangle 30">
                  <a:extLst>
                    <a:ext uri="{FF2B5EF4-FFF2-40B4-BE49-F238E27FC236}">
                      <a16:creationId xmlns:a16="http://schemas.microsoft.com/office/drawing/2014/main" id="{8F310DCF-41D1-B4D5-7D53-B2444098BF92}"/>
                    </a:ext>
                  </a:extLst>
                </p:cNvPr>
                <p:cNvSpPr/>
                <p:nvPr/>
              </p:nvSpPr>
              <p:spPr>
                <a:xfrm>
                  <a:off x="6473924" y="2783436"/>
                  <a:ext cx="5283101" cy="369332"/>
                </a:xfrm>
                <a:prstGeom prst="rect">
                  <a:avLst/>
                </a:prstGeom>
                <a:noFill/>
                <a:ln w="25400" cap="flat" cmpd="sng" algn="ctr">
                  <a:noFill/>
                  <a:prstDash val="solid"/>
                </a:ln>
                <a:effectLst/>
              </p:spPr>
              <p:txBody>
                <a:bodyPr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ea typeface="+mn-ea"/>
                      <a:cs typeface="+mn-cs"/>
                    </a:rPr>
                    <a:t>Access to ART must be:</a:t>
                  </a:r>
                  <a:endParaRPr kumimoji="0" lang="en-GB" sz="2400" b="1" i="0" u="none" strike="noStrike" kern="0" cap="none" spc="0" normalizeH="0" baseline="30000" noProof="0" dirty="0">
                    <a:ln>
                      <a:noFill/>
                    </a:ln>
                    <a:effectLst/>
                    <a:uLnTx/>
                    <a:uFillTx/>
                    <a:ea typeface="+mn-ea"/>
                    <a:cs typeface="+mn-cs"/>
                  </a:endParaRPr>
                </a:p>
              </p:txBody>
            </p:sp>
            <p:sp>
              <p:nvSpPr>
                <p:cNvPr id="32" name="Rectangle 31">
                  <a:extLst>
                    <a:ext uri="{FF2B5EF4-FFF2-40B4-BE49-F238E27FC236}">
                      <a16:creationId xmlns:a16="http://schemas.microsoft.com/office/drawing/2014/main" id="{3D9E6663-548F-2879-2002-17C13C9379EC}"/>
                    </a:ext>
                  </a:extLst>
                </p:cNvPr>
                <p:cNvSpPr/>
                <p:nvPr/>
              </p:nvSpPr>
              <p:spPr>
                <a:xfrm>
                  <a:off x="693739" y="2560533"/>
                  <a:ext cx="5284724" cy="369332"/>
                </a:xfrm>
                <a:prstGeom prst="rect">
                  <a:avLst/>
                </a:prstGeom>
                <a:noFill/>
                <a:ln w="25400" cap="flat" cmpd="sng" algn="ctr">
                  <a:noFill/>
                  <a:prstDash val="solid"/>
                </a:ln>
                <a:effectLst/>
              </p:spPr>
              <p:txBody>
                <a:bodyPr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ea typeface="+mn-ea"/>
                      <a:cs typeface="+mn-cs"/>
                    </a:rPr>
                    <a:t>In 2024…</a:t>
                  </a:r>
                </a:p>
              </p:txBody>
            </p:sp>
          </p:grpSp>
        </p:grpSp>
        <p:grpSp>
          <p:nvGrpSpPr>
            <p:cNvPr id="10" name="Group 10">
              <a:extLst>
                <a:ext uri="{FF2B5EF4-FFF2-40B4-BE49-F238E27FC236}">
                  <a16:creationId xmlns:a16="http://schemas.microsoft.com/office/drawing/2014/main" id="{C3E5F79B-C777-D45B-9BF1-558498BDB0A5}"/>
                </a:ext>
              </a:extLst>
            </p:cNvPr>
            <p:cNvGrpSpPr/>
            <p:nvPr/>
          </p:nvGrpSpPr>
          <p:grpSpPr>
            <a:xfrm>
              <a:off x="847091" y="3079629"/>
              <a:ext cx="2886167" cy="2886168"/>
              <a:chOff x="587702" y="2956123"/>
              <a:chExt cx="2886167" cy="2886168"/>
            </a:xfrm>
          </p:grpSpPr>
          <p:sp>
            <p:nvSpPr>
              <p:cNvPr id="17" name="Oval 11">
                <a:extLst>
                  <a:ext uri="{FF2B5EF4-FFF2-40B4-BE49-F238E27FC236}">
                    <a16:creationId xmlns:a16="http://schemas.microsoft.com/office/drawing/2014/main" id="{E83D84AD-FD0B-5FF0-4D79-7C5046DA09D2}"/>
                  </a:ext>
                </a:extLst>
              </p:cNvPr>
              <p:cNvSpPr/>
              <p:nvPr/>
            </p:nvSpPr>
            <p:spPr>
              <a:xfrm>
                <a:off x="587702" y="2956123"/>
                <a:ext cx="2886167" cy="2886167"/>
              </a:xfrm>
              <a:prstGeom prst="ellipse">
                <a:avLst/>
              </a:prstGeom>
              <a:solidFill>
                <a:srgbClr val="4BACC6"/>
              </a:solid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900" b="0" i="0" u="none" strike="noStrike" kern="0" cap="none" spc="0" normalizeH="0" baseline="0" noProof="0">
                  <a:ln>
                    <a:noFill/>
                  </a:ln>
                  <a:solidFill>
                    <a:prstClr val="white"/>
                  </a:solidFill>
                  <a:effectLst/>
                  <a:uLnTx/>
                  <a:uFillTx/>
                  <a:ea typeface="+mn-ea"/>
                  <a:cs typeface="+mn-cs"/>
                </a:endParaRPr>
              </a:p>
            </p:txBody>
          </p:sp>
          <p:sp>
            <p:nvSpPr>
              <p:cNvPr id="19" name="Oval 12">
                <a:extLst>
                  <a:ext uri="{FF2B5EF4-FFF2-40B4-BE49-F238E27FC236}">
                    <a16:creationId xmlns:a16="http://schemas.microsoft.com/office/drawing/2014/main" id="{B7228CE0-2AE2-7262-F2BC-9D48344B2D55}"/>
                  </a:ext>
                </a:extLst>
              </p:cNvPr>
              <p:cNvSpPr/>
              <p:nvPr/>
            </p:nvSpPr>
            <p:spPr>
              <a:xfrm>
                <a:off x="1139777" y="4075980"/>
                <a:ext cx="1766311" cy="1766311"/>
              </a:xfrm>
              <a:prstGeom prst="ellipse">
                <a:avLst/>
              </a:prstGeom>
              <a:solidFill>
                <a:sysClr val="window" lastClr="FFFFFF">
                  <a:alpha val="71000"/>
                </a:sysClr>
              </a:solid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900" b="0" i="0" u="none" strike="noStrike" kern="0" cap="none" spc="0" normalizeH="0" baseline="0" noProof="0">
                  <a:ln>
                    <a:noFill/>
                  </a:ln>
                  <a:solidFill>
                    <a:prstClr val="white"/>
                  </a:solidFill>
                  <a:effectLst/>
                  <a:uLnTx/>
                  <a:uFillTx/>
                  <a:ea typeface="+mn-ea"/>
                  <a:cs typeface="+mn-cs"/>
                </a:endParaRPr>
              </a:p>
            </p:txBody>
          </p:sp>
          <p:sp>
            <p:nvSpPr>
              <p:cNvPr id="20" name="Rectangle: Rounded Corners 13">
                <a:extLst>
                  <a:ext uri="{FF2B5EF4-FFF2-40B4-BE49-F238E27FC236}">
                    <a16:creationId xmlns:a16="http://schemas.microsoft.com/office/drawing/2014/main" id="{5A203759-4840-8BC7-1D55-282D72713234}"/>
                  </a:ext>
                </a:extLst>
              </p:cNvPr>
              <p:cNvSpPr/>
              <p:nvPr/>
            </p:nvSpPr>
            <p:spPr>
              <a:xfrm>
                <a:off x="1147630" y="3180155"/>
                <a:ext cx="1766310" cy="658539"/>
              </a:xfrm>
              <a:prstGeom prst="roundRect">
                <a:avLst/>
              </a:prstGeom>
              <a:no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40.8</a:t>
                </a:r>
                <a:br>
                  <a:rPr kumimoji="0" lang="en-GB" sz="3200" b="1" i="0" u="none" strike="noStrike" kern="0" cap="none" spc="0" normalizeH="0" baseline="0" noProof="0" dirty="0">
                    <a:ln>
                      <a:noFill/>
                    </a:ln>
                    <a:solidFill>
                      <a:prstClr val="white"/>
                    </a:solidFill>
                    <a:effectLst/>
                    <a:uLnTx/>
                    <a:uFillTx/>
                    <a:ea typeface="+mn-ea"/>
                    <a:cs typeface="+mn-cs"/>
                  </a:rPr>
                </a:br>
                <a:r>
                  <a:rPr kumimoji="0" lang="en-GB" sz="1200" b="0" i="0" u="none" strike="noStrike" kern="0" cap="none" spc="0" normalizeH="0" baseline="0" noProof="0" dirty="0">
                    <a:ln>
                      <a:noFill/>
                    </a:ln>
                    <a:solidFill>
                      <a:prstClr val="white"/>
                    </a:solidFill>
                    <a:effectLst/>
                    <a:uLnTx/>
                    <a:uFillTx/>
                    <a:ea typeface="+mn-ea"/>
                    <a:cs typeface="+mn-cs"/>
                  </a:rPr>
                  <a:t>people living with HIV</a:t>
                </a:r>
                <a:endParaRPr kumimoji="0" lang="en-GB" sz="3200" b="0" i="0" u="none" strike="noStrike" kern="0" cap="none" spc="0" normalizeH="0" baseline="0" noProof="0" dirty="0">
                  <a:ln>
                    <a:noFill/>
                  </a:ln>
                  <a:solidFill>
                    <a:prstClr val="white"/>
                  </a:solidFill>
                  <a:effectLst/>
                  <a:uLnTx/>
                  <a:uFillTx/>
                  <a:ea typeface="+mn-ea"/>
                  <a:cs typeface="+mn-cs"/>
                </a:endParaRPr>
              </a:p>
            </p:txBody>
          </p:sp>
          <p:sp>
            <p:nvSpPr>
              <p:cNvPr id="21" name="Rectangle: Rounded Corners 14">
                <a:extLst>
                  <a:ext uri="{FF2B5EF4-FFF2-40B4-BE49-F238E27FC236}">
                    <a16:creationId xmlns:a16="http://schemas.microsoft.com/office/drawing/2014/main" id="{C10AED73-B04B-A0E0-AB01-E65B22CA6BCB}"/>
                  </a:ext>
                </a:extLst>
              </p:cNvPr>
              <p:cNvSpPr/>
              <p:nvPr/>
            </p:nvSpPr>
            <p:spPr>
              <a:xfrm>
                <a:off x="1147629" y="4171245"/>
                <a:ext cx="1766311" cy="658539"/>
              </a:xfrm>
              <a:prstGeom prst="roundRect">
                <a:avLst/>
              </a:prstGeom>
              <a:no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effectLst/>
                    <a:uLnTx/>
                    <a:uFillTx/>
                    <a:ea typeface="+mn-ea"/>
                    <a:cs typeface="+mn-cs"/>
                  </a:rPr>
                  <a:t>31.6m</a:t>
                </a:r>
              </a:p>
            </p:txBody>
          </p:sp>
          <p:sp>
            <p:nvSpPr>
              <p:cNvPr id="22" name="TextBox 15">
                <a:extLst>
                  <a:ext uri="{FF2B5EF4-FFF2-40B4-BE49-F238E27FC236}">
                    <a16:creationId xmlns:a16="http://schemas.microsoft.com/office/drawing/2014/main" id="{B35B3E73-62F1-4692-4511-9DCEECD0DF72}"/>
                  </a:ext>
                </a:extLst>
              </p:cNvPr>
              <p:cNvSpPr txBox="1"/>
              <p:nvPr/>
            </p:nvSpPr>
            <p:spPr>
              <a:xfrm>
                <a:off x="716881" y="4809040"/>
                <a:ext cx="2627807" cy="677108"/>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effectLst/>
                    <a:uLnTx/>
                    <a:uFillTx/>
                    <a:ea typeface="+mn-ea"/>
                    <a:cs typeface="+mn-cs"/>
                  </a:rPr>
                  <a:t>accessing </a:t>
                </a:r>
                <a:br>
                  <a:rPr kumimoji="0" lang="en-GB" sz="1900" b="0" i="0" u="none" strike="noStrike" kern="0" cap="none" spc="0" normalizeH="0" baseline="0" noProof="0" dirty="0">
                    <a:ln>
                      <a:noFill/>
                    </a:ln>
                    <a:effectLst/>
                    <a:uLnTx/>
                    <a:uFillTx/>
                    <a:ea typeface="+mn-ea"/>
                    <a:cs typeface="+mn-cs"/>
                  </a:rPr>
                </a:br>
                <a:r>
                  <a:rPr kumimoji="0" lang="en-GB" sz="1900" b="0" i="0" u="none" strike="noStrike" kern="0" cap="none" spc="0" normalizeH="0" baseline="0" noProof="0" dirty="0">
                    <a:ln>
                      <a:noFill/>
                    </a:ln>
                    <a:effectLst/>
                    <a:uLnTx/>
                    <a:uFillTx/>
                    <a:ea typeface="+mn-ea"/>
                    <a:cs typeface="+mn-cs"/>
                  </a:rPr>
                  <a:t>ART</a:t>
                </a:r>
              </a:p>
            </p:txBody>
          </p:sp>
        </p:grpSp>
      </p:grpSp>
    </p:spTree>
    <p:extLst>
      <p:ext uri="{BB962C8B-B14F-4D97-AF65-F5344CB8AC3E}">
        <p14:creationId xmlns:p14="http://schemas.microsoft.com/office/powerpoint/2010/main" val="17583039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5">
            <a:extLst>
              <a:ext uri="{FF2B5EF4-FFF2-40B4-BE49-F238E27FC236}">
                <a16:creationId xmlns:a16="http://schemas.microsoft.com/office/drawing/2014/main" id="{7B7F9269-C494-9DED-A2DB-EF2B85725238}"/>
              </a:ext>
            </a:extLst>
          </p:cNvPr>
          <p:cNvSpPr>
            <a:spLocks noGrp="1"/>
          </p:cNvSpPr>
          <p:nvPr>
            <p:ph type="title"/>
          </p:nvPr>
        </p:nvSpPr>
        <p:spPr>
          <a:xfrm>
            <a:off x="609600" y="0"/>
            <a:ext cx="8466034" cy="1491539"/>
          </a:xfrm>
        </p:spPr>
        <p:txBody>
          <a:bodyPr>
            <a:normAutofit fontScale="90000"/>
          </a:bodyPr>
          <a:lstStyle/>
          <a:p>
            <a:r>
              <a:rPr lang="en-US" dirty="0"/>
              <a:t>International Guidelines-Preferred Combinations </a:t>
            </a:r>
            <a:br>
              <a:rPr lang="en-US" dirty="0"/>
            </a:br>
            <a:r>
              <a:rPr lang="en-US" dirty="0"/>
              <a:t>for Initiation of Antiretroviral Therapy</a:t>
            </a:r>
            <a:endParaRPr lang="fr-FR" dirty="0"/>
          </a:p>
        </p:txBody>
      </p:sp>
      <p:sp>
        <p:nvSpPr>
          <p:cNvPr id="3" name="Rectangle 2">
            <a:extLst>
              <a:ext uri="{FF2B5EF4-FFF2-40B4-BE49-F238E27FC236}">
                <a16:creationId xmlns:a16="http://schemas.microsoft.com/office/drawing/2014/main" id="{E45EC2F2-F618-C2C2-1A0A-1B728CA76697}"/>
              </a:ext>
            </a:extLst>
          </p:cNvPr>
          <p:cNvSpPr/>
          <p:nvPr/>
        </p:nvSpPr>
        <p:spPr>
          <a:xfrm>
            <a:off x="9364337" y="6410227"/>
            <a:ext cx="2247441" cy="184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6" name="Group 4">
            <a:extLst>
              <a:ext uri="{FF2B5EF4-FFF2-40B4-BE49-F238E27FC236}">
                <a16:creationId xmlns:a16="http://schemas.microsoft.com/office/drawing/2014/main" id="{3397AB0C-02E0-7759-870C-802C59F63E86}"/>
              </a:ext>
            </a:extLst>
          </p:cNvPr>
          <p:cNvGrpSpPr/>
          <p:nvPr/>
        </p:nvGrpSpPr>
        <p:grpSpPr>
          <a:xfrm>
            <a:off x="1636374" y="1930967"/>
            <a:ext cx="7892960" cy="4043528"/>
            <a:chOff x="447678" y="1140706"/>
            <a:chExt cx="10636306" cy="5460332"/>
          </a:xfrm>
        </p:grpSpPr>
        <p:sp>
          <p:nvSpPr>
            <p:cNvPr id="7" name="Rectángulo redondeado 41">
              <a:extLst>
                <a:ext uri="{FF2B5EF4-FFF2-40B4-BE49-F238E27FC236}">
                  <a16:creationId xmlns:a16="http://schemas.microsoft.com/office/drawing/2014/main" id="{22420F93-9C74-3957-9A50-FFFC58E11459}"/>
                </a:ext>
              </a:extLst>
            </p:cNvPr>
            <p:cNvSpPr/>
            <p:nvPr/>
          </p:nvSpPr>
          <p:spPr>
            <a:xfrm>
              <a:off x="8725681" y="1181726"/>
              <a:ext cx="2027583" cy="5419312"/>
            </a:xfrm>
            <a:prstGeom prst="roundRect">
              <a:avLst>
                <a:gd name="adj" fmla="val 23292"/>
              </a:avLst>
            </a:prstGeom>
            <a:solidFill>
              <a:srgbClr val="00B0F0"/>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sp>
          <p:nvSpPr>
            <p:cNvPr id="8" name="Rectángulo redondeado 42">
              <a:extLst>
                <a:ext uri="{FF2B5EF4-FFF2-40B4-BE49-F238E27FC236}">
                  <a16:creationId xmlns:a16="http://schemas.microsoft.com/office/drawing/2014/main" id="{020F3FF7-0C28-FA84-57A7-132AC08B230A}"/>
                </a:ext>
              </a:extLst>
            </p:cNvPr>
            <p:cNvSpPr/>
            <p:nvPr/>
          </p:nvSpPr>
          <p:spPr>
            <a:xfrm>
              <a:off x="1815267" y="1140706"/>
              <a:ext cx="2027583" cy="5460332"/>
            </a:xfrm>
            <a:prstGeom prst="roundRect">
              <a:avLst>
                <a:gd name="adj" fmla="val 23889"/>
              </a:avLst>
            </a:prstGeom>
            <a:solidFill>
              <a:srgbClr val="E6203F"/>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sp>
          <p:nvSpPr>
            <p:cNvPr id="9" name="Rectángulo redondeado 43">
              <a:extLst>
                <a:ext uri="{FF2B5EF4-FFF2-40B4-BE49-F238E27FC236}">
                  <a16:creationId xmlns:a16="http://schemas.microsoft.com/office/drawing/2014/main" id="{22DA1E8B-E119-8C1E-B824-2980EB01DECA}"/>
                </a:ext>
              </a:extLst>
            </p:cNvPr>
            <p:cNvSpPr/>
            <p:nvPr/>
          </p:nvSpPr>
          <p:spPr>
            <a:xfrm>
              <a:off x="4146545" y="1140706"/>
              <a:ext cx="2027583" cy="5460332"/>
            </a:xfrm>
            <a:prstGeom prst="roundRect">
              <a:avLst>
                <a:gd name="adj" fmla="val 23889"/>
              </a:avLst>
            </a:prstGeom>
            <a:solidFill>
              <a:srgbClr val="FCA901"/>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sp>
          <p:nvSpPr>
            <p:cNvPr id="10" name="Rectángulo redondeado 44">
              <a:extLst>
                <a:ext uri="{FF2B5EF4-FFF2-40B4-BE49-F238E27FC236}">
                  <a16:creationId xmlns:a16="http://schemas.microsoft.com/office/drawing/2014/main" id="{BD5FE823-38D5-8E64-01F9-D3EFF29DA44B}"/>
                </a:ext>
              </a:extLst>
            </p:cNvPr>
            <p:cNvSpPr/>
            <p:nvPr/>
          </p:nvSpPr>
          <p:spPr>
            <a:xfrm>
              <a:off x="6436113" y="1150862"/>
              <a:ext cx="2027583" cy="5450176"/>
            </a:xfrm>
            <a:prstGeom prst="roundRect">
              <a:avLst>
                <a:gd name="adj" fmla="val 23292"/>
              </a:avLst>
            </a:prstGeom>
            <a:solidFill>
              <a:srgbClr val="3CBEAB"/>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grpSp>
          <p:nvGrpSpPr>
            <p:cNvPr id="11" name="Group 9">
              <a:extLst>
                <a:ext uri="{FF2B5EF4-FFF2-40B4-BE49-F238E27FC236}">
                  <a16:creationId xmlns:a16="http://schemas.microsoft.com/office/drawing/2014/main" id="{96BDFD0A-ADBE-6C6C-03A6-10A0F349EBEF}"/>
                </a:ext>
              </a:extLst>
            </p:cNvPr>
            <p:cNvGrpSpPr/>
            <p:nvPr/>
          </p:nvGrpSpPr>
          <p:grpSpPr>
            <a:xfrm>
              <a:off x="447678" y="1231854"/>
              <a:ext cx="10636306" cy="4842841"/>
              <a:chOff x="447678" y="1231854"/>
              <a:chExt cx="10636306" cy="4842841"/>
            </a:xfrm>
          </p:grpSpPr>
          <p:sp>
            <p:nvSpPr>
              <p:cNvPr id="12" name="Rectángulo redondeado 45">
                <a:extLst>
                  <a:ext uri="{FF2B5EF4-FFF2-40B4-BE49-F238E27FC236}">
                    <a16:creationId xmlns:a16="http://schemas.microsoft.com/office/drawing/2014/main" id="{15E47874-F058-AB0C-378E-28F382E43EC3}"/>
                  </a:ext>
                </a:extLst>
              </p:cNvPr>
              <p:cNvSpPr/>
              <p:nvPr/>
            </p:nvSpPr>
            <p:spPr>
              <a:xfrm rot="16200000">
                <a:off x="5395094" y="-2760232"/>
                <a:ext cx="703373" cy="10579156"/>
              </a:xfrm>
              <a:prstGeom prst="roundRect">
                <a:avLst>
                  <a:gd name="adj" fmla="val 42157"/>
                </a:avLst>
              </a:prstGeom>
              <a:solidFill>
                <a:srgbClr val="FFFFFF">
                  <a:lumMod val="75000"/>
                  <a:alpha val="58000"/>
                </a:srgbClr>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sp>
            <p:nvSpPr>
              <p:cNvPr id="13" name="Rectángulo redondeado 46">
                <a:extLst>
                  <a:ext uri="{FF2B5EF4-FFF2-40B4-BE49-F238E27FC236}">
                    <a16:creationId xmlns:a16="http://schemas.microsoft.com/office/drawing/2014/main" id="{005F7BDE-A4EC-4951-0BF0-B5184645664D}"/>
                  </a:ext>
                </a:extLst>
              </p:cNvPr>
              <p:cNvSpPr/>
              <p:nvPr/>
            </p:nvSpPr>
            <p:spPr>
              <a:xfrm rot="16200000">
                <a:off x="5442719" y="-1662175"/>
                <a:ext cx="703373" cy="10579156"/>
              </a:xfrm>
              <a:prstGeom prst="roundRect">
                <a:avLst>
                  <a:gd name="adj" fmla="val 42157"/>
                </a:avLst>
              </a:prstGeom>
              <a:solidFill>
                <a:srgbClr val="FFFFFF">
                  <a:lumMod val="75000"/>
                  <a:alpha val="58000"/>
                </a:srgbClr>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sp>
            <p:nvSpPr>
              <p:cNvPr id="14" name="Rectángulo redondeado 47">
                <a:extLst>
                  <a:ext uri="{FF2B5EF4-FFF2-40B4-BE49-F238E27FC236}">
                    <a16:creationId xmlns:a16="http://schemas.microsoft.com/office/drawing/2014/main" id="{F664034B-750A-B5ED-DD2D-0F7284405305}"/>
                  </a:ext>
                </a:extLst>
              </p:cNvPr>
              <p:cNvSpPr/>
              <p:nvPr/>
            </p:nvSpPr>
            <p:spPr>
              <a:xfrm rot="16200000">
                <a:off x="5385569" y="-526021"/>
                <a:ext cx="703373" cy="10579156"/>
              </a:xfrm>
              <a:prstGeom prst="roundRect">
                <a:avLst>
                  <a:gd name="adj" fmla="val 42157"/>
                </a:avLst>
              </a:prstGeom>
              <a:solidFill>
                <a:srgbClr val="FFFFFF">
                  <a:lumMod val="75000"/>
                  <a:alpha val="58000"/>
                </a:srgbClr>
              </a:solidFill>
              <a:ln w="12700" cap="flat" cmpd="sng" algn="ctr">
                <a:noFill/>
                <a:prstDash val="solid"/>
                <a:miter lim="800000"/>
              </a:ln>
              <a:effectLst/>
            </p:spPr>
            <p:txBody>
              <a:bodyPr lIns="121909" tIns="60957" rIns="121909"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pic>
            <p:nvPicPr>
              <p:cNvPr id="15" name="Imagen 50">
                <a:extLst>
                  <a:ext uri="{FF2B5EF4-FFF2-40B4-BE49-F238E27FC236}">
                    <a16:creationId xmlns:a16="http://schemas.microsoft.com/office/drawing/2014/main" id="{4EC6B9D0-3122-ACAE-80C6-92A6C63F81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0050" y="1244088"/>
                <a:ext cx="658189" cy="641793"/>
              </a:xfrm>
              <a:prstGeom prst="rect">
                <a:avLst/>
              </a:prstGeom>
            </p:spPr>
          </p:pic>
          <p:pic>
            <p:nvPicPr>
              <p:cNvPr id="16" name="Imagen 51">
                <a:extLst>
                  <a:ext uri="{FF2B5EF4-FFF2-40B4-BE49-F238E27FC236}">
                    <a16:creationId xmlns:a16="http://schemas.microsoft.com/office/drawing/2014/main" id="{CA9E30A9-18D6-D0EB-2B89-2511EFF82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2304" y="1231854"/>
                <a:ext cx="654031" cy="654031"/>
              </a:xfrm>
              <a:prstGeom prst="rect">
                <a:avLst/>
              </a:prstGeom>
            </p:spPr>
          </p:pic>
          <p:sp>
            <p:nvSpPr>
              <p:cNvPr id="17" name="CuadroTexto 52">
                <a:extLst>
                  <a:ext uri="{FF2B5EF4-FFF2-40B4-BE49-F238E27FC236}">
                    <a16:creationId xmlns:a16="http://schemas.microsoft.com/office/drawing/2014/main" id="{D6C4925F-EBA7-2872-8F1F-74866435E095}"/>
                  </a:ext>
                </a:extLst>
              </p:cNvPr>
              <p:cNvSpPr txBox="1"/>
              <p:nvPr/>
            </p:nvSpPr>
            <p:spPr>
              <a:xfrm>
                <a:off x="765825" y="2344680"/>
                <a:ext cx="821820" cy="313932"/>
              </a:xfrm>
              <a:prstGeom prst="rect">
                <a:avLst/>
              </a:prstGeom>
            </p:spPr>
            <p:txBody>
              <a:bodyPr vert="horz" lIns="121909" tIns="60957" rIns="121909" bIns="60957" rtlCol="0" anchor="t" anchorCtr="0">
                <a:noAutofit/>
              </a:bodyPr>
              <a:lstStyle>
                <a:defPPr>
                  <a:defRPr lang="en-US"/>
                </a:defPPr>
                <a:lvl1pPr algn="ctr">
                  <a:lnSpc>
                    <a:spcPct val="90000"/>
                  </a:lnSpc>
                  <a:spcBef>
                    <a:spcPct val="0"/>
                  </a:spcBef>
                  <a:buNone/>
                  <a:defRPr sz="16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0000"/>
                    </a:solidFill>
                    <a:effectLst/>
                    <a:uLnTx/>
                    <a:uFillTx/>
                    <a:latin typeface="+mn-lt"/>
                    <a:ea typeface="+mj-ea"/>
                    <a:cs typeface="+mj-cs"/>
                  </a:rPr>
                  <a:t>BIC</a:t>
                </a:r>
              </a:p>
            </p:txBody>
          </p:sp>
          <p:sp>
            <p:nvSpPr>
              <p:cNvPr id="18" name="CuadroTexto 53">
                <a:extLst>
                  <a:ext uri="{FF2B5EF4-FFF2-40B4-BE49-F238E27FC236}">
                    <a16:creationId xmlns:a16="http://schemas.microsoft.com/office/drawing/2014/main" id="{C6A777DF-6066-F043-68BD-690D11DC413C}"/>
                  </a:ext>
                </a:extLst>
              </p:cNvPr>
              <p:cNvSpPr txBox="1"/>
              <p:nvPr/>
            </p:nvSpPr>
            <p:spPr>
              <a:xfrm>
                <a:off x="1858070" y="2280676"/>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mn-lt"/>
                    <a:ea typeface="+mj-ea"/>
                    <a:cs typeface="+mj-cs"/>
                  </a:rPr>
                  <a:t>TAF/FTC/BIC</a:t>
                </a:r>
              </a:p>
            </p:txBody>
          </p:sp>
          <p:sp>
            <p:nvSpPr>
              <p:cNvPr id="19" name="CuadroTexto 54">
                <a:extLst>
                  <a:ext uri="{FF2B5EF4-FFF2-40B4-BE49-F238E27FC236}">
                    <a16:creationId xmlns:a16="http://schemas.microsoft.com/office/drawing/2014/main" id="{E4EDBD47-85EE-C9FC-CCA5-8DD1B7DF1704}"/>
                  </a:ext>
                </a:extLst>
              </p:cNvPr>
              <p:cNvSpPr txBox="1"/>
              <p:nvPr/>
            </p:nvSpPr>
            <p:spPr>
              <a:xfrm>
                <a:off x="4196509" y="2280676"/>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nl-NL" sz="1300" b="1" i="0" u="none" strike="noStrike" kern="0" cap="none" spc="0" normalizeH="0" baseline="0" noProof="0">
                    <a:ln>
                      <a:noFill/>
                    </a:ln>
                    <a:solidFill>
                      <a:prstClr val="black"/>
                    </a:solidFill>
                    <a:effectLst/>
                    <a:uLnTx/>
                    <a:uFillTx/>
                    <a:latin typeface="+mn-lt"/>
                    <a:ea typeface="+mj-ea"/>
                    <a:cs typeface="+mj-cs"/>
                  </a:rPr>
                  <a:t>T</a:t>
                </a:r>
                <a:r>
                  <a:rPr kumimoji="0" lang="en-US" sz="1300" b="1" i="0" u="none" strike="noStrike" kern="0" cap="none" spc="0" normalizeH="0" baseline="0" noProof="0">
                    <a:ln>
                      <a:noFill/>
                    </a:ln>
                    <a:solidFill>
                      <a:prstClr val="black"/>
                    </a:solidFill>
                    <a:effectLst/>
                    <a:uLnTx/>
                    <a:uFillTx/>
                    <a:latin typeface="+mn-lt"/>
                    <a:ea typeface="+mj-ea"/>
                    <a:cs typeface="+mj-cs"/>
                  </a:rPr>
                  <a:t>AF/FTC/BIC</a:t>
                </a:r>
              </a:p>
            </p:txBody>
          </p:sp>
          <p:sp>
            <p:nvSpPr>
              <p:cNvPr id="20" name="CuadroTexto 55">
                <a:extLst>
                  <a:ext uri="{FF2B5EF4-FFF2-40B4-BE49-F238E27FC236}">
                    <a16:creationId xmlns:a16="http://schemas.microsoft.com/office/drawing/2014/main" id="{4C9E0EF4-CB2A-1DBF-EC2D-46D7C1F69A91}"/>
                  </a:ext>
                </a:extLst>
              </p:cNvPr>
              <p:cNvSpPr txBox="1"/>
              <p:nvPr/>
            </p:nvSpPr>
            <p:spPr>
              <a:xfrm>
                <a:off x="6472691" y="2286184"/>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TAF/FTC/BIC</a:t>
                </a:r>
              </a:p>
            </p:txBody>
          </p:sp>
          <p:sp>
            <p:nvSpPr>
              <p:cNvPr id="21" name="CuadroTexto 56">
                <a:extLst>
                  <a:ext uri="{FF2B5EF4-FFF2-40B4-BE49-F238E27FC236}">
                    <a16:creationId xmlns:a16="http://schemas.microsoft.com/office/drawing/2014/main" id="{4291EA14-EBD4-3DE6-4CF3-74D421666AD3}"/>
                  </a:ext>
                </a:extLst>
              </p:cNvPr>
              <p:cNvSpPr txBox="1"/>
              <p:nvPr/>
            </p:nvSpPr>
            <p:spPr>
              <a:xfrm>
                <a:off x="655643" y="3454836"/>
                <a:ext cx="935312" cy="364780"/>
              </a:xfrm>
              <a:prstGeom prst="rect">
                <a:avLst/>
              </a:prstGeom>
            </p:spPr>
            <p:txBody>
              <a:bodyPr vert="horz" lIns="121909" tIns="60957" rIns="121909" bIns="60957" rtlCol="0" anchor="t" anchorCtr="0">
                <a:noAutofit/>
              </a:bodyPr>
              <a:lstStyle>
                <a:defPPr>
                  <a:defRPr lang="en-US"/>
                </a:defPPr>
                <a:lvl1pPr algn="ctr">
                  <a:lnSpc>
                    <a:spcPct val="90000"/>
                  </a:lnSpc>
                  <a:spcBef>
                    <a:spcPct val="0"/>
                  </a:spcBef>
                  <a:buNone/>
                  <a:defRPr sz="16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0000"/>
                    </a:solidFill>
                    <a:effectLst/>
                    <a:uLnTx/>
                    <a:uFillTx/>
                    <a:latin typeface="+mn-lt"/>
                    <a:ea typeface="+mj-ea"/>
                    <a:cs typeface="+mj-cs"/>
                  </a:rPr>
                  <a:t>DTG</a:t>
                </a:r>
              </a:p>
            </p:txBody>
          </p:sp>
          <p:sp>
            <p:nvSpPr>
              <p:cNvPr id="22" name="CuadroTexto 57">
                <a:extLst>
                  <a:ext uri="{FF2B5EF4-FFF2-40B4-BE49-F238E27FC236}">
                    <a16:creationId xmlns:a16="http://schemas.microsoft.com/office/drawing/2014/main" id="{B8446A8A-086C-8546-8B79-F2A6CA287C35}"/>
                  </a:ext>
                </a:extLst>
              </p:cNvPr>
              <p:cNvSpPr txBox="1"/>
              <p:nvPr/>
            </p:nvSpPr>
            <p:spPr>
              <a:xfrm>
                <a:off x="1881943" y="3181113"/>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endParaRPr kumimoji="0" lang="en-US" sz="1300" b="1" i="0" u="none" strike="noStrike" kern="0" cap="none" spc="0" normalizeH="0" baseline="0" noProof="0">
                  <a:ln>
                    <a:noFill/>
                  </a:ln>
                  <a:solidFill>
                    <a:prstClr val="black"/>
                  </a:solidFill>
                  <a:effectLst/>
                  <a:uLnTx/>
                  <a:uFillTx/>
                  <a:latin typeface="+mn-lt"/>
                  <a:ea typeface="+mj-ea"/>
                  <a:cs typeface="+mj-cs"/>
                </a:endParaRPr>
              </a:p>
            </p:txBody>
          </p:sp>
          <p:sp>
            <p:nvSpPr>
              <p:cNvPr id="23" name="CuadroTexto 59">
                <a:extLst>
                  <a:ext uri="{FF2B5EF4-FFF2-40B4-BE49-F238E27FC236}">
                    <a16:creationId xmlns:a16="http://schemas.microsoft.com/office/drawing/2014/main" id="{18D1BEF1-1433-09BE-EFD2-DACD1C718DFA}"/>
                  </a:ext>
                </a:extLst>
              </p:cNvPr>
              <p:cNvSpPr txBox="1"/>
              <p:nvPr/>
            </p:nvSpPr>
            <p:spPr>
              <a:xfrm>
                <a:off x="6429887" y="3062796"/>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endParaRPr kumimoji="0" lang="en-US" sz="1300" b="1" i="0" u="none" strike="noStrike" kern="0" cap="none" spc="0" normalizeH="0" baseline="0" noProof="0">
                  <a:ln>
                    <a:noFill/>
                  </a:ln>
                  <a:solidFill>
                    <a:prstClr val="black"/>
                  </a:solidFill>
                  <a:effectLst/>
                  <a:uLnTx/>
                  <a:uFillTx/>
                  <a:latin typeface="+mn-lt"/>
                  <a:ea typeface="+mj-ea"/>
                  <a:cs typeface="+mj-cs"/>
                </a:endParaRPr>
              </a:p>
            </p:txBody>
          </p:sp>
          <p:sp>
            <p:nvSpPr>
              <p:cNvPr id="24" name="CuadroTexto 60">
                <a:extLst>
                  <a:ext uri="{FF2B5EF4-FFF2-40B4-BE49-F238E27FC236}">
                    <a16:creationId xmlns:a16="http://schemas.microsoft.com/office/drawing/2014/main" id="{4FF1378D-1152-F13F-5D26-D2674C96E8EC}"/>
                  </a:ext>
                </a:extLst>
              </p:cNvPr>
              <p:cNvSpPr txBox="1"/>
              <p:nvPr/>
            </p:nvSpPr>
            <p:spPr>
              <a:xfrm>
                <a:off x="681314" y="4553474"/>
                <a:ext cx="925419" cy="372313"/>
              </a:xfrm>
              <a:prstGeom prst="rect">
                <a:avLst/>
              </a:prstGeom>
            </p:spPr>
            <p:txBody>
              <a:bodyPr vert="horz" lIns="121909" tIns="60957" rIns="121909" bIns="60957" rtlCol="0" anchor="t" anchorCtr="0">
                <a:noAutofit/>
              </a:bodyPr>
              <a:lstStyle>
                <a:defPPr>
                  <a:defRPr lang="en-US"/>
                </a:defPPr>
                <a:lvl1pPr algn="ctr">
                  <a:lnSpc>
                    <a:spcPct val="90000"/>
                  </a:lnSpc>
                  <a:spcBef>
                    <a:spcPct val="0"/>
                  </a:spcBef>
                  <a:buNone/>
                  <a:defRPr sz="16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0000"/>
                    </a:solidFill>
                    <a:effectLst/>
                    <a:uLnTx/>
                    <a:uFillTx/>
                    <a:latin typeface="+mn-lt"/>
                    <a:ea typeface="+mj-ea"/>
                    <a:cs typeface="+mj-cs"/>
                  </a:rPr>
                  <a:t>DTG</a:t>
                </a:r>
              </a:p>
            </p:txBody>
          </p:sp>
          <p:sp>
            <p:nvSpPr>
              <p:cNvPr id="27" name="CuadroTexto 63">
                <a:extLst>
                  <a:ext uri="{FF2B5EF4-FFF2-40B4-BE49-F238E27FC236}">
                    <a16:creationId xmlns:a16="http://schemas.microsoft.com/office/drawing/2014/main" id="{5EAD63D5-E328-8E2F-8441-44400E559159}"/>
                  </a:ext>
                </a:extLst>
              </p:cNvPr>
              <p:cNvSpPr txBox="1"/>
              <p:nvPr/>
            </p:nvSpPr>
            <p:spPr>
              <a:xfrm>
                <a:off x="6485932" y="3377888"/>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DTG/3TC</a:t>
                </a:r>
              </a:p>
            </p:txBody>
          </p:sp>
          <p:sp>
            <p:nvSpPr>
              <p:cNvPr id="28" name="CuadroTexto 65">
                <a:extLst>
                  <a:ext uri="{FF2B5EF4-FFF2-40B4-BE49-F238E27FC236}">
                    <a16:creationId xmlns:a16="http://schemas.microsoft.com/office/drawing/2014/main" id="{C166CF1E-0C90-EC03-F55D-275787502CD4}"/>
                  </a:ext>
                </a:extLst>
              </p:cNvPr>
              <p:cNvSpPr txBox="1"/>
              <p:nvPr/>
            </p:nvSpPr>
            <p:spPr>
              <a:xfrm>
                <a:off x="1815268" y="4604768"/>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endParaRPr kumimoji="0" lang="en-US" sz="1300" b="1" i="0" u="none" strike="noStrike" kern="0" cap="none" spc="0" normalizeH="0" baseline="0" noProof="0">
                  <a:ln>
                    <a:noFill/>
                  </a:ln>
                  <a:solidFill>
                    <a:prstClr val="black"/>
                  </a:solidFill>
                  <a:effectLst/>
                  <a:uLnTx/>
                  <a:uFillTx/>
                  <a:latin typeface="+mn-lt"/>
                  <a:ea typeface="+mj-ea"/>
                  <a:cs typeface="+mj-cs"/>
                </a:endParaRPr>
              </a:p>
            </p:txBody>
          </p:sp>
          <p:sp>
            <p:nvSpPr>
              <p:cNvPr id="29" name="CuadroTexto 68">
                <a:extLst>
                  <a:ext uri="{FF2B5EF4-FFF2-40B4-BE49-F238E27FC236}">
                    <a16:creationId xmlns:a16="http://schemas.microsoft.com/office/drawing/2014/main" id="{7DC0340B-ACAA-AC5E-EDDD-334935D40645}"/>
                  </a:ext>
                </a:extLst>
              </p:cNvPr>
              <p:cNvSpPr txBox="1"/>
              <p:nvPr/>
            </p:nvSpPr>
            <p:spPr>
              <a:xfrm>
                <a:off x="1862893" y="3339790"/>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DTG/3TC</a:t>
                </a:r>
              </a:p>
            </p:txBody>
          </p:sp>
          <p:sp>
            <p:nvSpPr>
              <p:cNvPr id="30" name="CuadroTexto 69">
                <a:extLst>
                  <a:ext uri="{FF2B5EF4-FFF2-40B4-BE49-F238E27FC236}">
                    <a16:creationId xmlns:a16="http://schemas.microsoft.com/office/drawing/2014/main" id="{7F972FAF-648B-F092-1768-38CC8EB6A466}"/>
                  </a:ext>
                </a:extLst>
              </p:cNvPr>
              <p:cNvSpPr txBox="1"/>
              <p:nvPr/>
            </p:nvSpPr>
            <p:spPr>
              <a:xfrm>
                <a:off x="4229905" y="3358840"/>
                <a:ext cx="1923423" cy="551020"/>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DTG/3TC</a:t>
                </a:r>
              </a:p>
            </p:txBody>
          </p:sp>
          <p:sp>
            <p:nvSpPr>
              <p:cNvPr id="31" name="CuadroTexto 70">
                <a:extLst>
                  <a:ext uri="{FF2B5EF4-FFF2-40B4-BE49-F238E27FC236}">
                    <a16:creationId xmlns:a16="http://schemas.microsoft.com/office/drawing/2014/main" id="{68306EB6-0DAC-F604-27B1-A90EC5142CB6}"/>
                  </a:ext>
                </a:extLst>
              </p:cNvPr>
              <p:cNvSpPr txBox="1"/>
              <p:nvPr/>
            </p:nvSpPr>
            <p:spPr>
              <a:xfrm>
                <a:off x="2674229" y="1277760"/>
                <a:ext cx="1105258" cy="551020"/>
              </a:xfrm>
              <a:prstGeom prst="rect">
                <a:avLst/>
              </a:prstGeom>
            </p:spPr>
            <p:txBody>
              <a:bodyPr vert="horz" lIns="119989" tIns="60957" rIns="121909" bIns="60957" rtlCol="0" anchor="ctr" anchorCtr="0">
                <a:no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mn-lt"/>
                    <a:ea typeface="+mj-ea"/>
                    <a:cs typeface="+mj-cs"/>
                  </a:rPr>
                  <a:t>EACS</a:t>
                </a:r>
              </a:p>
              <a:p>
                <a:pPr marL="0" marR="0" lvl="0" indent="0" algn="ctr" defTabSz="761590" eaLnBrk="1" fontAlgn="auto" latinLnBrk="0" hangingPunct="1">
                  <a:lnSpc>
                    <a:spcPct val="90000"/>
                  </a:lnSpc>
                  <a:spcBef>
                    <a:spcPct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mn-lt"/>
                    <a:ea typeface="+mj-ea"/>
                    <a:cs typeface="+mj-cs"/>
                  </a:rPr>
                  <a:t>(NOV</a:t>
                </a:r>
                <a:r>
                  <a:rPr kumimoji="0" lang="en-US" sz="1000" b="0" i="0" u="none" strike="noStrike" kern="0" cap="none" spc="0" normalizeH="0" baseline="0" noProof="0">
                    <a:ln>
                      <a:noFill/>
                    </a:ln>
                    <a:solidFill>
                      <a:srgbClr val="FFFFFF"/>
                    </a:solidFill>
                    <a:effectLst/>
                    <a:uLnTx/>
                    <a:uFillTx/>
                    <a:latin typeface="+mn-lt"/>
                    <a:ea typeface="+mj-ea"/>
                    <a:cs typeface="+mj-cs"/>
                  </a:rPr>
                  <a:t>2024)</a:t>
                </a:r>
              </a:p>
            </p:txBody>
          </p:sp>
          <p:pic>
            <p:nvPicPr>
              <p:cNvPr id="32" name="Imagen 71">
                <a:extLst>
                  <a:ext uri="{FF2B5EF4-FFF2-40B4-BE49-F238E27FC236}">
                    <a16:creationId xmlns:a16="http://schemas.microsoft.com/office/drawing/2014/main" id="{1CF9EEB6-6009-3DCE-7942-57446A2BF9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8971" y="1246371"/>
                <a:ext cx="659779" cy="659779"/>
              </a:xfrm>
              <a:prstGeom prst="rect">
                <a:avLst/>
              </a:prstGeom>
            </p:spPr>
          </p:pic>
          <p:sp>
            <p:nvSpPr>
              <p:cNvPr id="33" name="CuadroTexto 72">
                <a:extLst>
                  <a:ext uri="{FF2B5EF4-FFF2-40B4-BE49-F238E27FC236}">
                    <a16:creationId xmlns:a16="http://schemas.microsoft.com/office/drawing/2014/main" id="{FBBB445D-72BE-CCAB-71D0-167C331F54A8}"/>
                  </a:ext>
                </a:extLst>
              </p:cNvPr>
              <p:cNvSpPr txBox="1"/>
              <p:nvPr/>
            </p:nvSpPr>
            <p:spPr>
              <a:xfrm>
                <a:off x="5003272" y="1278460"/>
                <a:ext cx="1287810" cy="551020"/>
              </a:xfrm>
              <a:prstGeom prst="rect">
                <a:avLst/>
              </a:prstGeom>
            </p:spPr>
            <p:txBody>
              <a:bodyPr vert="horz" lIns="119989" tIns="60957" rIns="121909" bIns="60957" rtlCol="0" anchor="ctr" anchorCtr="0">
                <a:no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mn-lt"/>
                    <a:ea typeface="+mj-ea"/>
                    <a:cs typeface="+mj-cs"/>
                  </a:rPr>
                  <a:t>US DHHS </a:t>
                </a:r>
                <a:r>
                  <a:rPr kumimoji="0" lang="en-US" sz="1000" b="0" i="0" u="none" strike="noStrike" kern="0" cap="none" spc="0" normalizeH="0" baseline="0" noProof="0">
                    <a:ln>
                      <a:noFill/>
                    </a:ln>
                    <a:solidFill>
                      <a:srgbClr val="FFFFFF"/>
                    </a:solidFill>
                    <a:effectLst/>
                    <a:uLnTx/>
                    <a:uFillTx/>
                    <a:latin typeface="+mn-lt"/>
                    <a:ea typeface="+mj-ea"/>
                    <a:cs typeface="+mj-cs"/>
                  </a:rPr>
                  <a:t>(SEP 2024)</a:t>
                </a:r>
              </a:p>
            </p:txBody>
          </p:sp>
          <p:sp>
            <p:nvSpPr>
              <p:cNvPr id="34" name="CuadroTexto 73">
                <a:extLst>
                  <a:ext uri="{FF2B5EF4-FFF2-40B4-BE49-F238E27FC236}">
                    <a16:creationId xmlns:a16="http://schemas.microsoft.com/office/drawing/2014/main" id="{6547BC7E-96EB-BAA3-10A2-25DEC1695D67}"/>
                  </a:ext>
                </a:extLst>
              </p:cNvPr>
              <p:cNvSpPr txBox="1"/>
              <p:nvPr/>
            </p:nvSpPr>
            <p:spPr>
              <a:xfrm>
                <a:off x="7184396" y="1316024"/>
                <a:ext cx="1282753" cy="512757"/>
              </a:xfrm>
              <a:prstGeom prst="rect">
                <a:avLst/>
              </a:prstGeom>
            </p:spPr>
            <p:txBody>
              <a:bodyPr vert="horz" lIns="119989" tIns="60957" rIns="121909" bIns="60957" rtlCol="0" anchor="ctr" anchorCtr="0">
                <a:no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mn-lt"/>
                    <a:ea typeface="+mj-ea"/>
                    <a:cs typeface="+mj-cs"/>
                  </a:rPr>
                  <a:t>IAS-USA</a:t>
                </a:r>
              </a:p>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mn-lt"/>
                    <a:ea typeface="+mj-ea"/>
                    <a:cs typeface="+mj-cs"/>
                  </a:rPr>
                  <a:t>(Dec 2022)</a:t>
                </a:r>
              </a:p>
            </p:txBody>
          </p:sp>
          <p:pic>
            <p:nvPicPr>
              <p:cNvPr id="35" name="Imagen 74">
                <a:extLst>
                  <a:ext uri="{FF2B5EF4-FFF2-40B4-BE49-F238E27FC236}">
                    <a16:creationId xmlns:a16="http://schemas.microsoft.com/office/drawing/2014/main" id="{17075578-24A5-6B29-A1C2-057382089C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95117" y="1249717"/>
                <a:ext cx="657261" cy="657261"/>
              </a:xfrm>
              <a:prstGeom prst="rect">
                <a:avLst/>
              </a:prstGeom>
            </p:spPr>
          </p:pic>
          <p:sp>
            <p:nvSpPr>
              <p:cNvPr id="36" name="CuadroTexto 75">
                <a:extLst>
                  <a:ext uri="{FF2B5EF4-FFF2-40B4-BE49-F238E27FC236}">
                    <a16:creationId xmlns:a16="http://schemas.microsoft.com/office/drawing/2014/main" id="{DA6480DD-E917-1B2B-4D1B-8DA3308CDD62}"/>
                  </a:ext>
                </a:extLst>
              </p:cNvPr>
              <p:cNvSpPr txBox="1"/>
              <p:nvPr/>
            </p:nvSpPr>
            <p:spPr>
              <a:xfrm>
                <a:off x="9652384" y="1289472"/>
                <a:ext cx="1073855" cy="551020"/>
              </a:xfrm>
              <a:prstGeom prst="rect">
                <a:avLst/>
              </a:prstGeom>
            </p:spPr>
            <p:txBody>
              <a:bodyPr vert="horz" lIns="119989" tIns="60957" rIns="121909" bIns="60957" rtlCol="0" anchor="ctr" anchorCtr="0">
                <a:no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mn-lt"/>
                    <a:ea typeface="+mj-ea"/>
                    <a:cs typeface="+mj-cs"/>
                  </a:rPr>
                  <a:t>WHO</a:t>
                </a:r>
              </a:p>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mn-lt"/>
                    <a:ea typeface="+mj-ea"/>
                    <a:cs typeface="+mj-cs"/>
                  </a:rPr>
                  <a:t>(Jul 2021)</a:t>
                </a:r>
              </a:p>
            </p:txBody>
          </p:sp>
          <p:sp>
            <p:nvSpPr>
              <p:cNvPr id="37" name="CuadroTexto 76">
                <a:extLst>
                  <a:ext uri="{FF2B5EF4-FFF2-40B4-BE49-F238E27FC236}">
                    <a16:creationId xmlns:a16="http://schemas.microsoft.com/office/drawing/2014/main" id="{5551830E-7108-8E04-8D62-C69E67D750D1}"/>
                  </a:ext>
                </a:extLst>
              </p:cNvPr>
              <p:cNvSpPr txBox="1"/>
              <p:nvPr/>
            </p:nvSpPr>
            <p:spPr>
              <a:xfrm>
                <a:off x="8777760" y="4546108"/>
                <a:ext cx="1923423" cy="551020"/>
              </a:xfrm>
              <a:prstGeom prst="rect">
                <a:avLst/>
              </a:prstGeom>
            </p:spPr>
            <p:txBody>
              <a:bodyPr vert="horz" lIns="119989" tIns="60957" rIns="121909" bIns="60957" rtlCol="0" anchor="ctr" anchorCtr="0">
                <a:normAutofit fontScale="92500" lnSpcReduction="20000"/>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TDF+ 3TC (or FTC) + DTG</a:t>
                </a:r>
              </a:p>
            </p:txBody>
          </p:sp>
          <p:sp>
            <p:nvSpPr>
              <p:cNvPr id="38" name="Rectángulo redondeado 49">
                <a:extLst>
                  <a:ext uri="{FF2B5EF4-FFF2-40B4-BE49-F238E27FC236}">
                    <a16:creationId xmlns:a16="http://schemas.microsoft.com/office/drawing/2014/main" id="{DBD3DF09-B546-CA1E-78E2-D986ABF0E5AD}"/>
                  </a:ext>
                </a:extLst>
              </p:cNvPr>
              <p:cNvSpPr/>
              <p:nvPr/>
            </p:nvSpPr>
            <p:spPr>
              <a:xfrm rot="16200000">
                <a:off x="5432530" y="444538"/>
                <a:ext cx="624035" cy="10545523"/>
              </a:xfrm>
              <a:prstGeom prst="roundRect">
                <a:avLst>
                  <a:gd name="adj" fmla="val 42157"/>
                </a:avLst>
              </a:prstGeom>
              <a:solidFill>
                <a:srgbClr val="FFFFFF">
                  <a:lumMod val="75000"/>
                  <a:alpha val="58000"/>
                </a:srgbClr>
              </a:solidFill>
              <a:ln w="12700" cap="flat" cmpd="sng" algn="ctr">
                <a:noFill/>
                <a:prstDash val="solid"/>
                <a:miter lim="800000"/>
              </a:ln>
              <a:effectLst/>
            </p:spPr>
            <p:txBody>
              <a:bodyPr lIns="121907" tIns="60957" rIns="121907" bIns="60957" rtlCol="0" anchor="ctr"/>
              <a:lstStyle/>
              <a:p>
                <a:pPr marL="0" marR="0" lvl="0" indent="0" algn="ctr" defTabSz="76159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ea typeface="ＭＳ Ｐゴシック" pitchFamily="34" charset="-128"/>
                </a:endParaRPr>
              </a:p>
            </p:txBody>
          </p:sp>
          <p:sp>
            <p:nvSpPr>
              <p:cNvPr id="39" name="TextBox 38">
                <a:extLst>
                  <a:ext uri="{FF2B5EF4-FFF2-40B4-BE49-F238E27FC236}">
                    <a16:creationId xmlns:a16="http://schemas.microsoft.com/office/drawing/2014/main" id="{36E9CBDF-1DD6-D246-226E-043B830476F9}"/>
                  </a:ext>
                </a:extLst>
              </p:cNvPr>
              <p:cNvSpPr txBox="1"/>
              <p:nvPr/>
            </p:nvSpPr>
            <p:spPr>
              <a:xfrm>
                <a:off x="707195" y="5498832"/>
                <a:ext cx="850230" cy="465490"/>
              </a:xfrm>
              <a:prstGeom prst="rect">
                <a:avLst/>
              </a:prstGeom>
              <a:noFill/>
            </p:spPr>
            <p:txBody>
              <a:bodyPr wrap="none" lIns="121917" tIns="60959" rIns="121917" bIns="60959" rtlCol="0">
                <a:spAutoFit/>
              </a:body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GB" sz="1600" b="1" i="0" u="none" strike="noStrike" kern="0" cap="none" spc="0" normalizeH="0" baseline="0" noProof="0" dirty="0">
                    <a:ln>
                      <a:noFill/>
                    </a:ln>
                    <a:solidFill>
                      <a:srgbClr val="FF0000"/>
                    </a:solidFill>
                    <a:effectLst/>
                    <a:uLnTx/>
                    <a:uFillTx/>
                    <a:ea typeface="ＭＳ Ｐゴシック" pitchFamily="34" charset="-128"/>
                  </a:rPr>
                  <a:t>DOR</a:t>
                </a:r>
              </a:p>
            </p:txBody>
          </p:sp>
          <p:sp>
            <p:nvSpPr>
              <p:cNvPr id="40" name="TextBox 39">
                <a:extLst>
                  <a:ext uri="{FF2B5EF4-FFF2-40B4-BE49-F238E27FC236}">
                    <a16:creationId xmlns:a16="http://schemas.microsoft.com/office/drawing/2014/main" id="{005F6F3B-D3DE-4089-3FAD-9C3C5B324DBD}"/>
                  </a:ext>
                </a:extLst>
              </p:cNvPr>
              <p:cNvSpPr txBox="1"/>
              <p:nvPr/>
            </p:nvSpPr>
            <p:spPr>
              <a:xfrm>
                <a:off x="1941454" y="5422178"/>
                <a:ext cx="1833188" cy="652517"/>
              </a:xfrm>
              <a:prstGeom prst="rect">
                <a:avLst/>
              </a:prstGeom>
              <a:noFill/>
            </p:spPr>
            <p:txBody>
              <a:bodyPr wrap="square" lIns="121917" tIns="60959" rIns="121917" bIns="60959" rtlCol="0">
                <a:spAutoFit/>
              </a:body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GB" sz="1300" b="1" i="0" u="none" strike="noStrike" kern="0" cap="none" spc="0" normalizeH="0" baseline="0" noProof="0">
                    <a:ln>
                      <a:noFill/>
                    </a:ln>
                    <a:solidFill>
                      <a:prstClr val="black"/>
                    </a:solidFill>
                    <a:effectLst/>
                    <a:uLnTx/>
                    <a:uFillTx/>
                    <a:ea typeface="ＭＳ Ｐゴシック" pitchFamily="34" charset="-128"/>
                  </a:rPr>
                  <a:t>DOR/XTC/TDF </a:t>
                </a:r>
              </a:p>
              <a:p>
                <a:pPr marL="0" marR="0" lvl="0" indent="0" algn="ctr" defTabSz="761590" eaLnBrk="1" fontAlgn="auto" latinLnBrk="0" hangingPunct="1">
                  <a:lnSpc>
                    <a:spcPct val="90000"/>
                  </a:lnSpc>
                  <a:spcBef>
                    <a:spcPct val="0"/>
                  </a:spcBef>
                  <a:spcAft>
                    <a:spcPts val="0"/>
                  </a:spcAft>
                  <a:buClrTx/>
                  <a:buSzTx/>
                  <a:buFontTx/>
                  <a:buNone/>
                  <a:tabLst/>
                  <a:defRPr/>
                </a:pPr>
                <a:r>
                  <a:rPr kumimoji="0" lang="en-GB" sz="1300" b="1" i="0" u="none" strike="noStrike" kern="0" cap="none" spc="0" normalizeH="0" baseline="0" noProof="0">
                    <a:ln>
                      <a:noFill/>
                    </a:ln>
                    <a:solidFill>
                      <a:prstClr val="black"/>
                    </a:solidFill>
                    <a:effectLst/>
                    <a:uLnTx/>
                    <a:uFillTx/>
                    <a:ea typeface="ＭＳ Ｐゴシック" pitchFamily="34" charset="-128"/>
                  </a:rPr>
                  <a:t>or/TAF</a:t>
                </a:r>
              </a:p>
            </p:txBody>
          </p:sp>
        </p:grpSp>
      </p:grpSp>
      <p:sp>
        <p:nvSpPr>
          <p:cNvPr id="2" name="CuadroTexto 53">
            <a:extLst>
              <a:ext uri="{FF2B5EF4-FFF2-40B4-BE49-F238E27FC236}">
                <a16:creationId xmlns:a16="http://schemas.microsoft.com/office/drawing/2014/main" id="{272AF60A-B2B7-524B-8A4B-8F10E5B9F917}"/>
              </a:ext>
            </a:extLst>
          </p:cNvPr>
          <p:cNvSpPr txBox="1"/>
          <p:nvPr/>
        </p:nvSpPr>
        <p:spPr>
          <a:xfrm>
            <a:off x="2670555" y="4433395"/>
            <a:ext cx="1427328" cy="408046"/>
          </a:xfrm>
          <a:prstGeom prst="rect">
            <a:avLst/>
          </a:prstGeom>
        </p:spPr>
        <p:txBody>
          <a:bodyPr vert="horz" lIns="119989" tIns="60957" rIns="121909" bIns="60957" rtlCol="0" anchor="ctr" anchorCtr="0">
            <a:normAutofit fontScale="85000" lnSpcReduction="10000"/>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TAF/FTC or TDF/FTC or TDF/3TC + DTG</a:t>
            </a:r>
          </a:p>
        </p:txBody>
      </p:sp>
      <p:sp>
        <p:nvSpPr>
          <p:cNvPr id="42" name="CuadroTexto 54">
            <a:extLst>
              <a:ext uri="{FF2B5EF4-FFF2-40B4-BE49-F238E27FC236}">
                <a16:creationId xmlns:a16="http://schemas.microsoft.com/office/drawing/2014/main" id="{0FF1945E-AB16-DDA5-B8F1-9F4FD451A65B}"/>
              </a:ext>
            </a:extLst>
          </p:cNvPr>
          <p:cNvSpPr txBox="1"/>
          <p:nvPr/>
        </p:nvSpPr>
        <p:spPr>
          <a:xfrm>
            <a:off x="4477838" y="4442370"/>
            <a:ext cx="1427328" cy="408046"/>
          </a:xfrm>
          <a:prstGeom prst="rect">
            <a:avLst/>
          </a:prstGeom>
        </p:spPr>
        <p:txBody>
          <a:bodyPr vert="horz" lIns="119989" tIns="60957" rIns="121909" bIns="60957" rtlCol="0" anchor="ctr" anchorCtr="0">
            <a:normAutofit fontScale="85000" lnSpcReduction="10000"/>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TAF/FTC or TDF/FTC or TDF/3TC + DTG</a:t>
            </a:r>
          </a:p>
        </p:txBody>
      </p:sp>
      <p:sp>
        <p:nvSpPr>
          <p:cNvPr id="43" name="CuadroTexto 55">
            <a:extLst>
              <a:ext uri="{FF2B5EF4-FFF2-40B4-BE49-F238E27FC236}">
                <a16:creationId xmlns:a16="http://schemas.microsoft.com/office/drawing/2014/main" id="{A1D96F24-7D24-8454-F866-950BC67CCDE7}"/>
              </a:ext>
            </a:extLst>
          </p:cNvPr>
          <p:cNvSpPr txBox="1"/>
          <p:nvPr/>
        </p:nvSpPr>
        <p:spPr>
          <a:xfrm>
            <a:off x="6141885" y="4442370"/>
            <a:ext cx="1427328" cy="408046"/>
          </a:xfrm>
          <a:prstGeom prst="rect">
            <a:avLst/>
          </a:prstGeom>
        </p:spPr>
        <p:txBody>
          <a:bodyPr vert="horz" lIns="119989" tIns="60957" rIns="121909" bIns="60957" rtlCol="0" anchor="ctr" anchorCtr="0">
            <a:normAutofit/>
          </a:bodyPr>
          <a:lstStyle>
            <a:lvl1pPr>
              <a:lnSpc>
                <a:spcPct val="90000"/>
              </a:lnSpc>
              <a:spcBef>
                <a:spcPct val="0"/>
              </a:spcBef>
              <a:buNone/>
              <a:defRPr sz="2800" b="0" i="0">
                <a:solidFill>
                  <a:prstClr val="black"/>
                </a:solidFill>
                <a:latin typeface="Gibson Medium" panose="02000000000000000000" pitchFamily="2" charset="77"/>
                <a:ea typeface="+mj-ea"/>
                <a:cs typeface="+mj-cs"/>
              </a:defRPr>
            </a:lvl1pPr>
          </a:lstStyle>
          <a:p>
            <a:pPr marL="0" marR="0" lvl="0" indent="0" algn="ctr" defTabSz="761590" eaLnBrk="1" fontAlgn="auto" latinLnBrk="0" hangingPunct="1">
              <a:lnSpc>
                <a:spcPct val="90000"/>
              </a:lnSpc>
              <a:spcBef>
                <a:spcPct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mn-lt"/>
                <a:ea typeface="+mj-ea"/>
                <a:cs typeface="+mj-cs"/>
              </a:rPr>
              <a:t>TFV/XTC-DTG</a:t>
            </a:r>
          </a:p>
        </p:txBody>
      </p:sp>
      <p:sp>
        <p:nvSpPr>
          <p:cNvPr id="5" name="Text Placeholder 3">
            <a:extLst>
              <a:ext uri="{FF2B5EF4-FFF2-40B4-BE49-F238E27FC236}">
                <a16:creationId xmlns:a16="http://schemas.microsoft.com/office/drawing/2014/main" id="{445BF3CF-FF02-1BED-FFDD-4D2DADB80668}"/>
              </a:ext>
            </a:extLst>
          </p:cNvPr>
          <p:cNvSpPr txBox="1">
            <a:spLocks/>
          </p:cNvSpPr>
          <p:nvPr/>
        </p:nvSpPr>
        <p:spPr>
          <a:xfrm>
            <a:off x="3150524" y="6408857"/>
            <a:ext cx="9046122" cy="326010"/>
          </a:xfrm>
          <a:prstGeom prst="rect">
            <a:avLst/>
          </a:prstGeom>
        </p:spPr>
        <p:txBody>
          <a:bodyPr>
            <a:noAutofit/>
          </a:bodyPr>
          <a:lstStyle>
            <a:lvl1pPr marL="0">
              <a:spcAft>
                <a:spcPts val="500"/>
              </a:spcAft>
              <a:defRPr>
                <a:solidFill>
                  <a:schemeClr val="tx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r" defTabSz="914400" eaLnBrk="1" fontAlgn="auto" latinLnBrk="0" hangingPunct="1">
              <a:lnSpc>
                <a:spcPct val="100000"/>
              </a:lnSpc>
              <a:spcBef>
                <a:spcPts val="0"/>
              </a:spcBef>
              <a:spcAft>
                <a:spcPts val="500"/>
              </a:spcAft>
              <a:buClrTx/>
              <a:buSzTx/>
              <a:buFontTx/>
              <a:buNone/>
              <a:tabLst/>
              <a:defRPr/>
            </a:pPr>
            <a:r>
              <a:rPr kumimoji="0" lang="fr-FR" sz="1000" b="0" i="1" u="none" strike="noStrike" kern="0" cap="none" spc="0" normalizeH="0" baseline="0" noProof="0" dirty="0">
                <a:ln>
                  <a:noFill/>
                </a:ln>
                <a:effectLst/>
                <a:uLnTx/>
                <a:uFillTx/>
                <a:latin typeface="Calibri"/>
                <a:ea typeface="+mn-ea"/>
                <a:cs typeface="+mn-cs"/>
              </a:rPr>
              <a:t>Source: https://www.eacsociety.org/files/2024_guidelines-10.0_final.pd.f https://aidsinfo.nih.gov/contentfiles/lvguidelines/adultandadolescentgl.pd.f https://www.iasusa.org/wp-content/uploads/guidelines/arv/arv_2018.pdf https://apps.who.int/iris/bitstream/handle/10665/325892/WHO-CDS-HIV-19.15-eng.pdf?ua=1</a:t>
            </a:r>
          </a:p>
        </p:txBody>
      </p:sp>
    </p:spTree>
    <p:extLst>
      <p:ext uri="{BB962C8B-B14F-4D97-AF65-F5344CB8AC3E}">
        <p14:creationId xmlns:p14="http://schemas.microsoft.com/office/powerpoint/2010/main" val="19620613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a:extLst>
              <a:ext uri="{FF2B5EF4-FFF2-40B4-BE49-F238E27FC236}">
                <a16:creationId xmlns:a16="http://schemas.microsoft.com/office/drawing/2014/main" id="{366F8056-2343-4265-B594-EA65381F0D9F}"/>
              </a:ext>
            </a:extLst>
          </p:cNvPr>
          <p:cNvSpPr>
            <a:spLocks noGrp="1"/>
          </p:cNvSpPr>
          <p:nvPr>
            <p:ph type="title"/>
          </p:nvPr>
        </p:nvSpPr>
        <p:spPr/>
        <p:txBody>
          <a:bodyPr/>
          <a:lstStyle/>
          <a:p>
            <a:r>
              <a:rPr lang="en-US" dirty="0"/>
              <a:t>Improved Clinical Outcomes With Rapid ART Initiation</a:t>
            </a:r>
          </a:p>
        </p:txBody>
      </p:sp>
      <p:sp>
        <p:nvSpPr>
          <p:cNvPr id="8" name="Espace réservé du contenu 7">
            <a:extLst>
              <a:ext uri="{FF2B5EF4-FFF2-40B4-BE49-F238E27FC236}">
                <a16:creationId xmlns:a16="http://schemas.microsoft.com/office/drawing/2014/main" id="{1F996CED-912D-1542-CCD4-E39745696FF9}"/>
              </a:ext>
            </a:extLst>
          </p:cNvPr>
          <p:cNvSpPr>
            <a:spLocks noGrp="1"/>
          </p:cNvSpPr>
          <p:nvPr>
            <p:ph idx="1"/>
          </p:nvPr>
        </p:nvSpPr>
        <p:spPr>
          <a:xfrm>
            <a:off x="609600" y="1790700"/>
            <a:ext cx="10972800" cy="668623"/>
          </a:xfrm>
        </p:spPr>
        <p:txBody>
          <a:bodyPr>
            <a:normAutofit/>
          </a:bodyPr>
          <a:lstStyle/>
          <a:p>
            <a:r>
              <a:rPr lang="en-US" sz="1800" dirty="0"/>
              <a:t>Systematic review of rapid ART initiation (including 4 RCTs)[1]</a:t>
            </a:r>
          </a:p>
          <a:p>
            <a:endParaRPr lang="fr-FR" sz="1800" dirty="0"/>
          </a:p>
        </p:txBody>
      </p:sp>
      <p:sp>
        <p:nvSpPr>
          <p:cNvPr id="31" name="Text Box 15">
            <a:extLst>
              <a:ext uri="{FF2B5EF4-FFF2-40B4-BE49-F238E27FC236}">
                <a16:creationId xmlns:a16="http://schemas.microsoft.com/office/drawing/2014/main" id="{94FA518D-265F-4F25-A3A3-E37EFA59E2EF}"/>
              </a:ext>
            </a:extLst>
          </p:cNvPr>
          <p:cNvSpPr txBox="1">
            <a:spLocks noChangeArrowheads="1"/>
          </p:cNvSpPr>
          <p:nvPr/>
        </p:nvSpPr>
        <p:spPr bwMode="auto">
          <a:xfrm>
            <a:off x="5153200" y="6495689"/>
            <a:ext cx="7042317" cy="246219"/>
          </a:xfrm>
          <a:prstGeom prst="rect">
            <a:avLst/>
          </a:prstGeom>
          <a:noFill/>
          <a:ln>
            <a:noFill/>
          </a:ln>
        </p:spPr>
        <p:txBody>
          <a:bodyPr wrap="square" lIns="91403" tIns="45719" rIns="91403" bIns="45719"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456963">
              <a:defRPr/>
            </a:pPr>
            <a:r>
              <a:rPr lang="en-US" altLang="en-US" sz="1000" b="0" i="1" spc="-11" dirty="0">
                <a:latin typeface="Calibri" panose="020F0502020204030204" pitchFamily="34" charset="0"/>
              </a:rPr>
              <a:t>Ford N. AIDS. 2018;32:17.</a:t>
            </a:r>
            <a:endParaRPr lang="en-US" altLang="en-US" sz="1000" b="0" i="1" dirty="0">
              <a:latin typeface="Calibri" panose="020F0502020204030204" pitchFamily="34" charset="0"/>
            </a:endParaRPr>
          </a:p>
        </p:txBody>
      </p:sp>
      <p:sp>
        <p:nvSpPr>
          <p:cNvPr id="9" name="Arrow: Right 36">
            <a:extLst>
              <a:ext uri="{FF2B5EF4-FFF2-40B4-BE49-F238E27FC236}">
                <a16:creationId xmlns:a16="http://schemas.microsoft.com/office/drawing/2014/main" id="{F076F861-4168-4ECC-AF43-96FEC6FA043E}"/>
              </a:ext>
            </a:extLst>
          </p:cNvPr>
          <p:cNvSpPr/>
          <p:nvPr/>
        </p:nvSpPr>
        <p:spPr bwMode="auto">
          <a:xfrm rot="5400000">
            <a:off x="8625695" y="3172050"/>
            <a:ext cx="1689160" cy="4273523"/>
          </a:xfrm>
          <a:prstGeom prst="rightArrow">
            <a:avLst>
              <a:gd name="adj1" fmla="val 100000"/>
              <a:gd name="adj2" fmla="val 50000"/>
            </a:avLst>
          </a:prstGeom>
          <a:solidFill>
            <a:schemeClr val="accent3">
              <a:alpha val="20000"/>
            </a:schemeClr>
          </a:solidFill>
          <a:ln w="0">
            <a:noFill/>
            <a:miter lim="800000"/>
            <a:headEnd/>
            <a:tailEnd/>
          </a:ln>
        </p:spPr>
        <p:txBody>
          <a:bodyPr lIns="91403" tIns="45719" rIns="91403" bIns="45719" rtlCol="0" anchor="b"/>
          <a:lstStyle/>
          <a:p>
            <a:pPr algn="ctr" defTabSz="456963">
              <a:spcBef>
                <a:spcPct val="35000"/>
              </a:spcBef>
              <a:spcAft>
                <a:spcPct val="25000"/>
              </a:spcAft>
              <a:buClr>
                <a:srgbClr val="015873"/>
              </a:buClr>
            </a:pPr>
            <a:endParaRPr lang="en-US" sz="1867" dirty="0">
              <a:solidFill>
                <a:srgbClr val="FFFFFF"/>
              </a:solidFill>
              <a:latin typeface="Calibri"/>
            </a:endParaRPr>
          </a:p>
        </p:txBody>
      </p:sp>
      <p:sp>
        <p:nvSpPr>
          <p:cNvPr id="10" name="Arrow: Right 3">
            <a:extLst>
              <a:ext uri="{FF2B5EF4-FFF2-40B4-BE49-F238E27FC236}">
                <a16:creationId xmlns:a16="http://schemas.microsoft.com/office/drawing/2014/main" id="{764F22E5-AD92-4118-B850-40DF45289149}"/>
              </a:ext>
            </a:extLst>
          </p:cNvPr>
          <p:cNvSpPr/>
          <p:nvPr/>
        </p:nvSpPr>
        <p:spPr bwMode="auto">
          <a:xfrm rot="16200000">
            <a:off x="8635169" y="1328434"/>
            <a:ext cx="1689160" cy="4273523"/>
          </a:xfrm>
          <a:prstGeom prst="rightArrow">
            <a:avLst>
              <a:gd name="adj1" fmla="val 100000"/>
              <a:gd name="adj2" fmla="val 50000"/>
            </a:avLst>
          </a:prstGeom>
          <a:solidFill>
            <a:srgbClr val="015873">
              <a:alpha val="20000"/>
            </a:srgbClr>
          </a:solidFill>
          <a:ln w="0">
            <a:noFill/>
            <a:miter lim="800000"/>
            <a:headEnd/>
            <a:tailEnd/>
          </a:ln>
        </p:spPr>
        <p:txBody>
          <a:bodyPr lIns="91403" tIns="45719" rIns="91403" bIns="45719" rtlCol="0" anchor="b"/>
          <a:lstStyle/>
          <a:p>
            <a:pPr algn="ctr" defTabSz="456963">
              <a:spcBef>
                <a:spcPct val="35000"/>
              </a:spcBef>
              <a:spcAft>
                <a:spcPct val="25000"/>
              </a:spcAft>
              <a:buClr>
                <a:srgbClr val="015873"/>
              </a:buClr>
            </a:pPr>
            <a:endParaRPr lang="en-US" sz="1867" dirty="0">
              <a:solidFill>
                <a:srgbClr val="FFFFFF"/>
              </a:solidFill>
              <a:latin typeface="Calibri"/>
            </a:endParaRPr>
          </a:p>
        </p:txBody>
      </p:sp>
      <p:grpSp>
        <p:nvGrpSpPr>
          <p:cNvPr id="2" name="Groupe 1">
            <a:extLst>
              <a:ext uri="{FF2B5EF4-FFF2-40B4-BE49-F238E27FC236}">
                <a16:creationId xmlns:a16="http://schemas.microsoft.com/office/drawing/2014/main" id="{A7207C0D-378C-0D2E-9306-972C23A67994}"/>
              </a:ext>
            </a:extLst>
          </p:cNvPr>
          <p:cNvGrpSpPr/>
          <p:nvPr/>
        </p:nvGrpSpPr>
        <p:grpSpPr>
          <a:xfrm>
            <a:off x="764395" y="2793741"/>
            <a:ext cx="6216896" cy="3045938"/>
            <a:chOff x="764395" y="2793741"/>
            <a:chExt cx="6216896" cy="3045938"/>
          </a:xfrm>
        </p:grpSpPr>
        <p:sp>
          <p:nvSpPr>
            <p:cNvPr id="11" name="Rectangle 10">
              <a:extLst>
                <a:ext uri="{FF2B5EF4-FFF2-40B4-BE49-F238E27FC236}">
                  <a16:creationId xmlns:a16="http://schemas.microsoft.com/office/drawing/2014/main" id="{653333A1-97B8-4EFE-8BF1-137BC920792F}"/>
                </a:ext>
              </a:extLst>
            </p:cNvPr>
            <p:cNvSpPr/>
            <p:nvPr/>
          </p:nvSpPr>
          <p:spPr>
            <a:xfrm>
              <a:off x="764395" y="2793741"/>
              <a:ext cx="2869845" cy="2263951"/>
            </a:xfrm>
            <a:prstGeom prst="rect">
              <a:avLst/>
            </a:prstGeom>
          </p:spPr>
          <p:txBody>
            <a:bodyPr wrap="square" lIns="91403" tIns="45719" rIns="91403" bIns="45719">
              <a:spAutoFit/>
            </a:bodyPr>
            <a:lstStyle/>
            <a:p>
              <a:pPr defTabSz="456963">
                <a:lnSpc>
                  <a:spcPct val="80000"/>
                </a:lnSpc>
              </a:pPr>
              <a:r>
                <a:rPr lang="en-US" sz="1600" b="1" dirty="0">
                  <a:solidFill>
                    <a:srgbClr val="000000"/>
                  </a:solidFill>
                  <a:latin typeface="Calibri"/>
                  <a:cs typeface="Calibri" panose="020F0502020204030204" pitchFamily="34" charset="0"/>
                </a:rPr>
                <a:t>Characteristic</a:t>
              </a:r>
            </a:p>
            <a:p>
              <a:pPr defTabSz="456963">
                <a:lnSpc>
                  <a:spcPct val="80000"/>
                </a:lnSpc>
              </a:pPr>
              <a:endParaRPr lang="en-US" sz="1600" dirty="0">
                <a:solidFill>
                  <a:srgbClr val="000000"/>
                </a:solidFill>
                <a:latin typeface="Calibri"/>
                <a:cs typeface="Calibri" panose="020F0502020204030204" pitchFamily="34" charset="0"/>
              </a:endParaRPr>
            </a:p>
            <a:p>
              <a:pPr defTabSz="456963">
                <a:lnSpc>
                  <a:spcPct val="80000"/>
                </a:lnSpc>
              </a:pPr>
              <a:r>
                <a:rPr lang="en-US" sz="1600" dirty="0">
                  <a:solidFill>
                    <a:srgbClr val="000000"/>
                  </a:solidFill>
                  <a:latin typeface="Calibri"/>
                  <a:cs typeface="Calibri" panose="020F0502020204030204" pitchFamily="34" charset="0"/>
                </a:rPr>
                <a:t>ART start within 90 days</a:t>
              </a:r>
            </a:p>
            <a:p>
              <a:pPr defTabSz="456963">
                <a:lnSpc>
                  <a:spcPct val="80000"/>
                </a:lnSpc>
              </a:pPr>
              <a:r>
                <a:rPr lang="en-US" sz="1600" dirty="0">
                  <a:solidFill>
                    <a:srgbClr val="000000"/>
                  </a:solidFill>
                  <a:latin typeface="Calibri"/>
                  <a:cs typeface="Calibri" panose="020F0502020204030204" pitchFamily="34" charset="0"/>
                </a:rPr>
                <a:t>   </a:t>
              </a:r>
              <a:br>
                <a:rPr lang="en-US" sz="1600" dirty="0">
                  <a:solidFill>
                    <a:srgbClr val="000000"/>
                  </a:solidFill>
                  <a:latin typeface="Calibri"/>
                  <a:cs typeface="Calibri" panose="020F0502020204030204" pitchFamily="34" charset="0"/>
                </a:rPr>
              </a:br>
              <a:r>
                <a:rPr lang="en-US" sz="1600" dirty="0">
                  <a:solidFill>
                    <a:srgbClr val="000000"/>
                  </a:solidFill>
                  <a:latin typeface="Calibri"/>
                  <a:cs typeface="Calibri" panose="020F0502020204030204" pitchFamily="34" charset="0"/>
                </a:rPr>
                <a:t>Retained in care at 12 mos</a:t>
              </a:r>
            </a:p>
            <a:p>
              <a:pPr defTabSz="456963">
                <a:lnSpc>
                  <a:spcPct val="80000"/>
                </a:lnSpc>
              </a:pPr>
              <a:r>
                <a:rPr lang="en-US" sz="1600" dirty="0">
                  <a:solidFill>
                    <a:srgbClr val="000000"/>
                  </a:solidFill>
                  <a:latin typeface="Calibri"/>
                  <a:cs typeface="Calibri" panose="020F0502020204030204" pitchFamily="34" charset="0"/>
                </a:rPr>
                <a:t>   </a:t>
              </a:r>
            </a:p>
            <a:p>
              <a:pPr defTabSz="456963">
                <a:lnSpc>
                  <a:spcPct val="80000"/>
                </a:lnSpc>
              </a:pPr>
              <a:r>
                <a:rPr lang="en-US" sz="1600" dirty="0">
                  <a:solidFill>
                    <a:srgbClr val="000000"/>
                  </a:solidFill>
                  <a:latin typeface="Calibri"/>
                  <a:cs typeface="Calibri" panose="020F0502020204030204" pitchFamily="34" charset="0"/>
                </a:rPr>
                <a:t>Viral suppression at 12 mos</a:t>
              </a:r>
            </a:p>
            <a:p>
              <a:pPr defTabSz="456963">
                <a:lnSpc>
                  <a:spcPct val="80000"/>
                </a:lnSpc>
              </a:pPr>
              <a:r>
                <a:rPr lang="en-US" sz="1600" dirty="0">
                  <a:solidFill>
                    <a:srgbClr val="000000"/>
                  </a:solidFill>
                  <a:latin typeface="Calibri"/>
                  <a:cs typeface="Calibri" panose="020F0502020204030204" pitchFamily="34" charset="0"/>
                </a:rPr>
                <a:t>   </a:t>
              </a:r>
            </a:p>
            <a:p>
              <a:pPr defTabSz="456963">
                <a:lnSpc>
                  <a:spcPct val="80000"/>
                </a:lnSpc>
              </a:pPr>
              <a:r>
                <a:rPr lang="en-US" sz="1600" dirty="0">
                  <a:solidFill>
                    <a:srgbClr val="000000"/>
                  </a:solidFill>
                  <a:latin typeface="Calibri"/>
                  <a:cs typeface="Calibri" panose="020F0502020204030204" pitchFamily="34" charset="0"/>
                </a:rPr>
                <a:t>LTFU at 12 mos</a:t>
              </a:r>
            </a:p>
            <a:p>
              <a:pPr defTabSz="456963">
                <a:lnSpc>
                  <a:spcPct val="80000"/>
                </a:lnSpc>
              </a:pPr>
              <a:endParaRPr lang="en-US" sz="1600" dirty="0">
                <a:solidFill>
                  <a:srgbClr val="000000"/>
                </a:solidFill>
                <a:latin typeface="Calibri"/>
                <a:cs typeface="Calibri" panose="020F0502020204030204" pitchFamily="34" charset="0"/>
              </a:endParaRPr>
            </a:p>
            <a:p>
              <a:pPr defTabSz="456963">
                <a:lnSpc>
                  <a:spcPct val="80000"/>
                </a:lnSpc>
              </a:pPr>
              <a:r>
                <a:rPr lang="en-US" sz="1600" dirty="0">
                  <a:solidFill>
                    <a:srgbClr val="000000"/>
                  </a:solidFill>
                  <a:latin typeface="Calibri"/>
                  <a:cs typeface="Calibri" panose="020F0502020204030204" pitchFamily="34" charset="0"/>
                </a:rPr>
                <a:t>Died by 12 mos</a:t>
              </a:r>
            </a:p>
          </p:txBody>
        </p:sp>
        <p:cxnSp>
          <p:nvCxnSpPr>
            <p:cNvPr id="12" name="Straight Connector 126">
              <a:extLst>
                <a:ext uri="{FF2B5EF4-FFF2-40B4-BE49-F238E27FC236}">
                  <a16:creationId xmlns:a16="http://schemas.microsoft.com/office/drawing/2014/main" id="{0C555F41-0D36-4B8D-85A1-7C7F169061D7}"/>
                </a:ext>
              </a:extLst>
            </p:cNvPr>
            <p:cNvCxnSpPr>
              <a:cxnSpLocks/>
            </p:cNvCxnSpPr>
            <p:nvPr/>
          </p:nvCxnSpPr>
          <p:spPr bwMode="auto">
            <a:xfrm>
              <a:off x="4527259" y="3008160"/>
              <a:ext cx="0" cy="2193989"/>
            </a:xfrm>
            <a:prstGeom prst="line">
              <a:avLst/>
            </a:prstGeom>
            <a:noFill/>
            <a:ln w="28575" cap="flat" cmpd="sng" algn="ctr">
              <a:solidFill>
                <a:schemeClr val="bg1"/>
              </a:solidFill>
              <a:prstDash val="solid"/>
              <a:round/>
              <a:headEnd type="none" w="med" len="med"/>
              <a:tailEnd type="none" w="med" len="med"/>
            </a:ln>
            <a:effectLst/>
          </p:spPr>
        </p:cxnSp>
        <p:cxnSp>
          <p:nvCxnSpPr>
            <p:cNvPr id="13" name="Straight Connector 127">
              <a:extLst>
                <a:ext uri="{FF2B5EF4-FFF2-40B4-BE49-F238E27FC236}">
                  <a16:creationId xmlns:a16="http://schemas.microsoft.com/office/drawing/2014/main" id="{77651C88-F4FF-4032-A7C8-4A58650F31C3}"/>
                </a:ext>
              </a:extLst>
            </p:cNvPr>
            <p:cNvCxnSpPr>
              <a:cxnSpLocks/>
            </p:cNvCxnSpPr>
            <p:nvPr/>
          </p:nvCxnSpPr>
          <p:spPr bwMode="auto">
            <a:xfrm>
              <a:off x="2318949" y="5165272"/>
              <a:ext cx="4377115" cy="0"/>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28">
              <a:extLst>
                <a:ext uri="{FF2B5EF4-FFF2-40B4-BE49-F238E27FC236}">
                  <a16:creationId xmlns:a16="http://schemas.microsoft.com/office/drawing/2014/main" id="{0299E73E-FE8E-4F48-8EDB-2A79045EAE89}"/>
                </a:ext>
              </a:extLst>
            </p:cNvPr>
            <p:cNvCxnSpPr/>
            <p:nvPr/>
          </p:nvCxnSpPr>
          <p:spPr bwMode="auto">
            <a:xfrm>
              <a:off x="2850915" y="517132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29">
              <a:extLst>
                <a:ext uri="{FF2B5EF4-FFF2-40B4-BE49-F238E27FC236}">
                  <a16:creationId xmlns:a16="http://schemas.microsoft.com/office/drawing/2014/main" id="{2E3D19F3-7CDB-41EB-9071-E1017B51FB90}"/>
                </a:ext>
              </a:extLst>
            </p:cNvPr>
            <p:cNvCxnSpPr/>
            <p:nvPr/>
          </p:nvCxnSpPr>
          <p:spPr bwMode="auto">
            <a:xfrm>
              <a:off x="4524781" y="517132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30">
              <a:extLst>
                <a:ext uri="{FF2B5EF4-FFF2-40B4-BE49-F238E27FC236}">
                  <a16:creationId xmlns:a16="http://schemas.microsoft.com/office/drawing/2014/main" id="{4301B19B-223F-4487-B597-6D31E0FE9715}"/>
                </a:ext>
              </a:extLst>
            </p:cNvPr>
            <p:cNvCxnSpPr/>
            <p:nvPr/>
          </p:nvCxnSpPr>
          <p:spPr bwMode="auto">
            <a:xfrm>
              <a:off x="5674104" y="517132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31">
              <a:extLst>
                <a:ext uri="{FF2B5EF4-FFF2-40B4-BE49-F238E27FC236}">
                  <a16:creationId xmlns:a16="http://schemas.microsoft.com/office/drawing/2014/main" id="{5DFBFE3A-5E4A-4BD3-A775-39A77AAB54FE}"/>
                </a:ext>
              </a:extLst>
            </p:cNvPr>
            <p:cNvCxnSpPr/>
            <p:nvPr/>
          </p:nvCxnSpPr>
          <p:spPr bwMode="auto">
            <a:xfrm>
              <a:off x="5251543" y="517132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Arrow Connector 132">
              <a:extLst>
                <a:ext uri="{FF2B5EF4-FFF2-40B4-BE49-F238E27FC236}">
                  <a16:creationId xmlns:a16="http://schemas.microsoft.com/office/drawing/2014/main" id="{1BA6F240-BC7F-46F0-B51D-19D7712CCE2D}"/>
                </a:ext>
              </a:extLst>
            </p:cNvPr>
            <p:cNvCxnSpPr/>
            <p:nvPr/>
          </p:nvCxnSpPr>
          <p:spPr bwMode="auto">
            <a:xfrm flipH="1">
              <a:off x="3373334" y="5502148"/>
              <a:ext cx="1078401" cy="0"/>
            </a:xfrm>
            <a:prstGeom prst="straightConnector1">
              <a:avLst/>
            </a:prstGeom>
            <a:noFill/>
            <a:ln w="28575" cap="flat" cmpd="sng" algn="ctr">
              <a:solidFill>
                <a:schemeClr val="tx1"/>
              </a:solidFill>
              <a:prstDash val="solid"/>
              <a:round/>
              <a:headEnd type="none" w="med" len="med"/>
              <a:tailEnd type="triangle"/>
            </a:ln>
            <a:effectLst/>
          </p:spPr>
        </p:cxnSp>
        <p:cxnSp>
          <p:nvCxnSpPr>
            <p:cNvPr id="19" name="Straight Arrow Connector 133">
              <a:extLst>
                <a:ext uri="{FF2B5EF4-FFF2-40B4-BE49-F238E27FC236}">
                  <a16:creationId xmlns:a16="http://schemas.microsoft.com/office/drawing/2014/main" id="{4AE8D1FB-0367-416C-A055-F597622EE568}"/>
                </a:ext>
              </a:extLst>
            </p:cNvPr>
            <p:cNvCxnSpPr/>
            <p:nvPr/>
          </p:nvCxnSpPr>
          <p:spPr bwMode="auto">
            <a:xfrm>
              <a:off x="4615534" y="5502148"/>
              <a:ext cx="547831" cy="0"/>
            </a:xfrm>
            <a:prstGeom prst="straightConnector1">
              <a:avLst/>
            </a:prstGeom>
            <a:noFill/>
            <a:ln w="28575" cap="flat" cmpd="sng" algn="ctr">
              <a:solidFill>
                <a:schemeClr val="tx1"/>
              </a:solidFill>
              <a:prstDash val="solid"/>
              <a:round/>
              <a:headEnd type="none" w="med" len="med"/>
              <a:tailEnd type="triangle"/>
            </a:ln>
            <a:effectLst/>
          </p:spPr>
        </p:cxnSp>
        <p:sp>
          <p:nvSpPr>
            <p:cNvPr id="20" name="Rectangle 19">
              <a:extLst>
                <a:ext uri="{FF2B5EF4-FFF2-40B4-BE49-F238E27FC236}">
                  <a16:creationId xmlns:a16="http://schemas.microsoft.com/office/drawing/2014/main" id="{0B09E3D0-5278-4804-818F-E7BB37948883}"/>
                </a:ext>
              </a:extLst>
            </p:cNvPr>
            <p:cNvSpPr/>
            <p:nvPr/>
          </p:nvSpPr>
          <p:spPr>
            <a:xfrm>
              <a:off x="2666876" y="5177923"/>
              <a:ext cx="340083" cy="338552"/>
            </a:xfrm>
            <a:prstGeom prst="rect">
              <a:avLst/>
            </a:prstGeom>
          </p:spPr>
          <p:txBody>
            <a:bodyPr wrap="none" lIns="91403" tIns="45719" rIns="91403" bIns="45719">
              <a:spAutoFit/>
            </a:bodyPr>
            <a:lstStyle/>
            <a:p>
              <a:pPr defTabSz="456963"/>
              <a:r>
                <a:rPr lang="en-US" sz="1600" dirty="0">
                  <a:solidFill>
                    <a:srgbClr val="000000"/>
                  </a:solidFill>
                  <a:latin typeface="Calibri"/>
                  <a:cs typeface="Calibri" panose="020F0502020204030204" pitchFamily="34" charset="0"/>
                </a:rPr>
                <a:t>.2</a:t>
              </a:r>
            </a:p>
          </p:txBody>
        </p:sp>
        <p:sp>
          <p:nvSpPr>
            <p:cNvPr id="21" name="Rectangle 20">
              <a:extLst>
                <a:ext uri="{FF2B5EF4-FFF2-40B4-BE49-F238E27FC236}">
                  <a16:creationId xmlns:a16="http://schemas.microsoft.com/office/drawing/2014/main" id="{B3D1FBB5-45B8-4389-91F7-DEC013DC20FE}"/>
                </a:ext>
              </a:extLst>
            </p:cNvPr>
            <p:cNvSpPr/>
            <p:nvPr/>
          </p:nvSpPr>
          <p:spPr>
            <a:xfrm>
              <a:off x="4378058" y="5166523"/>
              <a:ext cx="288787" cy="338552"/>
            </a:xfrm>
            <a:prstGeom prst="rect">
              <a:avLst/>
            </a:prstGeom>
          </p:spPr>
          <p:txBody>
            <a:bodyPr wrap="none" lIns="91403" tIns="45719" rIns="91403" bIns="45719">
              <a:spAutoFit/>
            </a:bodyPr>
            <a:lstStyle/>
            <a:p>
              <a:pPr defTabSz="456963"/>
              <a:r>
                <a:rPr lang="en-US" sz="1600" dirty="0">
                  <a:solidFill>
                    <a:srgbClr val="000000"/>
                  </a:solidFill>
                  <a:latin typeface="Calibri"/>
                  <a:cs typeface="Calibri" panose="020F0502020204030204" pitchFamily="34" charset="0"/>
                </a:rPr>
                <a:t>1</a:t>
              </a:r>
            </a:p>
          </p:txBody>
        </p:sp>
        <p:sp>
          <p:nvSpPr>
            <p:cNvPr id="22" name="Rectangle 21">
              <a:extLst>
                <a:ext uri="{FF2B5EF4-FFF2-40B4-BE49-F238E27FC236}">
                  <a16:creationId xmlns:a16="http://schemas.microsoft.com/office/drawing/2014/main" id="{BF5A6077-CF5C-41EB-891D-EAAAAA1C3F10}"/>
                </a:ext>
              </a:extLst>
            </p:cNvPr>
            <p:cNvSpPr/>
            <p:nvPr/>
          </p:nvSpPr>
          <p:spPr>
            <a:xfrm>
              <a:off x="5524906" y="5172447"/>
              <a:ext cx="288787" cy="338552"/>
            </a:xfrm>
            <a:prstGeom prst="rect">
              <a:avLst/>
            </a:prstGeom>
          </p:spPr>
          <p:txBody>
            <a:bodyPr wrap="none" lIns="91403" tIns="45719" rIns="91403" bIns="45719">
              <a:spAutoFit/>
            </a:bodyPr>
            <a:lstStyle/>
            <a:p>
              <a:pPr defTabSz="456963"/>
              <a:r>
                <a:rPr lang="en-US" sz="1600" dirty="0">
                  <a:solidFill>
                    <a:srgbClr val="000000"/>
                  </a:solidFill>
                  <a:latin typeface="Calibri"/>
                  <a:cs typeface="Calibri" panose="020F0502020204030204" pitchFamily="34" charset="0"/>
                </a:rPr>
                <a:t>3</a:t>
              </a:r>
            </a:p>
          </p:txBody>
        </p:sp>
        <p:sp>
          <p:nvSpPr>
            <p:cNvPr id="23" name="Rectangle 22">
              <a:extLst>
                <a:ext uri="{FF2B5EF4-FFF2-40B4-BE49-F238E27FC236}">
                  <a16:creationId xmlns:a16="http://schemas.microsoft.com/office/drawing/2014/main" id="{77F64AA1-AE23-4D6E-8BB4-C3C5F5FCEB28}"/>
                </a:ext>
              </a:extLst>
            </p:cNvPr>
            <p:cNvSpPr/>
            <p:nvPr/>
          </p:nvSpPr>
          <p:spPr>
            <a:xfrm>
              <a:off x="2288751" y="5497071"/>
              <a:ext cx="2270727" cy="338552"/>
            </a:xfrm>
            <a:prstGeom prst="rect">
              <a:avLst/>
            </a:prstGeom>
          </p:spPr>
          <p:txBody>
            <a:bodyPr wrap="square" lIns="91403" tIns="45719" rIns="91403" bIns="45719">
              <a:spAutoFit/>
            </a:bodyPr>
            <a:lstStyle/>
            <a:p>
              <a:pPr algn="ctr" defTabSz="456963">
                <a:spcBef>
                  <a:spcPct val="35000"/>
                </a:spcBef>
                <a:spcAft>
                  <a:spcPct val="25000"/>
                </a:spcAft>
                <a:buClr>
                  <a:srgbClr val="015873"/>
                </a:buClr>
              </a:pPr>
              <a:r>
                <a:rPr lang="en-US" sz="1600" b="1" dirty="0">
                  <a:solidFill>
                    <a:srgbClr val="000000"/>
                  </a:solidFill>
                  <a:latin typeface="Calibri"/>
                </a:rPr>
                <a:t>Standard Care</a:t>
              </a:r>
            </a:p>
          </p:txBody>
        </p:sp>
        <p:sp>
          <p:nvSpPr>
            <p:cNvPr id="24" name="Rectangle 23">
              <a:extLst>
                <a:ext uri="{FF2B5EF4-FFF2-40B4-BE49-F238E27FC236}">
                  <a16:creationId xmlns:a16="http://schemas.microsoft.com/office/drawing/2014/main" id="{E6B530F7-9526-4BEF-A014-CD42A879FF0C}"/>
                </a:ext>
              </a:extLst>
            </p:cNvPr>
            <p:cNvSpPr/>
            <p:nvPr/>
          </p:nvSpPr>
          <p:spPr>
            <a:xfrm>
              <a:off x="4518726" y="5501127"/>
              <a:ext cx="2177361" cy="338552"/>
            </a:xfrm>
            <a:prstGeom prst="rect">
              <a:avLst/>
            </a:prstGeom>
          </p:spPr>
          <p:txBody>
            <a:bodyPr wrap="square" lIns="91403" tIns="45719" rIns="91403" bIns="45719">
              <a:spAutoFit/>
            </a:bodyPr>
            <a:lstStyle/>
            <a:p>
              <a:pPr algn="ctr" defTabSz="456963">
                <a:spcBef>
                  <a:spcPct val="35000"/>
                </a:spcBef>
                <a:spcAft>
                  <a:spcPct val="25000"/>
                </a:spcAft>
                <a:buClr>
                  <a:srgbClr val="015873"/>
                </a:buClr>
              </a:pPr>
              <a:r>
                <a:rPr lang="en-US" sz="1600" b="1" dirty="0">
                  <a:solidFill>
                    <a:srgbClr val="000000"/>
                  </a:solidFill>
                  <a:latin typeface="Calibri"/>
                </a:rPr>
                <a:t>Same-Day ART</a:t>
              </a:r>
            </a:p>
          </p:txBody>
        </p:sp>
        <p:sp>
          <p:nvSpPr>
            <p:cNvPr id="25" name="Rectangle 24">
              <a:extLst>
                <a:ext uri="{FF2B5EF4-FFF2-40B4-BE49-F238E27FC236}">
                  <a16:creationId xmlns:a16="http://schemas.microsoft.com/office/drawing/2014/main" id="{5B43B4D0-5E37-493E-B25F-8202AFEBA5D7}"/>
                </a:ext>
              </a:extLst>
            </p:cNvPr>
            <p:cNvSpPr/>
            <p:nvPr/>
          </p:nvSpPr>
          <p:spPr>
            <a:xfrm>
              <a:off x="5103322" y="5172587"/>
              <a:ext cx="288787" cy="338552"/>
            </a:xfrm>
            <a:prstGeom prst="rect">
              <a:avLst/>
            </a:prstGeom>
          </p:spPr>
          <p:txBody>
            <a:bodyPr wrap="none" lIns="91403" tIns="45719" rIns="91403" bIns="45719">
              <a:spAutoFit/>
            </a:bodyPr>
            <a:lstStyle/>
            <a:p>
              <a:pPr defTabSz="456963"/>
              <a:r>
                <a:rPr lang="en-US" sz="1600" dirty="0">
                  <a:solidFill>
                    <a:srgbClr val="000000"/>
                  </a:solidFill>
                  <a:latin typeface="Calibri"/>
                  <a:cs typeface="Calibri" panose="020F0502020204030204" pitchFamily="34" charset="0"/>
                </a:rPr>
                <a:t>2</a:t>
              </a:r>
            </a:p>
          </p:txBody>
        </p:sp>
        <p:sp>
          <p:nvSpPr>
            <p:cNvPr id="26" name="Diamond 140">
              <a:extLst>
                <a:ext uri="{FF2B5EF4-FFF2-40B4-BE49-F238E27FC236}">
                  <a16:creationId xmlns:a16="http://schemas.microsoft.com/office/drawing/2014/main" id="{32A35132-3962-4B29-9E38-06496CE70E29}"/>
                </a:ext>
              </a:extLst>
            </p:cNvPr>
            <p:cNvSpPr/>
            <p:nvPr/>
          </p:nvSpPr>
          <p:spPr bwMode="auto">
            <a:xfrm>
              <a:off x="4639845" y="3254352"/>
              <a:ext cx="393715" cy="108591"/>
            </a:xfrm>
            <a:prstGeom prst="diamond">
              <a:avLst/>
            </a:prstGeom>
            <a:noFill/>
            <a:ln w="28575">
              <a:solidFill>
                <a:srgbClr val="C00000"/>
              </a:solidFill>
            </a:ln>
          </p:spPr>
          <p:txBody>
            <a:bodyPr wrap="square" lIns="91403" tIns="45719" rIns="91403" bIns="45719" rtlCol="0" anchor="ctr">
              <a:noAutofit/>
            </a:bodyPr>
            <a:lstStyle/>
            <a:p>
              <a:pPr algn="ctr" defTabSz="456963">
                <a:spcBef>
                  <a:spcPct val="0"/>
                </a:spcBef>
                <a:spcAft>
                  <a:spcPct val="0"/>
                </a:spcAft>
              </a:pPr>
              <a:endParaRPr lang="en-US" sz="1467" dirty="0">
                <a:solidFill>
                  <a:srgbClr val="455560"/>
                </a:solidFill>
                <a:latin typeface="Calibri"/>
                <a:cs typeface="Calibri" panose="020F0502020204030204" pitchFamily="34" charset="0"/>
              </a:endParaRPr>
            </a:p>
          </p:txBody>
        </p:sp>
        <p:sp>
          <p:nvSpPr>
            <p:cNvPr id="27" name="Diamond 141">
              <a:extLst>
                <a:ext uri="{FF2B5EF4-FFF2-40B4-BE49-F238E27FC236}">
                  <a16:creationId xmlns:a16="http://schemas.microsoft.com/office/drawing/2014/main" id="{C591EBDA-FBF9-4AA6-88D2-9336EEA91114}"/>
                </a:ext>
              </a:extLst>
            </p:cNvPr>
            <p:cNvSpPr/>
            <p:nvPr/>
          </p:nvSpPr>
          <p:spPr bwMode="auto">
            <a:xfrm>
              <a:off x="4525023" y="3647798"/>
              <a:ext cx="251656" cy="108827"/>
            </a:xfrm>
            <a:prstGeom prst="diamond">
              <a:avLst/>
            </a:prstGeom>
            <a:noFill/>
            <a:ln w="28575">
              <a:solidFill>
                <a:srgbClr val="C00000"/>
              </a:solidFill>
            </a:ln>
          </p:spPr>
          <p:txBody>
            <a:bodyPr wrap="square" lIns="91403" tIns="45719" rIns="91403" bIns="45719" rtlCol="0" anchor="ctr">
              <a:noAutofit/>
            </a:bodyPr>
            <a:lstStyle/>
            <a:p>
              <a:pPr algn="ctr" defTabSz="456963">
                <a:spcBef>
                  <a:spcPct val="0"/>
                </a:spcBef>
                <a:spcAft>
                  <a:spcPct val="0"/>
                </a:spcAft>
              </a:pPr>
              <a:endParaRPr lang="en-US" sz="1467" dirty="0">
                <a:solidFill>
                  <a:srgbClr val="455560"/>
                </a:solidFill>
                <a:latin typeface="Calibri"/>
                <a:cs typeface="Calibri" panose="020F0502020204030204" pitchFamily="34" charset="0"/>
              </a:endParaRPr>
            </a:p>
          </p:txBody>
        </p:sp>
        <p:sp>
          <p:nvSpPr>
            <p:cNvPr id="28" name="Diamond 142">
              <a:extLst>
                <a:ext uri="{FF2B5EF4-FFF2-40B4-BE49-F238E27FC236}">
                  <a16:creationId xmlns:a16="http://schemas.microsoft.com/office/drawing/2014/main" id="{43CD57BB-7751-49B6-8A82-E0A9C15FE298}"/>
                </a:ext>
              </a:extLst>
            </p:cNvPr>
            <p:cNvSpPr/>
            <p:nvPr/>
          </p:nvSpPr>
          <p:spPr bwMode="auto">
            <a:xfrm>
              <a:off x="4600279" y="4047340"/>
              <a:ext cx="173199" cy="101156"/>
            </a:xfrm>
            <a:prstGeom prst="diamond">
              <a:avLst/>
            </a:prstGeom>
            <a:noFill/>
            <a:ln w="28575">
              <a:solidFill>
                <a:srgbClr val="C00000"/>
              </a:solidFill>
            </a:ln>
          </p:spPr>
          <p:txBody>
            <a:bodyPr wrap="square" lIns="91403" tIns="45719" rIns="91403" bIns="45719" rtlCol="0" anchor="ctr">
              <a:noAutofit/>
            </a:bodyPr>
            <a:lstStyle/>
            <a:p>
              <a:pPr algn="ctr" defTabSz="456963">
                <a:spcBef>
                  <a:spcPct val="0"/>
                </a:spcBef>
                <a:spcAft>
                  <a:spcPct val="0"/>
                </a:spcAft>
              </a:pPr>
              <a:endParaRPr lang="en-US" sz="1467" dirty="0">
                <a:solidFill>
                  <a:srgbClr val="455560"/>
                </a:solidFill>
                <a:latin typeface="Calibri"/>
                <a:cs typeface="Calibri" panose="020F0502020204030204" pitchFamily="34" charset="0"/>
              </a:endParaRPr>
            </a:p>
          </p:txBody>
        </p:sp>
        <p:sp>
          <p:nvSpPr>
            <p:cNvPr id="29" name="Diamond 143">
              <a:extLst>
                <a:ext uri="{FF2B5EF4-FFF2-40B4-BE49-F238E27FC236}">
                  <a16:creationId xmlns:a16="http://schemas.microsoft.com/office/drawing/2014/main" id="{2FC8B93A-59CE-459B-BDA2-CB9EB80638C5}"/>
                </a:ext>
              </a:extLst>
            </p:cNvPr>
            <p:cNvSpPr/>
            <p:nvPr/>
          </p:nvSpPr>
          <p:spPr bwMode="auto">
            <a:xfrm>
              <a:off x="3627225" y="4435452"/>
              <a:ext cx="940759" cy="125767"/>
            </a:xfrm>
            <a:prstGeom prst="diamond">
              <a:avLst/>
            </a:prstGeom>
            <a:noFill/>
            <a:ln w="28575">
              <a:solidFill>
                <a:srgbClr val="00B050"/>
              </a:solidFill>
            </a:ln>
          </p:spPr>
          <p:txBody>
            <a:bodyPr wrap="square" lIns="91403" tIns="45719" rIns="91403" bIns="45719" rtlCol="0" anchor="ctr">
              <a:noAutofit/>
            </a:bodyPr>
            <a:lstStyle/>
            <a:p>
              <a:pPr algn="ctr" defTabSz="456963">
                <a:spcBef>
                  <a:spcPct val="0"/>
                </a:spcBef>
                <a:spcAft>
                  <a:spcPct val="0"/>
                </a:spcAft>
              </a:pPr>
              <a:endParaRPr lang="en-US" sz="1467" dirty="0">
                <a:solidFill>
                  <a:srgbClr val="455560"/>
                </a:solidFill>
                <a:latin typeface="Calibri"/>
                <a:cs typeface="Calibri" panose="020F0502020204030204" pitchFamily="34" charset="0"/>
              </a:endParaRPr>
            </a:p>
          </p:txBody>
        </p:sp>
        <p:sp>
          <p:nvSpPr>
            <p:cNvPr id="32" name="Diamond 144">
              <a:extLst>
                <a:ext uri="{FF2B5EF4-FFF2-40B4-BE49-F238E27FC236}">
                  <a16:creationId xmlns:a16="http://schemas.microsoft.com/office/drawing/2014/main" id="{5CAE6CAE-D1A4-46E5-833C-176606CC6890}"/>
                </a:ext>
              </a:extLst>
            </p:cNvPr>
            <p:cNvSpPr/>
            <p:nvPr/>
          </p:nvSpPr>
          <p:spPr bwMode="auto">
            <a:xfrm>
              <a:off x="3219773" y="4797464"/>
              <a:ext cx="1275803" cy="121284"/>
            </a:xfrm>
            <a:prstGeom prst="diamond">
              <a:avLst/>
            </a:prstGeom>
            <a:noFill/>
            <a:ln w="28575">
              <a:solidFill>
                <a:srgbClr val="00B050"/>
              </a:solidFill>
            </a:ln>
          </p:spPr>
          <p:txBody>
            <a:bodyPr wrap="square" lIns="91403" tIns="45719" rIns="91403" bIns="45719" rtlCol="0" anchor="ctr">
              <a:noAutofit/>
            </a:bodyPr>
            <a:lstStyle/>
            <a:p>
              <a:pPr algn="ctr" defTabSz="456963">
                <a:spcBef>
                  <a:spcPct val="0"/>
                </a:spcBef>
                <a:spcAft>
                  <a:spcPct val="0"/>
                </a:spcAft>
              </a:pPr>
              <a:endParaRPr lang="en-US" sz="1467" dirty="0">
                <a:solidFill>
                  <a:srgbClr val="000000"/>
                </a:solidFill>
                <a:latin typeface="Calibri"/>
                <a:cs typeface="Calibri" panose="020F0502020204030204" pitchFamily="34" charset="0"/>
              </a:endParaRPr>
            </a:p>
          </p:txBody>
        </p:sp>
        <p:sp>
          <p:nvSpPr>
            <p:cNvPr id="33" name="Rectangle 32">
              <a:extLst>
                <a:ext uri="{FF2B5EF4-FFF2-40B4-BE49-F238E27FC236}">
                  <a16:creationId xmlns:a16="http://schemas.microsoft.com/office/drawing/2014/main" id="{80D3C319-198A-4587-AEAE-AB0AE73C8565}"/>
                </a:ext>
              </a:extLst>
            </p:cNvPr>
            <p:cNvSpPr/>
            <p:nvPr/>
          </p:nvSpPr>
          <p:spPr>
            <a:xfrm>
              <a:off x="5337879" y="2793742"/>
              <a:ext cx="1643412" cy="2263951"/>
            </a:xfrm>
            <a:prstGeom prst="rect">
              <a:avLst/>
            </a:prstGeom>
          </p:spPr>
          <p:txBody>
            <a:bodyPr wrap="square" lIns="91403" tIns="45719" rIns="91403" bIns="45719">
              <a:spAutoFit/>
            </a:bodyPr>
            <a:lstStyle/>
            <a:p>
              <a:pPr algn="ctr" defTabSz="456963">
                <a:lnSpc>
                  <a:spcPct val="80000"/>
                </a:lnSpc>
              </a:pPr>
              <a:r>
                <a:rPr lang="en-US" sz="1600" b="1" dirty="0">
                  <a:solidFill>
                    <a:srgbClr val="000000"/>
                  </a:solidFill>
                  <a:latin typeface="Calibri"/>
                  <a:cs typeface="Calibri" panose="020F0502020204030204" pitchFamily="34" charset="0"/>
                </a:rPr>
                <a:t>RR (95% CI)</a:t>
              </a:r>
            </a:p>
            <a:p>
              <a:pPr algn="ctr" defTabSz="456963">
                <a:lnSpc>
                  <a:spcPct val="80000"/>
                </a:lnSpc>
              </a:pPr>
              <a:endParaRPr lang="en-US" sz="1600" dirty="0">
                <a:solidFill>
                  <a:srgbClr val="000000"/>
                </a:solidFill>
                <a:latin typeface="Calibri"/>
                <a:cs typeface="Calibri" panose="020F0502020204030204" pitchFamily="34" charset="0"/>
              </a:endParaRPr>
            </a:p>
            <a:p>
              <a:pPr algn="ctr" defTabSz="456963">
                <a:lnSpc>
                  <a:spcPct val="80000"/>
                </a:lnSpc>
              </a:pPr>
              <a:r>
                <a:rPr lang="en-US" sz="1600" dirty="0">
                  <a:solidFill>
                    <a:srgbClr val="000000"/>
                  </a:solidFill>
                  <a:latin typeface="Calibri"/>
                  <a:cs typeface="Calibri" panose="020F0502020204030204" pitchFamily="34" charset="0"/>
                </a:rPr>
                <a:t>1.35 (1.13-1.62)</a:t>
              </a:r>
            </a:p>
            <a:p>
              <a:pPr algn="ctr" defTabSz="456963">
                <a:lnSpc>
                  <a:spcPct val="80000"/>
                </a:lnSpc>
              </a:pPr>
              <a:r>
                <a:rPr lang="en-US" sz="1600" dirty="0">
                  <a:solidFill>
                    <a:srgbClr val="000000"/>
                  </a:solidFill>
                  <a:latin typeface="Calibri"/>
                  <a:cs typeface="Calibri" panose="020F0502020204030204" pitchFamily="34" charset="0"/>
                </a:rPr>
                <a:t>   </a:t>
              </a:r>
              <a:br>
                <a:rPr lang="en-US" sz="1600" dirty="0">
                  <a:solidFill>
                    <a:srgbClr val="000000"/>
                  </a:solidFill>
                  <a:latin typeface="Calibri"/>
                  <a:cs typeface="Calibri" panose="020F0502020204030204" pitchFamily="34" charset="0"/>
                </a:rPr>
              </a:br>
              <a:r>
                <a:rPr lang="en-US" sz="1600" dirty="0">
                  <a:solidFill>
                    <a:srgbClr val="000000"/>
                  </a:solidFill>
                  <a:latin typeface="Calibri"/>
                  <a:cs typeface="Calibri" panose="020F0502020204030204" pitchFamily="34" charset="0"/>
                </a:rPr>
                <a:t>1.11 (0.99-1.26)</a:t>
              </a:r>
            </a:p>
            <a:p>
              <a:pPr algn="ctr" defTabSz="456963">
                <a:lnSpc>
                  <a:spcPct val="80000"/>
                </a:lnSpc>
              </a:pPr>
              <a:r>
                <a:rPr lang="en-US" sz="1600" dirty="0">
                  <a:solidFill>
                    <a:srgbClr val="000000"/>
                  </a:solidFill>
                  <a:latin typeface="Calibri"/>
                  <a:cs typeface="Calibri" panose="020F0502020204030204" pitchFamily="34" charset="0"/>
                </a:rPr>
                <a:t>   </a:t>
              </a:r>
            </a:p>
            <a:p>
              <a:pPr algn="ctr" defTabSz="456963">
                <a:lnSpc>
                  <a:spcPct val="80000"/>
                </a:lnSpc>
              </a:pPr>
              <a:r>
                <a:rPr lang="en-US" sz="1600" dirty="0">
                  <a:solidFill>
                    <a:srgbClr val="000000"/>
                  </a:solidFill>
                  <a:latin typeface="Calibri"/>
                  <a:cs typeface="Calibri" panose="020F0502020204030204" pitchFamily="34" charset="0"/>
                </a:rPr>
                <a:t>1.17 (1.07-1.27)</a:t>
              </a:r>
            </a:p>
            <a:p>
              <a:pPr algn="ctr" defTabSz="456963">
                <a:lnSpc>
                  <a:spcPct val="80000"/>
                </a:lnSpc>
              </a:pPr>
              <a:r>
                <a:rPr lang="en-US" sz="1600" dirty="0">
                  <a:solidFill>
                    <a:srgbClr val="000000"/>
                  </a:solidFill>
                  <a:latin typeface="Calibri"/>
                  <a:cs typeface="Calibri" panose="020F0502020204030204" pitchFamily="34" charset="0"/>
                </a:rPr>
                <a:t>   </a:t>
              </a:r>
            </a:p>
            <a:p>
              <a:pPr algn="ctr" defTabSz="456963">
                <a:lnSpc>
                  <a:spcPct val="80000"/>
                </a:lnSpc>
              </a:pPr>
              <a:r>
                <a:rPr lang="en-US" sz="1600" dirty="0">
                  <a:solidFill>
                    <a:srgbClr val="000000"/>
                  </a:solidFill>
                  <a:latin typeface="Calibri"/>
                  <a:cs typeface="Calibri" panose="020F0502020204030204" pitchFamily="34" charset="0"/>
                </a:rPr>
                <a:t>0.66 (0.42-1.04)</a:t>
              </a:r>
            </a:p>
            <a:p>
              <a:pPr algn="ctr" defTabSz="456963">
                <a:lnSpc>
                  <a:spcPct val="80000"/>
                </a:lnSpc>
              </a:pPr>
              <a:endParaRPr lang="en-US" sz="1600" dirty="0">
                <a:solidFill>
                  <a:srgbClr val="000000"/>
                </a:solidFill>
                <a:latin typeface="Calibri"/>
                <a:cs typeface="Calibri" panose="020F0502020204030204" pitchFamily="34" charset="0"/>
              </a:endParaRPr>
            </a:p>
            <a:p>
              <a:pPr algn="ctr" defTabSz="456963">
                <a:lnSpc>
                  <a:spcPct val="80000"/>
                </a:lnSpc>
              </a:pPr>
              <a:r>
                <a:rPr lang="en-US" sz="1600" dirty="0">
                  <a:solidFill>
                    <a:srgbClr val="000000"/>
                  </a:solidFill>
                  <a:latin typeface="Calibri"/>
                  <a:cs typeface="Calibri" panose="020F0502020204030204" pitchFamily="34" charset="0"/>
                </a:rPr>
                <a:t>0.53 (0.28-1.00)</a:t>
              </a:r>
            </a:p>
          </p:txBody>
        </p:sp>
      </p:grpSp>
      <p:sp>
        <p:nvSpPr>
          <p:cNvPr id="39" name="Content Placeholder 3">
            <a:extLst>
              <a:ext uri="{FF2B5EF4-FFF2-40B4-BE49-F238E27FC236}">
                <a16:creationId xmlns:a16="http://schemas.microsoft.com/office/drawing/2014/main" id="{68C27B3E-A0BD-49A9-B6CC-5A23B3B8122F}"/>
              </a:ext>
            </a:extLst>
          </p:cNvPr>
          <p:cNvSpPr txBox="1">
            <a:spLocks/>
          </p:cNvSpPr>
          <p:nvPr/>
        </p:nvSpPr>
        <p:spPr bwMode="auto">
          <a:xfrm>
            <a:off x="6961383" y="3306414"/>
            <a:ext cx="4635479" cy="106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3" tIns="45719" rIns="91403" bIns="45719"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990575" lvl="1" indent="-380990" defTabSz="913946">
              <a:spcBef>
                <a:spcPts val="1333"/>
              </a:spcBef>
              <a:spcAft>
                <a:spcPts val="933"/>
              </a:spcAft>
              <a:buClr>
                <a:srgbClr val="000000"/>
              </a:buClr>
            </a:pPr>
            <a:r>
              <a:rPr lang="en-US" sz="2400" b="1" kern="0" dirty="0">
                <a:solidFill>
                  <a:srgbClr val="015873"/>
                </a:solidFill>
              </a:rPr>
              <a:t>Increased</a:t>
            </a:r>
            <a:r>
              <a:rPr lang="en-US" sz="2400" b="1" kern="0" dirty="0">
                <a:solidFill>
                  <a:srgbClr val="000000"/>
                </a:solidFill>
              </a:rPr>
              <a:t> </a:t>
            </a:r>
            <a:r>
              <a:rPr lang="en-US" sz="2400" kern="0" dirty="0">
                <a:solidFill>
                  <a:schemeClr val="tx1"/>
                </a:solidFill>
              </a:rPr>
              <a:t>likelihood of ART initiation, retention in care, viral suppression</a:t>
            </a:r>
          </a:p>
          <a:p>
            <a:pPr marL="990575" lvl="1" indent="-380990" defTabSz="913946">
              <a:spcBef>
                <a:spcPts val="1333"/>
              </a:spcBef>
              <a:spcAft>
                <a:spcPts val="933"/>
              </a:spcAft>
              <a:buClr>
                <a:srgbClr val="000000"/>
              </a:buClr>
            </a:pPr>
            <a:r>
              <a:rPr lang="en-US" sz="2400" b="1" kern="0" dirty="0">
                <a:solidFill>
                  <a:srgbClr val="FF0000"/>
                </a:solidFill>
              </a:rPr>
              <a:t>Decreased </a:t>
            </a:r>
            <a:r>
              <a:rPr lang="en-US" sz="2400" kern="0" dirty="0">
                <a:solidFill>
                  <a:schemeClr val="tx1"/>
                </a:solidFill>
              </a:rPr>
              <a:t>likelihood of loss to follow-up and death</a:t>
            </a:r>
          </a:p>
        </p:txBody>
      </p:sp>
      <p:sp>
        <p:nvSpPr>
          <p:cNvPr id="40" name="Right Brace 2">
            <a:extLst>
              <a:ext uri="{FF2B5EF4-FFF2-40B4-BE49-F238E27FC236}">
                <a16:creationId xmlns:a16="http://schemas.microsoft.com/office/drawing/2014/main" id="{2071E6F8-EE36-463E-994D-3F772787129F}"/>
              </a:ext>
            </a:extLst>
          </p:cNvPr>
          <p:cNvSpPr/>
          <p:nvPr/>
        </p:nvSpPr>
        <p:spPr bwMode="auto">
          <a:xfrm>
            <a:off x="6981288" y="3079465"/>
            <a:ext cx="304317" cy="1069029"/>
          </a:xfrm>
          <a:prstGeom prst="rightBrace">
            <a:avLst>
              <a:gd name="adj1" fmla="val 8333"/>
              <a:gd name="adj2" fmla="val 41810"/>
            </a:avLst>
          </a:prstGeom>
          <a:noFill/>
          <a:ln w="28575" cap="flat" cmpd="sng" algn="ctr">
            <a:solidFill>
              <a:schemeClr val="bg1"/>
            </a:solidFill>
            <a:prstDash val="solid"/>
            <a:round/>
            <a:headEnd type="none" w="med" len="med"/>
            <a:tailEnd type="none" w="med" len="med"/>
          </a:ln>
          <a:effectLst/>
        </p:spPr>
        <p:txBody>
          <a:bodyPr lIns="91403" tIns="45719" rIns="91403" bIns="45719" rtlCol="0" anchor="ctr"/>
          <a:lstStyle/>
          <a:p>
            <a:pPr algn="ctr" defTabSz="456963"/>
            <a:endParaRPr lang="en-US" sz="1867" dirty="0">
              <a:solidFill>
                <a:srgbClr val="FFFFFF"/>
              </a:solidFill>
              <a:latin typeface="Calibri"/>
            </a:endParaRPr>
          </a:p>
        </p:txBody>
      </p:sp>
      <p:sp>
        <p:nvSpPr>
          <p:cNvPr id="41" name="Right Brace 35">
            <a:extLst>
              <a:ext uri="{FF2B5EF4-FFF2-40B4-BE49-F238E27FC236}">
                <a16:creationId xmlns:a16="http://schemas.microsoft.com/office/drawing/2014/main" id="{1878D667-2FDB-441A-BE7B-074E72097581}"/>
              </a:ext>
            </a:extLst>
          </p:cNvPr>
          <p:cNvSpPr/>
          <p:nvPr/>
        </p:nvSpPr>
        <p:spPr bwMode="auto">
          <a:xfrm>
            <a:off x="6987799" y="4344906"/>
            <a:ext cx="295495" cy="730161"/>
          </a:xfrm>
          <a:prstGeom prst="rightBrace">
            <a:avLst/>
          </a:prstGeom>
          <a:noFill/>
          <a:ln w="28575" cap="flat" cmpd="sng" algn="ctr">
            <a:solidFill>
              <a:schemeClr val="bg1"/>
            </a:solidFill>
            <a:prstDash val="solid"/>
            <a:round/>
            <a:headEnd type="none" w="med" len="med"/>
            <a:tailEnd type="none" w="med" len="med"/>
          </a:ln>
          <a:effectLst/>
        </p:spPr>
        <p:txBody>
          <a:bodyPr lIns="91403" tIns="45719" rIns="91403" bIns="45719" rtlCol="0" anchor="ctr"/>
          <a:lstStyle/>
          <a:p>
            <a:pPr algn="ctr" defTabSz="456963"/>
            <a:endParaRPr lang="en-US" sz="1867" dirty="0">
              <a:solidFill>
                <a:srgbClr val="FFFFFF"/>
              </a:solidFill>
              <a:latin typeface="Calibri"/>
            </a:endParaRPr>
          </a:p>
        </p:txBody>
      </p:sp>
      <p:sp>
        <p:nvSpPr>
          <p:cNvPr id="42" name="Content Placeholder 3">
            <a:extLst>
              <a:ext uri="{FF2B5EF4-FFF2-40B4-BE49-F238E27FC236}">
                <a16:creationId xmlns:a16="http://schemas.microsoft.com/office/drawing/2014/main" id="{81F59573-C878-4238-B2F8-37D92FA394B6}"/>
              </a:ext>
            </a:extLst>
          </p:cNvPr>
          <p:cNvSpPr txBox="1">
            <a:spLocks/>
          </p:cNvSpPr>
          <p:nvPr/>
        </p:nvSpPr>
        <p:spPr bwMode="auto">
          <a:xfrm>
            <a:off x="7072435" y="2222996"/>
            <a:ext cx="4635479" cy="58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3" tIns="45719" rIns="91403" bIns="45719"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456963" lvl="1" indent="0" algn="ctr" defTabSz="913946">
              <a:spcBef>
                <a:spcPts val="1333"/>
              </a:spcBef>
              <a:spcAft>
                <a:spcPts val="933"/>
              </a:spcAft>
              <a:buClr>
                <a:srgbClr val="000000"/>
              </a:buClr>
              <a:buNone/>
            </a:pPr>
            <a:r>
              <a:rPr lang="en-US" sz="2000" b="1" kern="0" dirty="0">
                <a:solidFill>
                  <a:srgbClr val="000000"/>
                </a:solidFill>
              </a:rPr>
              <a:t>Same-day ART associated with:</a:t>
            </a:r>
            <a:endParaRPr lang="en-US" sz="2000" kern="0" dirty="0">
              <a:solidFill>
                <a:srgbClr val="000000"/>
              </a:solidFill>
            </a:endParaRPr>
          </a:p>
        </p:txBody>
      </p:sp>
      <p:sp>
        <p:nvSpPr>
          <p:cNvPr id="47" name="Espace réservé du contenu 7">
            <a:extLst>
              <a:ext uri="{FF2B5EF4-FFF2-40B4-BE49-F238E27FC236}">
                <a16:creationId xmlns:a16="http://schemas.microsoft.com/office/drawing/2014/main" id="{A2EE9791-4EF7-FDD5-C75D-DADFA2A83C55}"/>
              </a:ext>
            </a:extLst>
          </p:cNvPr>
          <p:cNvSpPr txBox="1">
            <a:spLocks/>
          </p:cNvSpPr>
          <p:nvPr/>
        </p:nvSpPr>
        <p:spPr>
          <a:xfrm>
            <a:off x="609600" y="6125561"/>
            <a:ext cx="10972800" cy="413808"/>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Clr>
                <a:srgbClr val="3C549F"/>
              </a:buClr>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a:t>In addition, earlier ART initiation reduces the viral reservoir in the individual[2-5]</a:t>
            </a:r>
          </a:p>
        </p:txBody>
      </p:sp>
    </p:spTree>
    <p:extLst>
      <p:ext uri="{BB962C8B-B14F-4D97-AF65-F5344CB8AC3E}">
        <p14:creationId xmlns:p14="http://schemas.microsoft.com/office/powerpoint/2010/main" val="9559001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186A21-34C4-5D27-1C3A-72A5B196FF35}"/>
              </a:ext>
            </a:extLst>
          </p:cNvPr>
          <p:cNvSpPr>
            <a:spLocks noGrp="1"/>
          </p:cNvSpPr>
          <p:nvPr>
            <p:ph type="title"/>
          </p:nvPr>
        </p:nvSpPr>
        <p:spPr>
          <a:xfrm>
            <a:off x="609600" y="0"/>
            <a:ext cx="8466034" cy="1491539"/>
          </a:xfrm>
        </p:spPr>
        <p:txBody>
          <a:bodyPr>
            <a:normAutofit/>
          </a:bodyPr>
          <a:lstStyle/>
          <a:p>
            <a:r>
              <a:rPr lang="en-US" dirty="0"/>
              <a:t>Rapid Start-Time to virologic suppression and impact on reservoir may benefit late presenters</a:t>
            </a:r>
          </a:p>
        </p:txBody>
      </p:sp>
      <p:sp>
        <p:nvSpPr>
          <p:cNvPr id="3" name="Rectangle 2">
            <a:extLst>
              <a:ext uri="{FF2B5EF4-FFF2-40B4-BE49-F238E27FC236}">
                <a16:creationId xmlns:a16="http://schemas.microsoft.com/office/drawing/2014/main" id="{E45EC2F2-F618-C2C2-1A0A-1B728CA76697}"/>
              </a:ext>
            </a:extLst>
          </p:cNvPr>
          <p:cNvSpPr/>
          <p:nvPr/>
        </p:nvSpPr>
        <p:spPr>
          <a:xfrm>
            <a:off x="9364337" y="6410227"/>
            <a:ext cx="2247441" cy="184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2F4BB4D-6C48-1503-82A4-ECE9888B16C5}"/>
              </a:ext>
            </a:extLst>
          </p:cNvPr>
          <p:cNvSpPr txBox="1"/>
          <p:nvPr/>
        </p:nvSpPr>
        <p:spPr>
          <a:xfrm>
            <a:off x="787831" y="1811274"/>
            <a:ext cx="7416408" cy="616582"/>
          </a:xfrm>
          <a:prstGeom prst="rect">
            <a:avLst/>
          </a:prstGeom>
          <a:noFill/>
        </p:spPr>
        <p:txBody>
          <a:bodyPr wrap="square" lIns="72000" tIns="72000" rIns="72000" bIns="72000" rtlCol="0" anchor="ctr" anchorCtr="0">
            <a:noAutofit/>
          </a:bodyPr>
          <a:lstStyle/>
          <a:p>
            <a:pPr marL="0" marR="0" lvl="0" indent="0" algn="ctr" defTabSz="685766"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j-lt"/>
              </a:rPr>
              <a:t>Time to </a:t>
            </a:r>
            <a:r>
              <a:rPr lang="en-US" sz="1600" b="1" kern="0" dirty="0">
                <a:solidFill>
                  <a:prstClr val="black"/>
                </a:solidFill>
                <a:latin typeface="+mj-lt"/>
              </a:rPr>
              <a:t>HIV RNA &lt; 200 c/mL</a:t>
            </a:r>
            <a:r>
              <a:rPr kumimoji="0" lang="en-US" sz="1600" b="1" i="0" u="none" strike="noStrike" kern="0" cap="none" spc="0" normalizeH="0" baseline="0" noProof="0" dirty="0">
                <a:ln>
                  <a:noFill/>
                </a:ln>
                <a:solidFill>
                  <a:prstClr val="black"/>
                </a:solidFill>
                <a:effectLst/>
                <a:uLnTx/>
                <a:uFillTx/>
                <a:latin typeface="+mj-lt"/>
              </a:rPr>
              <a:t> Among Newly Diagnosed PWH by ART Initiation Strategy</a:t>
            </a:r>
          </a:p>
        </p:txBody>
      </p:sp>
      <p:grpSp>
        <p:nvGrpSpPr>
          <p:cNvPr id="5" name="Groupe 4">
            <a:extLst>
              <a:ext uri="{FF2B5EF4-FFF2-40B4-BE49-F238E27FC236}">
                <a16:creationId xmlns:a16="http://schemas.microsoft.com/office/drawing/2014/main" id="{6075E7DC-6B9C-9797-887A-9E214766F2E9}"/>
              </a:ext>
            </a:extLst>
          </p:cNvPr>
          <p:cNvGrpSpPr/>
          <p:nvPr/>
        </p:nvGrpSpPr>
        <p:grpSpPr>
          <a:xfrm>
            <a:off x="295747" y="2463056"/>
            <a:ext cx="7180017" cy="3732747"/>
            <a:chOff x="993899" y="2922208"/>
            <a:chExt cx="5501317" cy="2854609"/>
          </a:xfrm>
        </p:grpSpPr>
        <p:sp>
          <p:nvSpPr>
            <p:cNvPr id="11" name="Free-form: Shape 48">
              <a:extLst>
                <a:ext uri="{FF2B5EF4-FFF2-40B4-BE49-F238E27FC236}">
                  <a16:creationId xmlns:a16="http://schemas.microsoft.com/office/drawing/2014/main" id="{559CAE80-B610-BE77-DC67-C62558DE451D}"/>
                </a:ext>
              </a:extLst>
            </p:cNvPr>
            <p:cNvSpPr/>
            <p:nvPr/>
          </p:nvSpPr>
          <p:spPr>
            <a:xfrm>
              <a:off x="1454521" y="5276795"/>
              <a:ext cx="8194" cy="83621"/>
            </a:xfrm>
            <a:custGeom>
              <a:avLst/>
              <a:gdLst>
                <a:gd name="connsiteX0" fmla="*/ 0 w 6332"/>
                <a:gd name="connsiteY0" fmla="*/ 37992 h 37991"/>
                <a:gd name="connsiteX1" fmla="*/ 0 w 6332"/>
                <a:gd name="connsiteY1" fmla="*/ 0 h 37991"/>
              </a:gdLst>
              <a:ahLst/>
              <a:cxnLst>
                <a:cxn ang="0">
                  <a:pos x="connsiteX0" y="connsiteY0"/>
                </a:cxn>
                <a:cxn ang="0">
                  <a:pos x="connsiteX1" y="connsiteY1"/>
                </a:cxn>
              </a:cxnLst>
              <a:rect l="l" t="t" r="r" b="b"/>
              <a:pathLst>
                <a:path w="6332" h="37991">
                  <a:moveTo>
                    <a:pt x="0" y="37992"/>
                  </a:moveTo>
                  <a:lnTo>
                    <a:pt x="0"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2" name="Free-form: Shape 49">
              <a:extLst>
                <a:ext uri="{FF2B5EF4-FFF2-40B4-BE49-F238E27FC236}">
                  <a16:creationId xmlns:a16="http://schemas.microsoft.com/office/drawing/2014/main" id="{EB9FBD87-6188-DB74-D07A-084245B16769}"/>
                </a:ext>
              </a:extLst>
            </p:cNvPr>
            <p:cNvSpPr/>
            <p:nvPr/>
          </p:nvSpPr>
          <p:spPr>
            <a:xfrm>
              <a:off x="3096454" y="5276795"/>
              <a:ext cx="8194" cy="83621"/>
            </a:xfrm>
            <a:custGeom>
              <a:avLst/>
              <a:gdLst>
                <a:gd name="connsiteX0" fmla="*/ 0 w 6332"/>
                <a:gd name="connsiteY0" fmla="*/ 37992 h 37991"/>
                <a:gd name="connsiteX1" fmla="*/ 0 w 6332"/>
                <a:gd name="connsiteY1" fmla="*/ 0 h 37991"/>
              </a:gdLst>
              <a:ahLst/>
              <a:cxnLst>
                <a:cxn ang="0">
                  <a:pos x="connsiteX0" y="connsiteY0"/>
                </a:cxn>
                <a:cxn ang="0">
                  <a:pos x="connsiteX1" y="connsiteY1"/>
                </a:cxn>
              </a:cxnLst>
              <a:rect l="l" t="t" r="r" b="b"/>
              <a:pathLst>
                <a:path w="6332" h="37991">
                  <a:moveTo>
                    <a:pt x="0" y="37992"/>
                  </a:moveTo>
                  <a:lnTo>
                    <a:pt x="0"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3" name="Free-form: Shape 50">
              <a:extLst>
                <a:ext uri="{FF2B5EF4-FFF2-40B4-BE49-F238E27FC236}">
                  <a16:creationId xmlns:a16="http://schemas.microsoft.com/office/drawing/2014/main" id="{5807E173-9127-6577-2288-6BB4FF2520A2}"/>
                </a:ext>
              </a:extLst>
            </p:cNvPr>
            <p:cNvSpPr/>
            <p:nvPr/>
          </p:nvSpPr>
          <p:spPr>
            <a:xfrm>
              <a:off x="4738386" y="5276795"/>
              <a:ext cx="8194" cy="83621"/>
            </a:xfrm>
            <a:custGeom>
              <a:avLst/>
              <a:gdLst>
                <a:gd name="connsiteX0" fmla="*/ 0 w 6332"/>
                <a:gd name="connsiteY0" fmla="*/ 37992 h 37991"/>
                <a:gd name="connsiteX1" fmla="*/ 0 w 6332"/>
                <a:gd name="connsiteY1" fmla="*/ 0 h 37991"/>
              </a:gdLst>
              <a:ahLst/>
              <a:cxnLst>
                <a:cxn ang="0">
                  <a:pos x="connsiteX0" y="connsiteY0"/>
                </a:cxn>
                <a:cxn ang="0">
                  <a:pos x="connsiteX1" y="connsiteY1"/>
                </a:cxn>
              </a:cxnLst>
              <a:rect l="l" t="t" r="r" b="b"/>
              <a:pathLst>
                <a:path w="6332" h="37991">
                  <a:moveTo>
                    <a:pt x="0" y="37992"/>
                  </a:moveTo>
                  <a:lnTo>
                    <a:pt x="0"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4" name="Free-form: Shape 51">
              <a:extLst>
                <a:ext uri="{FF2B5EF4-FFF2-40B4-BE49-F238E27FC236}">
                  <a16:creationId xmlns:a16="http://schemas.microsoft.com/office/drawing/2014/main" id="{4D5CBDB2-4002-18CF-AD25-0EB7670142D8}"/>
                </a:ext>
              </a:extLst>
            </p:cNvPr>
            <p:cNvSpPr/>
            <p:nvPr/>
          </p:nvSpPr>
          <p:spPr>
            <a:xfrm>
              <a:off x="6380319" y="5276795"/>
              <a:ext cx="8194" cy="83621"/>
            </a:xfrm>
            <a:custGeom>
              <a:avLst/>
              <a:gdLst>
                <a:gd name="connsiteX0" fmla="*/ 0 w 6332"/>
                <a:gd name="connsiteY0" fmla="*/ 37992 h 37991"/>
                <a:gd name="connsiteX1" fmla="*/ 0 w 6332"/>
                <a:gd name="connsiteY1" fmla="*/ 0 h 37991"/>
              </a:gdLst>
              <a:ahLst/>
              <a:cxnLst>
                <a:cxn ang="0">
                  <a:pos x="connsiteX0" y="connsiteY0"/>
                </a:cxn>
                <a:cxn ang="0">
                  <a:pos x="connsiteX1" y="connsiteY1"/>
                </a:cxn>
              </a:cxnLst>
              <a:rect l="l" t="t" r="r" b="b"/>
              <a:pathLst>
                <a:path w="6332" h="37991">
                  <a:moveTo>
                    <a:pt x="0" y="37992"/>
                  </a:moveTo>
                  <a:lnTo>
                    <a:pt x="0"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5" name="Free-form: Shape 33">
              <a:extLst>
                <a:ext uri="{FF2B5EF4-FFF2-40B4-BE49-F238E27FC236}">
                  <a16:creationId xmlns:a16="http://schemas.microsoft.com/office/drawing/2014/main" id="{5A02ABE3-B13C-A13F-E71D-9E0959330431}"/>
                </a:ext>
              </a:extLst>
            </p:cNvPr>
            <p:cNvSpPr/>
            <p:nvPr/>
          </p:nvSpPr>
          <p:spPr>
            <a:xfrm>
              <a:off x="1370933" y="3150741"/>
              <a:ext cx="5018514" cy="2133293"/>
            </a:xfrm>
            <a:custGeom>
              <a:avLst/>
              <a:gdLst>
                <a:gd name="connsiteX0" fmla="*/ 0 w 3939448"/>
                <a:gd name="connsiteY0" fmla="*/ 0 h 1806552"/>
                <a:gd name="connsiteX1" fmla="*/ 0 w 3939448"/>
                <a:gd name="connsiteY1" fmla="*/ 1806553 h 1806552"/>
                <a:gd name="connsiteX2" fmla="*/ 3939448 w 3939448"/>
                <a:gd name="connsiteY2" fmla="*/ 1806553 h 1806552"/>
              </a:gdLst>
              <a:ahLst/>
              <a:cxnLst>
                <a:cxn ang="0">
                  <a:pos x="connsiteX0" y="connsiteY0"/>
                </a:cxn>
                <a:cxn ang="0">
                  <a:pos x="connsiteX1" y="connsiteY1"/>
                </a:cxn>
                <a:cxn ang="0">
                  <a:pos x="connsiteX2" y="connsiteY2"/>
                </a:cxn>
              </a:cxnLst>
              <a:rect l="l" t="t" r="r" b="b"/>
              <a:pathLst>
                <a:path w="3939448" h="1806552">
                  <a:moveTo>
                    <a:pt x="0" y="0"/>
                  </a:moveTo>
                  <a:lnTo>
                    <a:pt x="0" y="1806553"/>
                  </a:lnTo>
                  <a:lnTo>
                    <a:pt x="3939448" y="1806553"/>
                  </a:lnTo>
                </a:path>
              </a:pathLst>
            </a:custGeom>
            <a:noFill/>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6" name="Free-form: Shape 39">
              <a:extLst>
                <a:ext uri="{FF2B5EF4-FFF2-40B4-BE49-F238E27FC236}">
                  <a16:creationId xmlns:a16="http://schemas.microsoft.com/office/drawing/2014/main" id="{557CE9F9-281C-9043-E0AB-B72B59860CE8}"/>
                </a:ext>
              </a:extLst>
            </p:cNvPr>
            <p:cNvSpPr/>
            <p:nvPr/>
          </p:nvSpPr>
          <p:spPr>
            <a:xfrm>
              <a:off x="1293063" y="3157342"/>
              <a:ext cx="83854" cy="5228"/>
            </a:xfrm>
            <a:custGeom>
              <a:avLst/>
              <a:gdLst>
                <a:gd name="connsiteX0" fmla="*/ 0 w 55412"/>
                <a:gd name="connsiteY0" fmla="*/ 0 h 4336"/>
                <a:gd name="connsiteX1" fmla="*/ 55412 w 55412"/>
                <a:gd name="connsiteY1" fmla="*/ 0 h 4336"/>
              </a:gdLst>
              <a:ahLst/>
              <a:cxnLst>
                <a:cxn ang="0">
                  <a:pos x="connsiteX0" y="connsiteY0"/>
                </a:cxn>
                <a:cxn ang="0">
                  <a:pos x="connsiteX1" y="connsiteY1"/>
                </a:cxn>
              </a:cxnLst>
              <a:rect l="l" t="t" r="r" b="b"/>
              <a:pathLst>
                <a:path w="55412" h="4336">
                  <a:moveTo>
                    <a:pt x="0" y="0"/>
                  </a:moveTo>
                  <a:lnTo>
                    <a:pt x="55412"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7" name="Free-form: Shape 40">
              <a:extLst>
                <a:ext uri="{FF2B5EF4-FFF2-40B4-BE49-F238E27FC236}">
                  <a16:creationId xmlns:a16="http://schemas.microsoft.com/office/drawing/2014/main" id="{465E036B-275C-C25F-9B66-7DA48094D96F}"/>
                </a:ext>
              </a:extLst>
            </p:cNvPr>
            <p:cNvSpPr/>
            <p:nvPr/>
          </p:nvSpPr>
          <p:spPr>
            <a:xfrm>
              <a:off x="1293062" y="3674061"/>
              <a:ext cx="83854" cy="5228"/>
            </a:xfrm>
            <a:custGeom>
              <a:avLst/>
              <a:gdLst>
                <a:gd name="connsiteX0" fmla="*/ 0 w 55475"/>
                <a:gd name="connsiteY0" fmla="*/ 0 h 4336"/>
                <a:gd name="connsiteX1" fmla="*/ 55475 w 55475"/>
                <a:gd name="connsiteY1" fmla="*/ 0 h 4336"/>
              </a:gdLst>
              <a:ahLst/>
              <a:cxnLst>
                <a:cxn ang="0">
                  <a:pos x="connsiteX0" y="connsiteY0"/>
                </a:cxn>
                <a:cxn ang="0">
                  <a:pos x="connsiteX1" y="connsiteY1"/>
                </a:cxn>
              </a:cxnLst>
              <a:rect l="l" t="t" r="r" b="b"/>
              <a:pathLst>
                <a:path w="55475" h="4336">
                  <a:moveTo>
                    <a:pt x="0" y="0"/>
                  </a:moveTo>
                  <a:lnTo>
                    <a:pt x="55475"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8" name="Free-form: Shape 41">
              <a:extLst>
                <a:ext uri="{FF2B5EF4-FFF2-40B4-BE49-F238E27FC236}">
                  <a16:creationId xmlns:a16="http://schemas.microsoft.com/office/drawing/2014/main" id="{15215AEC-443F-8F78-88FF-5C81AF0C585C}"/>
                </a:ext>
              </a:extLst>
            </p:cNvPr>
            <p:cNvSpPr/>
            <p:nvPr/>
          </p:nvSpPr>
          <p:spPr>
            <a:xfrm>
              <a:off x="1293062" y="4190781"/>
              <a:ext cx="83854" cy="5228"/>
            </a:xfrm>
            <a:custGeom>
              <a:avLst/>
              <a:gdLst>
                <a:gd name="connsiteX0" fmla="*/ 0 w 55475"/>
                <a:gd name="connsiteY0" fmla="*/ 0 h 4336"/>
                <a:gd name="connsiteX1" fmla="*/ 55475 w 55475"/>
                <a:gd name="connsiteY1" fmla="*/ 0 h 4336"/>
              </a:gdLst>
              <a:ahLst/>
              <a:cxnLst>
                <a:cxn ang="0">
                  <a:pos x="connsiteX0" y="connsiteY0"/>
                </a:cxn>
                <a:cxn ang="0">
                  <a:pos x="connsiteX1" y="connsiteY1"/>
                </a:cxn>
              </a:cxnLst>
              <a:rect l="l" t="t" r="r" b="b"/>
              <a:pathLst>
                <a:path w="55475" h="4336">
                  <a:moveTo>
                    <a:pt x="0" y="0"/>
                  </a:moveTo>
                  <a:lnTo>
                    <a:pt x="55475"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19" name="Free-form: Shape 42">
              <a:extLst>
                <a:ext uri="{FF2B5EF4-FFF2-40B4-BE49-F238E27FC236}">
                  <a16:creationId xmlns:a16="http://schemas.microsoft.com/office/drawing/2014/main" id="{1A107FF1-A733-9EBE-F82A-3A1788DADD5C}"/>
                </a:ext>
              </a:extLst>
            </p:cNvPr>
            <p:cNvSpPr/>
            <p:nvPr/>
          </p:nvSpPr>
          <p:spPr>
            <a:xfrm>
              <a:off x="1293062" y="4707502"/>
              <a:ext cx="83854" cy="5228"/>
            </a:xfrm>
            <a:custGeom>
              <a:avLst/>
              <a:gdLst>
                <a:gd name="connsiteX0" fmla="*/ 0 w 55475"/>
                <a:gd name="connsiteY0" fmla="*/ 0 h 4336"/>
                <a:gd name="connsiteX1" fmla="*/ 55475 w 55475"/>
                <a:gd name="connsiteY1" fmla="*/ 0 h 4336"/>
              </a:gdLst>
              <a:ahLst/>
              <a:cxnLst>
                <a:cxn ang="0">
                  <a:pos x="connsiteX0" y="connsiteY0"/>
                </a:cxn>
                <a:cxn ang="0">
                  <a:pos x="connsiteX1" y="connsiteY1"/>
                </a:cxn>
              </a:cxnLst>
              <a:rect l="l" t="t" r="r" b="b"/>
              <a:pathLst>
                <a:path w="55475" h="4336">
                  <a:moveTo>
                    <a:pt x="0" y="0"/>
                  </a:moveTo>
                  <a:lnTo>
                    <a:pt x="55475"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20" name="Free-form: Shape 43">
              <a:extLst>
                <a:ext uri="{FF2B5EF4-FFF2-40B4-BE49-F238E27FC236}">
                  <a16:creationId xmlns:a16="http://schemas.microsoft.com/office/drawing/2014/main" id="{6D5871D1-506C-A3B7-1FB3-040431C83D1D}"/>
                </a:ext>
              </a:extLst>
            </p:cNvPr>
            <p:cNvSpPr/>
            <p:nvPr/>
          </p:nvSpPr>
          <p:spPr>
            <a:xfrm>
              <a:off x="1293062" y="5224221"/>
              <a:ext cx="83854" cy="5228"/>
            </a:xfrm>
            <a:custGeom>
              <a:avLst/>
              <a:gdLst>
                <a:gd name="connsiteX0" fmla="*/ 0 w 55475"/>
                <a:gd name="connsiteY0" fmla="*/ 0 h 4336"/>
                <a:gd name="connsiteX1" fmla="*/ 55475 w 55475"/>
                <a:gd name="connsiteY1" fmla="*/ 0 h 4336"/>
              </a:gdLst>
              <a:ahLst/>
              <a:cxnLst>
                <a:cxn ang="0">
                  <a:pos x="connsiteX0" y="connsiteY0"/>
                </a:cxn>
                <a:cxn ang="0">
                  <a:pos x="connsiteX1" y="connsiteY1"/>
                </a:cxn>
              </a:cxnLst>
              <a:rect l="l" t="t" r="r" b="b"/>
              <a:pathLst>
                <a:path w="55475" h="4336">
                  <a:moveTo>
                    <a:pt x="0" y="0"/>
                  </a:moveTo>
                  <a:lnTo>
                    <a:pt x="55475" y="0"/>
                  </a:lnTo>
                </a:path>
              </a:pathLst>
            </a:custGeom>
            <a:ln w="9525" cap="flat">
              <a:solidFill>
                <a:schemeClr val="tx1"/>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21" name="Free-form: Shape 54">
              <a:extLst>
                <a:ext uri="{FF2B5EF4-FFF2-40B4-BE49-F238E27FC236}">
                  <a16:creationId xmlns:a16="http://schemas.microsoft.com/office/drawing/2014/main" id="{FD4B6D4F-92F5-BA47-EA03-7913265EE547}"/>
                </a:ext>
              </a:extLst>
            </p:cNvPr>
            <p:cNvSpPr/>
            <p:nvPr/>
          </p:nvSpPr>
          <p:spPr>
            <a:xfrm>
              <a:off x="1470655" y="3302210"/>
              <a:ext cx="4546210" cy="1927021"/>
            </a:xfrm>
            <a:custGeom>
              <a:avLst/>
              <a:gdLst>
                <a:gd name="connsiteX0" fmla="*/ 0 w 3513187"/>
                <a:gd name="connsiteY0" fmla="*/ 1598466 h 1598466"/>
                <a:gd name="connsiteX1" fmla="*/ 0 w 3513187"/>
                <a:gd name="connsiteY1" fmla="*/ 1536795 h 1598466"/>
                <a:gd name="connsiteX2" fmla="*/ 95879 w 3513187"/>
                <a:gd name="connsiteY2" fmla="*/ 1536795 h 1598466"/>
                <a:gd name="connsiteX3" fmla="*/ 95879 w 3513187"/>
                <a:gd name="connsiteY3" fmla="*/ 1507608 h 1598466"/>
                <a:gd name="connsiteX4" fmla="*/ 113294 w 3513187"/>
                <a:gd name="connsiteY4" fmla="*/ 1507608 h 1598466"/>
                <a:gd name="connsiteX5" fmla="*/ 113294 w 3513187"/>
                <a:gd name="connsiteY5" fmla="*/ 1442640 h 1598466"/>
                <a:gd name="connsiteX6" fmla="*/ 163640 w 3513187"/>
                <a:gd name="connsiteY6" fmla="*/ 1442640 h 1598466"/>
                <a:gd name="connsiteX7" fmla="*/ 163640 w 3513187"/>
                <a:gd name="connsiteY7" fmla="*/ 1412151 h 1598466"/>
                <a:gd name="connsiteX8" fmla="*/ 204296 w 3513187"/>
                <a:gd name="connsiteY8" fmla="*/ 1412151 h 1598466"/>
                <a:gd name="connsiteX9" fmla="*/ 204296 w 3513187"/>
                <a:gd name="connsiteY9" fmla="*/ 1381663 h 1598466"/>
                <a:gd name="connsiteX10" fmla="*/ 223675 w 3513187"/>
                <a:gd name="connsiteY10" fmla="*/ 1381663 h 1598466"/>
                <a:gd name="connsiteX11" fmla="*/ 223675 w 3513187"/>
                <a:gd name="connsiteY11" fmla="*/ 1351174 h 1598466"/>
                <a:gd name="connsiteX12" fmla="*/ 233364 w 3513187"/>
                <a:gd name="connsiteY12" fmla="*/ 1351174 h 1598466"/>
                <a:gd name="connsiteX13" fmla="*/ 233364 w 3513187"/>
                <a:gd name="connsiteY13" fmla="*/ 1292799 h 1598466"/>
                <a:gd name="connsiteX14" fmla="*/ 250779 w 3513187"/>
                <a:gd name="connsiteY14" fmla="*/ 1292799 h 1598466"/>
                <a:gd name="connsiteX15" fmla="*/ 250779 w 3513187"/>
                <a:gd name="connsiteY15" fmla="*/ 1255675 h 1598466"/>
                <a:gd name="connsiteX16" fmla="*/ 277884 w 3513187"/>
                <a:gd name="connsiteY16" fmla="*/ 1255675 h 1598466"/>
                <a:gd name="connsiteX17" fmla="*/ 277884 w 3513187"/>
                <a:gd name="connsiteY17" fmla="*/ 1202634 h 1598466"/>
                <a:gd name="connsiteX18" fmla="*/ 291436 w 3513187"/>
                <a:gd name="connsiteY18" fmla="*/ 1202634 h 1598466"/>
                <a:gd name="connsiteX19" fmla="*/ 291436 w 3513187"/>
                <a:gd name="connsiteY19" fmla="*/ 1169847 h 1598466"/>
                <a:gd name="connsiteX20" fmla="*/ 363060 w 3513187"/>
                <a:gd name="connsiteY20" fmla="*/ 1169847 h 1598466"/>
                <a:gd name="connsiteX21" fmla="*/ 363060 w 3513187"/>
                <a:gd name="connsiteY21" fmla="*/ 1140312 h 1598466"/>
                <a:gd name="connsiteX22" fmla="*/ 376612 w 3513187"/>
                <a:gd name="connsiteY22" fmla="*/ 1140312 h 1598466"/>
                <a:gd name="connsiteX23" fmla="*/ 376612 w 3513187"/>
                <a:gd name="connsiteY23" fmla="*/ 1124439 h 1598466"/>
                <a:gd name="connsiteX24" fmla="*/ 386301 w 3513187"/>
                <a:gd name="connsiteY24" fmla="*/ 1124439 h 1598466"/>
                <a:gd name="connsiteX25" fmla="*/ 386301 w 3513187"/>
                <a:gd name="connsiteY25" fmla="*/ 1079335 h 1598466"/>
                <a:gd name="connsiteX26" fmla="*/ 426958 w 3513187"/>
                <a:gd name="connsiteY26" fmla="*/ 1079335 h 1598466"/>
                <a:gd name="connsiteX27" fmla="*/ 426958 w 3513187"/>
                <a:gd name="connsiteY27" fmla="*/ 1044856 h 1598466"/>
                <a:gd name="connsiteX28" fmla="*/ 444373 w 3513187"/>
                <a:gd name="connsiteY28" fmla="*/ 1044856 h 1598466"/>
                <a:gd name="connsiteX29" fmla="*/ 444373 w 3513187"/>
                <a:gd name="connsiteY29" fmla="*/ 986524 h 1598466"/>
                <a:gd name="connsiteX30" fmla="*/ 456025 w 3513187"/>
                <a:gd name="connsiteY30" fmla="*/ 986524 h 1598466"/>
                <a:gd name="connsiteX31" fmla="*/ 456025 w 3513187"/>
                <a:gd name="connsiteY31" fmla="*/ 953390 h 1598466"/>
                <a:gd name="connsiteX32" fmla="*/ 479203 w 3513187"/>
                <a:gd name="connsiteY32" fmla="*/ 953390 h 1598466"/>
                <a:gd name="connsiteX33" fmla="*/ 479203 w 3513187"/>
                <a:gd name="connsiteY33" fmla="*/ 891068 h 1598466"/>
                <a:gd name="connsiteX34" fmla="*/ 492756 w 3513187"/>
                <a:gd name="connsiteY34" fmla="*/ 891068 h 1598466"/>
                <a:gd name="connsiteX35" fmla="*/ 492756 w 3513187"/>
                <a:gd name="connsiteY35" fmla="*/ 830047 h 1598466"/>
                <a:gd name="connsiteX36" fmla="*/ 504408 w 3513187"/>
                <a:gd name="connsiteY36" fmla="*/ 830047 h 1598466"/>
                <a:gd name="connsiteX37" fmla="*/ 504408 w 3513187"/>
                <a:gd name="connsiteY37" fmla="*/ 792923 h 1598466"/>
                <a:gd name="connsiteX38" fmla="*/ 525686 w 3513187"/>
                <a:gd name="connsiteY38" fmla="*/ 792923 h 1598466"/>
                <a:gd name="connsiteX39" fmla="*/ 525686 w 3513187"/>
                <a:gd name="connsiteY39" fmla="*/ 704102 h 1598466"/>
                <a:gd name="connsiteX40" fmla="*/ 560517 w 3513187"/>
                <a:gd name="connsiteY40" fmla="*/ 704102 h 1598466"/>
                <a:gd name="connsiteX41" fmla="*/ 560517 w 3513187"/>
                <a:gd name="connsiteY41" fmla="*/ 673614 h 1598466"/>
                <a:gd name="connsiteX42" fmla="*/ 576032 w 3513187"/>
                <a:gd name="connsiteY42" fmla="*/ 673614 h 1598466"/>
                <a:gd name="connsiteX43" fmla="*/ 576032 w 3513187"/>
                <a:gd name="connsiteY43" fmla="*/ 631155 h 1598466"/>
                <a:gd name="connsiteX44" fmla="*/ 632204 w 3513187"/>
                <a:gd name="connsiteY44" fmla="*/ 631155 h 1598466"/>
                <a:gd name="connsiteX45" fmla="*/ 632204 w 3513187"/>
                <a:gd name="connsiteY45" fmla="*/ 578114 h 1598466"/>
                <a:gd name="connsiteX46" fmla="*/ 641893 w 3513187"/>
                <a:gd name="connsiteY46" fmla="*/ 578114 h 1598466"/>
                <a:gd name="connsiteX47" fmla="*/ 641893 w 3513187"/>
                <a:gd name="connsiteY47" fmla="*/ 534355 h 1598466"/>
                <a:gd name="connsiteX48" fmla="*/ 694139 w 3513187"/>
                <a:gd name="connsiteY48" fmla="*/ 534355 h 1598466"/>
                <a:gd name="connsiteX49" fmla="*/ 694139 w 3513187"/>
                <a:gd name="connsiteY49" fmla="*/ 503866 h 1598466"/>
                <a:gd name="connsiteX50" fmla="*/ 728969 w 3513187"/>
                <a:gd name="connsiteY50" fmla="*/ 503866 h 1598466"/>
                <a:gd name="connsiteX51" fmla="*/ 728969 w 3513187"/>
                <a:gd name="connsiteY51" fmla="*/ 497230 h 1598466"/>
                <a:gd name="connsiteX52" fmla="*/ 765763 w 3513187"/>
                <a:gd name="connsiteY52" fmla="*/ 497230 h 1598466"/>
                <a:gd name="connsiteX53" fmla="*/ 765763 w 3513187"/>
                <a:gd name="connsiteY53" fmla="*/ 419035 h 1598466"/>
                <a:gd name="connsiteX54" fmla="*/ 823835 w 3513187"/>
                <a:gd name="connsiteY54" fmla="*/ 419035 h 1598466"/>
                <a:gd name="connsiteX55" fmla="*/ 823835 w 3513187"/>
                <a:gd name="connsiteY55" fmla="*/ 334161 h 1598466"/>
                <a:gd name="connsiteX56" fmla="*/ 833524 w 3513187"/>
                <a:gd name="connsiteY56" fmla="*/ 334161 h 1598466"/>
                <a:gd name="connsiteX57" fmla="*/ 833524 w 3513187"/>
                <a:gd name="connsiteY57" fmla="*/ 306318 h 1598466"/>
                <a:gd name="connsiteX58" fmla="*/ 858728 w 3513187"/>
                <a:gd name="connsiteY58" fmla="*/ 306318 h 1598466"/>
                <a:gd name="connsiteX59" fmla="*/ 858728 w 3513187"/>
                <a:gd name="connsiteY59" fmla="*/ 263903 h 1598466"/>
                <a:gd name="connsiteX60" fmla="*/ 905211 w 3513187"/>
                <a:gd name="connsiteY60" fmla="*/ 263903 h 1598466"/>
                <a:gd name="connsiteX61" fmla="*/ 905211 w 3513187"/>
                <a:gd name="connsiteY61" fmla="*/ 234715 h 1598466"/>
                <a:gd name="connsiteX62" fmla="*/ 963283 w 3513187"/>
                <a:gd name="connsiteY62" fmla="*/ 234715 h 1598466"/>
                <a:gd name="connsiteX63" fmla="*/ 963283 w 3513187"/>
                <a:gd name="connsiteY63" fmla="*/ 224090 h 1598466"/>
                <a:gd name="connsiteX64" fmla="*/ 1007803 w 3513187"/>
                <a:gd name="connsiteY64" fmla="*/ 224090 h 1598466"/>
                <a:gd name="connsiteX65" fmla="*/ 1007803 w 3513187"/>
                <a:gd name="connsiteY65" fmla="*/ 201581 h 1598466"/>
                <a:gd name="connsiteX66" fmla="*/ 1104631 w 3513187"/>
                <a:gd name="connsiteY66" fmla="*/ 201581 h 1598466"/>
                <a:gd name="connsiteX67" fmla="*/ 1104631 w 3513187"/>
                <a:gd name="connsiteY67" fmla="*/ 165758 h 1598466"/>
                <a:gd name="connsiteX68" fmla="*/ 1313677 w 3513187"/>
                <a:gd name="connsiteY68" fmla="*/ 165758 h 1598466"/>
                <a:gd name="connsiteX69" fmla="*/ 1323366 w 3513187"/>
                <a:gd name="connsiteY69" fmla="*/ 165758 h 1598466"/>
                <a:gd name="connsiteX70" fmla="*/ 1323366 w 3513187"/>
                <a:gd name="connsiteY70" fmla="*/ 144550 h 1598466"/>
                <a:gd name="connsiteX71" fmla="*/ 1375675 w 3513187"/>
                <a:gd name="connsiteY71" fmla="*/ 144550 h 1598466"/>
                <a:gd name="connsiteX72" fmla="*/ 1375675 w 3513187"/>
                <a:gd name="connsiteY72" fmla="*/ 129978 h 1598466"/>
                <a:gd name="connsiteX73" fmla="*/ 1664135 w 3513187"/>
                <a:gd name="connsiteY73" fmla="*/ 129978 h 1598466"/>
                <a:gd name="connsiteX74" fmla="*/ 1664135 w 3513187"/>
                <a:gd name="connsiteY74" fmla="*/ 87519 h 1598466"/>
                <a:gd name="connsiteX75" fmla="*/ 1905161 w 3513187"/>
                <a:gd name="connsiteY75" fmla="*/ 87519 h 1598466"/>
                <a:gd name="connsiteX76" fmla="*/ 1905161 w 3513187"/>
                <a:gd name="connsiteY76" fmla="*/ 41114 h 1598466"/>
                <a:gd name="connsiteX77" fmla="*/ 2109457 w 3513187"/>
                <a:gd name="connsiteY77" fmla="*/ 41114 h 1598466"/>
                <a:gd name="connsiteX78" fmla="*/ 2109457 w 3513187"/>
                <a:gd name="connsiteY78" fmla="*/ 27887 h 1598466"/>
                <a:gd name="connsiteX79" fmla="*/ 2153977 w 3513187"/>
                <a:gd name="connsiteY79" fmla="*/ 27887 h 1598466"/>
                <a:gd name="connsiteX80" fmla="*/ 2153977 w 3513187"/>
                <a:gd name="connsiteY80" fmla="*/ 0 h 1598466"/>
                <a:gd name="connsiteX81" fmla="*/ 3513187 w 3513187"/>
                <a:gd name="connsiteY81" fmla="*/ 0 h 159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13187" h="1598466">
                  <a:moveTo>
                    <a:pt x="0" y="1598466"/>
                  </a:moveTo>
                  <a:lnTo>
                    <a:pt x="0" y="1536795"/>
                  </a:lnTo>
                  <a:lnTo>
                    <a:pt x="95879" y="1536795"/>
                  </a:lnTo>
                  <a:lnTo>
                    <a:pt x="95879" y="1507608"/>
                  </a:lnTo>
                  <a:lnTo>
                    <a:pt x="113294" y="1507608"/>
                  </a:lnTo>
                  <a:lnTo>
                    <a:pt x="113294" y="1442640"/>
                  </a:lnTo>
                  <a:lnTo>
                    <a:pt x="163640" y="1442640"/>
                  </a:lnTo>
                  <a:lnTo>
                    <a:pt x="163640" y="1412151"/>
                  </a:lnTo>
                  <a:lnTo>
                    <a:pt x="204296" y="1412151"/>
                  </a:lnTo>
                  <a:lnTo>
                    <a:pt x="204296" y="1381663"/>
                  </a:lnTo>
                  <a:lnTo>
                    <a:pt x="223675" y="1381663"/>
                  </a:lnTo>
                  <a:lnTo>
                    <a:pt x="223675" y="1351174"/>
                  </a:lnTo>
                  <a:lnTo>
                    <a:pt x="233364" y="1351174"/>
                  </a:lnTo>
                  <a:lnTo>
                    <a:pt x="233364" y="1292799"/>
                  </a:lnTo>
                  <a:lnTo>
                    <a:pt x="250779" y="1292799"/>
                  </a:lnTo>
                  <a:lnTo>
                    <a:pt x="250779" y="1255675"/>
                  </a:lnTo>
                  <a:lnTo>
                    <a:pt x="277884" y="1255675"/>
                  </a:lnTo>
                  <a:lnTo>
                    <a:pt x="277884" y="1202634"/>
                  </a:lnTo>
                  <a:lnTo>
                    <a:pt x="291436" y="1202634"/>
                  </a:lnTo>
                  <a:lnTo>
                    <a:pt x="291436" y="1169847"/>
                  </a:lnTo>
                  <a:lnTo>
                    <a:pt x="363060" y="1169847"/>
                  </a:lnTo>
                  <a:lnTo>
                    <a:pt x="363060" y="1140312"/>
                  </a:lnTo>
                  <a:lnTo>
                    <a:pt x="376612" y="1140312"/>
                  </a:lnTo>
                  <a:lnTo>
                    <a:pt x="376612" y="1124439"/>
                  </a:lnTo>
                  <a:lnTo>
                    <a:pt x="386301" y="1124439"/>
                  </a:lnTo>
                  <a:lnTo>
                    <a:pt x="386301" y="1079335"/>
                  </a:lnTo>
                  <a:lnTo>
                    <a:pt x="426958" y="1079335"/>
                  </a:lnTo>
                  <a:lnTo>
                    <a:pt x="426958" y="1044856"/>
                  </a:lnTo>
                  <a:lnTo>
                    <a:pt x="444373" y="1044856"/>
                  </a:lnTo>
                  <a:lnTo>
                    <a:pt x="444373" y="986524"/>
                  </a:lnTo>
                  <a:lnTo>
                    <a:pt x="456025" y="986524"/>
                  </a:lnTo>
                  <a:lnTo>
                    <a:pt x="456025" y="953390"/>
                  </a:lnTo>
                  <a:lnTo>
                    <a:pt x="479203" y="953390"/>
                  </a:lnTo>
                  <a:lnTo>
                    <a:pt x="479203" y="891068"/>
                  </a:lnTo>
                  <a:lnTo>
                    <a:pt x="492756" y="891068"/>
                  </a:lnTo>
                  <a:lnTo>
                    <a:pt x="492756" y="830047"/>
                  </a:lnTo>
                  <a:lnTo>
                    <a:pt x="504408" y="830047"/>
                  </a:lnTo>
                  <a:lnTo>
                    <a:pt x="504408" y="792923"/>
                  </a:lnTo>
                  <a:lnTo>
                    <a:pt x="525686" y="792923"/>
                  </a:lnTo>
                  <a:lnTo>
                    <a:pt x="525686" y="704102"/>
                  </a:lnTo>
                  <a:lnTo>
                    <a:pt x="560517" y="704102"/>
                  </a:lnTo>
                  <a:lnTo>
                    <a:pt x="560517" y="673614"/>
                  </a:lnTo>
                  <a:lnTo>
                    <a:pt x="576032" y="673614"/>
                  </a:lnTo>
                  <a:lnTo>
                    <a:pt x="576032" y="631155"/>
                  </a:lnTo>
                  <a:lnTo>
                    <a:pt x="632204" y="631155"/>
                  </a:lnTo>
                  <a:lnTo>
                    <a:pt x="632204" y="578114"/>
                  </a:lnTo>
                  <a:lnTo>
                    <a:pt x="641893" y="578114"/>
                  </a:lnTo>
                  <a:lnTo>
                    <a:pt x="641893" y="534355"/>
                  </a:lnTo>
                  <a:lnTo>
                    <a:pt x="694139" y="534355"/>
                  </a:lnTo>
                  <a:lnTo>
                    <a:pt x="694139" y="503866"/>
                  </a:lnTo>
                  <a:lnTo>
                    <a:pt x="728969" y="503866"/>
                  </a:lnTo>
                  <a:lnTo>
                    <a:pt x="728969" y="497230"/>
                  </a:lnTo>
                  <a:lnTo>
                    <a:pt x="765763" y="497230"/>
                  </a:lnTo>
                  <a:lnTo>
                    <a:pt x="765763" y="419035"/>
                  </a:lnTo>
                  <a:lnTo>
                    <a:pt x="823835" y="419035"/>
                  </a:lnTo>
                  <a:lnTo>
                    <a:pt x="823835" y="334161"/>
                  </a:lnTo>
                  <a:lnTo>
                    <a:pt x="833524" y="334161"/>
                  </a:lnTo>
                  <a:lnTo>
                    <a:pt x="833524" y="306318"/>
                  </a:lnTo>
                  <a:lnTo>
                    <a:pt x="858728" y="306318"/>
                  </a:lnTo>
                  <a:lnTo>
                    <a:pt x="858728" y="263903"/>
                  </a:lnTo>
                  <a:lnTo>
                    <a:pt x="905211" y="263903"/>
                  </a:lnTo>
                  <a:lnTo>
                    <a:pt x="905211" y="234715"/>
                  </a:lnTo>
                  <a:lnTo>
                    <a:pt x="963283" y="234715"/>
                  </a:lnTo>
                  <a:lnTo>
                    <a:pt x="963283" y="224090"/>
                  </a:lnTo>
                  <a:lnTo>
                    <a:pt x="1007803" y="224090"/>
                  </a:lnTo>
                  <a:lnTo>
                    <a:pt x="1007803" y="201581"/>
                  </a:lnTo>
                  <a:lnTo>
                    <a:pt x="1104631" y="201581"/>
                  </a:lnTo>
                  <a:lnTo>
                    <a:pt x="1104631" y="165758"/>
                  </a:lnTo>
                  <a:lnTo>
                    <a:pt x="1313677" y="165758"/>
                  </a:lnTo>
                  <a:lnTo>
                    <a:pt x="1323366" y="165758"/>
                  </a:lnTo>
                  <a:lnTo>
                    <a:pt x="1323366" y="144550"/>
                  </a:lnTo>
                  <a:lnTo>
                    <a:pt x="1375675" y="144550"/>
                  </a:lnTo>
                  <a:lnTo>
                    <a:pt x="1375675" y="129978"/>
                  </a:lnTo>
                  <a:lnTo>
                    <a:pt x="1664135" y="129978"/>
                  </a:lnTo>
                  <a:lnTo>
                    <a:pt x="1664135" y="87519"/>
                  </a:lnTo>
                  <a:lnTo>
                    <a:pt x="1905161" y="87519"/>
                  </a:lnTo>
                  <a:lnTo>
                    <a:pt x="1905161" y="41114"/>
                  </a:lnTo>
                  <a:lnTo>
                    <a:pt x="2109457" y="41114"/>
                  </a:lnTo>
                  <a:lnTo>
                    <a:pt x="2109457" y="27887"/>
                  </a:lnTo>
                  <a:lnTo>
                    <a:pt x="2153977" y="27887"/>
                  </a:lnTo>
                  <a:lnTo>
                    <a:pt x="2153977" y="0"/>
                  </a:lnTo>
                  <a:lnTo>
                    <a:pt x="3513187" y="0"/>
                  </a:lnTo>
                </a:path>
              </a:pathLst>
            </a:custGeom>
            <a:noFill/>
            <a:ln w="28575" cap="flat">
              <a:solidFill>
                <a:srgbClr val="3C4F74"/>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22" name="Free-form: Shape 55">
              <a:extLst>
                <a:ext uri="{FF2B5EF4-FFF2-40B4-BE49-F238E27FC236}">
                  <a16:creationId xmlns:a16="http://schemas.microsoft.com/office/drawing/2014/main" id="{02D20A58-FE95-E5D2-8CDB-3F8391F160A3}"/>
                </a:ext>
              </a:extLst>
            </p:cNvPr>
            <p:cNvSpPr/>
            <p:nvPr/>
          </p:nvSpPr>
          <p:spPr>
            <a:xfrm>
              <a:off x="1497718" y="3435801"/>
              <a:ext cx="4454753" cy="1787946"/>
            </a:xfrm>
            <a:custGeom>
              <a:avLst/>
              <a:gdLst>
                <a:gd name="connsiteX0" fmla="*/ 0 w 3442512"/>
                <a:gd name="connsiteY0" fmla="*/ 1483104 h 1483103"/>
                <a:gd name="connsiteX1" fmla="*/ 238177 w 3442512"/>
                <a:gd name="connsiteY1" fmla="*/ 1483104 h 1483103"/>
                <a:gd name="connsiteX2" fmla="*/ 238177 w 3442512"/>
                <a:gd name="connsiteY2" fmla="*/ 1392245 h 1483103"/>
                <a:gd name="connsiteX3" fmla="*/ 302075 w 3442512"/>
                <a:gd name="connsiteY3" fmla="*/ 1392245 h 1483103"/>
                <a:gd name="connsiteX4" fmla="*/ 302075 w 3442512"/>
                <a:gd name="connsiteY4" fmla="*/ 1324632 h 1483103"/>
                <a:gd name="connsiteX5" fmla="*/ 321390 w 3442512"/>
                <a:gd name="connsiteY5" fmla="*/ 1324632 h 1483103"/>
                <a:gd name="connsiteX6" fmla="*/ 321390 w 3442512"/>
                <a:gd name="connsiteY6" fmla="*/ 1303424 h 1483103"/>
                <a:gd name="connsiteX7" fmla="*/ 321390 w 3442512"/>
                <a:gd name="connsiteY7" fmla="*/ 1218550 h 1483103"/>
                <a:gd name="connsiteX8" fmla="*/ 427908 w 3442512"/>
                <a:gd name="connsiteY8" fmla="*/ 1218550 h 1483103"/>
                <a:gd name="connsiteX9" fmla="*/ 427908 w 3442512"/>
                <a:gd name="connsiteY9" fmla="*/ 1150937 h 1483103"/>
                <a:gd name="connsiteX10" fmla="*/ 456975 w 3442512"/>
                <a:gd name="connsiteY10" fmla="*/ 1150937 h 1483103"/>
                <a:gd name="connsiteX11" fmla="*/ 456975 w 3442512"/>
                <a:gd name="connsiteY11" fmla="*/ 1047501 h 1483103"/>
                <a:gd name="connsiteX12" fmla="*/ 468564 w 3442512"/>
                <a:gd name="connsiteY12" fmla="*/ 1047501 h 1483103"/>
                <a:gd name="connsiteX13" fmla="*/ 468564 w 3442512"/>
                <a:gd name="connsiteY13" fmla="*/ 962671 h 1483103"/>
                <a:gd name="connsiteX14" fmla="*/ 559567 w 3442512"/>
                <a:gd name="connsiteY14" fmla="*/ 962671 h 1483103"/>
                <a:gd name="connsiteX15" fmla="*/ 559567 w 3442512"/>
                <a:gd name="connsiteY15" fmla="*/ 889724 h 1483103"/>
                <a:gd name="connsiteX16" fmla="*/ 596360 w 3442512"/>
                <a:gd name="connsiteY16" fmla="*/ 889724 h 1483103"/>
                <a:gd name="connsiteX17" fmla="*/ 596360 w 3442512"/>
                <a:gd name="connsiteY17" fmla="*/ 872506 h 1483103"/>
                <a:gd name="connsiteX18" fmla="*/ 704778 w 3442512"/>
                <a:gd name="connsiteY18" fmla="*/ 872506 h 1483103"/>
                <a:gd name="connsiteX19" fmla="*/ 704778 w 3442512"/>
                <a:gd name="connsiteY19" fmla="*/ 788933 h 1483103"/>
                <a:gd name="connsiteX20" fmla="*/ 737708 w 3442512"/>
                <a:gd name="connsiteY20" fmla="*/ 788933 h 1483103"/>
                <a:gd name="connsiteX21" fmla="*/ 737708 w 3442512"/>
                <a:gd name="connsiteY21" fmla="*/ 701457 h 1483103"/>
                <a:gd name="connsiteX22" fmla="*/ 884820 w 3442512"/>
                <a:gd name="connsiteY22" fmla="*/ 701457 h 1483103"/>
                <a:gd name="connsiteX23" fmla="*/ 884820 w 3442512"/>
                <a:gd name="connsiteY23" fmla="*/ 617884 h 1483103"/>
                <a:gd name="connsiteX24" fmla="*/ 1155864 w 3442512"/>
                <a:gd name="connsiteY24" fmla="*/ 617884 h 1483103"/>
                <a:gd name="connsiteX25" fmla="*/ 1155864 w 3442512"/>
                <a:gd name="connsiteY25" fmla="*/ 548970 h 1483103"/>
                <a:gd name="connsiteX26" fmla="*/ 1183031 w 3442512"/>
                <a:gd name="connsiteY26" fmla="*/ 548970 h 1483103"/>
                <a:gd name="connsiteX27" fmla="*/ 1183031 w 3442512"/>
                <a:gd name="connsiteY27" fmla="*/ 522428 h 1483103"/>
                <a:gd name="connsiteX28" fmla="*/ 2089129 w 3442512"/>
                <a:gd name="connsiteY28" fmla="*/ 522428 h 1483103"/>
                <a:gd name="connsiteX29" fmla="*/ 2089129 w 3442512"/>
                <a:gd name="connsiteY29" fmla="*/ 425627 h 1483103"/>
                <a:gd name="connsiteX30" fmla="*/ 2149164 w 3442512"/>
                <a:gd name="connsiteY30" fmla="*/ 425627 h 1483103"/>
                <a:gd name="connsiteX31" fmla="*/ 2149164 w 3442512"/>
                <a:gd name="connsiteY31" fmla="*/ 336807 h 1483103"/>
                <a:gd name="connsiteX32" fmla="*/ 3188821 w 3442512"/>
                <a:gd name="connsiteY32" fmla="*/ 336807 h 1483103"/>
                <a:gd name="connsiteX33" fmla="*/ 3188821 w 3442512"/>
                <a:gd name="connsiteY33" fmla="*/ 237361 h 1483103"/>
                <a:gd name="connsiteX34" fmla="*/ 3206299 w 3442512"/>
                <a:gd name="connsiteY34" fmla="*/ 237361 h 1483103"/>
                <a:gd name="connsiteX35" fmla="*/ 3206299 w 3442512"/>
                <a:gd name="connsiteY35" fmla="*/ 112717 h 1483103"/>
                <a:gd name="connsiteX36" fmla="*/ 3442513 w 3442512"/>
                <a:gd name="connsiteY36" fmla="*/ 112717 h 1483103"/>
                <a:gd name="connsiteX37" fmla="*/ 3442513 w 3442512"/>
                <a:gd name="connsiteY37" fmla="*/ 0 h 14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2512" h="1483103">
                  <a:moveTo>
                    <a:pt x="0" y="1483104"/>
                  </a:moveTo>
                  <a:lnTo>
                    <a:pt x="238177" y="1483104"/>
                  </a:lnTo>
                  <a:lnTo>
                    <a:pt x="238177" y="1392245"/>
                  </a:lnTo>
                  <a:lnTo>
                    <a:pt x="302075" y="1392245"/>
                  </a:lnTo>
                  <a:lnTo>
                    <a:pt x="302075" y="1324632"/>
                  </a:lnTo>
                  <a:lnTo>
                    <a:pt x="321390" y="1324632"/>
                  </a:lnTo>
                  <a:lnTo>
                    <a:pt x="321390" y="1303424"/>
                  </a:lnTo>
                  <a:lnTo>
                    <a:pt x="321390" y="1218550"/>
                  </a:lnTo>
                  <a:lnTo>
                    <a:pt x="427908" y="1218550"/>
                  </a:lnTo>
                  <a:lnTo>
                    <a:pt x="427908" y="1150937"/>
                  </a:lnTo>
                  <a:lnTo>
                    <a:pt x="456975" y="1150937"/>
                  </a:lnTo>
                  <a:lnTo>
                    <a:pt x="456975" y="1047501"/>
                  </a:lnTo>
                  <a:lnTo>
                    <a:pt x="468564" y="1047501"/>
                  </a:lnTo>
                  <a:lnTo>
                    <a:pt x="468564" y="962671"/>
                  </a:lnTo>
                  <a:lnTo>
                    <a:pt x="559567" y="962671"/>
                  </a:lnTo>
                  <a:lnTo>
                    <a:pt x="559567" y="889724"/>
                  </a:lnTo>
                  <a:lnTo>
                    <a:pt x="596360" y="889724"/>
                  </a:lnTo>
                  <a:lnTo>
                    <a:pt x="596360" y="872506"/>
                  </a:lnTo>
                  <a:lnTo>
                    <a:pt x="704778" y="872506"/>
                  </a:lnTo>
                  <a:lnTo>
                    <a:pt x="704778" y="788933"/>
                  </a:lnTo>
                  <a:lnTo>
                    <a:pt x="737708" y="788933"/>
                  </a:lnTo>
                  <a:lnTo>
                    <a:pt x="737708" y="701457"/>
                  </a:lnTo>
                  <a:lnTo>
                    <a:pt x="884820" y="701457"/>
                  </a:lnTo>
                  <a:lnTo>
                    <a:pt x="884820" y="617884"/>
                  </a:lnTo>
                  <a:lnTo>
                    <a:pt x="1155864" y="617884"/>
                  </a:lnTo>
                  <a:lnTo>
                    <a:pt x="1155864" y="548970"/>
                  </a:lnTo>
                  <a:lnTo>
                    <a:pt x="1183031" y="548970"/>
                  </a:lnTo>
                  <a:lnTo>
                    <a:pt x="1183031" y="522428"/>
                  </a:lnTo>
                  <a:lnTo>
                    <a:pt x="2089129" y="522428"/>
                  </a:lnTo>
                  <a:lnTo>
                    <a:pt x="2089129" y="425627"/>
                  </a:lnTo>
                  <a:lnTo>
                    <a:pt x="2149164" y="425627"/>
                  </a:lnTo>
                  <a:lnTo>
                    <a:pt x="2149164" y="336807"/>
                  </a:lnTo>
                  <a:lnTo>
                    <a:pt x="3188821" y="336807"/>
                  </a:lnTo>
                  <a:lnTo>
                    <a:pt x="3188821" y="237361"/>
                  </a:lnTo>
                  <a:lnTo>
                    <a:pt x="3206299" y="237361"/>
                  </a:lnTo>
                  <a:lnTo>
                    <a:pt x="3206299" y="112717"/>
                  </a:lnTo>
                  <a:lnTo>
                    <a:pt x="3442513" y="112717"/>
                  </a:lnTo>
                  <a:lnTo>
                    <a:pt x="3442513" y="0"/>
                  </a:lnTo>
                </a:path>
              </a:pathLst>
            </a:custGeom>
            <a:noFill/>
            <a:ln w="28575" cap="flat">
              <a:solidFill>
                <a:srgbClr val="BE6ACC"/>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23" name="Free-form: Shape 53">
              <a:extLst>
                <a:ext uri="{FF2B5EF4-FFF2-40B4-BE49-F238E27FC236}">
                  <a16:creationId xmlns:a16="http://schemas.microsoft.com/office/drawing/2014/main" id="{9BB35FCA-12EF-10D6-C466-521E6E7874EF}"/>
                </a:ext>
              </a:extLst>
            </p:cNvPr>
            <p:cNvSpPr/>
            <p:nvPr/>
          </p:nvSpPr>
          <p:spPr>
            <a:xfrm>
              <a:off x="1463197" y="3162151"/>
              <a:ext cx="957083" cy="2062069"/>
            </a:xfrm>
            <a:custGeom>
              <a:avLst/>
              <a:gdLst>
                <a:gd name="connsiteX0" fmla="*/ 0 w 739608"/>
                <a:gd name="connsiteY0" fmla="*/ 1710490 h 1710489"/>
                <a:gd name="connsiteX1" fmla="*/ 100692 w 739608"/>
                <a:gd name="connsiteY1" fmla="*/ 1710490 h 1710489"/>
                <a:gd name="connsiteX2" fmla="*/ 100692 w 739608"/>
                <a:gd name="connsiteY2" fmla="*/ 1626917 h 1710489"/>
                <a:gd name="connsiteX3" fmla="*/ 109368 w 739608"/>
                <a:gd name="connsiteY3" fmla="*/ 1626917 h 1710489"/>
                <a:gd name="connsiteX4" fmla="*/ 109368 w 739608"/>
                <a:gd name="connsiteY4" fmla="*/ 1463197 h 1710489"/>
                <a:gd name="connsiteX5" fmla="*/ 123933 w 739608"/>
                <a:gd name="connsiteY5" fmla="*/ 1463197 h 1710489"/>
                <a:gd name="connsiteX6" fmla="*/ 123933 w 739608"/>
                <a:gd name="connsiteY6" fmla="*/ 1398880 h 1710489"/>
                <a:gd name="connsiteX7" fmla="*/ 135522 w 739608"/>
                <a:gd name="connsiteY7" fmla="*/ 1398880 h 1710489"/>
                <a:gd name="connsiteX8" fmla="*/ 135522 w 739608"/>
                <a:gd name="connsiteY8" fmla="*/ 1335214 h 1710489"/>
                <a:gd name="connsiteX9" fmla="*/ 160663 w 739608"/>
                <a:gd name="connsiteY9" fmla="*/ 1335214 h 1710489"/>
                <a:gd name="connsiteX10" fmla="*/ 160663 w 739608"/>
                <a:gd name="connsiteY10" fmla="*/ 1273890 h 1710489"/>
                <a:gd name="connsiteX11" fmla="*/ 173266 w 739608"/>
                <a:gd name="connsiteY11" fmla="*/ 1273890 h 1710489"/>
                <a:gd name="connsiteX12" fmla="*/ 173266 w 739608"/>
                <a:gd name="connsiteY12" fmla="*/ 1145603 h 1710489"/>
                <a:gd name="connsiteX13" fmla="*/ 184918 w 739608"/>
                <a:gd name="connsiteY13" fmla="*/ 1145603 h 1710489"/>
                <a:gd name="connsiteX14" fmla="*/ 184918 w 739608"/>
                <a:gd name="connsiteY14" fmla="*/ 1082978 h 1710489"/>
                <a:gd name="connsiteX15" fmla="*/ 200877 w 739608"/>
                <a:gd name="connsiteY15" fmla="*/ 1082978 h 1710489"/>
                <a:gd name="connsiteX16" fmla="*/ 200877 w 739608"/>
                <a:gd name="connsiteY16" fmla="*/ 1015321 h 1710489"/>
                <a:gd name="connsiteX17" fmla="*/ 218292 w 739608"/>
                <a:gd name="connsiteY17" fmla="*/ 1015321 h 1710489"/>
                <a:gd name="connsiteX18" fmla="*/ 218292 w 739608"/>
                <a:gd name="connsiteY18" fmla="*/ 827402 h 1710489"/>
                <a:gd name="connsiteX19" fmla="*/ 245903 w 739608"/>
                <a:gd name="connsiteY19" fmla="*/ 827402 h 1710489"/>
                <a:gd name="connsiteX20" fmla="*/ 245903 w 739608"/>
                <a:gd name="connsiteY20" fmla="*/ 566838 h 1710489"/>
                <a:gd name="connsiteX21" fmla="*/ 282190 w 739608"/>
                <a:gd name="connsiteY21" fmla="*/ 566838 h 1710489"/>
                <a:gd name="connsiteX22" fmla="*/ 282190 w 739608"/>
                <a:gd name="connsiteY22" fmla="*/ 502218 h 1710489"/>
                <a:gd name="connsiteX23" fmla="*/ 314107 w 739608"/>
                <a:gd name="connsiteY23" fmla="*/ 502218 h 1710489"/>
                <a:gd name="connsiteX24" fmla="*/ 314107 w 739608"/>
                <a:gd name="connsiteY24" fmla="*/ 439549 h 1710489"/>
                <a:gd name="connsiteX25" fmla="*/ 357677 w 739608"/>
                <a:gd name="connsiteY25" fmla="*/ 439549 h 1710489"/>
                <a:gd name="connsiteX26" fmla="*/ 357677 w 739608"/>
                <a:gd name="connsiteY26" fmla="*/ 376880 h 1710489"/>
                <a:gd name="connsiteX27" fmla="*/ 423031 w 739608"/>
                <a:gd name="connsiteY27" fmla="*/ 376880 h 1710489"/>
                <a:gd name="connsiteX28" fmla="*/ 423031 w 739608"/>
                <a:gd name="connsiteY28" fmla="*/ 277434 h 1710489"/>
                <a:gd name="connsiteX29" fmla="*/ 459318 w 739608"/>
                <a:gd name="connsiteY29" fmla="*/ 277434 h 1710489"/>
                <a:gd name="connsiteX30" fmla="*/ 459318 w 739608"/>
                <a:gd name="connsiteY30" fmla="*/ 180981 h 1710489"/>
                <a:gd name="connsiteX31" fmla="*/ 501432 w 739608"/>
                <a:gd name="connsiteY31" fmla="*/ 180981 h 1710489"/>
                <a:gd name="connsiteX32" fmla="*/ 501432 w 739608"/>
                <a:gd name="connsiteY32" fmla="*/ 84527 h 1710489"/>
                <a:gd name="connsiteX33" fmla="*/ 739608 w 739608"/>
                <a:gd name="connsiteY33" fmla="*/ 84527 h 1710489"/>
                <a:gd name="connsiteX34" fmla="*/ 739608 w 739608"/>
                <a:gd name="connsiteY34" fmla="*/ 0 h 171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9608" h="1710489">
                  <a:moveTo>
                    <a:pt x="0" y="1710490"/>
                  </a:moveTo>
                  <a:lnTo>
                    <a:pt x="100692" y="1710490"/>
                  </a:lnTo>
                  <a:lnTo>
                    <a:pt x="100692" y="1626917"/>
                  </a:lnTo>
                  <a:lnTo>
                    <a:pt x="109368" y="1626917"/>
                  </a:lnTo>
                  <a:lnTo>
                    <a:pt x="109368" y="1463197"/>
                  </a:lnTo>
                  <a:lnTo>
                    <a:pt x="123933" y="1463197"/>
                  </a:lnTo>
                  <a:lnTo>
                    <a:pt x="123933" y="1398880"/>
                  </a:lnTo>
                  <a:lnTo>
                    <a:pt x="135522" y="1398880"/>
                  </a:lnTo>
                  <a:lnTo>
                    <a:pt x="135522" y="1335214"/>
                  </a:lnTo>
                  <a:lnTo>
                    <a:pt x="160663" y="1335214"/>
                  </a:lnTo>
                  <a:lnTo>
                    <a:pt x="160663" y="1273890"/>
                  </a:lnTo>
                  <a:lnTo>
                    <a:pt x="173266" y="1273890"/>
                  </a:lnTo>
                  <a:lnTo>
                    <a:pt x="173266" y="1145603"/>
                  </a:lnTo>
                  <a:lnTo>
                    <a:pt x="184918" y="1145603"/>
                  </a:lnTo>
                  <a:lnTo>
                    <a:pt x="184918" y="1082978"/>
                  </a:lnTo>
                  <a:lnTo>
                    <a:pt x="200877" y="1082978"/>
                  </a:lnTo>
                  <a:lnTo>
                    <a:pt x="200877" y="1015321"/>
                  </a:lnTo>
                  <a:lnTo>
                    <a:pt x="218292" y="1015321"/>
                  </a:lnTo>
                  <a:lnTo>
                    <a:pt x="218292" y="827402"/>
                  </a:lnTo>
                  <a:lnTo>
                    <a:pt x="245903" y="827402"/>
                  </a:lnTo>
                  <a:lnTo>
                    <a:pt x="245903" y="566838"/>
                  </a:lnTo>
                  <a:lnTo>
                    <a:pt x="282190" y="566838"/>
                  </a:lnTo>
                  <a:lnTo>
                    <a:pt x="282190" y="502218"/>
                  </a:lnTo>
                  <a:lnTo>
                    <a:pt x="314107" y="502218"/>
                  </a:lnTo>
                  <a:lnTo>
                    <a:pt x="314107" y="439549"/>
                  </a:lnTo>
                  <a:lnTo>
                    <a:pt x="357677" y="439549"/>
                  </a:lnTo>
                  <a:lnTo>
                    <a:pt x="357677" y="376880"/>
                  </a:lnTo>
                  <a:lnTo>
                    <a:pt x="423031" y="376880"/>
                  </a:lnTo>
                  <a:lnTo>
                    <a:pt x="423031" y="277434"/>
                  </a:lnTo>
                  <a:lnTo>
                    <a:pt x="459318" y="277434"/>
                  </a:lnTo>
                  <a:lnTo>
                    <a:pt x="459318" y="180981"/>
                  </a:lnTo>
                  <a:lnTo>
                    <a:pt x="501432" y="180981"/>
                  </a:lnTo>
                  <a:lnTo>
                    <a:pt x="501432" y="84527"/>
                  </a:lnTo>
                  <a:lnTo>
                    <a:pt x="739608" y="84527"/>
                  </a:lnTo>
                  <a:lnTo>
                    <a:pt x="739608" y="0"/>
                  </a:lnTo>
                </a:path>
              </a:pathLst>
            </a:custGeom>
            <a:noFill/>
            <a:ln w="28575" cap="flat">
              <a:solidFill>
                <a:srgbClr val="CC0000"/>
              </a:solidFill>
              <a:prstDash val="solid"/>
              <a:miter/>
            </a:ln>
          </p:spPr>
          <p:txBody>
            <a:bodyPr rtlCol="0" anchor="ctr"/>
            <a:lstStyle/>
            <a:p>
              <a:pPr marL="0" marR="0" lvl="0" indent="0" defTabSz="6857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ndParaRPr>
            </a:p>
          </p:txBody>
        </p:sp>
        <p:sp>
          <p:nvSpPr>
            <p:cNvPr id="24" name="TextBox 23">
              <a:extLst>
                <a:ext uri="{FF2B5EF4-FFF2-40B4-BE49-F238E27FC236}">
                  <a16:creationId xmlns:a16="http://schemas.microsoft.com/office/drawing/2014/main" id="{BDAA61D4-2E9E-DDEA-A618-617DAF920E32}"/>
                </a:ext>
              </a:extLst>
            </p:cNvPr>
            <p:cNvSpPr txBox="1"/>
            <p:nvPr/>
          </p:nvSpPr>
          <p:spPr>
            <a:xfrm>
              <a:off x="1382990" y="5356799"/>
              <a:ext cx="151251" cy="238902"/>
            </a:xfrm>
            <a:prstGeom prst="rect">
              <a:avLst/>
            </a:prstGeom>
            <a:noFill/>
          </p:spPr>
          <p:txBody>
            <a:bodyPr wrap="none" lIns="36000" tIns="36000" rIns="36000" bIns="36000" rtlCol="0">
              <a:spAutoFit/>
            </a:bodyPr>
            <a:lstStyle/>
            <a:p>
              <a:pPr marL="0" marR="0" lvl="0" indent="0" algn="ct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0</a:t>
              </a:r>
            </a:p>
          </p:txBody>
        </p:sp>
        <p:sp>
          <p:nvSpPr>
            <p:cNvPr id="25" name="TextBox 24">
              <a:extLst>
                <a:ext uri="{FF2B5EF4-FFF2-40B4-BE49-F238E27FC236}">
                  <a16:creationId xmlns:a16="http://schemas.microsoft.com/office/drawing/2014/main" id="{6F76A5D5-E174-C430-6C1F-B1F399801702}"/>
                </a:ext>
              </a:extLst>
            </p:cNvPr>
            <p:cNvSpPr txBox="1"/>
            <p:nvPr/>
          </p:nvSpPr>
          <p:spPr>
            <a:xfrm>
              <a:off x="2985654" y="5356799"/>
              <a:ext cx="229797" cy="238902"/>
            </a:xfrm>
            <a:prstGeom prst="rect">
              <a:avLst/>
            </a:prstGeom>
            <a:noFill/>
          </p:spPr>
          <p:txBody>
            <a:bodyPr wrap="none" lIns="36000" tIns="36000" rIns="36000" bIns="36000" rtlCol="0">
              <a:spAutoFit/>
            </a:bodyPr>
            <a:lstStyle/>
            <a:p>
              <a:pPr marL="0" marR="0" lvl="0" indent="0" algn="ct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10</a:t>
              </a:r>
            </a:p>
          </p:txBody>
        </p:sp>
        <p:sp>
          <p:nvSpPr>
            <p:cNvPr id="26" name="TextBox 25">
              <a:extLst>
                <a:ext uri="{FF2B5EF4-FFF2-40B4-BE49-F238E27FC236}">
                  <a16:creationId xmlns:a16="http://schemas.microsoft.com/office/drawing/2014/main" id="{4B526104-CD57-C537-EC76-3146649B30A4}"/>
                </a:ext>
              </a:extLst>
            </p:cNvPr>
            <p:cNvSpPr txBox="1"/>
            <p:nvPr/>
          </p:nvSpPr>
          <p:spPr>
            <a:xfrm>
              <a:off x="4627587" y="5356799"/>
              <a:ext cx="229797" cy="238902"/>
            </a:xfrm>
            <a:prstGeom prst="rect">
              <a:avLst/>
            </a:prstGeom>
            <a:noFill/>
          </p:spPr>
          <p:txBody>
            <a:bodyPr wrap="none" lIns="36000" tIns="36000" rIns="36000" bIns="36000" rtlCol="0">
              <a:spAutoFit/>
            </a:bodyPr>
            <a:lstStyle/>
            <a:p>
              <a:pPr marL="0" marR="0" lvl="0" indent="0" algn="ct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20</a:t>
              </a:r>
            </a:p>
          </p:txBody>
        </p:sp>
        <p:sp>
          <p:nvSpPr>
            <p:cNvPr id="27" name="TextBox 26">
              <a:extLst>
                <a:ext uri="{FF2B5EF4-FFF2-40B4-BE49-F238E27FC236}">
                  <a16:creationId xmlns:a16="http://schemas.microsoft.com/office/drawing/2014/main" id="{27D24A5F-ED9C-C107-4B4C-F9469A033FE4}"/>
                </a:ext>
              </a:extLst>
            </p:cNvPr>
            <p:cNvSpPr txBox="1"/>
            <p:nvPr/>
          </p:nvSpPr>
          <p:spPr>
            <a:xfrm>
              <a:off x="6265419" y="5356799"/>
              <a:ext cx="229797" cy="238902"/>
            </a:xfrm>
            <a:prstGeom prst="rect">
              <a:avLst/>
            </a:prstGeom>
            <a:noFill/>
          </p:spPr>
          <p:txBody>
            <a:bodyPr wrap="none" lIns="36000" tIns="36000" rIns="36000" bIns="36000" rtlCol="0">
              <a:spAutoFit/>
            </a:bodyPr>
            <a:lstStyle/>
            <a:p>
              <a:pPr marL="0" marR="0" lvl="0" indent="0" algn="ct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30</a:t>
              </a:r>
            </a:p>
          </p:txBody>
        </p:sp>
        <p:sp>
          <p:nvSpPr>
            <p:cNvPr id="28" name="TextBox 27">
              <a:extLst>
                <a:ext uri="{FF2B5EF4-FFF2-40B4-BE49-F238E27FC236}">
                  <a16:creationId xmlns:a16="http://schemas.microsoft.com/office/drawing/2014/main" id="{FB2D21B4-233E-724E-48AA-AE7FCABFF1D3}"/>
                </a:ext>
              </a:extLst>
            </p:cNvPr>
            <p:cNvSpPr txBox="1"/>
            <p:nvPr/>
          </p:nvSpPr>
          <p:spPr>
            <a:xfrm>
              <a:off x="1374700" y="5537915"/>
              <a:ext cx="5005618" cy="238902"/>
            </a:xfrm>
            <a:prstGeom prst="rect">
              <a:avLst/>
            </a:prstGeom>
            <a:noFill/>
          </p:spPr>
          <p:txBody>
            <a:bodyPr wrap="square" lIns="36000" tIns="36000" rIns="36000" bIns="36000" rtlCol="0">
              <a:spAutoFit/>
            </a:bodyPr>
            <a:lstStyle/>
            <a:p>
              <a:pPr marL="0" marR="0" lvl="0" indent="0" algn="ctr" defTabSz="685766"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rPr>
                <a:t>Time From Clinic Referral, months</a:t>
              </a:r>
            </a:p>
          </p:txBody>
        </p:sp>
        <p:sp>
          <p:nvSpPr>
            <p:cNvPr id="29" name="TextBox 28">
              <a:extLst>
                <a:ext uri="{FF2B5EF4-FFF2-40B4-BE49-F238E27FC236}">
                  <a16:creationId xmlns:a16="http://schemas.microsoft.com/office/drawing/2014/main" id="{7E4EBE8D-C4F9-A1DE-D287-7742EDDF9506}"/>
                </a:ext>
              </a:extLst>
            </p:cNvPr>
            <p:cNvSpPr txBox="1"/>
            <p:nvPr/>
          </p:nvSpPr>
          <p:spPr>
            <a:xfrm>
              <a:off x="993899" y="3050909"/>
              <a:ext cx="308344" cy="238902"/>
            </a:xfrm>
            <a:prstGeom prst="rect">
              <a:avLst/>
            </a:prstGeom>
            <a:noFill/>
          </p:spPr>
          <p:txBody>
            <a:bodyPr wrap="none" lIns="36000" tIns="36000" rIns="36000" bIns="36000" rtlCol="0">
              <a:spAutoFit/>
            </a:bodyPr>
            <a:lstStyle/>
            <a:p>
              <a:pPr marL="0" marR="0" lvl="0" indent="0" algn="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100</a:t>
              </a:r>
            </a:p>
          </p:txBody>
        </p:sp>
        <p:sp>
          <p:nvSpPr>
            <p:cNvPr id="30" name="TextBox 29">
              <a:extLst>
                <a:ext uri="{FF2B5EF4-FFF2-40B4-BE49-F238E27FC236}">
                  <a16:creationId xmlns:a16="http://schemas.microsoft.com/office/drawing/2014/main" id="{5CD0295F-F441-34C6-DF78-6DF5D5D5EA43}"/>
                </a:ext>
              </a:extLst>
            </p:cNvPr>
            <p:cNvSpPr txBox="1"/>
            <p:nvPr/>
          </p:nvSpPr>
          <p:spPr>
            <a:xfrm>
              <a:off x="1072450" y="3567906"/>
              <a:ext cx="229797" cy="238902"/>
            </a:xfrm>
            <a:prstGeom prst="rect">
              <a:avLst/>
            </a:prstGeom>
            <a:noFill/>
          </p:spPr>
          <p:txBody>
            <a:bodyPr wrap="none" lIns="36000" tIns="36000" rIns="36000" bIns="36000" rtlCol="0">
              <a:spAutoFit/>
            </a:bodyPr>
            <a:lstStyle/>
            <a:p>
              <a:pPr marL="0" marR="0" lvl="0" indent="0" algn="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j-lt"/>
                </a:rPr>
                <a:t>75</a:t>
              </a:r>
            </a:p>
          </p:txBody>
        </p:sp>
        <p:sp>
          <p:nvSpPr>
            <p:cNvPr id="31" name="TextBox 30">
              <a:extLst>
                <a:ext uri="{FF2B5EF4-FFF2-40B4-BE49-F238E27FC236}">
                  <a16:creationId xmlns:a16="http://schemas.microsoft.com/office/drawing/2014/main" id="{AC65C9E4-2D18-15DB-8955-C59BBA1C4B0E}"/>
                </a:ext>
              </a:extLst>
            </p:cNvPr>
            <p:cNvSpPr txBox="1"/>
            <p:nvPr/>
          </p:nvSpPr>
          <p:spPr>
            <a:xfrm>
              <a:off x="1072450" y="4075375"/>
              <a:ext cx="229797" cy="238902"/>
            </a:xfrm>
            <a:prstGeom prst="rect">
              <a:avLst/>
            </a:prstGeom>
            <a:noFill/>
          </p:spPr>
          <p:txBody>
            <a:bodyPr wrap="none" lIns="36000" tIns="36000" rIns="36000" bIns="36000" rtlCol="0">
              <a:spAutoFit/>
            </a:bodyPr>
            <a:lstStyle/>
            <a:p>
              <a:pPr marL="0" marR="0" lvl="0" indent="0" algn="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j-lt"/>
                </a:rPr>
                <a:t>50</a:t>
              </a:r>
            </a:p>
          </p:txBody>
        </p:sp>
        <p:sp>
          <p:nvSpPr>
            <p:cNvPr id="32" name="TextBox 31">
              <a:extLst>
                <a:ext uri="{FF2B5EF4-FFF2-40B4-BE49-F238E27FC236}">
                  <a16:creationId xmlns:a16="http://schemas.microsoft.com/office/drawing/2014/main" id="{97003ED2-DC2A-B874-9BBE-143A778CD50F}"/>
                </a:ext>
              </a:extLst>
            </p:cNvPr>
            <p:cNvSpPr txBox="1"/>
            <p:nvPr/>
          </p:nvSpPr>
          <p:spPr>
            <a:xfrm>
              <a:off x="1072450" y="4601894"/>
              <a:ext cx="229797" cy="238902"/>
            </a:xfrm>
            <a:prstGeom prst="rect">
              <a:avLst/>
            </a:prstGeom>
            <a:noFill/>
          </p:spPr>
          <p:txBody>
            <a:bodyPr wrap="none" lIns="36000" tIns="36000" rIns="36000" bIns="36000" rtlCol="0">
              <a:spAutoFit/>
            </a:bodyPr>
            <a:lstStyle/>
            <a:p>
              <a:pPr marL="0" marR="0" lvl="0" indent="0" algn="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25</a:t>
              </a:r>
            </a:p>
          </p:txBody>
        </p:sp>
        <p:sp>
          <p:nvSpPr>
            <p:cNvPr id="33" name="TextBox 32">
              <a:extLst>
                <a:ext uri="{FF2B5EF4-FFF2-40B4-BE49-F238E27FC236}">
                  <a16:creationId xmlns:a16="http://schemas.microsoft.com/office/drawing/2014/main" id="{4DB53018-1E50-E6E5-72D6-5EAFF329D51F}"/>
                </a:ext>
              </a:extLst>
            </p:cNvPr>
            <p:cNvSpPr txBox="1"/>
            <p:nvPr/>
          </p:nvSpPr>
          <p:spPr>
            <a:xfrm>
              <a:off x="1150989" y="5128415"/>
              <a:ext cx="151251" cy="238902"/>
            </a:xfrm>
            <a:prstGeom prst="rect">
              <a:avLst/>
            </a:prstGeom>
            <a:noFill/>
          </p:spPr>
          <p:txBody>
            <a:bodyPr wrap="none" lIns="36000" tIns="36000" rIns="36000" bIns="36000" rtlCol="0">
              <a:spAutoFit/>
            </a:bodyPr>
            <a:lstStyle/>
            <a:p>
              <a:pPr marL="0" marR="0" lvl="0" indent="0" algn="r" defTabSz="685766"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0</a:t>
              </a:r>
            </a:p>
          </p:txBody>
        </p:sp>
        <p:sp>
          <p:nvSpPr>
            <p:cNvPr id="35" name="TextBox 34">
              <a:extLst>
                <a:ext uri="{FF2B5EF4-FFF2-40B4-BE49-F238E27FC236}">
                  <a16:creationId xmlns:a16="http://schemas.microsoft.com/office/drawing/2014/main" id="{464F9540-820C-54DB-C26B-BE45799EA61B}"/>
                </a:ext>
              </a:extLst>
            </p:cNvPr>
            <p:cNvSpPr txBox="1"/>
            <p:nvPr/>
          </p:nvSpPr>
          <p:spPr>
            <a:xfrm>
              <a:off x="1728525" y="2922208"/>
              <a:ext cx="4659988" cy="287818"/>
            </a:xfrm>
            <a:prstGeom prst="rect">
              <a:avLst/>
            </a:prstGeom>
            <a:noFill/>
          </p:spPr>
          <p:txBody>
            <a:bodyPr wrap="square" lIns="0" tIns="0" rIns="0" bIns="0" rtlCol="0">
              <a:spAutoFit/>
            </a:bodyPr>
            <a:lstStyle/>
            <a:p>
              <a:pPr algn="ctr" defTabSz="685766">
                <a:lnSpc>
                  <a:spcPct val="90000"/>
                </a:lnSpc>
                <a:defRPr/>
              </a:pPr>
              <a:r>
                <a:rPr kumimoji="0" lang="en-US" sz="1200" b="1" i="0" u="none" strike="noStrike" kern="0" cap="none" spc="0" normalizeH="0" baseline="0" noProof="0" dirty="0">
                  <a:ln>
                    <a:noFill/>
                  </a:ln>
                  <a:solidFill>
                    <a:srgbClr val="CC0000"/>
                  </a:solidFill>
                  <a:effectLst/>
                  <a:uLnTx/>
                  <a:uFillTx/>
                  <a:latin typeface="+mj-lt"/>
                </a:rPr>
                <a:t>Rapid ART (Rapid (2013–2014; n=39) :ART initiation as soon as possible, preferably on the day of diagnosis</a:t>
              </a:r>
            </a:p>
          </p:txBody>
        </p:sp>
        <p:sp>
          <p:nvSpPr>
            <p:cNvPr id="36" name="TextBox 35">
              <a:extLst>
                <a:ext uri="{FF2B5EF4-FFF2-40B4-BE49-F238E27FC236}">
                  <a16:creationId xmlns:a16="http://schemas.microsoft.com/office/drawing/2014/main" id="{B12E3C70-C018-FD27-229C-FACE16DFCEFD}"/>
                </a:ext>
              </a:extLst>
            </p:cNvPr>
            <p:cNvSpPr txBox="1"/>
            <p:nvPr/>
          </p:nvSpPr>
          <p:spPr>
            <a:xfrm>
              <a:off x="3146041" y="3504284"/>
              <a:ext cx="2516710" cy="254201"/>
            </a:xfrm>
            <a:prstGeom prst="rect">
              <a:avLst/>
            </a:prstGeom>
            <a:noFill/>
          </p:spPr>
          <p:txBody>
            <a:bodyPr wrap="square" lIns="0" tIns="0" rIns="0" bIns="0" rtlCol="0">
              <a:spAutoFit/>
            </a:bodyPr>
            <a:lstStyle/>
            <a:p>
              <a:pPr defTabSz="685766">
                <a:lnSpc>
                  <a:spcPct val="90000"/>
                </a:lnSpc>
                <a:defRPr/>
              </a:pPr>
              <a:r>
                <a:rPr kumimoji="0" lang="en-US" sz="1200" b="1" i="0" u="none" strike="noStrike" kern="0" cap="none" spc="0" normalizeH="0" baseline="0" noProof="0" dirty="0">
                  <a:ln>
                    <a:noFill/>
                  </a:ln>
                  <a:solidFill>
                    <a:srgbClr val="3C4F74"/>
                  </a:solidFill>
                  <a:effectLst/>
                  <a:uLnTx/>
                  <a:uFillTx/>
                  <a:latin typeface="+mj-lt"/>
                </a:rPr>
                <a:t>Universal ART (2010–2013; n=69): ART offered </a:t>
              </a:r>
            </a:p>
            <a:p>
              <a:pPr defTabSz="685766">
                <a:lnSpc>
                  <a:spcPct val="90000"/>
                </a:lnSpc>
                <a:defRPr/>
              </a:pPr>
              <a:r>
                <a:rPr kumimoji="0" lang="en-US" sz="1200" b="1" i="0" u="none" strike="noStrike" kern="0" cap="none" spc="0" normalizeH="0" baseline="0" noProof="0" dirty="0">
                  <a:ln>
                    <a:noFill/>
                  </a:ln>
                  <a:solidFill>
                    <a:srgbClr val="3C4F74"/>
                  </a:solidFill>
                  <a:effectLst/>
                  <a:uLnTx/>
                  <a:uFillTx/>
                  <a:latin typeface="+mj-lt"/>
                </a:rPr>
                <a:t>immediately to all PWH by primary care providers</a:t>
              </a:r>
            </a:p>
          </p:txBody>
        </p:sp>
        <p:sp>
          <p:nvSpPr>
            <p:cNvPr id="37" name="TextBox 36">
              <a:extLst>
                <a:ext uri="{FF2B5EF4-FFF2-40B4-BE49-F238E27FC236}">
                  <a16:creationId xmlns:a16="http://schemas.microsoft.com/office/drawing/2014/main" id="{FFE2F401-EB91-DD01-0642-63EE9F354C2C}"/>
                </a:ext>
              </a:extLst>
            </p:cNvPr>
            <p:cNvSpPr txBox="1"/>
            <p:nvPr/>
          </p:nvSpPr>
          <p:spPr>
            <a:xfrm>
              <a:off x="4412778" y="3930590"/>
              <a:ext cx="1797870" cy="381302"/>
            </a:xfrm>
            <a:prstGeom prst="rect">
              <a:avLst/>
            </a:prstGeom>
            <a:noFill/>
          </p:spPr>
          <p:txBody>
            <a:bodyPr wrap="square" lIns="0" tIns="0" rIns="0" bIns="0" rtlCol="0">
              <a:spAutoFit/>
            </a:bodyPr>
            <a:lstStyle/>
            <a:p>
              <a:pPr algn="ctr" defTabSz="685766">
                <a:lnSpc>
                  <a:spcPct val="90000"/>
                </a:lnSpc>
                <a:defRPr/>
              </a:pPr>
              <a:r>
                <a:rPr kumimoji="0" lang="en-US" sz="1200" b="1" i="0" u="none" strike="noStrike" kern="0" cap="none" spc="0" normalizeH="0" baseline="0" noProof="0" dirty="0">
                  <a:ln>
                    <a:noFill/>
                  </a:ln>
                  <a:solidFill>
                    <a:srgbClr val="BE6ACC"/>
                  </a:solidFill>
                  <a:effectLst/>
                  <a:uLnTx/>
                  <a:uFillTx/>
                  <a:latin typeface="+mj-lt"/>
                </a:rPr>
                <a:t>CD4-guided ART 2006–2009; n=25): ART recommended if CD4 count &lt;500 cells/mm</a:t>
              </a:r>
              <a:r>
                <a:rPr kumimoji="0" lang="en-US" sz="1200" b="1" i="0" u="none" strike="noStrike" kern="0" cap="none" spc="0" normalizeH="0" baseline="30000" noProof="0" dirty="0">
                  <a:ln>
                    <a:noFill/>
                  </a:ln>
                  <a:solidFill>
                    <a:srgbClr val="BE6ACC"/>
                  </a:solidFill>
                  <a:effectLst/>
                  <a:uLnTx/>
                  <a:uFillTx/>
                  <a:latin typeface="+mj-lt"/>
                </a:rPr>
                <a:t>3</a:t>
              </a:r>
              <a:r>
                <a:rPr kumimoji="0" lang="en-US" sz="1200" b="1" i="0" u="none" strike="noStrike" kern="0" cap="none" spc="0" normalizeH="0" baseline="0" noProof="0" dirty="0">
                  <a:ln>
                    <a:noFill/>
                  </a:ln>
                  <a:solidFill>
                    <a:srgbClr val="BE6ACC"/>
                  </a:solidFill>
                  <a:effectLst/>
                  <a:uLnTx/>
                  <a:uFillTx/>
                  <a:latin typeface="+mj-lt"/>
                </a:rPr>
                <a:t> </a:t>
              </a:r>
            </a:p>
          </p:txBody>
        </p:sp>
      </p:grpSp>
      <p:sp>
        <p:nvSpPr>
          <p:cNvPr id="40" name="Rectangle: Rounded Corners 34">
            <a:extLst>
              <a:ext uri="{FF2B5EF4-FFF2-40B4-BE49-F238E27FC236}">
                <a16:creationId xmlns:a16="http://schemas.microsoft.com/office/drawing/2014/main" id="{34CB6CAD-BEC5-6E7E-7F89-76FA56263B20}"/>
              </a:ext>
            </a:extLst>
          </p:cNvPr>
          <p:cNvSpPr/>
          <p:nvPr/>
        </p:nvSpPr>
        <p:spPr>
          <a:xfrm>
            <a:off x="7674678" y="2892519"/>
            <a:ext cx="4221575" cy="1491539"/>
          </a:xfrm>
          <a:prstGeom prst="roundRect">
            <a:avLst>
              <a:gd name="adj" fmla="val 9346"/>
            </a:avLst>
          </a:prstGeom>
          <a:solidFill>
            <a:schemeClr val="accent5">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marL="0" marR="0" lvl="0" indent="0" defTabSz="685766"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ART initiated within ≤ 30 days of HIV acquisition led to </a:t>
            </a:r>
            <a:r>
              <a:rPr kumimoji="0" lang="en-US" sz="1600" b="1" i="0" u="none" strike="noStrike" kern="0" cap="none" spc="0" normalizeH="0" baseline="0" noProof="0" dirty="0">
                <a:ln>
                  <a:noFill/>
                </a:ln>
                <a:solidFill>
                  <a:prstClr val="black"/>
                </a:solidFill>
                <a:effectLst/>
                <a:uLnTx/>
                <a:uFillTx/>
                <a:latin typeface="Calibri"/>
                <a:ea typeface="+mn-ea"/>
                <a:cs typeface="+mn-cs"/>
              </a:rPr>
              <a:t>faster and more sustained decay of HIV reservoir markers </a:t>
            </a:r>
            <a:r>
              <a:rPr kumimoji="0" lang="en-US" sz="1600" b="0" i="0" u="none" strike="noStrike" kern="0" cap="none" spc="0" normalizeH="0" baseline="0" noProof="0" dirty="0">
                <a:ln>
                  <a:noFill/>
                </a:ln>
                <a:solidFill>
                  <a:prstClr val="black"/>
                </a:solidFill>
                <a:effectLst/>
                <a:uLnTx/>
                <a:uFillTx/>
                <a:latin typeface="Calibri"/>
                <a:ea typeface="+mn-ea"/>
                <a:cs typeface="+mn-cs"/>
              </a:rPr>
              <a:t>than ART initiated within </a:t>
            </a:r>
            <a:br>
              <a:rPr kumimoji="0" lang="en-US" sz="1600" b="0" i="0" u="none" strike="noStrike" kern="0" cap="none" spc="0" normalizeH="0" baseline="0" noProof="0" dirty="0">
                <a:ln>
                  <a:noFill/>
                </a:ln>
                <a:solidFill>
                  <a:prstClr val="black"/>
                </a:solidFill>
                <a:effectLst/>
                <a:uLnTx/>
                <a:uFillTx/>
                <a:latin typeface="Calibri"/>
                <a:ea typeface="+mn-ea"/>
                <a:cs typeface="+mn-cs"/>
              </a:rPr>
            </a:br>
            <a:r>
              <a:rPr kumimoji="0" lang="en-US" sz="1600" b="0" i="0" u="none" strike="noStrike" kern="0" cap="none" spc="0" normalizeH="0" baseline="0" noProof="0" dirty="0">
                <a:ln>
                  <a:noFill/>
                </a:ln>
                <a:solidFill>
                  <a:prstClr val="black"/>
                </a:solidFill>
                <a:effectLst/>
                <a:uLnTx/>
                <a:uFillTx/>
                <a:latin typeface="Calibri"/>
                <a:ea typeface="+mn-ea"/>
                <a:cs typeface="+mn-cs"/>
              </a:rPr>
              <a:t>31–90 days or &gt;24 weeks after acquisition</a:t>
            </a:r>
            <a:r>
              <a:rPr kumimoji="0" lang="en-US" sz="1600" b="0" i="0" u="none" strike="noStrike" kern="0" cap="none" spc="0" normalizeH="0" baseline="30000" noProof="0" dirty="0">
                <a:ln>
                  <a:noFill/>
                </a:ln>
                <a:solidFill>
                  <a:prstClr val="black"/>
                </a:solidFill>
                <a:effectLst/>
                <a:uLnTx/>
                <a:uFillTx/>
                <a:latin typeface="Calibri"/>
                <a:ea typeface="+mn-ea"/>
                <a:cs typeface="+mn-cs"/>
              </a:rPr>
              <a:t>4,¶</a:t>
            </a:r>
          </a:p>
        </p:txBody>
      </p:sp>
      <p:sp>
        <p:nvSpPr>
          <p:cNvPr id="41" name="TextBox 40">
            <a:extLst>
              <a:ext uri="{FF2B5EF4-FFF2-40B4-BE49-F238E27FC236}">
                <a16:creationId xmlns:a16="http://schemas.microsoft.com/office/drawing/2014/main" id="{A6F36C19-6487-499A-7706-C0F3AAAD5D13}"/>
              </a:ext>
            </a:extLst>
          </p:cNvPr>
          <p:cNvSpPr txBox="1"/>
          <p:nvPr/>
        </p:nvSpPr>
        <p:spPr>
          <a:xfrm>
            <a:off x="315884" y="6196760"/>
            <a:ext cx="11876116" cy="553998"/>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ysClr val="windowText" lastClr="000000"/>
                </a:solidFill>
                <a:effectLst/>
                <a:uLnTx/>
                <a:uFillTx/>
                <a:latin typeface="Calibri"/>
              </a:rPr>
              <a:t>¶Longitudinal analysis of data (Oct. 2014–Nov. 2018) from MERLIN study in Peru (N=56).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ysClr val="windowText" lastClr="000000"/>
                </a:solidFill>
                <a:effectLst/>
                <a:uLnTx/>
                <a:uFillTx/>
                <a:latin typeface="Calibri"/>
              </a:rPr>
              <a:t>1. DHHS. https://clinicalinfo.hiv.gov/sites/default/files/guidelines/documents/adult-adolescent-arv/guidelines-adult-adolescent-arv.pdf (accessed July 19, 2024); 2. Pilcher CD, et al. J </a:t>
            </a:r>
            <a:r>
              <a:rPr kumimoji="0" lang="en-US" sz="1000" b="0" i="1" u="none" strike="noStrike" kern="0" cap="none" spc="0" normalizeH="0" baseline="0" noProof="0" dirty="0" err="1">
                <a:ln>
                  <a:noFill/>
                </a:ln>
                <a:solidFill>
                  <a:sysClr val="windowText" lastClr="000000"/>
                </a:solidFill>
                <a:effectLst/>
                <a:uLnTx/>
                <a:uFillTx/>
                <a:latin typeface="Calibri"/>
              </a:rPr>
              <a:t>Acquir</a:t>
            </a:r>
            <a:r>
              <a:rPr kumimoji="0" lang="en-US" sz="1000" b="0" i="1" u="none" strike="noStrike" kern="0" cap="none" spc="0" normalizeH="0" baseline="0" noProof="0" dirty="0">
                <a:ln>
                  <a:noFill/>
                </a:ln>
                <a:solidFill>
                  <a:sysClr val="windowText" lastClr="000000"/>
                </a:solidFill>
                <a:effectLst/>
                <a:uLnTx/>
                <a:uFillTx/>
                <a:latin typeface="Calibri"/>
              </a:rPr>
              <a:t> Immune </a:t>
            </a:r>
            <a:r>
              <a:rPr kumimoji="0" lang="en-US" sz="1000" b="0" i="1" u="none" strike="noStrike" kern="0" cap="none" spc="0" normalizeH="0" baseline="0" noProof="0" dirty="0" err="1">
                <a:ln>
                  <a:noFill/>
                </a:ln>
                <a:solidFill>
                  <a:sysClr val="windowText" lastClr="000000"/>
                </a:solidFill>
                <a:effectLst/>
                <a:uLnTx/>
                <a:uFillTx/>
                <a:latin typeface="Calibri"/>
              </a:rPr>
              <a:t>Defic</a:t>
            </a:r>
            <a:r>
              <a:rPr kumimoji="0" lang="en-US" sz="1000" b="0" i="1" u="none" strike="noStrike" kern="0" cap="none" spc="0" normalizeH="0" baseline="0" noProof="0" dirty="0">
                <a:ln>
                  <a:noFill/>
                </a:ln>
                <a:solidFill>
                  <a:sysClr val="windowText" lastClr="000000"/>
                </a:solidFill>
                <a:effectLst/>
                <a:uLnTx/>
                <a:uFillTx/>
                <a:latin typeface="Calibri"/>
              </a:rPr>
              <a:t> Syndr. 2017;74:44-51; 3. </a:t>
            </a:r>
            <a:r>
              <a:rPr kumimoji="0" lang="en-US" sz="1000" b="0" i="1" u="none" strike="noStrike" kern="0" cap="none" spc="0" normalizeH="0" baseline="0" noProof="0" dirty="0" err="1">
                <a:ln>
                  <a:noFill/>
                </a:ln>
                <a:solidFill>
                  <a:sysClr val="windowText" lastClr="000000"/>
                </a:solidFill>
                <a:effectLst/>
                <a:uLnTx/>
                <a:uFillTx/>
                <a:latin typeface="Calibri"/>
              </a:rPr>
              <a:t>Girometti</a:t>
            </a:r>
            <a:r>
              <a:rPr kumimoji="0" lang="en-US" sz="1000" b="0" i="1" u="none" strike="noStrike" kern="0" cap="none" spc="0" normalizeH="0" baseline="0" noProof="0" dirty="0">
                <a:ln>
                  <a:noFill/>
                </a:ln>
                <a:solidFill>
                  <a:sysClr val="windowText" lastClr="000000"/>
                </a:solidFill>
                <a:effectLst/>
                <a:uLnTx/>
                <a:uFillTx/>
                <a:latin typeface="Calibri"/>
              </a:rPr>
              <a:t> N, et al. HIV Med. 2020;21:613-5; 4. </a:t>
            </a:r>
            <a:r>
              <a:rPr kumimoji="0" lang="en-US" sz="1000" b="0" i="1" u="none" strike="noStrike" kern="0" cap="none" spc="0" normalizeH="0" baseline="0" noProof="0" dirty="0" err="1">
                <a:ln>
                  <a:noFill/>
                </a:ln>
                <a:solidFill>
                  <a:sysClr val="windowText" lastClr="000000"/>
                </a:solidFill>
                <a:effectLst/>
                <a:uLnTx/>
                <a:uFillTx/>
                <a:latin typeface="Calibri"/>
              </a:rPr>
              <a:t>Massanella</a:t>
            </a:r>
            <a:r>
              <a:rPr kumimoji="0" lang="en-US" sz="1000" b="0" i="1" u="none" strike="noStrike" kern="0" cap="none" spc="0" normalizeH="0" baseline="0" noProof="0" dirty="0">
                <a:ln>
                  <a:noFill/>
                </a:ln>
                <a:solidFill>
                  <a:sysClr val="windowText" lastClr="000000"/>
                </a:solidFill>
                <a:effectLst/>
                <a:uLnTx/>
                <a:uFillTx/>
                <a:latin typeface="Calibri"/>
              </a:rPr>
              <a:t> M, et al. Lancet Microbe. 2021;2:e198-209</a:t>
            </a:r>
          </a:p>
        </p:txBody>
      </p:sp>
      <p:sp>
        <p:nvSpPr>
          <p:cNvPr id="43" name="TextBox 42">
            <a:extLst>
              <a:ext uri="{FF2B5EF4-FFF2-40B4-BE49-F238E27FC236}">
                <a16:creationId xmlns:a16="http://schemas.microsoft.com/office/drawing/2014/main" id="{0DB68BFF-0B6D-FCEA-554C-459BA000ADAC}"/>
              </a:ext>
            </a:extLst>
          </p:cNvPr>
          <p:cNvSpPr txBox="1"/>
          <p:nvPr/>
        </p:nvSpPr>
        <p:spPr>
          <a:xfrm>
            <a:off x="1675805" y="1462816"/>
            <a:ext cx="6342040" cy="400110"/>
          </a:xfrm>
          <a:prstGeom prst="rect">
            <a:avLst/>
          </a:prstGeom>
          <a:noFill/>
        </p:spPr>
        <p:txBody>
          <a:bodyPr wrap="square">
            <a:spAutoFit/>
          </a:bodyPr>
          <a:lstStyle/>
          <a:p>
            <a:pPr algn="ctr"/>
            <a:r>
              <a:rPr lang="en-US" sz="2000" b="1" dirty="0">
                <a:solidFill>
                  <a:srgbClr val="00B0F0"/>
                </a:solidFill>
              </a:rPr>
              <a:t>Time to VS with rapid ART versus universal ART</a:t>
            </a:r>
            <a:endParaRPr lang="en-GB" sz="2000" b="1" dirty="0">
              <a:solidFill>
                <a:srgbClr val="00B0F0"/>
              </a:solidFill>
            </a:endParaRPr>
          </a:p>
        </p:txBody>
      </p:sp>
      <p:sp>
        <p:nvSpPr>
          <p:cNvPr id="2" name="ZoneTexte 1">
            <a:extLst>
              <a:ext uri="{FF2B5EF4-FFF2-40B4-BE49-F238E27FC236}">
                <a16:creationId xmlns:a16="http://schemas.microsoft.com/office/drawing/2014/main" id="{8AE0F9CE-2FEA-7FED-59DF-8A4316FFDEAF}"/>
              </a:ext>
            </a:extLst>
          </p:cNvPr>
          <p:cNvSpPr txBox="1"/>
          <p:nvPr/>
        </p:nvSpPr>
        <p:spPr>
          <a:xfrm flipH="1">
            <a:off x="609601" y="2367745"/>
            <a:ext cx="625084" cy="307777"/>
          </a:xfrm>
          <a:prstGeom prst="rect">
            <a:avLst/>
          </a:prstGeom>
          <a:noFill/>
        </p:spPr>
        <p:txBody>
          <a:bodyPr wrap="square" rtlCol="0">
            <a:spAutoFit/>
          </a:bodyPr>
          <a:lstStyle/>
          <a:p>
            <a:pPr algn="l"/>
            <a:r>
              <a:rPr lang="fr-FR" sz="1400" dirty="0"/>
              <a:t>%</a:t>
            </a:r>
          </a:p>
        </p:txBody>
      </p:sp>
      <p:sp>
        <p:nvSpPr>
          <p:cNvPr id="7" name="ZoneTexte 6">
            <a:extLst>
              <a:ext uri="{FF2B5EF4-FFF2-40B4-BE49-F238E27FC236}">
                <a16:creationId xmlns:a16="http://schemas.microsoft.com/office/drawing/2014/main" id="{5337347E-DFF4-51FE-C81C-720D0E42688B}"/>
              </a:ext>
            </a:extLst>
          </p:cNvPr>
          <p:cNvSpPr txBox="1"/>
          <p:nvPr/>
        </p:nvSpPr>
        <p:spPr>
          <a:xfrm>
            <a:off x="2192702" y="4764694"/>
            <a:ext cx="5064746" cy="307777"/>
          </a:xfrm>
          <a:prstGeom prst="rect">
            <a:avLst/>
          </a:prstGeom>
          <a:noFill/>
        </p:spPr>
        <p:txBody>
          <a:bodyPr wrap="square">
            <a:spAutoFit/>
          </a:bodyPr>
          <a:lstStyle/>
          <a:p>
            <a:r>
              <a:rPr lang="fr-FR" sz="1400" dirty="0"/>
              <a:t>p&lt;0.0001 for </a:t>
            </a:r>
            <a:r>
              <a:rPr lang="fr-FR" sz="1400" dirty="0" err="1"/>
              <a:t>rapid</a:t>
            </a:r>
            <a:r>
              <a:rPr lang="fr-FR" sz="1400" dirty="0"/>
              <a:t> ART versus </a:t>
            </a:r>
            <a:r>
              <a:rPr lang="fr-FR" sz="1400" dirty="0" err="1"/>
              <a:t>universal</a:t>
            </a:r>
            <a:r>
              <a:rPr lang="fr-FR" sz="1400" dirty="0"/>
              <a:t> ART and CD4-guided ART</a:t>
            </a:r>
          </a:p>
        </p:txBody>
      </p:sp>
    </p:spTree>
    <p:extLst>
      <p:ext uri="{BB962C8B-B14F-4D97-AF65-F5344CB8AC3E}">
        <p14:creationId xmlns:p14="http://schemas.microsoft.com/office/powerpoint/2010/main" val="52029533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31">
            <a:extLst>
              <a:ext uri="{FF2B5EF4-FFF2-40B4-BE49-F238E27FC236}">
                <a16:creationId xmlns:a16="http://schemas.microsoft.com/office/drawing/2014/main" id="{7394F928-1234-B50A-4EA4-7B71871F8829}"/>
              </a:ext>
            </a:extLst>
          </p:cNvPr>
          <p:cNvSpPr>
            <a:spLocks noGrp="1"/>
          </p:cNvSpPr>
          <p:nvPr>
            <p:ph type="title"/>
          </p:nvPr>
        </p:nvSpPr>
        <p:spPr>
          <a:xfrm>
            <a:off x="609600" y="0"/>
            <a:ext cx="8466034" cy="1491539"/>
          </a:xfrm>
        </p:spPr>
        <p:txBody>
          <a:bodyPr/>
          <a:lstStyle/>
          <a:p>
            <a:r>
              <a:rPr lang="en-GB" dirty="0"/>
              <a:t>Rapid Start in the guidelines</a:t>
            </a:r>
            <a:endParaRPr lang="fr-FR" dirty="0"/>
          </a:p>
        </p:txBody>
      </p:sp>
      <p:sp>
        <p:nvSpPr>
          <p:cNvPr id="2" name="Rectangle 1">
            <a:extLst>
              <a:ext uri="{FF2B5EF4-FFF2-40B4-BE49-F238E27FC236}">
                <a16:creationId xmlns:a16="http://schemas.microsoft.com/office/drawing/2014/main" id="{6D70B870-43FD-1AE1-40FD-AF6EFDAE5EE5}"/>
              </a:ext>
            </a:extLst>
          </p:cNvPr>
          <p:cNvSpPr/>
          <p:nvPr/>
        </p:nvSpPr>
        <p:spPr>
          <a:xfrm>
            <a:off x="9364337" y="6410227"/>
            <a:ext cx="2247441" cy="184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8" name="Text Placeholder 3">
            <a:extLst>
              <a:ext uri="{FF2B5EF4-FFF2-40B4-BE49-F238E27FC236}">
                <a16:creationId xmlns:a16="http://schemas.microsoft.com/office/drawing/2014/main" id="{D6A1B498-5B44-EC5E-FD87-2B62A63664D5}"/>
              </a:ext>
            </a:extLst>
          </p:cNvPr>
          <p:cNvSpPr txBox="1">
            <a:spLocks/>
          </p:cNvSpPr>
          <p:nvPr/>
        </p:nvSpPr>
        <p:spPr>
          <a:xfrm>
            <a:off x="1853738" y="6415262"/>
            <a:ext cx="10338262" cy="326010"/>
          </a:xfrm>
          <a:prstGeom prst="rect">
            <a:avLst/>
          </a:prstGeom>
        </p:spPr>
        <p:txBody>
          <a:bodyPr>
            <a:noAutofit/>
          </a:bodyPr>
          <a:lstStyle>
            <a:lvl1pPr marL="0">
              <a:spcAft>
                <a:spcPts val="500"/>
              </a:spcAft>
              <a:defRPr>
                <a:solidFill>
                  <a:schemeClr val="tx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r" defTabSz="914400" eaLnBrk="1" fontAlgn="auto" latinLnBrk="0" hangingPunct="1">
              <a:lnSpc>
                <a:spcPct val="100000"/>
              </a:lnSpc>
              <a:spcBef>
                <a:spcPts val="0"/>
              </a:spcBef>
              <a:spcAft>
                <a:spcPts val="500"/>
              </a:spcAft>
              <a:buClrTx/>
              <a:buSzTx/>
              <a:buFontTx/>
              <a:buNone/>
              <a:tabLst/>
              <a:defRPr/>
            </a:pPr>
            <a:r>
              <a:rPr kumimoji="0" lang="fr-FR" sz="1000" b="0" i="1" u="none" strike="noStrike" kern="0" cap="none" spc="0" normalizeH="0" baseline="0" noProof="0" dirty="0">
                <a:ln>
                  <a:noFill/>
                </a:ln>
                <a:effectLst/>
                <a:uLnTx/>
                <a:uFillTx/>
                <a:latin typeface="Calibri"/>
                <a:ea typeface="+mn-ea"/>
                <a:cs typeface="+mn-cs"/>
              </a:rPr>
              <a:t>Source: https://www.eacsociety.org/files/2019_guidelines-10.0_final.pd.f https://aidsinfo.nih.gov/contentfiles/lvguidelines/adultandadolescentgl.pd.f https://www.iasusa.org/wp-content/uploads/guidelines/arv/arv_2018.pdf https://apps.who.int/iris/bitstream/handle/10665/325892/WHO-CDS-HIV-19.15-eng.pdf?ua=1</a:t>
            </a:r>
          </a:p>
        </p:txBody>
      </p:sp>
      <p:sp>
        <p:nvSpPr>
          <p:cNvPr id="11" name="TextBox 5">
            <a:extLst>
              <a:ext uri="{FF2B5EF4-FFF2-40B4-BE49-F238E27FC236}">
                <a16:creationId xmlns:a16="http://schemas.microsoft.com/office/drawing/2014/main" id="{66434829-168F-5ACF-EDAE-C996424C287C}"/>
              </a:ext>
            </a:extLst>
          </p:cNvPr>
          <p:cNvSpPr txBox="1"/>
          <p:nvPr/>
        </p:nvSpPr>
        <p:spPr>
          <a:xfrm>
            <a:off x="2838240" y="1986015"/>
            <a:ext cx="7942566" cy="1295401"/>
          </a:xfrm>
          <a:prstGeom prst="roundRect">
            <a:avLst>
              <a:gd name="adj" fmla="val 5204"/>
            </a:avLst>
          </a:prstGeom>
          <a:solidFill>
            <a:schemeClr val="accent1">
              <a:alpha val="10000"/>
            </a:schemeClr>
          </a:solidFill>
        </p:spPr>
        <p:txBody>
          <a:bodyPr wrap="square" lIns="216000" tIns="216000" rIns="180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Start ART at diagnosis </a:t>
            </a:r>
            <a:r>
              <a:rPr kumimoji="0" lang="en-US" sz="18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(when possible) to increase uptake, decrease time to linkage &amp; virologic suppression, &amp; to improve the rate of virologic suppression</a:t>
            </a:r>
          </a:p>
        </p:txBody>
      </p:sp>
      <p:sp>
        <p:nvSpPr>
          <p:cNvPr id="12" name="Freeform 17">
            <a:extLst>
              <a:ext uri="{FF2B5EF4-FFF2-40B4-BE49-F238E27FC236}">
                <a16:creationId xmlns:a16="http://schemas.microsoft.com/office/drawing/2014/main" id="{7DACD29B-A181-187B-D9E3-0D65C7A1A06E}"/>
              </a:ext>
            </a:extLst>
          </p:cNvPr>
          <p:cNvSpPr/>
          <p:nvPr/>
        </p:nvSpPr>
        <p:spPr>
          <a:xfrm rot="16200000">
            <a:off x="2386315" y="2527858"/>
            <a:ext cx="1227777" cy="323926"/>
          </a:xfrm>
          <a:custGeom>
            <a:avLst/>
            <a:gdLst>
              <a:gd name="connsiteX0" fmla="*/ 0 w 1227777"/>
              <a:gd name="connsiteY0" fmla="*/ 0 h 323926"/>
              <a:gd name="connsiteX1" fmla="*/ 1227777 w 1227777"/>
              <a:gd name="connsiteY1" fmla="*/ 0 h 323926"/>
              <a:gd name="connsiteX2" fmla="*/ 1227777 w 1227777"/>
              <a:gd name="connsiteY2" fmla="*/ 9446 h 323926"/>
              <a:gd name="connsiteX3" fmla="*/ 1135745 w 1227777"/>
              <a:gd name="connsiteY3" fmla="*/ 18685 h 323926"/>
              <a:gd name="connsiteX4" fmla="*/ 614111 w 1227777"/>
              <a:gd name="connsiteY4" fmla="*/ 323926 h 323926"/>
              <a:gd name="connsiteX5" fmla="*/ 85139 w 1227777"/>
              <a:gd name="connsiteY5" fmla="*/ 18685 h 323926"/>
              <a:gd name="connsiteX6" fmla="*/ 0 w 1227777"/>
              <a:gd name="connsiteY6" fmla="*/ 9653 h 32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777" h="323926">
                <a:moveTo>
                  <a:pt x="0" y="0"/>
                </a:moveTo>
                <a:lnTo>
                  <a:pt x="1227777" y="0"/>
                </a:lnTo>
                <a:lnTo>
                  <a:pt x="1227777" y="9446"/>
                </a:lnTo>
                <a:lnTo>
                  <a:pt x="1135745" y="18685"/>
                </a:lnTo>
                <a:cubicBezTo>
                  <a:pt x="829369" y="79733"/>
                  <a:pt x="614111" y="323926"/>
                  <a:pt x="614111" y="323926"/>
                </a:cubicBezTo>
                <a:cubicBezTo>
                  <a:pt x="614111" y="323926"/>
                  <a:pt x="379284" y="79733"/>
                  <a:pt x="85139" y="18685"/>
                </a:cubicBezTo>
                <a:lnTo>
                  <a:pt x="0" y="965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3" name="Text Placeholder 8">
            <a:extLst>
              <a:ext uri="{FF2B5EF4-FFF2-40B4-BE49-F238E27FC236}">
                <a16:creationId xmlns:a16="http://schemas.microsoft.com/office/drawing/2014/main" id="{D7349762-DEC1-7F70-9C63-5A84CE176F57}"/>
              </a:ext>
            </a:extLst>
          </p:cNvPr>
          <p:cNvSpPr txBox="1">
            <a:spLocks/>
          </p:cNvSpPr>
          <p:nvPr/>
        </p:nvSpPr>
        <p:spPr>
          <a:xfrm>
            <a:off x="2869099" y="2486280"/>
            <a:ext cx="323927" cy="332732"/>
          </a:xfrm>
          <a:prstGeom prst="ellipse">
            <a:avLst/>
          </a:prstGeom>
          <a:solidFill>
            <a:schemeClr val="accent1"/>
          </a:solidFill>
        </p:spPr>
        <p:txBody>
          <a:bodyPr wrap="none" anchor="ctr">
            <a:noAutofit/>
          </a:bodyPr>
          <a:lstStyle>
            <a:lvl1pPr marL="0" algn="ctr">
              <a:spcAft>
                <a:spcPts val="500"/>
              </a:spcAft>
              <a:defRPr sz="2400" b="1">
                <a:solidFill>
                  <a:schemeClr val="bg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50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a:ea typeface="+mn-ea"/>
              <a:cs typeface="+mn-cs"/>
            </a:endParaRPr>
          </a:p>
        </p:txBody>
      </p:sp>
      <p:sp>
        <p:nvSpPr>
          <p:cNvPr id="19" name="TextBox 2">
            <a:extLst>
              <a:ext uri="{FF2B5EF4-FFF2-40B4-BE49-F238E27FC236}">
                <a16:creationId xmlns:a16="http://schemas.microsoft.com/office/drawing/2014/main" id="{2E623A60-5852-E6F0-C9DD-79BC5E474E85}"/>
              </a:ext>
            </a:extLst>
          </p:cNvPr>
          <p:cNvSpPr txBox="1"/>
          <p:nvPr/>
        </p:nvSpPr>
        <p:spPr>
          <a:xfrm>
            <a:off x="2838240" y="3508641"/>
            <a:ext cx="7942566" cy="1295401"/>
          </a:xfrm>
          <a:prstGeom prst="roundRect">
            <a:avLst>
              <a:gd name="adj" fmla="val 5204"/>
            </a:avLst>
          </a:prstGeom>
          <a:solidFill>
            <a:schemeClr val="accent1">
              <a:alpha val="10000"/>
            </a:schemeClr>
          </a:solidFill>
        </p:spPr>
        <p:txBody>
          <a:bodyPr wrap="square" lIns="216000" tIns="216000" rIns="180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Calibri" panose="020F0502020204030204" pitchFamily="34" charset="0"/>
                <a:cs typeface="Calibri" panose="020F0502020204030204" pitchFamily="34" charset="0"/>
              </a:rPr>
              <a:t>Offer same day ART regimen:</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Calibri" panose="020F0502020204030204" pitchFamily="34" charset="0"/>
                <a:cs typeface="Calibri" panose="020F0502020204030204" pitchFamily="34" charset="0"/>
              </a:rPr>
              <a:t>Primary HIV infection                               </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Calibri" panose="020F0502020204030204" pitchFamily="34" charset="0"/>
                <a:cs typeface="Calibri" panose="020F0502020204030204" pitchFamily="34" charset="0"/>
              </a:rPr>
              <a:t>Patient wishes to do so</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Calibri" panose="020F0502020204030204" pitchFamily="34" charset="0"/>
                <a:cs typeface="Calibri" panose="020F0502020204030204" pitchFamily="34" charset="0"/>
              </a:rPr>
              <a:t>Lost to follow up more likely if not started </a:t>
            </a:r>
          </a:p>
        </p:txBody>
      </p:sp>
      <p:sp>
        <p:nvSpPr>
          <p:cNvPr id="20" name="Freeform 17">
            <a:extLst>
              <a:ext uri="{FF2B5EF4-FFF2-40B4-BE49-F238E27FC236}">
                <a16:creationId xmlns:a16="http://schemas.microsoft.com/office/drawing/2014/main" id="{0C4E1D4B-5F1A-36E3-2A77-A3A632A45F74}"/>
              </a:ext>
            </a:extLst>
          </p:cNvPr>
          <p:cNvSpPr/>
          <p:nvPr/>
        </p:nvSpPr>
        <p:spPr>
          <a:xfrm rot="16200000">
            <a:off x="2386315" y="4050484"/>
            <a:ext cx="1227777" cy="323926"/>
          </a:xfrm>
          <a:custGeom>
            <a:avLst/>
            <a:gdLst>
              <a:gd name="connsiteX0" fmla="*/ 0 w 1227777"/>
              <a:gd name="connsiteY0" fmla="*/ 0 h 323926"/>
              <a:gd name="connsiteX1" fmla="*/ 1227777 w 1227777"/>
              <a:gd name="connsiteY1" fmla="*/ 0 h 323926"/>
              <a:gd name="connsiteX2" fmla="*/ 1227777 w 1227777"/>
              <a:gd name="connsiteY2" fmla="*/ 9446 h 323926"/>
              <a:gd name="connsiteX3" fmla="*/ 1135745 w 1227777"/>
              <a:gd name="connsiteY3" fmla="*/ 18685 h 323926"/>
              <a:gd name="connsiteX4" fmla="*/ 614111 w 1227777"/>
              <a:gd name="connsiteY4" fmla="*/ 323926 h 323926"/>
              <a:gd name="connsiteX5" fmla="*/ 85139 w 1227777"/>
              <a:gd name="connsiteY5" fmla="*/ 18685 h 323926"/>
              <a:gd name="connsiteX6" fmla="*/ 0 w 1227777"/>
              <a:gd name="connsiteY6" fmla="*/ 9653 h 32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777" h="323926">
                <a:moveTo>
                  <a:pt x="0" y="0"/>
                </a:moveTo>
                <a:lnTo>
                  <a:pt x="1227777" y="0"/>
                </a:lnTo>
                <a:lnTo>
                  <a:pt x="1227777" y="9446"/>
                </a:lnTo>
                <a:lnTo>
                  <a:pt x="1135745" y="18685"/>
                </a:lnTo>
                <a:cubicBezTo>
                  <a:pt x="829369" y="79733"/>
                  <a:pt x="614111" y="323926"/>
                  <a:pt x="614111" y="323926"/>
                </a:cubicBezTo>
                <a:cubicBezTo>
                  <a:pt x="614111" y="323926"/>
                  <a:pt x="379284" y="79733"/>
                  <a:pt x="85139" y="18685"/>
                </a:cubicBezTo>
                <a:lnTo>
                  <a:pt x="0" y="965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4" name="Text Placeholder 8">
            <a:extLst>
              <a:ext uri="{FF2B5EF4-FFF2-40B4-BE49-F238E27FC236}">
                <a16:creationId xmlns:a16="http://schemas.microsoft.com/office/drawing/2014/main" id="{C11A029D-3C7F-4BEA-E912-20240C07ACA5}"/>
              </a:ext>
            </a:extLst>
          </p:cNvPr>
          <p:cNvSpPr txBox="1">
            <a:spLocks/>
          </p:cNvSpPr>
          <p:nvPr/>
        </p:nvSpPr>
        <p:spPr>
          <a:xfrm>
            <a:off x="2869099" y="4034286"/>
            <a:ext cx="323927" cy="332732"/>
          </a:xfrm>
          <a:prstGeom prst="ellipse">
            <a:avLst/>
          </a:prstGeom>
          <a:solidFill>
            <a:schemeClr val="accent1"/>
          </a:solidFill>
        </p:spPr>
        <p:txBody>
          <a:bodyPr wrap="none" anchor="ctr">
            <a:noAutofit/>
          </a:bodyPr>
          <a:lstStyle>
            <a:lvl1pPr marL="0" algn="ctr">
              <a:spcAft>
                <a:spcPts val="500"/>
              </a:spcAft>
              <a:defRPr sz="2400" b="1">
                <a:solidFill>
                  <a:schemeClr val="bg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50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a:ea typeface="+mn-ea"/>
              <a:cs typeface="+mn-cs"/>
            </a:endParaRPr>
          </a:p>
        </p:txBody>
      </p:sp>
      <p:sp>
        <p:nvSpPr>
          <p:cNvPr id="25" name="TextBox 13">
            <a:extLst>
              <a:ext uri="{FF2B5EF4-FFF2-40B4-BE49-F238E27FC236}">
                <a16:creationId xmlns:a16="http://schemas.microsoft.com/office/drawing/2014/main" id="{32FDAF95-D06B-252E-768E-8F0DA67BD7A2}"/>
              </a:ext>
            </a:extLst>
          </p:cNvPr>
          <p:cNvSpPr txBox="1"/>
          <p:nvPr/>
        </p:nvSpPr>
        <p:spPr>
          <a:xfrm>
            <a:off x="2838230" y="5031264"/>
            <a:ext cx="7942566" cy="1295401"/>
          </a:xfrm>
          <a:prstGeom prst="roundRect">
            <a:avLst>
              <a:gd name="adj" fmla="val 5204"/>
            </a:avLst>
          </a:prstGeom>
          <a:solidFill>
            <a:schemeClr val="accent1">
              <a:alpha val="10000"/>
            </a:schemeClr>
          </a:solidFill>
        </p:spPr>
        <p:txBody>
          <a:bodyPr wrap="square" lIns="216000" tIns="216000" rIns="180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Calibri" panose="020F0502020204030204" pitchFamily="34" charset="0"/>
                <a:cs typeface="Calibri" panose="020F0502020204030204" pitchFamily="34" charset="0"/>
              </a:rPr>
              <a:t>Soon as possible after diagnosis</a:t>
            </a:r>
            <a:r>
              <a:rPr kumimoji="0" lang="en-US" sz="1800" b="0" i="0" u="none" strike="noStrike" kern="0" cap="none" spc="0" normalizeH="0" baseline="0" noProof="0">
                <a:ln>
                  <a:noFill/>
                </a:ln>
                <a:effectLst/>
                <a:uLnTx/>
                <a:uFillTx/>
                <a:latin typeface="Calibri" panose="020F0502020204030204" pitchFamily="34" charset="0"/>
                <a:cs typeface="Calibri" panose="020F0502020204030204" pitchFamily="34" charset="0"/>
              </a:rPr>
              <a:t>, ideally within 7 days, including on the same day as diagnosis or at the first clinic visit  if the patient is ready and there is no suspicion for a concurrent opportunistic infection </a:t>
            </a:r>
          </a:p>
        </p:txBody>
      </p:sp>
      <p:sp>
        <p:nvSpPr>
          <p:cNvPr id="26" name="Freeform 17">
            <a:extLst>
              <a:ext uri="{FF2B5EF4-FFF2-40B4-BE49-F238E27FC236}">
                <a16:creationId xmlns:a16="http://schemas.microsoft.com/office/drawing/2014/main" id="{831CFE59-2CAD-45CC-F321-27DBD6B48223}"/>
              </a:ext>
            </a:extLst>
          </p:cNvPr>
          <p:cNvSpPr/>
          <p:nvPr/>
        </p:nvSpPr>
        <p:spPr>
          <a:xfrm rot="16200000">
            <a:off x="2386305" y="5573107"/>
            <a:ext cx="1227777" cy="323926"/>
          </a:xfrm>
          <a:custGeom>
            <a:avLst/>
            <a:gdLst>
              <a:gd name="connsiteX0" fmla="*/ 0 w 1227777"/>
              <a:gd name="connsiteY0" fmla="*/ 0 h 323926"/>
              <a:gd name="connsiteX1" fmla="*/ 1227777 w 1227777"/>
              <a:gd name="connsiteY1" fmla="*/ 0 h 323926"/>
              <a:gd name="connsiteX2" fmla="*/ 1227777 w 1227777"/>
              <a:gd name="connsiteY2" fmla="*/ 9446 h 323926"/>
              <a:gd name="connsiteX3" fmla="*/ 1135745 w 1227777"/>
              <a:gd name="connsiteY3" fmla="*/ 18685 h 323926"/>
              <a:gd name="connsiteX4" fmla="*/ 614111 w 1227777"/>
              <a:gd name="connsiteY4" fmla="*/ 323926 h 323926"/>
              <a:gd name="connsiteX5" fmla="*/ 85139 w 1227777"/>
              <a:gd name="connsiteY5" fmla="*/ 18685 h 323926"/>
              <a:gd name="connsiteX6" fmla="*/ 0 w 1227777"/>
              <a:gd name="connsiteY6" fmla="*/ 9653 h 32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777" h="323926">
                <a:moveTo>
                  <a:pt x="0" y="0"/>
                </a:moveTo>
                <a:lnTo>
                  <a:pt x="1227777" y="0"/>
                </a:lnTo>
                <a:lnTo>
                  <a:pt x="1227777" y="9446"/>
                </a:lnTo>
                <a:lnTo>
                  <a:pt x="1135745" y="18685"/>
                </a:lnTo>
                <a:cubicBezTo>
                  <a:pt x="829369" y="79733"/>
                  <a:pt x="614111" y="323926"/>
                  <a:pt x="614111" y="323926"/>
                </a:cubicBezTo>
                <a:cubicBezTo>
                  <a:pt x="614111" y="323926"/>
                  <a:pt x="379284" y="79733"/>
                  <a:pt x="85139" y="18685"/>
                </a:cubicBezTo>
                <a:lnTo>
                  <a:pt x="0" y="965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7" name="Text Placeholder 8">
            <a:extLst>
              <a:ext uri="{FF2B5EF4-FFF2-40B4-BE49-F238E27FC236}">
                <a16:creationId xmlns:a16="http://schemas.microsoft.com/office/drawing/2014/main" id="{71FA485B-8136-E45F-EAC5-05BA4DC5745D}"/>
              </a:ext>
            </a:extLst>
          </p:cNvPr>
          <p:cNvSpPr txBox="1">
            <a:spLocks/>
          </p:cNvSpPr>
          <p:nvPr/>
        </p:nvSpPr>
        <p:spPr>
          <a:xfrm>
            <a:off x="2869089" y="5556909"/>
            <a:ext cx="323927" cy="332732"/>
          </a:xfrm>
          <a:prstGeom prst="ellipse">
            <a:avLst/>
          </a:prstGeom>
          <a:solidFill>
            <a:schemeClr val="accent1"/>
          </a:solidFill>
        </p:spPr>
        <p:txBody>
          <a:bodyPr wrap="none" anchor="ctr">
            <a:noAutofit/>
          </a:bodyPr>
          <a:lstStyle>
            <a:lvl1pPr marL="0" algn="ctr">
              <a:spcAft>
                <a:spcPts val="500"/>
              </a:spcAft>
              <a:defRPr sz="2400" b="1">
                <a:solidFill>
                  <a:schemeClr val="bg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50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a:ea typeface="+mn-ea"/>
              <a:cs typeface="+mn-cs"/>
            </a:endParaRPr>
          </a:p>
        </p:txBody>
      </p:sp>
      <p:pic>
        <p:nvPicPr>
          <p:cNvPr id="28" name="Picture 2">
            <a:extLst>
              <a:ext uri="{FF2B5EF4-FFF2-40B4-BE49-F238E27FC236}">
                <a16:creationId xmlns:a16="http://schemas.microsoft.com/office/drawing/2014/main" id="{F8C763E9-ADB6-06CC-3573-79CFF65C6E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8524" y="2105163"/>
            <a:ext cx="1321457" cy="117625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29" name="Picture 4" descr="EACS (@EACSociety) / Twitter">
            <a:extLst>
              <a:ext uri="{FF2B5EF4-FFF2-40B4-BE49-F238E27FC236}">
                <a16:creationId xmlns:a16="http://schemas.microsoft.com/office/drawing/2014/main" id="{C894DB92-1480-B553-2C0C-665244E7E5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8524" y="3675358"/>
            <a:ext cx="1321457" cy="120384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30" name="Picture 2">
            <a:extLst>
              <a:ext uri="{FF2B5EF4-FFF2-40B4-BE49-F238E27FC236}">
                <a16:creationId xmlns:a16="http://schemas.microsoft.com/office/drawing/2014/main" id="{EE497856-30A4-C58E-23D8-ADB7809EDC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0509" y="5556909"/>
            <a:ext cx="1625822" cy="404453"/>
          </a:xfrm>
          <a:prstGeom prst="rect">
            <a:avLst/>
          </a:prstGeom>
          <a:noFill/>
          <a:ln w="9525">
            <a:noFill/>
            <a:miter lim="800000"/>
            <a:headEnd/>
            <a:tailEnd/>
          </a:ln>
        </p:spPr>
      </p:pic>
      <p:sp>
        <p:nvSpPr>
          <p:cNvPr id="31" name="TextBox 21">
            <a:extLst>
              <a:ext uri="{FF2B5EF4-FFF2-40B4-BE49-F238E27FC236}">
                <a16:creationId xmlns:a16="http://schemas.microsoft.com/office/drawing/2014/main" id="{1463AAD4-A71A-0E38-953D-3F4AF07B5800}"/>
              </a:ext>
            </a:extLst>
          </p:cNvPr>
          <p:cNvSpPr txBox="1"/>
          <p:nvPr/>
        </p:nvSpPr>
        <p:spPr>
          <a:xfrm>
            <a:off x="1441070" y="5964261"/>
            <a:ext cx="478328" cy="253914"/>
          </a:xfrm>
          <a:prstGeom prst="rect">
            <a:avLst/>
          </a:prstGeom>
          <a:noFill/>
        </p:spPr>
        <p:txBody>
          <a:bodyPr wrap="none" lIns="68576" tIns="34289" rIns="68576" bIns="34289" rtlCol="0">
            <a:spAutoFit/>
          </a:bodyPr>
          <a:lstStyle/>
          <a:p>
            <a:pPr marL="0" marR="0" lvl="0" indent="0" defTabSz="685749"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27A09D"/>
                </a:solidFill>
                <a:effectLst/>
                <a:uLnTx/>
                <a:uFillTx/>
              </a:rPr>
              <a:t>2023</a:t>
            </a:r>
          </a:p>
        </p:txBody>
      </p:sp>
    </p:spTree>
    <p:extLst>
      <p:ext uri="{BB962C8B-B14F-4D97-AF65-F5344CB8AC3E}">
        <p14:creationId xmlns:p14="http://schemas.microsoft.com/office/powerpoint/2010/main" val="118505925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129AC5-AD5D-DC04-C38C-F8EBCFF9BC6C}"/>
              </a:ext>
            </a:extLst>
          </p:cNvPr>
          <p:cNvSpPr>
            <a:spLocks noGrp="1"/>
          </p:cNvSpPr>
          <p:nvPr>
            <p:ph type="title"/>
          </p:nvPr>
        </p:nvSpPr>
        <p:spPr>
          <a:xfrm>
            <a:off x="609600" y="0"/>
            <a:ext cx="8466034" cy="1491539"/>
          </a:xfrm>
        </p:spPr>
        <p:txBody>
          <a:bodyPr/>
          <a:lstStyle/>
          <a:p>
            <a:r>
              <a:rPr lang="en-US" dirty="0"/>
              <a:t>Paradox-PI/b not in naïve start but in some rapid start guidance </a:t>
            </a:r>
          </a:p>
        </p:txBody>
      </p:sp>
      <p:sp>
        <p:nvSpPr>
          <p:cNvPr id="6" name="TextBox 5">
            <a:extLst>
              <a:ext uri="{FF2B5EF4-FFF2-40B4-BE49-F238E27FC236}">
                <a16:creationId xmlns:a16="http://schemas.microsoft.com/office/drawing/2014/main" id="{66434829-168F-5ACF-EDAE-C996424C287C}"/>
              </a:ext>
            </a:extLst>
          </p:cNvPr>
          <p:cNvSpPr txBox="1"/>
          <p:nvPr/>
        </p:nvSpPr>
        <p:spPr>
          <a:xfrm>
            <a:off x="3853404" y="1934867"/>
            <a:ext cx="5857092" cy="1295401"/>
          </a:xfrm>
          <a:prstGeom prst="roundRect">
            <a:avLst>
              <a:gd name="adj" fmla="val 5204"/>
            </a:avLst>
          </a:prstGeom>
          <a:solidFill>
            <a:schemeClr val="accent1">
              <a:alpha val="10000"/>
            </a:schemeClr>
          </a:solidFill>
        </p:spPr>
        <p:txBody>
          <a:bodyPr wrap="square" lIns="216000" tIns="216000" rIns="180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Bictegravir</a:t>
            </a: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/TAF/FTC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Dolutegravir + TAF or TDF + XTC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Darunavir/b + TAF or TDF + XTC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AVOID NNRTI, DTG/3TC &amp; ABC</a:t>
            </a:r>
          </a:p>
        </p:txBody>
      </p:sp>
      <p:sp>
        <p:nvSpPr>
          <p:cNvPr id="18" name="Freeform 17">
            <a:extLst>
              <a:ext uri="{FF2B5EF4-FFF2-40B4-BE49-F238E27FC236}">
                <a16:creationId xmlns:a16="http://schemas.microsoft.com/office/drawing/2014/main" id="{7DACD29B-A181-187B-D9E3-0D65C7A1A06E}"/>
              </a:ext>
            </a:extLst>
          </p:cNvPr>
          <p:cNvSpPr/>
          <p:nvPr/>
        </p:nvSpPr>
        <p:spPr>
          <a:xfrm rot="16200000">
            <a:off x="3401479" y="2476710"/>
            <a:ext cx="1227777" cy="323926"/>
          </a:xfrm>
          <a:custGeom>
            <a:avLst/>
            <a:gdLst>
              <a:gd name="connsiteX0" fmla="*/ 0 w 1227777"/>
              <a:gd name="connsiteY0" fmla="*/ 0 h 323926"/>
              <a:gd name="connsiteX1" fmla="*/ 1227777 w 1227777"/>
              <a:gd name="connsiteY1" fmla="*/ 0 h 323926"/>
              <a:gd name="connsiteX2" fmla="*/ 1227777 w 1227777"/>
              <a:gd name="connsiteY2" fmla="*/ 9446 h 323926"/>
              <a:gd name="connsiteX3" fmla="*/ 1135745 w 1227777"/>
              <a:gd name="connsiteY3" fmla="*/ 18685 h 323926"/>
              <a:gd name="connsiteX4" fmla="*/ 614111 w 1227777"/>
              <a:gd name="connsiteY4" fmla="*/ 323926 h 323926"/>
              <a:gd name="connsiteX5" fmla="*/ 85139 w 1227777"/>
              <a:gd name="connsiteY5" fmla="*/ 18685 h 323926"/>
              <a:gd name="connsiteX6" fmla="*/ 0 w 1227777"/>
              <a:gd name="connsiteY6" fmla="*/ 9653 h 32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777" h="323926">
                <a:moveTo>
                  <a:pt x="0" y="0"/>
                </a:moveTo>
                <a:lnTo>
                  <a:pt x="1227777" y="0"/>
                </a:lnTo>
                <a:lnTo>
                  <a:pt x="1227777" y="9446"/>
                </a:lnTo>
                <a:lnTo>
                  <a:pt x="1135745" y="18685"/>
                </a:lnTo>
                <a:cubicBezTo>
                  <a:pt x="829369" y="79733"/>
                  <a:pt x="614111" y="323926"/>
                  <a:pt x="614111" y="323926"/>
                </a:cubicBezTo>
                <a:cubicBezTo>
                  <a:pt x="614111" y="323926"/>
                  <a:pt x="379284" y="79733"/>
                  <a:pt x="85139" y="18685"/>
                </a:cubicBezTo>
                <a:lnTo>
                  <a:pt x="0" y="965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 name="Text Placeholder 8">
            <a:extLst>
              <a:ext uri="{FF2B5EF4-FFF2-40B4-BE49-F238E27FC236}">
                <a16:creationId xmlns:a16="http://schemas.microsoft.com/office/drawing/2014/main" id="{D7349762-DEC1-7F70-9C63-5A84CE176F57}"/>
              </a:ext>
            </a:extLst>
          </p:cNvPr>
          <p:cNvSpPr txBox="1">
            <a:spLocks/>
          </p:cNvSpPr>
          <p:nvPr/>
        </p:nvSpPr>
        <p:spPr>
          <a:xfrm>
            <a:off x="3884263" y="2460512"/>
            <a:ext cx="323927" cy="332732"/>
          </a:xfrm>
          <a:prstGeom prst="ellipse">
            <a:avLst/>
          </a:prstGeom>
          <a:solidFill>
            <a:schemeClr val="accent1"/>
          </a:solidFill>
        </p:spPr>
        <p:txBody>
          <a:bodyPr wrap="none" anchor="ctr">
            <a:noAutofit/>
          </a:bodyPr>
          <a:lstStyle>
            <a:lvl1pPr marL="0" algn="ctr">
              <a:spcAft>
                <a:spcPts val="500"/>
              </a:spcAft>
              <a:defRPr sz="2400" b="1">
                <a:solidFill>
                  <a:schemeClr val="bg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50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D70B870-43FD-1AE1-40FD-AF6EFDAE5EE5}"/>
              </a:ext>
            </a:extLst>
          </p:cNvPr>
          <p:cNvSpPr/>
          <p:nvPr/>
        </p:nvSpPr>
        <p:spPr>
          <a:xfrm>
            <a:off x="9364337" y="6410227"/>
            <a:ext cx="2247441" cy="184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2E623A60-5852-E6F0-C9DD-79BC5E474E85}"/>
              </a:ext>
            </a:extLst>
          </p:cNvPr>
          <p:cNvSpPr txBox="1"/>
          <p:nvPr/>
        </p:nvSpPr>
        <p:spPr>
          <a:xfrm>
            <a:off x="3853404" y="3457493"/>
            <a:ext cx="5857092" cy="1295401"/>
          </a:xfrm>
          <a:prstGeom prst="roundRect">
            <a:avLst>
              <a:gd name="adj" fmla="val 5204"/>
            </a:avLst>
          </a:prstGeom>
          <a:solidFill>
            <a:schemeClr val="accent1">
              <a:alpha val="10000"/>
            </a:schemeClr>
          </a:solidFill>
        </p:spPr>
        <p:txBody>
          <a:bodyPr wrap="square" lIns="216000" tIns="216000" rIns="180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Bictegravir</a:t>
            </a: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/TAF/FTC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Dolutegravir+TDF</a:t>
            </a: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or TAF + FTC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DRV/b + TAF or TDF + XTC</a:t>
            </a:r>
          </a:p>
        </p:txBody>
      </p:sp>
      <p:sp>
        <p:nvSpPr>
          <p:cNvPr id="5" name="Freeform 17">
            <a:extLst>
              <a:ext uri="{FF2B5EF4-FFF2-40B4-BE49-F238E27FC236}">
                <a16:creationId xmlns:a16="http://schemas.microsoft.com/office/drawing/2014/main" id="{0C4E1D4B-5F1A-36E3-2A77-A3A632A45F74}"/>
              </a:ext>
            </a:extLst>
          </p:cNvPr>
          <p:cNvSpPr/>
          <p:nvPr/>
        </p:nvSpPr>
        <p:spPr>
          <a:xfrm rot="16200000">
            <a:off x="3401479" y="3999336"/>
            <a:ext cx="1227777" cy="323926"/>
          </a:xfrm>
          <a:custGeom>
            <a:avLst/>
            <a:gdLst>
              <a:gd name="connsiteX0" fmla="*/ 0 w 1227777"/>
              <a:gd name="connsiteY0" fmla="*/ 0 h 323926"/>
              <a:gd name="connsiteX1" fmla="*/ 1227777 w 1227777"/>
              <a:gd name="connsiteY1" fmla="*/ 0 h 323926"/>
              <a:gd name="connsiteX2" fmla="*/ 1227777 w 1227777"/>
              <a:gd name="connsiteY2" fmla="*/ 9446 h 323926"/>
              <a:gd name="connsiteX3" fmla="*/ 1135745 w 1227777"/>
              <a:gd name="connsiteY3" fmla="*/ 18685 h 323926"/>
              <a:gd name="connsiteX4" fmla="*/ 614111 w 1227777"/>
              <a:gd name="connsiteY4" fmla="*/ 323926 h 323926"/>
              <a:gd name="connsiteX5" fmla="*/ 85139 w 1227777"/>
              <a:gd name="connsiteY5" fmla="*/ 18685 h 323926"/>
              <a:gd name="connsiteX6" fmla="*/ 0 w 1227777"/>
              <a:gd name="connsiteY6" fmla="*/ 9653 h 32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777" h="323926">
                <a:moveTo>
                  <a:pt x="0" y="0"/>
                </a:moveTo>
                <a:lnTo>
                  <a:pt x="1227777" y="0"/>
                </a:lnTo>
                <a:lnTo>
                  <a:pt x="1227777" y="9446"/>
                </a:lnTo>
                <a:lnTo>
                  <a:pt x="1135745" y="18685"/>
                </a:lnTo>
                <a:cubicBezTo>
                  <a:pt x="829369" y="79733"/>
                  <a:pt x="614111" y="323926"/>
                  <a:pt x="614111" y="323926"/>
                </a:cubicBezTo>
                <a:cubicBezTo>
                  <a:pt x="614111" y="323926"/>
                  <a:pt x="379284" y="79733"/>
                  <a:pt x="85139" y="18685"/>
                </a:cubicBezTo>
                <a:lnTo>
                  <a:pt x="0" y="965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0" name="Text Placeholder 8">
            <a:extLst>
              <a:ext uri="{FF2B5EF4-FFF2-40B4-BE49-F238E27FC236}">
                <a16:creationId xmlns:a16="http://schemas.microsoft.com/office/drawing/2014/main" id="{C11A029D-3C7F-4BEA-E912-20240C07ACA5}"/>
              </a:ext>
            </a:extLst>
          </p:cNvPr>
          <p:cNvSpPr txBox="1">
            <a:spLocks/>
          </p:cNvSpPr>
          <p:nvPr/>
        </p:nvSpPr>
        <p:spPr>
          <a:xfrm>
            <a:off x="3884263" y="3983138"/>
            <a:ext cx="323927" cy="332732"/>
          </a:xfrm>
          <a:prstGeom prst="ellipse">
            <a:avLst/>
          </a:prstGeom>
          <a:solidFill>
            <a:schemeClr val="accent1"/>
          </a:solidFill>
        </p:spPr>
        <p:txBody>
          <a:bodyPr wrap="none" anchor="ctr">
            <a:noAutofit/>
          </a:bodyPr>
          <a:lstStyle>
            <a:lvl1pPr marL="0" algn="ctr">
              <a:spcAft>
                <a:spcPts val="500"/>
              </a:spcAft>
              <a:defRPr sz="2400" b="1">
                <a:solidFill>
                  <a:schemeClr val="bg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50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2FDAF95-D06B-252E-768E-8F0DA67BD7A2}"/>
              </a:ext>
            </a:extLst>
          </p:cNvPr>
          <p:cNvSpPr txBox="1"/>
          <p:nvPr/>
        </p:nvSpPr>
        <p:spPr>
          <a:xfrm>
            <a:off x="3853394" y="4980116"/>
            <a:ext cx="5857092" cy="1295401"/>
          </a:xfrm>
          <a:prstGeom prst="roundRect">
            <a:avLst>
              <a:gd name="adj" fmla="val 5204"/>
            </a:avLst>
          </a:prstGeom>
          <a:solidFill>
            <a:schemeClr val="accent1">
              <a:alpha val="10000"/>
            </a:schemeClr>
          </a:solidFill>
        </p:spPr>
        <p:txBody>
          <a:bodyPr wrap="square" lIns="216000" tIns="216000" rIns="180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Bictegravir</a:t>
            </a: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/TAF/FTC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Dolutegravir + TAF or TDF + XTC</a:t>
            </a:r>
          </a:p>
        </p:txBody>
      </p:sp>
      <p:sp>
        <p:nvSpPr>
          <p:cNvPr id="15" name="Freeform 17">
            <a:extLst>
              <a:ext uri="{FF2B5EF4-FFF2-40B4-BE49-F238E27FC236}">
                <a16:creationId xmlns:a16="http://schemas.microsoft.com/office/drawing/2014/main" id="{831CFE59-2CAD-45CC-F321-27DBD6B48223}"/>
              </a:ext>
            </a:extLst>
          </p:cNvPr>
          <p:cNvSpPr/>
          <p:nvPr/>
        </p:nvSpPr>
        <p:spPr>
          <a:xfrm rot="16200000">
            <a:off x="3401469" y="5521959"/>
            <a:ext cx="1227777" cy="323926"/>
          </a:xfrm>
          <a:custGeom>
            <a:avLst/>
            <a:gdLst>
              <a:gd name="connsiteX0" fmla="*/ 0 w 1227777"/>
              <a:gd name="connsiteY0" fmla="*/ 0 h 323926"/>
              <a:gd name="connsiteX1" fmla="*/ 1227777 w 1227777"/>
              <a:gd name="connsiteY1" fmla="*/ 0 h 323926"/>
              <a:gd name="connsiteX2" fmla="*/ 1227777 w 1227777"/>
              <a:gd name="connsiteY2" fmla="*/ 9446 h 323926"/>
              <a:gd name="connsiteX3" fmla="*/ 1135745 w 1227777"/>
              <a:gd name="connsiteY3" fmla="*/ 18685 h 323926"/>
              <a:gd name="connsiteX4" fmla="*/ 614111 w 1227777"/>
              <a:gd name="connsiteY4" fmla="*/ 323926 h 323926"/>
              <a:gd name="connsiteX5" fmla="*/ 85139 w 1227777"/>
              <a:gd name="connsiteY5" fmla="*/ 18685 h 323926"/>
              <a:gd name="connsiteX6" fmla="*/ 0 w 1227777"/>
              <a:gd name="connsiteY6" fmla="*/ 9653 h 32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777" h="323926">
                <a:moveTo>
                  <a:pt x="0" y="0"/>
                </a:moveTo>
                <a:lnTo>
                  <a:pt x="1227777" y="0"/>
                </a:lnTo>
                <a:lnTo>
                  <a:pt x="1227777" y="9446"/>
                </a:lnTo>
                <a:lnTo>
                  <a:pt x="1135745" y="18685"/>
                </a:lnTo>
                <a:cubicBezTo>
                  <a:pt x="829369" y="79733"/>
                  <a:pt x="614111" y="323926"/>
                  <a:pt x="614111" y="323926"/>
                </a:cubicBezTo>
                <a:cubicBezTo>
                  <a:pt x="614111" y="323926"/>
                  <a:pt x="379284" y="79733"/>
                  <a:pt x="85139" y="18685"/>
                </a:cubicBezTo>
                <a:lnTo>
                  <a:pt x="0" y="965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6" name="Text Placeholder 8">
            <a:extLst>
              <a:ext uri="{FF2B5EF4-FFF2-40B4-BE49-F238E27FC236}">
                <a16:creationId xmlns:a16="http://schemas.microsoft.com/office/drawing/2014/main" id="{71FA485B-8136-E45F-EAC5-05BA4DC5745D}"/>
              </a:ext>
            </a:extLst>
          </p:cNvPr>
          <p:cNvSpPr txBox="1">
            <a:spLocks/>
          </p:cNvSpPr>
          <p:nvPr/>
        </p:nvSpPr>
        <p:spPr>
          <a:xfrm>
            <a:off x="3884253" y="5505761"/>
            <a:ext cx="323927" cy="332732"/>
          </a:xfrm>
          <a:prstGeom prst="ellipse">
            <a:avLst/>
          </a:prstGeom>
          <a:solidFill>
            <a:schemeClr val="accent1"/>
          </a:solidFill>
        </p:spPr>
        <p:txBody>
          <a:bodyPr wrap="none" anchor="ctr">
            <a:noAutofit/>
          </a:bodyPr>
          <a:lstStyle>
            <a:lvl1pPr marL="0" algn="ctr">
              <a:spcAft>
                <a:spcPts val="500"/>
              </a:spcAft>
              <a:defRPr sz="2400" b="1">
                <a:solidFill>
                  <a:schemeClr val="bg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50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a:ea typeface="+mn-ea"/>
              <a:cs typeface="+mn-cs"/>
            </a:endParaRPr>
          </a:p>
        </p:txBody>
      </p:sp>
      <p:pic>
        <p:nvPicPr>
          <p:cNvPr id="17" name="Picture 2">
            <a:extLst>
              <a:ext uri="{FF2B5EF4-FFF2-40B4-BE49-F238E27FC236}">
                <a16:creationId xmlns:a16="http://schemas.microsoft.com/office/drawing/2014/main" id="{F8C763E9-ADB6-06CC-3573-79CFF65C6E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43688" y="2054015"/>
            <a:ext cx="1321457" cy="117625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21" name="Picture 4" descr="EACS (@EACSociety) / Twitter">
            <a:extLst>
              <a:ext uri="{FF2B5EF4-FFF2-40B4-BE49-F238E27FC236}">
                <a16:creationId xmlns:a16="http://schemas.microsoft.com/office/drawing/2014/main" id="{C894DB92-1480-B553-2C0C-665244E7E5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43688" y="3624210"/>
            <a:ext cx="1321457" cy="120384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3" name="Picture 2">
            <a:extLst>
              <a:ext uri="{FF2B5EF4-FFF2-40B4-BE49-F238E27FC236}">
                <a16:creationId xmlns:a16="http://schemas.microsoft.com/office/drawing/2014/main" id="{EE497856-30A4-C58E-23D8-ADB7809EDC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91505" y="5505761"/>
            <a:ext cx="1625822" cy="404453"/>
          </a:xfrm>
          <a:prstGeom prst="rect">
            <a:avLst/>
          </a:prstGeom>
          <a:noFill/>
          <a:ln w="9525">
            <a:noFill/>
            <a:miter lim="800000"/>
            <a:headEnd/>
            <a:tailEnd/>
          </a:ln>
        </p:spPr>
      </p:pic>
      <p:sp>
        <p:nvSpPr>
          <p:cNvPr id="22" name="TextBox 21">
            <a:extLst>
              <a:ext uri="{FF2B5EF4-FFF2-40B4-BE49-F238E27FC236}">
                <a16:creationId xmlns:a16="http://schemas.microsoft.com/office/drawing/2014/main" id="{1463AAD4-A71A-0E38-953D-3F4AF07B5800}"/>
              </a:ext>
            </a:extLst>
          </p:cNvPr>
          <p:cNvSpPr txBox="1"/>
          <p:nvPr/>
        </p:nvSpPr>
        <p:spPr>
          <a:xfrm>
            <a:off x="2376024" y="5913113"/>
            <a:ext cx="478328" cy="253914"/>
          </a:xfrm>
          <a:prstGeom prst="rect">
            <a:avLst/>
          </a:prstGeom>
          <a:noFill/>
        </p:spPr>
        <p:txBody>
          <a:bodyPr wrap="none" lIns="68576" tIns="34289" rIns="68576" bIns="34289" rtlCol="0">
            <a:spAutoFit/>
          </a:bodyPr>
          <a:lstStyle/>
          <a:p>
            <a:pPr marL="0" marR="0" lvl="0" indent="0" defTabSz="685749"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27A09D"/>
                </a:solidFill>
                <a:effectLst/>
                <a:uLnTx/>
                <a:uFillTx/>
              </a:rPr>
              <a:t>2023</a:t>
            </a:r>
          </a:p>
        </p:txBody>
      </p:sp>
      <p:sp>
        <p:nvSpPr>
          <p:cNvPr id="8" name="Text Placeholder 3">
            <a:extLst>
              <a:ext uri="{FF2B5EF4-FFF2-40B4-BE49-F238E27FC236}">
                <a16:creationId xmlns:a16="http://schemas.microsoft.com/office/drawing/2014/main" id="{9CB981B4-0D23-3AEC-D23F-460C1FA19FC0}"/>
              </a:ext>
            </a:extLst>
          </p:cNvPr>
          <p:cNvSpPr txBox="1">
            <a:spLocks/>
          </p:cNvSpPr>
          <p:nvPr/>
        </p:nvSpPr>
        <p:spPr>
          <a:xfrm>
            <a:off x="1604356" y="6388485"/>
            <a:ext cx="10587644" cy="326010"/>
          </a:xfrm>
          <a:prstGeom prst="rect">
            <a:avLst/>
          </a:prstGeom>
        </p:spPr>
        <p:txBody>
          <a:bodyPr>
            <a:noAutofit/>
          </a:bodyPr>
          <a:lstStyle>
            <a:lvl1pPr marL="0">
              <a:spcAft>
                <a:spcPts val="500"/>
              </a:spcAft>
              <a:defRPr>
                <a:solidFill>
                  <a:schemeClr val="tx1"/>
                </a:solidFill>
                <a:latin typeface="+mj-lt"/>
                <a:ea typeface="+mn-ea"/>
                <a:cs typeface="+mn-cs"/>
              </a:defRPr>
            </a:lvl1pPr>
            <a:lvl2pPr marL="457200">
              <a:spcAft>
                <a:spcPts val="500"/>
              </a:spcAft>
              <a:defRPr>
                <a:solidFill>
                  <a:schemeClr val="tx1"/>
                </a:solidFill>
                <a:latin typeface="+mj-lt"/>
                <a:ea typeface="+mn-ea"/>
                <a:cs typeface="+mn-cs"/>
              </a:defRPr>
            </a:lvl2pPr>
            <a:lvl3pPr marL="914400">
              <a:spcAft>
                <a:spcPts val="500"/>
              </a:spcAft>
              <a:defRPr>
                <a:solidFill>
                  <a:schemeClr val="tx1"/>
                </a:solidFill>
                <a:latin typeface="+mj-lt"/>
                <a:ea typeface="+mn-ea"/>
                <a:cs typeface="+mn-cs"/>
              </a:defRPr>
            </a:lvl3pPr>
            <a:lvl4pPr marL="1371600">
              <a:spcAft>
                <a:spcPts val="500"/>
              </a:spcAft>
              <a:defRPr>
                <a:solidFill>
                  <a:schemeClr val="tx1"/>
                </a:solidFill>
                <a:latin typeface="+mj-lt"/>
                <a:ea typeface="+mn-ea"/>
                <a:cs typeface="+mn-cs"/>
              </a:defRPr>
            </a:lvl4pPr>
            <a:lvl5pPr marL="1828800">
              <a:spcAft>
                <a:spcPts val="500"/>
              </a:spcAft>
              <a:defRPr>
                <a:solidFill>
                  <a:schemeClr val="tx1"/>
                </a:solidFill>
                <a:latin typeface="+mj-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r" defTabSz="914400" eaLnBrk="1" fontAlgn="auto" latinLnBrk="0" hangingPunct="1">
              <a:lnSpc>
                <a:spcPct val="100000"/>
              </a:lnSpc>
              <a:spcBef>
                <a:spcPts val="0"/>
              </a:spcBef>
              <a:spcAft>
                <a:spcPts val="500"/>
              </a:spcAft>
              <a:buClrTx/>
              <a:buSzTx/>
              <a:buFontTx/>
              <a:buNone/>
              <a:tabLst/>
              <a:defRPr/>
            </a:pPr>
            <a:r>
              <a:rPr kumimoji="0" lang="fr-FR" sz="1000" b="0" i="1" u="none" strike="noStrike" kern="0" cap="none" spc="0" normalizeH="0" baseline="0" noProof="0" dirty="0">
                <a:ln>
                  <a:noFill/>
                </a:ln>
                <a:effectLst/>
                <a:uLnTx/>
                <a:uFillTx/>
                <a:latin typeface="Calibri"/>
                <a:ea typeface="+mn-ea"/>
                <a:cs typeface="+mn-cs"/>
              </a:rPr>
              <a:t>Source: https://www.eacsociety.org/files/2019_guidelines-10.0_final.pd.f https://aidsinfo.nih.gov/contentfiles/lvguidelines/adultandadolescentgl.pd.f https://www.iasusa.org/wp-content/uploads/guidelines/arv/arv_2018.pdf https://apps.who.int/iris/bitstream/handle/10665/325892/WHO-CDS-HIV-19.15-eng.pdf?ua=1</a:t>
            </a:r>
          </a:p>
        </p:txBody>
      </p:sp>
    </p:spTree>
    <p:extLst>
      <p:ext uri="{BB962C8B-B14F-4D97-AF65-F5344CB8AC3E}">
        <p14:creationId xmlns:p14="http://schemas.microsoft.com/office/powerpoint/2010/main" val="25388704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aphique 2">
            <a:extLst>
              <a:ext uri="{FF2B5EF4-FFF2-40B4-BE49-F238E27FC236}">
                <a16:creationId xmlns:a16="http://schemas.microsoft.com/office/drawing/2014/main" id="{3DBE751A-820E-221D-5ACC-A3DF370F408A}"/>
              </a:ext>
            </a:extLst>
          </p:cNvPr>
          <p:cNvGrpSpPr/>
          <p:nvPr/>
        </p:nvGrpSpPr>
        <p:grpSpPr>
          <a:xfrm>
            <a:off x="178744" y="417419"/>
            <a:ext cx="11716062" cy="5934456"/>
            <a:chOff x="2466046" y="1829775"/>
            <a:chExt cx="3412600" cy="1648658"/>
          </a:xfrm>
          <a:solidFill>
            <a:schemeClr val="accent5"/>
          </a:solidFill>
        </p:grpSpPr>
        <p:grpSp>
          <p:nvGrpSpPr>
            <p:cNvPr id="18" name="Graphique 2">
              <a:extLst>
                <a:ext uri="{FF2B5EF4-FFF2-40B4-BE49-F238E27FC236}">
                  <a16:creationId xmlns:a16="http://schemas.microsoft.com/office/drawing/2014/main" id="{0AC326D6-1762-1FA0-9A6D-B4A456711CE7}"/>
                </a:ext>
              </a:extLst>
            </p:cNvPr>
            <p:cNvGrpSpPr/>
            <p:nvPr/>
          </p:nvGrpSpPr>
          <p:grpSpPr>
            <a:xfrm>
              <a:off x="2466046" y="1830442"/>
              <a:ext cx="3411112" cy="1647706"/>
              <a:chOff x="2466046" y="1830442"/>
              <a:chExt cx="3411112" cy="1647706"/>
            </a:xfrm>
            <a:grpFill/>
          </p:grpSpPr>
          <p:sp>
            <p:nvSpPr>
              <p:cNvPr id="22" name="Forme libre : forme 21">
                <a:extLst>
                  <a:ext uri="{FF2B5EF4-FFF2-40B4-BE49-F238E27FC236}">
                    <a16:creationId xmlns:a16="http://schemas.microsoft.com/office/drawing/2014/main" id="{A987784F-7576-DE6C-8C7A-EE32952814D3}"/>
                  </a:ext>
                </a:extLst>
              </p:cNvPr>
              <p:cNvSpPr/>
              <p:nvPr/>
            </p:nvSpPr>
            <p:spPr>
              <a:xfrm>
                <a:off x="2524339" y="2230887"/>
                <a:ext cx="26967" cy="24105"/>
              </a:xfrm>
              <a:custGeom>
                <a:avLst/>
                <a:gdLst>
                  <a:gd name="connsiteX0" fmla="*/ 25693 w 26967"/>
                  <a:gd name="connsiteY0" fmla="*/ 438 h 24105"/>
                  <a:gd name="connsiteX1" fmla="*/ 13501 w 26967"/>
                  <a:gd name="connsiteY1" fmla="*/ 14821 h 24105"/>
                  <a:gd name="connsiteX2" fmla="*/ 2167 w 26967"/>
                  <a:gd name="connsiteY2" fmla="*/ 23489 h 24105"/>
                  <a:gd name="connsiteX3" fmla="*/ 24931 w 26967"/>
                  <a:gd name="connsiteY3" fmla="*/ 19679 h 24105"/>
                  <a:gd name="connsiteX4" fmla="*/ 25693 w 26967"/>
                  <a:gd name="connsiteY4" fmla="*/ 438 h 24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7" h="24105">
                    <a:moveTo>
                      <a:pt x="25693" y="438"/>
                    </a:moveTo>
                    <a:cubicBezTo>
                      <a:pt x="17502" y="-2800"/>
                      <a:pt x="21598" y="12916"/>
                      <a:pt x="13501" y="14821"/>
                    </a:cubicBezTo>
                    <a:cubicBezTo>
                      <a:pt x="5310" y="16726"/>
                      <a:pt x="-4406" y="21584"/>
                      <a:pt x="2167" y="23489"/>
                    </a:cubicBezTo>
                    <a:cubicBezTo>
                      <a:pt x="8644" y="25394"/>
                      <a:pt x="23312" y="22536"/>
                      <a:pt x="24931" y="19679"/>
                    </a:cubicBezTo>
                    <a:cubicBezTo>
                      <a:pt x="26551" y="16821"/>
                      <a:pt x="28170" y="1486"/>
                      <a:pt x="25693" y="43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orme libre : forme 29">
                <a:extLst>
                  <a:ext uri="{FF2B5EF4-FFF2-40B4-BE49-F238E27FC236}">
                    <a16:creationId xmlns:a16="http://schemas.microsoft.com/office/drawing/2014/main" id="{55CC04AF-E7D4-693D-D0ED-8CEEA681F28C}"/>
                  </a:ext>
                </a:extLst>
              </p:cNvPr>
              <p:cNvSpPr/>
              <p:nvPr/>
            </p:nvSpPr>
            <p:spPr>
              <a:xfrm>
                <a:off x="2466046" y="2252224"/>
                <a:ext cx="32955" cy="11010"/>
              </a:xfrm>
              <a:custGeom>
                <a:avLst/>
                <a:gdLst>
                  <a:gd name="connsiteX0" fmla="*/ 21312 w 32955"/>
                  <a:gd name="connsiteY0" fmla="*/ 342 h 11010"/>
                  <a:gd name="connsiteX1" fmla="*/ 166 w 32955"/>
                  <a:gd name="connsiteY1" fmla="*/ 4247 h 11010"/>
                  <a:gd name="connsiteX2" fmla="*/ 15597 w 32955"/>
                  <a:gd name="connsiteY2" fmla="*/ 11010 h 11010"/>
                  <a:gd name="connsiteX3" fmla="*/ 32647 w 32955"/>
                  <a:gd name="connsiteY3" fmla="*/ 5200 h 11010"/>
                  <a:gd name="connsiteX4" fmla="*/ 21312 w 32955"/>
                  <a:gd name="connsiteY4" fmla="*/ 342 h 1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5" h="11010">
                    <a:moveTo>
                      <a:pt x="21312" y="342"/>
                    </a:moveTo>
                    <a:cubicBezTo>
                      <a:pt x="11501" y="-610"/>
                      <a:pt x="1786" y="342"/>
                      <a:pt x="166" y="4247"/>
                    </a:cubicBezTo>
                    <a:cubicBezTo>
                      <a:pt x="-1453" y="8058"/>
                      <a:pt x="9120" y="11010"/>
                      <a:pt x="15597" y="11010"/>
                    </a:cubicBezTo>
                    <a:cubicBezTo>
                      <a:pt x="22074" y="11010"/>
                      <a:pt x="35123" y="6153"/>
                      <a:pt x="32647" y="5200"/>
                    </a:cubicBezTo>
                    <a:cubicBezTo>
                      <a:pt x="30265" y="4152"/>
                      <a:pt x="21312" y="342"/>
                      <a:pt x="21312" y="34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orme libre : forme 30">
                <a:extLst>
                  <a:ext uri="{FF2B5EF4-FFF2-40B4-BE49-F238E27FC236}">
                    <a16:creationId xmlns:a16="http://schemas.microsoft.com/office/drawing/2014/main" id="{49A6C971-53B3-93C1-54BE-702B62AD5C04}"/>
                  </a:ext>
                </a:extLst>
              </p:cNvPr>
              <p:cNvSpPr/>
              <p:nvPr/>
            </p:nvSpPr>
            <p:spPr>
              <a:xfrm>
                <a:off x="2540353" y="2165957"/>
                <a:ext cx="15112" cy="10599"/>
              </a:xfrm>
              <a:custGeom>
                <a:avLst/>
                <a:gdLst>
                  <a:gd name="connsiteX0" fmla="*/ 726 w 15112"/>
                  <a:gd name="connsiteY0" fmla="*/ 2884 h 10599"/>
                  <a:gd name="connsiteX1" fmla="*/ 9679 w 15112"/>
                  <a:gd name="connsiteY1" fmla="*/ 10600 h 10599"/>
                  <a:gd name="connsiteX2" fmla="*/ 12156 w 15112"/>
                  <a:gd name="connsiteY2" fmla="*/ 27 h 10599"/>
                  <a:gd name="connsiteX3" fmla="*/ 726 w 15112"/>
                  <a:gd name="connsiteY3" fmla="*/ 2884 h 10599"/>
                </a:gdLst>
                <a:ahLst/>
                <a:cxnLst>
                  <a:cxn ang="0">
                    <a:pos x="connsiteX0" y="connsiteY0"/>
                  </a:cxn>
                  <a:cxn ang="0">
                    <a:pos x="connsiteX1" y="connsiteY1"/>
                  </a:cxn>
                  <a:cxn ang="0">
                    <a:pos x="connsiteX2" y="connsiteY2"/>
                  </a:cxn>
                  <a:cxn ang="0">
                    <a:pos x="connsiteX3" y="connsiteY3"/>
                  </a:cxn>
                </a:cxnLst>
                <a:rect l="l" t="t" r="r" b="b"/>
                <a:pathLst>
                  <a:path w="15112" h="10599">
                    <a:moveTo>
                      <a:pt x="726" y="2884"/>
                    </a:moveTo>
                    <a:cubicBezTo>
                      <a:pt x="-2608" y="4027"/>
                      <a:pt x="6441" y="10600"/>
                      <a:pt x="9679" y="10600"/>
                    </a:cubicBezTo>
                    <a:cubicBezTo>
                      <a:pt x="12918" y="10600"/>
                      <a:pt x="18633" y="27"/>
                      <a:pt x="12156" y="27"/>
                    </a:cubicBezTo>
                    <a:cubicBezTo>
                      <a:pt x="5679" y="-68"/>
                      <a:pt x="8917" y="-68"/>
                      <a:pt x="726" y="288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orme libre : forme 32">
                <a:extLst>
                  <a:ext uri="{FF2B5EF4-FFF2-40B4-BE49-F238E27FC236}">
                    <a16:creationId xmlns:a16="http://schemas.microsoft.com/office/drawing/2014/main" id="{A1079CF8-F1A3-30AB-F667-1F687AF41728}"/>
                  </a:ext>
                </a:extLst>
              </p:cNvPr>
              <p:cNvSpPr/>
              <p:nvPr/>
            </p:nvSpPr>
            <p:spPr>
              <a:xfrm>
                <a:off x="2533458" y="2000453"/>
                <a:ext cx="1281736" cy="1477695"/>
              </a:xfrm>
              <a:custGeom>
                <a:avLst/>
                <a:gdLst>
                  <a:gd name="connsiteX0" fmla="*/ 36195 w 1281736"/>
                  <a:gd name="connsiteY0" fmla="*/ 89426 h 1477695"/>
                  <a:gd name="connsiteX1" fmla="*/ 41053 w 1281736"/>
                  <a:gd name="connsiteY1" fmla="*/ 94284 h 1477695"/>
                  <a:gd name="connsiteX2" fmla="*/ 61436 w 1281736"/>
                  <a:gd name="connsiteY2" fmla="*/ 101999 h 1477695"/>
                  <a:gd name="connsiteX3" fmla="*/ 63055 w 1281736"/>
                  <a:gd name="connsiteY3" fmla="*/ 91427 h 1477695"/>
                  <a:gd name="connsiteX4" fmla="*/ 50864 w 1281736"/>
                  <a:gd name="connsiteY4" fmla="*/ 85616 h 1477695"/>
                  <a:gd name="connsiteX5" fmla="*/ 32099 w 1281736"/>
                  <a:gd name="connsiteY5" fmla="*/ 78854 h 1477695"/>
                  <a:gd name="connsiteX6" fmla="*/ 19050 w 1281736"/>
                  <a:gd name="connsiteY6" fmla="*/ 67328 h 1477695"/>
                  <a:gd name="connsiteX7" fmla="*/ 34766 w 1281736"/>
                  <a:gd name="connsiteY7" fmla="*/ 56946 h 1477695"/>
                  <a:gd name="connsiteX8" fmla="*/ 50006 w 1281736"/>
                  <a:gd name="connsiteY8" fmla="*/ 54851 h 1477695"/>
                  <a:gd name="connsiteX9" fmla="*/ 73628 w 1281736"/>
                  <a:gd name="connsiteY9" fmla="*/ 47135 h 1477695"/>
                  <a:gd name="connsiteX10" fmla="*/ 94012 w 1281736"/>
                  <a:gd name="connsiteY10" fmla="*/ 43325 h 1477695"/>
                  <a:gd name="connsiteX11" fmla="*/ 102965 w 1281736"/>
                  <a:gd name="connsiteY11" fmla="*/ 30848 h 1477695"/>
                  <a:gd name="connsiteX12" fmla="*/ 114395 w 1281736"/>
                  <a:gd name="connsiteY12" fmla="*/ 38563 h 1477695"/>
                  <a:gd name="connsiteX13" fmla="*/ 129921 w 1281736"/>
                  <a:gd name="connsiteY13" fmla="*/ 38563 h 1477695"/>
                  <a:gd name="connsiteX14" fmla="*/ 145828 w 1281736"/>
                  <a:gd name="connsiteY14" fmla="*/ 41706 h 1477695"/>
                  <a:gd name="connsiteX15" fmla="*/ 165545 w 1281736"/>
                  <a:gd name="connsiteY15" fmla="*/ 38753 h 1477695"/>
                  <a:gd name="connsiteX16" fmla="*/ 197453 w 1281736"/>
                  <a:gd name="connsiteY16" fmla="*/ 48183 h 1477695"/>
                  <a:gd name="connsiteX17" fmla="*/ 241459 w 1281736"/>
                  <a:gd name="connsiteY17" fmla="*/ 41706 h 1477695"/>
                  <a:gd name="connsiteX18" fmla="*/ 266700 w 1281736"/>
                  <a:gd name="connsiteY18" fmla="*/ 55898 h 1477695"/>
                  <a:gd name="connsiteX19" fmla="*/ 284607 w 1281736"/>
                  <a:gd name="connsiteY19" fmla="*/ 58756 h 1477695"/>
                  <a:gd name="connsiteX20" fmla="*/ 293561 w 1281736"/>
                  <a:gd name="connsiteY20" fmla="*/ 65519 h 1477695"/>
                  <a:gd name="connsiteX21" fmla="*/ 307372 w 1281736"/>
                  <a:gd name="connsiteY21" fmla="*/ 62661 h 1477695"/>
                  <a:gd name="connsiteX22" fmla="*/ 312230 w 1281736"/>
                  <a:gd name="connsiteY22" fmla="*/ 54946 h 1477695"/>
                  <a:gd name="connsiteX23" fmla="*/ 317087 w 1281736"/>
                  <a:gd name="connsiteY23" fmla="*/ 53993 h 1477695"/>
                  <a:gd name="connsiteX24" fmla="*/ 339090 w 1281736"/>
                  <a:gd name="connsiteY24" fmla="*/ 56851 h 1477695"/>
                  <a:gd name="connsiteX25" fmla="*/ 359474 w 1281736"/>
                  <a:gd name="connsiteY25" fmla="*/ 50088 h 1477695"/>
                  <a:gd name="connsiteX26" fmla="*/ 382334 w 1281736"/>
                  <a:gd name="connsiteY26" fmla="*/ 53993 h 1477695"/>
                  <a:gd name="connsiteX27" fmla="*/ 392049 w 1281736"/>
                  <a:gd name="connsiteY27" fmla="*/ 49136 h 1477695"/>
                  <a:gd name="connsiteX28" fmla="*/ 398526 w 1281736"/>
                  <a:gd name="connsiteY28" fmla="*/ 60661 h 1477695"/>
                  <a:gd name="connsiteX29" fmla="*/ 412337 w 1281736"/>
                  <a:gd name="connsiteY29" fmla="*/ 51041 h 1477695"/>
                  <a:gd name="connsiteX30" fmla="*/ 439865 w 1281736"/>
                  <a:gd name="connsiteY30" fmla="*/ 51898 h 1477695"/>
                  <a:gd name="connsiteX31" fmla="*/ 463582 w 1281736"/>
                  <a:gd name="connsiteY31" fmla="*/ 57803 h 1477695"/>
                  <a:gd name="connsiteX32" fmla="*/ 487204 w 1281736"/>
                  <a:gd name="connsiteY32" fmla="*/ 66471 h 1477695"/>
                  <a:gd name="connsiteX33" fmla="*/ 496919 w 1281736"/>
                  <a:gd name="connsiteY33" fmla="*/ 60756 h 1477695"/>
                  <a:gd name="connsiteX34" fmla="*/ 485489 w 1281736"/>
                  <a:gd name="connsiteY34" fmla="*/ 51136 h 1477695"/>
                  <a:gd name="connsiteX35" fmla="*/ 471678 w 1281736"/>
                  <a:gd name="connsiteY35" fmla="*/ 30943 h 1477695"/>
                  <a:gd name="connsiteX36" fmla="*/ 464344 w 1281736"/>
                  <a:gd name="connsiteY36" fmla="*/ 35705 h 1477695"/>
                  <a:gd name="connsiteX37" fmla="*/ 435007 w 1281736"/>
                  <a:gd name="connsiteY37" fmla="*/ 44373 h 1477695"/>
                  <a:gd name="connsiteX38" fmla="*/ 414623 w 1281736"/>
                  <a:gd name="connsiteY38" fmla="*/ 35705 h 1477695"/>
                  <a:gd name="connsiteX39" fmla="*/ 409766 w 1281736"/>
                  <a:gd name="connsiteY39" fmla="*/ 27990 h 1477695"/>
                  <a:gd name="connsiteX40" fmla="*/ 419576 w 1281736"/>
                  <a:gd name="connsiteY40" fmla="*/ 9702 h 1477695"/>
                  <a:gd name="connsiteX41" fmla="*/ 438341 w 1281736"/>
                  <a:gd name="connsiteY41" fmla="*/ 4940 h 1477695"/>
                  <a:gd name="connsiteX42" fmla="*/ 464439 w 1281736"/>
                  <a:gd name="connsiteY42" fmla="*/ 4940 h 1477695"/>
                  <a:gd name="connsiteX43" fmla="*/ 486442 w 1281736"/>
                  <a:gd name="connsiteY43" fmla="*/ 82 h 1477695"/>
                  <a:gd name="connsiteX44" fmla="*/ 498634 w 1281736"/>
                  <a:gd name="connsiteY44" fmla="*/ 7797 h 1477695"/>
                  <a:gd name="connsiteX45" fmla="*/ 518160 w 1281736"/>
                  <a:gd name="connsiteY45" fmla="*/ 16465 h 1477695"/>
                  <a:gd name="connsiteX46" fmla="*/ 527971 w 1281736"/>
                  <a:gd name="connsiteY46" fmla="*/ 22275 h 1477695"/>
                  <a:gd name="connsiteX47" fmla="*/ 553974 w 1281736"/>
                  <a:gd name="connsiteY47" fmla="*/ 19322 h 1477695"/>
                  <a:gd name="connsiteX48" fmla="*/ 572738 w 1281736"/>
                  <a:gd name="connsiteY48" fmla="*/ 23228 h 1477695"/>
                  <a:gd name="connsiteX49" fmla="*/ 581692 w 1281736"/>
                  <a:gd name="connsiteY49" fmla="*/ 40563 h 1477695"/>
                  <a:gd name="connsiteX50" fmla="*/ 578453 w 1281736"/>
                  <a:gd name="connsiteY50" fmla="*/ 15512 h 1477695"/>
                  <a:gd name="connsiteX51" fmla="*/ 597218 w 1281736"/>
                  <a:gd name="connsiteY51" fmla="*/ 14560 h 1477695"/>
                  <a:gd name="connsiteX52" fmla="*/ 614267 w 1281736"/>
                  <a:gd name="connsiteY52" fmla="*/ 15512 h 1477695"/>
                  <a:gd name="connsiteX53" fmla="*/ 611029 w 1281736"/>
                  <a:gd name="connsiteY53" fmla="*/ 33800 h 1477695"/>
                  <a:gd name="connsiteX54" fmla="*/ 629793 w 1281736"/>
                  <a:gd name="connsiteY54" fmla="*/ 45326 h 1477695"/>
                  <a:gd name="connsiteX55" fmla="*/ 644462 w 1281736"/>
                  <a:gd name="connsiteY55" fmla="*/ 57803 h 1477695"/>
                  <a:gd name="connsiteX56" fmla="*/ 615125 w 1281736"/>
                  <a:gd name="connsiteY56" fmla="*/ 67424 h 1477695"/>
                  <a:gd name="connsiteX57" fmla="*/ 602075 w 1281736"/>
                  <a:gd name="connsiteY57" fmla="*/ 77044 h 1477695"/>
                  <a:gd name="connsiteX58" fmla="*/ 626459 w 1281736"/>
                  <a:gd name="connsiteY58" fmla="*/ 79901 h 1477695"/>
                  <a:gd name="connsiteX59" fmla="*/ 670465 w 1281736"/>
                  <a:gd name="connsiteY59" fmla="*/ 79901 h 1477695"/>
                  <a:gd name="connsiteX60" fmla="*/ 667988 w 1281736"/>
                  <a:gd name="connsiteY60" fmla="*/ 62566 h 1477695"/>
                  <a:gd name="connsiteX61" fmla="*/ 674465 w 1281736"/>
                  <a:gd name="connsiteY61" fmla="*/ 55803 h 1477695"/>
                  <a:gd name="connsiteX62" fmla="*/ 689134 w 1281736"/>
                  <a:gd name="connsiteY62" fmla="*/ 55803 h 1477695"/>
                  <a:gd name="connsiteX63" fmla="*/ 689991 w 1281736"/>
                  <a:gd name="connsiteY63" fmla="*/ 73139 h 1477695"/>
                  <a:gd name="connsiteX64" fmla="*/ 698087 w 1281736"/>
                  <a:gd name="connsiteY64" fmla="*/ 83711 h 1477695"/>
                  <a:gd name="connsiteX65" fmla="*/ 708470 w 1281736"/>
                  <a:gd name="connsiteY65" fmla="*/ 74472 h 1477695"/>
                  <a:gd name="connsiteX66" fmla="*/ 709422 w 1281736"/>
                  <a:gd name="connsiteY66" fmla="*/ 53898 h 1477695"/>
                  <a:gd name="connsiteX67" fmla="*/ 704564 w 1281736"/>
                  <a:gd name="connsiteY67" fmla="*/ 35610 h 1477695"/>
                  <a:gd name="connsiteX68" fmla="*/ 719233 w 1281736"/>
                  <a:gd name="connsiteY68" fmla="*/ 34658 h 1477695"/>
                  <a:gd name="connsiteX69" fmla="*/ 730663 w 1281736"/>
                  <a:gd name="connsiteY69" fmla="*/ 49040 h 1477695"/>
                  <a:gd name="connsiteX70" fmla="*/ 743712 w 1281736"/>
                  <a:gd name="connsiteY70" fmla="*/ 63518 h 1477695"/>
                  <a:gd name="connsiteX71" fmla="*/ 754285 w 1281736"/>
                  <a:gd name="connsiteY71" fmla="*/ 64471 h 1477695"/>
                  <a:gd name="connsiteX72" fmla="*/ 768096 w 1281736"/>
                  <a:gd name="connsiteY72" fmla="*/ 65423 h 1477695"/>
                  <a:gd name="connsiteX73" fmla="*/ 769715 w 1281736"/>
                  <a:gd name="connsiteY73" fmla="*/ 82759 h 1477695"/>
                  <a:gd name="connsiteX74" fmla="*/ 779526 w 1281736"/>
                  <a:gd name="connsiteY74" fmla="*/ 76949 h 1477695"/>
                  <a:gd name="connsiteX75" fmla="*/ 791718 w 1281736"/>
                  <a:gd name="connsiteY75" fmla="*/ 69233 h 1477695"/>
                  <a:gd name="connsiteX76" fmla="*/ 795814 w 1281736"/>
                  <a:gd name="connsiteY76" fmla="*/ 55708 h 1477695"/>
                  <a:gd name="connsiteX77" fmla="*/ 774668 w 1281736"/>
                  <a:gd name="connsiteY77" fmla="*/ 53803 h 1477695"/>
                  <a:gd name="connsiteX78" fmla="*/ 752666 w 1281736"/>
                  <a:gd name="connsiteY78" fmla="*/ 46088 h 1477695"/>
                  <a:gd name="connsiteX79" fmla="*/ 745331 w 1281736"/>
                  <a:gd name="connsiteY79" fmla="*/ 27800 h 1477695"/>
                  <a:gd name="connsiteX80" fmla="*/ 768953 w 1281736"/>
                  <a:gd name="connsiteY80" fmla="*/ 11417 h 1477695"/>
                  <a:gd name="connsiteX81" fmla="*/ 787717 w 1281736"/>
                  <a:gd name="connsiteY81" fmla="*/ 23894 h 1477695"/>
                  <a:gd name="connsiteX82" fmla="*/ 795909 w 1281736"/>
                  <a:gd name="connsiteY82" fmla="*/ 33515 h 1477695"/>
                  <a:gd name="connsiteX83" fmla="*/ 800767 w 1281736"/>
                  <a:gd name="connsiteY83" fmla="*/ 17132 h 1477695"/>
                  <a:gd name="connsiteX84" fmla="*/ 826008 w 1281736"/>
                  <a:gd name="connsiteY84" fmla="*/ 14274 h 1477695"/>
                  <a:gd name="connsiteX85" fmla="*/ 864299 w 1281736"/>
                  <a:gd name="connsiteY85" fmla="*/ 11417 h 1477695"/>
                  <a:gd name="connsiteX86" fmla="*/ 888683 w 1281736"/>
                  <a:gd name="connsiteY86" fmla="*/ 22942 h 1477695"/>
                  <a:gd name="connsiteX87" fmla="*/ 920401 w 1281736"/>
                  <a:gd name="connsiteY87" fmla="*/ 37325 h 1477695"/>
                  <a:gd name="connsiteX88" fmla="*/ 962787 w 1281736"/>
                  <a:gd name="connsiteY88" fmla="*/ 46945 h 1477695"/>
                  <a:gd name="connsiteX89" fmla="*/ 969264 w 1281736"/>
                  <a:gd name="connsiteY89" fmla="*/ 69043 h 1477695"/>
                  <a:gd name="connsiteX90" fmla="*/ 984695 w 1281736"/>
                  <a:gd name="connsiteY90" fmla="*/ 71900 h 1477695"/>
                  <a:gd name="connsiteX91" fmla="*/ 1002602 w 1281736"/>
                  <a:gd name="connsiteY91" fmla="*/ 83426 h 1477695"/>
                  <a:gd name="connsiteX92" fmla="*/ 1030319 w 1281736"/>
                  <a:gd name="connsiteY92" fmla="*/ 92093 h 1477695"/>
                  <a:gd name="connsiteX93" fmla="*/ 1022223 w 1281736"/>
                  <a:gd name="connsiteY93" fmla="*/ 103619 h 1477695"/>
                  <a:gd name="connsiteX94" fmla="*/ 1009174 w 1281736"/>
                  <a:gd name="connsiteY94" fmla="*/ 112286 h 1477695"/>
                  <a:gd name="connsiteX95" fmla="*/ 992029 w 1281736"/>
                  <a:gd name="connsiteY95" fmla="*/ 106476 h 1477695"/>
                  <a:gd name="connsiteX96" fmla="*/ 971645 w 1281736"/>
                  <a:gd name="connsiteY96" fmla="*/ 100666 h 1477695"/>
                  <a:gd name="connsiteX97" fmla="*/ 972503 w 1281736"/>
                  <a:gd name="connsiteY97" fmla="*/ 109334 h 1477695"/>
                  <a:gd name="connsiteX98" fmla="*/ 991267 w 1281736"/>
                  <a:gd name="connsiteY98" fmla="*/ 121811 h 1477695"/>
                  <a:gd name="connsiteX99" fmla="*/ 996982 w 1281736"/>
                  <a:gd name="connsiteY99" fmla="*/ 141052 h 1477695"/>
                  <a:gd name="connsiteX100" fmla="*/ 982313 w 1281736"/>
                  <a:gd name="connsiteY100" fmla="*/ 136289 h 1477695"/>
                  <a:gd name="connsiteX101" fmla="*/ 973360 w 1281736"/>
                  <a:gd name="connsiteY101" fmla="*/ 144005 h 1477695"/>
                  <a:gd name="connsiteX102" fmla="*/ 957834 w 1281736"/>
                  <a:gd name="connsiteY102" fmla="*/ 143052 h 1477695"/>
                  <a:gd name="connsiteX103" fmla="*/ 948881 w 1281736"/>
                  <a:gd name="connsiteY103" fmla="*/ 135337 h 1477695"/>
                  <a:gd name="connsiteX104" fmla="*/ 936689 w 1281736"/>
                  <a:gd name="connsiteY104" fmla="*/ 136289 h 1477695"/>
                  <a:gd name="connsiteX105" fmla="*/ 924496 w 1281736"/>
                  <a:gd name="connsiteY105" fmla="*/ 128574 h 1477695"/>
                  <a:gd name="connsiteX106" fmla="*/ 908971 w 1281736"/>
                  <a:gd name="connsiteY106" fmla="*/ 120859 h 1477695"/>
                  <a:gd name="connsiteX107" fmla="*/ 879634 w 1281736"/>
                  <a:gd name="connsiteY107" fmla="*/ 119906 h 1477695"/>
                  <a:gd name="connsiteX108" fmla="*/ 866585 w 1281736"/>
                  <a:gd name="connsiteY108" fmla="*/ 123716 h 1477695"/>
                  <a:gd name="connsiteX109" fmla="*/ 863346 w 1281736"/>
                  <a:gd name="connsiteY109" fmla="*/ 105428 h 1477695"/>
                  <a:gd name="connsiteX110" fmla="*/ 882110 w 1281736"/>
                  <a:gd name="connsiteY110" fmla="*/ 102571 h 1477695"/>
                  <a:gd name="connsiteX111" fmla="*/ 895921 w 1281736"/>
                  <a:gd name="connsiteY111" fmla="*/ 97713 h 1477695"/>
                  <a:gd name="connsiteX112" fmla="*/ 912209 w 1281736"/>
                  <a:gd name="connsiteY112" fmla="*/ 84283 h 1477695"/>
                  <a:gd name="connsiteX113" fmla="*/ 908114 w 1281736"/>
                  <a:gd name="connsiteY113" fmla="*/ 75615 h 1477695"/>
                  <a:gd name="connsiteX114" fmla="*/ 898303 w 1281736"/>
                  <a:gd name="connsiteY114" fmla="*/ 75615 h 1477695"/>
                  <a:gd name="connsiteX115" fmla="*/ 890111 w 1281736"/>
                  <a:gd name="connsiteY115" fmla="*/ 88093 h 1477695"/>
                  <a:gd name="connsiteX116" fmla="*/ 874681 w 1281736"/>
                  <a:gd name="connsiteY116" fmla="*/ 87140 h 1477695"/>
                  <a:gd name="connsiteX117" fmla="*/ 876300 w 1281736"/>
                  <a:gd name="connsiteY117" fmla="*/ 80378 h 1477695"/>
                  <a:gd name="connsiteX118" fmla="*/ 881158 w 1281736"/>
                  <a:gd name="connsiteY118" fmla="*/ 63995 h 1477695"/>
                  <a:gd name="connsiteX119" fmla="*/ 868108 w 1281736"/>
                  <a:gd name="connsiteY119" fmla="*/ 61137 h 1477695"/>
                  <a:gd name="connsiteX120" fmla="*/ 860774 w 1281736"/>
                  <a:gd name="connsiteY120" fmla="*/ 51517 h 1477695"/>
                  <a:gd name="connsiteX121" fmla="*/ 857536 w 1281736"/>
                  <a:gd name="connsiteY121" fmla="*/ 57327 h 1477695"/>
                  <a:gd name="connsiteX122" fmla="*/ 850202 w 1281736"/>
                  <a:gd name="connsiteY122" fmla="*/ 60185 h 1477695"/>
                  <a:gd name="connsiteX123" fmla="*/ 834771 w 1281736"/>
                  <a:gd name="connsiteY123" fmla="*/ 60185 h 1477695"/>
                  <a:gd name="connsiteX124" fmla="*/ 825817 w 1281736"/>
                  <a:gd name="connsiteY124" fmla="*/ 68852 h 1477695"/>
                  <a:gd name="connsiteX125" fmla="*/ 838867 w 1281736"/>
                  <a:gd name="connsiteY125" fmla="*/ 80378 h 1477695"/>
                  <a:gd name="connsiteX126" fmla="*/ 825817 w 1281736"/>
                  <a:gd name="connsiteY126" fmla="*/ 91903 h 1477695"/>
                  <a:gd name="connsiteX127" fmla="*/ 813625 w 1281736"/>
                  <a:gd name="connsiteY127" fmla="*/ 96761 h 1477695"/>
                  <a:gd name="connsiteX128" fmla="*/ 795719 w 1281736"/>
                  <a:gd name="connsiteY128" fmla="*/ 93903 h 1477695"/>
                  <a:gd name="connsiteX129" fmla="*/ 786765 w 1281736"/>
                  <a:gd name="connsiteY129" fmla="*/ 98666 h 1477695"/>
                  <a:gd name="connsiteX130" fmla="*/ 794861 w 1281736"/>
                  <a:gd name="connsiteY130" fmla="*/ 100571 h 1477695"/>
                  <a:gd name="connsiteX131" fmla="*/ 804672 w 1281736"/>
                  <a:gd name="connsiteY131" fmla="*/ 103428 h 1477695"/>
                  <a:gd name="connsiteX132" fmla="*/ 816864 w 1281736"/>
                  <a:gd name="connsiteY132" fmla="*/ 106286 h 1477695"/>
                  <a:gd name="connsiteX133" fmla="*/ 840486 w 1281736"/>
                  <a:gd name="connsiteY133" fmla="*/ 119716 h 1477695"/>
                  <a:gd name="connsiteX134" fmla="*/ 833152 w 1281736"/>
                  <a:gd name="connsiteY134" fmla="*/ 134194 h 1477695"/>
                  <a:gd name="connsiteX135" fmla="*/ 824198 w 1281736"/>
                  <a:gd name="connsiteY135" fmla="*/ 122669 h 1477695"/>
                  <a:gd name="connsiteX136" fmla="*/ 807911 w 1281736"/>
                  <a:gd name="connsiteY136" fmla="*/ 123621 h 1477695"/>
                  <a:gd name="connsiteX137" fmla="*/ 791623 w 1281736"/>
                  <a:gd name="connsiteY137" fmla="*/ 130384 h 1477695"/>
                  <a:gd name="connsiteX138" fmla="*/ 789146 w 1281736"/>
                  <a:gd name="connsiteY138" fmla="*/ 122669 h 1477695"/>
                  <a:gd name="connsiteX139" fmla="*/ 780193 w 1281736"/>
                  <a:gd name="connsiteY139" fmla="*/ 105333 h 1477695"/>
                  <a:gd name="connsiteX140" fmla="*/ 775525 w 1281736"/>
                  <a:gd name="connsiteY140" fmla="*/ 126574 h 1477695"/>
                  <a:gd name="connsiteX141" fmla="*/ 756571 w 1281736"/>
                  <a:gd name="connsiteY141" fmla="*/ 122669 h 1477695"/>
                  <a:gd name="connsiteX142" fmla="*/ 727234 w 1281736"/>
                  <a:gd name="connsiteY142" fmla="*/ 143814 h 1477695"/>
                  <a:gd name="connsiteX143" fmla="*/ 715613 w 1281736"/>
                  <a:gd name="connsiteY143" fmla="*/ 166674 h 1477695"/>
                  <a:gd name="connsiteX144" fmla="*/ 719900 w 1281736"/>
                  <a:gd name="connsiteY144" fmla="*/ 183248 h 1477695"/>
                  <a:gd name="connsiteX145" fmla="*/ 730472 w 1281736"/>
                  <a:gd name="connsiteY145" fmla="*/ 198583 h 1477695"/>
                  <a:gd name="connsiteX146" fmla="*/ 751618 w 1281736"/>
                  <a:gd name="connsiteY146" fmla="*/ 199535 h 1477695"/>
                  <a:gd name="connsiteX147" fmla="*/ 782574 w 1281736"/>
                  <a:gd name="connsiteY147" fmla="*/ 211061 h 1477695"/>
                  <a:gd name="connsiteX148" fmla="*/ 810482 w 1281736"/>
                  <a:gd name="connsiteY148" fmla="*/ 210394 h 1477695"/>
                  <a:gd name="connsiteX149" fmla="*/ 824960 w 1281736"/>
                  <a:gd name="connsiteY149" fmla="*/ 224586 h 1477695"/>
                  <a:gd name="connsiteX150" fmla="*/ 829056 w 1281736"/>
                  <a:gd name="connsiteY150" fmla="*/ 240969 h 1477695"/>
                  <a:gd name="connsiteX151" fmla="*/ 838010 w 1281736"/>
                  <a:gd name="connsiteY151" fmla="*/ 233254 h 1477695"/>
                  <a:gd name="connsiteX152" fmla="*/ 838771 w 1281736"/>
                  <a:gd name="connsiteY152" fmla="*/ 249637 h 1477695"/>
                  <a:gd name="connsiteX153" fmla="*/ 843629 w 1281736"/>
                  <a:gd name="connsiteY153" fmla="*/ 259257 h 1477695"/>
                  <a:gd name="connsiteX154" fmla="*/ 858298 w 1281736"/>
                  <a:gd name="connsiteY154" fmla="*/ 257352 h 1477695"/>
                  <a:gd name="connsiteX155" fmla="*/ 855821 w 1281736"/>
                  <a:gd name="connsiteY155" fmla="*/ 232301 h 1477695"/>
                  <a:gd name="connsiteX156" fmla="*/ 848487 w 1281736"/>
                  <a:gd name="connsiteY156" fmla="*/ 217823 h 1477695"/>
                  <a:gd name="connsiteX157" fmla="*/ 858298 w 1281736"/>
                  <a:gd name="connsiteY157" fmla="*/ 216871 h 1477695"/>
                  <a:gd name="connsiteX158" fmla="*/ 872966 w 1281736"/>
                  <a:gd name="connsiteY158" fmla="*/ 213061 h 1477695"/>
                  <a:gd name="connsiteX159" fmla="*/ 878681 w 1281736"/>
                  <a:gd name="connsiteY159" fmla="*/ 199631 h 1477695"/>
                  <a:gd name="connsiteX160" fmla="*/ 861632 w 1281736"/>
                  <a:gd name="connsiteY160" fmla="*/ 180390 h 1477695"/>
                  <a:gd name="connsiteX161" fmla="*/ 864870 w 1281736"/>
                  <a:gd name="connsiteY161" fmla="*/ 173627 h 1477695"/>
                  <a:gd name="connsiteX162" fmla="*/ 866489 w 1281736"/>
                  <a:gd name="connsiteY162" fmla="*/ 158197 h 1477695"/>
                  <a:gd name="connsiteX163" fmla="*/ 872204 w 1281736"/>
                  <a:gd name="connsiteY163" fmla="*/ 140861 h 1477695"/>
                  <a:gd name="connsiteX164" fmla="*/ 903161 w 1281736"/>
                  <a:gd name="connsiteY164" fmla="*/ 138956 h 1477695"/>
                  <a:gd name="connsiteX165" fmla="*/ 929259 w 1281736"/>
                  <a:gd name="connsiteY165" fmla="*/ 151434 h 1477695"/>
                  <a:gd name="connsiteX166" fmla="*/ 952881 w 1281736"/>
                  <a:gd name="connsiteY166" fmla="*/ 159149 h 1477695"/>
                  <a:gd name="connsiteX167" fmla="*/ 944213 w 1281736"/>
                  <a:gd name="connsiteY167" fmla="*/ 174675 h 1477695"/>
                  <a:gd name="connsiteX168" fmla="*/ 961835 w 1281736"/>
                  <a:gd name="connsiteY168" fmla="*/ 182295 h 1477695"/>
                  <a:gd name="connsiteX169" fmla="*/ 981361 w 1281736"/>
                  <a:gd name="connsiteY169" fmla="*/ 171722 h 1477695"/>
                  <a:gd name="connsiteX170" fmla="*/ 994410 w 1281736"/>
                  <a:gd name="connsiteY170" fmla="*/ 161150 h 1477695"/>
                  <a:gd name="connsiteX171" fmla="*/ 1016413 w 1281736"/>
                  <a:gd name="connsiteY171" fmla="*/ 189058 h 1477695"/>
                  <a:gd name="connsiteX172" fmla="*/ 1025271 w 1281736"/>
                  <a:gd name="connsiteY172" fmla="*/ 212680 h 1477695"/>
                  <a:gd name="connsiteX173" fmla="*/ 1044988 w 1281736"/>
                  <a:gd name="connsiteY173" fmla="*/ 214013 h 1477695"/>
                  <a:gd name="connsiteX174" fmla="*/ 1062038 w 1281736"/>
                  <a:gd name="connsiteY174" fmla="*/ 230396 h 1477695"/>
                  <a:gd name="connsiteX175" fmla="*/ 1077468 w 1281736"/>
                  <a:gd name="connsiteY175" fmla="*/ 240969 h 1477695"/>
                  <a:gd name="connsiteX176" fmla="*/ 1074992 w 1281736"/>
                  <a:gd name="connsiteY176" fmla="*/ 260210 h 1477695"/>
                  <a:gd name="connsiteX177" fmla="*/ 1067657 w 1281736"/>
                  <a:gd name="connsiteY177" fmla="*/ 274688 h 1477695"/>
                  <a:gd name="connsiteX178" fmla="*/ 1071753 w 1281736"/>
                  <a:gd name="connsiteY178" fmla="*/ 277545 h 1477695"/>
                  <a:gd name="connsiteX179" fmla="*/ 1083945 w 1281736"/>
                  <a:gd name="connsiteY179" fmla="*/ 282403 h 1477695"/>
                  <a:gd name="connsiteX180" fmla="*/ 1096137 w 1281736"/>
                  <a:gd name="connsiteY180" fmla="*/ 288213 h 1477695"/>
                  <a:gd name="connsiteX181" fmla="*/ 1104329 w 1281736"/>
                  <a:gd name="connsiteY181" fmla="*/ 303644 h 1477695"/>
                  <a:gd name="connsiteX182" fmla="*/ 1101090 w 1281736"/>
                  <a:gd name="connsiteY182" fmla="*/ 311359 h 1477695"/>
                  <a:gd name="connsiteX183" fmla="*/ 1087279 w 1281736"/>
                  <a:gd name="connsiteY183" fmla="*/ 309454 h 1477695"/>
                  <a:gd name="connsiteX184" fmla="*/ 1080802 w 1281736"/>
                  <a:gd name="connsiteY184" fmla="*/ 312311 h 1477695"/>
                  <a:gd name="connsiteX185" fmla="*/ 1070229 w 1281736"/>
                  <a:gd name="connsiteY185" fmla="*/ 307549 h 1477695"/>
                  <a:gd name="connsiteX186" fmla="*/ 1052322 w 1281736"/>
                  <a:gd name="connsiteY186" fmla="*/ 308501 h 1477695"/>
                  <a:gd name="connsiteX187" fmla="*/ 1047464 w 1281736"/>
                  <a:gd name="connsiteY187" fmla="*/ 300786 h 1477695"/>
                  <a:gd name="connsiteX188" fmla="*/ 1060514 w 1281736"/>
                  <a:gd name="connsiteY188" fmla="*/ 276783 h 1477695"/>
                  <a:gd name="connsiteX189" fmla="*/ 1060514 w 1281736"/>
                  <a:gd name="connsiteY189" fmla="*/ 262400 h 1477695"/>
                  <a:gd name="connsiteX190" fmla="*/ 1049084 w 1281736"/>
                  <a:gd name="connsiteY190" fmla="*/ 272973 h 1477695"/>
                  <a:gd name="connsiteX191" fmla="*/ 1028986 w 1281736"/>
                  <a:gd name="connsiteY191" fmla="*/ 274211 h 1477695"/>
                  <a:gd name="connsiteX192" fmla="*/ 1019746 w 1281736"/>
                  <a:gd name="connsiteY192" fmla="*/ 284498 h 1477695"/>
                  <a:gd name="connsiteX193" fmla="*/ 1006697 w 1281736"/>
                  <a:gd name="connsiteY193" fmla="*/ 294119 h 1477695"/>
                  <a:gd name="connsiteX194" fmla="*/ 1003459 w 1281736"/>
                  <a:gd name="connsiteY194" fmla="*/ 276783 h 1477695"/>
                  <a:gd name="connsiteX195" fmla="*/ 996982 w 1281736"/>
                  <a:gd name="connsiteY195" fmla="*/ 279641 h 1477695"/>
                  <a:gd name="connsiteX196" fmla="*/ 979075 w 1281736"/>
                  <a:gd name="connsiteY196" fmla="*/ 276783 h 1477695"/>
                  <a:gd name="connsiteX197" fmla="*/ 950881 w 1281736"/>
                  <a:gd name="connsiteY197" fmla="*/ 285832 h 1477695"/>
                  <a:gd name="connsiteX198" fmla="*/ 942404 w 1281736"/>
                  <a:gd name="connsiteY198" fmla="*/ 306596 h 1477695"/>
                  <a:gd name="connsiteX199" fmla="*/ 957072 w 1281736"/>
                  <a:gd name="connsiteY199" fmla="*/ 300786 h 1477695"/>
                  <a:gd name="connsiteX200" fmla="*/ 974122 w 1281736"/>
                  <a:gd name="connsiteY200" fmla="*/ 294119 h 1477695"/>
                  <a:gd name="connsiteX201" fmla="*/ 996125 w 1281736"/>
                  <a:gd name="connsiteY201" fmla="*/ 296024 h 1477695"/>
                  <a:gd name="connsiteX202" fmla="*/ 993648 w 1281736"/>
                  <a:gd name="connsiteY202" fmla="*/ 309454 h 1477695"/>
                  <a:gd name="connsiteX203" fmla="*/ 1000125 w 1281736"/>
                  <a:gd name="connsiteY203" fmla="*/ 318122 h 1477695"/>
                  <a:gd name="connsiteX204" fmla="*/ 1009936 w 1281736"/>
                  <a:gd name="connsiteY204" fmla="*/ 312311 h 1477695"/>
                  <a:gd name="connsiteX205" fmla="*/ 1014794 w 1281736"/>
                  <a:gd name="connsiteY205" fmla="*/ 323837 h 1477695"/>
                  <a:gd name="connsiteX206" fmla="*/ 1025366 w 1281736"/>
                  <a:gd name="connsiteY206" fmla="*/ 322884 h 1477695"/>
                  <a:gd name="connsiteX207" fmla="*/ 1033462 w 1281736"/>
                  <a:gd name="connsiteY207" fmla="*/ 317074 h 1477695"/>
                  <a:gd name="connsiteX208" fmla="*/ 1040797 w 1281736"/>
                  <a:gd name="connsiteY208" fmla="*/ 333457 h 1477695"/>
                  <a:gd name="connsiteX209" fmla="*/ 1020413 w 1281736"/>
                  <a:gd name="connsiteY209" fmla="*/ 343077 h 1477695"/>
                  <a:gd name="connsiteX210" fmla="*/ 999268 w 1281736"/>
                  <a:gd name="connsiteY210" fmla="*/ 348887 h 1477695"/>
                  <a:gd name="connsiteX211" fmla="*/ 982123 w 1281736"/>
                  <a:gd name="connsiteY211" fmla="*/ 358508 h 1477695"/>
                  <a:gd name="connsiteX212" fmla="*/ 975646 w 1281736"/>
                  <a:gd name="connsiteY212" fmla="*/ 340220 h 1477695"/>
                  <a:gd name="connsiteX213" fmla="*/ 965835 w 1281736"/>
                  <a:gd name="connsiteY213" fmla="*/ 344030 h 1477695"/>
                  <a:gd name="connsiteX214" fmla="*/ 952024 w 1281736"/>
                  <a:gd name="connsiteY214" fmla="*/ 346887 h 1477695"/>
                  <a:gd name="connsiteX215" fmla="*/ 936593 w 1281736"/>
                  <a:gd name="connsiteY215" fmla="*/ 362318 h 1477695"/>
                  <a:gd name="connsiteX216" fmla="*/ 945642 w 1281736"/>
                  <a:gd name="connsiteY216" fmla="*/ 382130 h 1477695"/>
                  <a:gd name="connsiteX217" fmla="*/ 918686 w 1281736"/>
                  <a:gd name="connsiteY217" fmla="*/ 382511 h 1477695"/>
                  <a:gd name="connsiteX218" fmla="*/ 907256 w 1281736"/>
                  <a:gd name="connsiteY218" fmla="*/ 389273 h 1477695"/>
                  <a:gd name="connsiteX219" fmla="*/ 902399 w 1281736"/>
                  <a:gd name="connsiteY219" fmla="*/ 397941 h 1477695"/>
                  <a:gd name="connsiteX220" fmla="*/ 898303 w 1281736"/>
                  <a:gd name="connsiteY220" fmla="*/ 408514 h 1477695"/>
                  <a:gd name="connsiteX221" fmla="*/ 888492 w 1281736"/>
                  <a:gd name="connsiteY221" fmla="*/ 419087 h 1477695"/>
                  <a:gd name="connsiteX222" fmla="*/ 881158 w 1281736"/>
                  <a:gd name="connsiteY222" fmla="*/ 419087 h 1477695"/>
                  <a:gd name="connsiteX223" fmla="*/ 890873 w 1281736"/>
                  <a:gd name="connsiteY223" fmla="*/ 440518 h 1477695"/>
                  <a:gd name="connsiteX224" fmla="*/ 871442 w 1281736"/>
                  <a:gd name="connsiteY224" fmla="*/ 455663 h 1477695"/>
                  <a:gd name="connsiteX225" fmla="*/ 844867 w 1281736"/>
                  <a:gd name="connsiteY225" fmla="*/ 485095 h 1477695"/>
                  <a:gd name="connsiteX226" fmla="*/ 833914 w 1281736"/>
                  <a:gd name="connsiteY226" fmla="*/ 505669 h 1477695"/>
                  <a:gd name="connsiteX227" fmla="*/ 845344 w 1281736"/>
                  <a:gd name="connsiteY227" fmla="*/ 537387 h 1477695"/>
                  <a:gd name="connsiteX228" fmla="*/ 837152 w 1281736"/>
                  <a:gd name="connsiteY228" fmla="*/ 562438 h 1477695"/>
                  <a:gd name="connsiteX229" fmla="*/ 826579 w 1281736"/>
                  <a:gd name="connsiteY229" fmla="*/ 547007 h 1477695"/>
                  <a:gd name="connsiteX230" fmla="*/ 813530 w 1281736"/>
                  <a:gd name="connsiteY230" fmla="*/ 515194 h 1477695"/>
                  <a:gd name="connsiteX231" fmla="*/ 805339 w 1281736"/>
                  <a:gd name="connsiteY231" fmla="*/ 514241 h 1477695"/>
                  <a:gd name="connsiteX232" fmla="*/ 793147 w 1281736"/>
                  <a:gd name="connsiteY232" fmla="*/ 503669 h 1477695"/>
                  <a:gd name="connsiteX233" fmla="*/ 768858 w 1281736"/>
                  <a:gd name="connsiteY233" fmla="*/ 508336 h 1477695"/>
                  <a:gd name="connsiteX234" fmla="*/ 754094 w 1281736"/>
                  <a:gd name="connsiteY234" fmla="*/ 512336 h 1477695"/>
                  <a:gd name="connsiteX235" fmla="*/ 743522 w 1281736"/>
                  <a:gd name="connsiteY235" fmla="*/ 518147 h 1477695"/>
                  <a:gd name="connsiteX236" fmla="*/ 723995 w 1281736"/>
                  <a:gd name="connsiteY236" fmla="*/ 512336 h 1477695"/>
                  <a:gd name="connsiteX237" fmla="*/ 705231 w 1281736"/>
                  <a:gd name="connsiteY237" fmla="*/ 515194 h 1477695"/>
                  <a:gd name="connsiteX238" fmla="*/ 688943 w 1281736"/>
                  <a:gd name="connsiteY238" fmla="*/ 529672 h 1477695"/>
                  <a:gd name="connsiteX239" fmla="*/ 677513 w 1281736"/>
                  <a:gd name="connsiteY239" fmla="*/ 543102 h 1477695"/>
                  <a:gd name="connsiteX240" fmla="*/ 679133 w 1281736"/>
                  <a:gd name="connsiteY240" fmla="*/ 566153 h 1477695"/>
                  <a:gd name="connsiteX241" fmla="*/ 678275 w 1281736"/>
                  <a:gd name="connsiteY241" fmla="*/ 600824 h 1477695"/>
                  <a:gd name="connsiteX242" fmla="*/ 698659 w 1281736"/>
                  <a:gd name="connsiteY242" fmla="*/ 631589 h 1477695"/>
                  <a:gd name="connsiteX243" fmla="*/ 719804 w 1281736"/>
                  <a:gd name="connsiteY243" fmla="*/ 635399 h 1477695"/>
                  <a:gd name="connsiteX244" fmla="*/ 734473 w 1281736"/>
                  <a:gd name="connsiteY244" fmla="*/ 633494 h 1477695"/>
                  <a:gd name="connsiteX245" fmla="*/ 740950 w 1281736"/>
                  <a:gd name="connsiteY245" fmla="*/ 619969 h 1477695"/>
                  <a:gd name="connsiteX246" fmla="*/ 751523 w 1281736"/>
                  <a:gd name="connsiteY246" fmla="*/ 604538 h 1477695"/>
                  <a:gd name="connsiteX247" fmla="*/ 775145 w 1281736"/>
                  <a:gd name="connsiteY247" fmla="*/ 602633 h 1477695"/>
                  <a:gd name="connsiteX248" fmla="*/ 775145 w 1281736"/>
                  <a:gd name="connsiteY248" fmla="*/ 629589 h 1477695"/>
                  <a:gd name="connsiteX249" fmla="*/ 769429 w 1281736"/>
                  <a:gd name="connsiteY249" fmla="*/ 657497 h 1477695"/>
                  <a:gd name="connsiteX250" fmla="*/ 769429 w 1281736"/>
                  <a:gd name="connsiteY250" fmla="*/ 668070 h 1477695"/>
                  <a:gd name="connsiteX251" fmla="*/ 781621 w 1281736"/>
                  <a:gd name="connsiteY251" fmla="*/ 670928 h 1477695"/>
                  <a:gd name="connsiteX252" fmla="*/ 798767 w 1281736"/>
                  <a:gd name="connsiteY252" fmla="*/ 664165 h 1477695"/>
                  <a:gd name="connsiteX253" fmla="*/ 816674 w 1281736"/>
                  <a:gd name="connsiteY253" fmla="*/ 686358 h 1477695"/>
                  <a:gd name="connsiteX254" fmla="*/ 812578 w 1281736"/>
                  <a:gd name="connsiteY254" fmla="*/ 719981 h 1477695"/>
                  <a:gd name="connsiteX255" fmla="*/ 818293 w 1281736"/>
                  <a:gd name="connsiteY255" fmla="*/ 737317 h 1477695"/>
                  <a:gd name="connsiteX256" fmla="*/ 833723 w 1281736"/>
                  <a:gd name="connsiteY256" fmla="*/ 745985 h 1477695"/>
                  <a:gd name="connsiteX257" fmla="*/ 850868 w 1281736"/>
                  <a:gd name="connsiteY257" fmla="*/ 735412 h 1477695"/>
                  <a:gd name="connsiteX258" fmla="*/ 867156 w 1281736"/>
                  <a:gd name="connsiteY258" fmla="*/ 745032 h 1477695"/>
                  <a:gd name="connsiteX259" fmla="*/ 877729 w 1281736"/>
                  <a:gd name="connsiteY259" fmla="*/ 747890 h 1477695"/>
                  <a:gd name="connsiteX260" fmla="*/ 889921 w 1281736"/>
                  <a:gd name="connsiteY260" fmla="*/ 732459 h 1477695"/>
                  <a:gd name="connsiteX261" fmla="*/ 907066 w 1281736"/>
                  <a:gd name="connsiteY261" fmla="*/ 717029 h 1477695"/>
                  <a:gd name="connsiteX262" fmla="*/ 927449 w 1281736"/>
                  <a:gd name="connsiteY262" fmla="*/ 706456 h 1477695"/>
                  <a:gd name="connsiteX263" fmla="*/ 924211 w 1281736"/>
                  <a:gd name="connsiteY263" fmla="*/ 723791 h 1477695"/>
                  <a:gd name="connsiteX264" fmla="*/ 927449 w 1281736"/>
                  <a:gd name="connsiteY264" fmla="*/ 746842 h 1477695"/>
                  <a:gd name="connsiteX265" fmla="*/ 933164 w 1281736"/>
                  <a:gd name="connsiteY265" fmla="*/ 726649 h 1477695"/>
                  <a:gd name="connsiteX266" fmla="*/ 949452 w 1281736"/>
                  <a:gd name="connsiteY266" fmla="*/ 713123 h 1477695"/>
                  <a:gd name="connsiteX267" fmla="*/ 962501 w 1281736"/>
                  <a:gd name="connsiteY267" fmla="*/ 727601 h 1477695"/>
                  <a:gd name="connsiteX268" fmla="*/ 982028 w 1281736"/>
                  <a:gd name="connsiteY268" fmla="*/ 728554 h 1477695"/>
                  <a:gd name="connsiteX269" fmla="*/ 986885 w 1281736"/>
                  <a:gd name="connsiteY269" fmla="*/ 737222 h 1477695"/>
                  <a:gd name="connsiteX270" fmla="*/ 990981 w 1281736"/>
                  <a:gd name="connsiteY270" fmla="*/ 728554 h 1477695"/>
                  <a:gd name="connsiteX271" fmla="*/ 1012127 w 1281736"/>
                  <a:gd name="connsiteY271" fmla="*/ 724649 h 1477695"/>
                  <a:gd name="connsiteX272" fmla="*/ 1021080 w 1281736"/>
                  <a:gd name="connsiteY272" fmla="*/ 733316 h 1477695"/>
                  <a:gd name="connsiteX273" fmla="*/ 1031653 w 1281736"/>
                  <a:gd name="connsiteY273" fmla="*/ 719791 h 1477695"/>
                  <a:gd name="connsiteX274" fmla="*/ 1025938 w 1281736"/>
                  <a:gd name="connsiteY274" fmla="*/ 743889 h 1477695"/>
                  <a:gd name="connsiteX275" fmla="*/ 1030796 w 1281736"/>
                  <a:gd name="connsiteY275" fmla="*/ 749699 h 1477695"/>
                  <a:gd name="connsiteX276" fmla="*/ 1033272 w 1281736"/>
                  <a:gd name="connsiteY276" fmla="*/ 752557 h 1477695"/>
                  <a:gd name="connsiteX277" fmla="*/ 1047083 w 1281736"/>
                  <a:gd name="connsiteY277" fmla="*/ 755414 h 1477695"/>
                  <a:gd name="connsiteX278" fmla="*/ 1060990 w 1281736"/>
                  <a:gd name="connsiteY278" fmla="*/ 773702 h 1477695"/>
                  <a:gd name="connsiteX279" fmla="*/ 1081183 w 1281736"/>
                  <a:gd name="connsiteY279" fmla="*/ 772940 h 1477695"/>
                  <a:gd name="connsiteX280" fmla="*/ 1114711 w 1281736"/>
                  <a:gd name="connsiteY280" fmla="*/ 797705 h 1477695"/>
                  <a:gd name="connsiteX281" fmla="*/ 1129379 w 1281736"/>
                  <a:gd name="connsiteY281" fmla="*/ 819899 h 1477695"/>
                  <a:gd name="connsiteX282" fmla="*/ 1137571 w 1281736"/>
                  <a:gd name="connsiteY282" fmla="*/ 834281 h 1477695"/>
                  <a:gd name="connsiteX283" fmla="*/ 1114806 w 1281736"/>
                  <a:gd name="connsiteY283" fmla="*/ 848759 h 1477695"/>
                  <a:gd name="connsiteX284" fmla="*/ 1119664 w 1281736"/>
                  <a:gd name="connsiteY284" fmla="*/ 857427 h 1477695"/>
                  <a:gd name="connsiteX285" fmla="*/ 1135190 w 1281736"/>
                  <a:gd name="connsiteY285" fmla="*/ 845902 h 1477695"/>
                  <a:gd name="connsiteX286" fmla="*/ 1144143 w 1281736"/>
                  <a:gd name="connsiteY286" fmla="*/ 861332 h 1477695"/>
                  <a:gd name="connsiteX287" fmla="*/ 1135190 w 1281736"/>
                  <a:gd name="connsiteY287" fmla="*/ 875715 h 1477695"/>
                  <a:gd name="connsiteX288" fmla="*/ 1148239 w 1281736"/>
                  <a:gd name="connsiteY288" fmla="*/ 862285 h 1477695"/>
                  <a:gd name="connsiteX289" fmla="*/ 1159669 w 1281736"/>
                  <a:gd name="connsiteY289" fmla="*/ 854570 h 1477695"/>
                  <a:gd name="connsiteX290" fmla="*/ 1179195 w 1281736"/>
                  <a:gd name="connsiteY290" fmla="*/ 861332 h 1477695"/>
                  <a:gd name="connsiteX291" fmla="*/ 1200341 w 1281736"/>
                  <a:gd name="connsiteY291" fmla="*/ 875715 h 1477695"/>
                  <a:gd name="connsiteX292" fmla="*/ 1219867 w 1281736"/>
                  <a:gd name="connsiteY292" fmla="*/ 876668 h 1477695"/>
                  <a:gd name="connsiteX293" fmla="*/ 1243489 w 1281736"/>
                  <a:gd name="connsiteY293" fmla="*/ 890098 h 1477695"/>
                  <a:gd name="connsiteX294" fmla="*/ 1266254 w 1281736"/>
                  <a:gd name="connsiteY294" fmla="*/ 901623 h 1477695"/>
                  <a:gd name="connsiteX295" fmla="*/ 1281684 w 1281736"/>
                  <a:gd name="connsiteY295" fmla="*/ 925721 h 1477695"/>
                  <a:gd name="connsiteX296" fmla="*/ 1271873 w 1281736"/>
                  <a:gd name="connsiteY296" fmla="*/ 960392 h 1477695"/>
                  <a:gd name="connsiteX297" fmla="*/ 1245775 w 1281736"/>
                  <a:gd name="connsiteY297" fmla="*/ 994111 h 1477695"/>
                  <a:gd name="connsiteX298" fmla="*/ 1241679 w 1281736"/>
                  <a:gd name="connsiteY298" fmla="*/ 1024877 h 1477695"/>
                  <a:gd name="connsiteX299" fmla="*/ 1235964 w 1281736"/>
                  <a:gd name="connsiteY299" fmla="*/ 1056595 h 1477695"/>
                  <a:gd name="connsiteX300" fmla="*/ 1227773 w 1281736"/>
                  <a:gd name="connsiteY300" fmla="*/ 1078693 h 1477695"/>
                  <a:gd name="connsiteX301" fmla="*/ 1216438 w 1281736"/>
                  <a:gd name="connsiteY301" fmla="*/ 1103649 h 1477695"/>
                  <a:gd name="connsiteX302" fmla="*/ 1192816 w 1281736"/>
                  <a:gd name="connsiteY302" fmla="*/ 1110411 h 1477695"/>
                  <a:gd name="connsiteX303" fmla="*/ 1178147 w 1281736"/>
                  <a:gd name="connsiteY303" fmla="*/ 1116221 h 1477695"/>
                  <a:gd name="connsiteX304" fmla="*/ 1151287 w 1281736"/>
                  <a:gd name="connsiteY304" fmla="*/ 1133557 h 1477695"/>
                  <a:gd name="connsiteX305" fmla="*/ 1149667 w 1281736"/>
                  <a:gd name="connsiteY305" fmla="*/ 1165275 h 1477695"/>
                  <a:gd name="connsiteX306" fmla="*/ 1135952 w 1281736"/>
                  <a:gd name="connsiteY306" fmla="*/ 1178896 h 1477695"/>
                  <a:gd name="connsiteX307" fmla="*/ 1123664 w 1281736"/>
                  <a:gd name="connsiteY307" fmla="*/ 1192231 h 1477695"/>
                  <a:gd name="connsiteX308" fmla="*/ 1116330 w 1281736"/>
                  <a:gd name="connsiteY308" fmla="*/ 1210519 h 1477695"/>
                  <a:gd name="connsiteX309" fmla="*/ 1096804 w 1281736"/>
                  <a:gd name="connsiteY309" fmla="*/ 1237475 h 1477695"/>
                  <a:gd name="connsiteX310" fmla="*/ 1068324 w 1281736"/>
                  <a:gd name="connsiteY310" fmla="*/ 1243285 h 1477695"/>
                  <a:gd name="connsiteX311" fmla="*/ 1056894 w 1281736"/>
                  <a:gd name="connsiteY311" fmla="*/ 1211471 h 1477695"/>
                  <a:gd name="connsiteX312" fmla="*/ 1051274 w 1281736"/>
                  <a:gd name="connsiteY312" fmla="*/ 1235855 h 1477695"/>
                  <a:gd name="connsiteX313" fmla="*/ 1068324 w 1281736"/>
                  <a:gd name="connsiteY313" fmla="*/ 1252810 h 1477695"/>
                  <a:gd name="connsiteX314" fmla="*/ 1068324 w 1281736"/>
                  <a:gd name="connsiteY314" fmla="*/ 1265288 h 1477695"/>
                  <a:gd name="connsiteX315" fmla="*/ 1052894 w 1281736"/>
                  <a:gd name="connsiteY315" fmla="*/ 1288338 h 1477695"/>
                  <a:gd name="connsiteX316" fmla="*/ 1019461 w 1281736"/>
                  <a:gd name="connsiteY316" fmla="*/ 1290243 h 1477695"/>
                  <a:gd name="connsiteX317" fmla="*/ 1012889 w 1281736"/>
                  <a:gd name="connsiteY317" fmla="*/ 1302721 h 1477695"/>
                  <a:gd name="connsiteX318" fmla="*/ 1008793 w 1281736"/>
                  <a:gd name="connsiteY318" fmla="*/ 1313294 h 1477695"/>
                  <a:gd name="connsiteX319" fmla="*/ 987647 w 1281736"/>
                  <a:gd name="connsiteY319" fmla="*/ 1309388 h 1477695"/>
                  <a:gd name="connsiteX320" fmla="*/ 994982 w 1281736"/>
                  <a:gd name="connsiteY320" fmla="*/ 1324819 h 1477695"/>
                  <a:gd name="connsiteX321" fmla="*/ 1002316 w 1281736"/>
                  <a:gd name="connsiteY321" fmla="*/ 1327676 h 1477695"/>
                  <a:gd name="connsiteX322" fmla="*/ 990124 w 1281736"/>
                  <a:gd name="connsiteY322" fmla="*/ 1343107 h 1477695"/>
                  <a:gd name="connsiteX323" fmla="*/ 974598 w 1281736"/>
                  <a:gd name="connsiteY323" fmla="*/ 1362347 h 1477695"/>
                  <a:gd name="connsiteX324" fmla="*/ 968121 w 1281736"/>
                  <a:gd name="connsiteY324" fmla="*/ 1375778 h 1477695"/>
                  <a:gd name="connsiteX325" fmla="*/ 984409 w 1281736"/>
                  <a:gd name="connsiteY325" fmla="*/ 1378635 h 1477695"/>
                  <a:gd name="connsiteX326" fmla="*/ 978694 w 1281736"/>
                  <a:gd name="connsiteY326" fmla="*/ 1396923 h 1477695"/>
                  <a:gd name="connsiteX327" fmla="*/ 955929 w 1281736"/>
                  <a:gd name="connsiteY327" fmla="*/ 1417116 h 1477695"/>
                  <a:gd name="connsiteX328" fmla="*/ 951833 w 1281736"/>
                  <a:gd name="connsiteY328" fmla="*/ 1438262 h 1477695"/>
                  <a:gd name="connsiteX329" fmla="*/ 973836 w 1281736"/>
                  <a:gd name="connsiteY329" fmla="*/ 1461312 h 1477695"/>
                  <a:gd name="connsiteX330" fmla="*/ 994982 w 1281736"/>
                  <a:gd name="connsiteY330" fmla="*/ 1466075 h 1477695"/>
                  <a:gd name="connsiteX331" fmla="*/ 972979 w 1281736"/>
                  <a:gd name="connsiteY331" fmla="*/ 1472837 h 1477695"/>
                  <a:gd name="connsiteX332" fmla="*/ 950976 w 1281736"/>
                  <a:gd name="connsiteY332" fmla="*/ 1477695 h 1477695"/>
                  <a:gd name="connsiteX333" fmla="*/ 929831 w 1281736"/>
                  <a:gd name="connsiteY333" fmla="*/ 1469980 h 1477695"/>
                  <a:gd name="connsiteX334" fmla="*/ 939641 w 1281736"/>
                  <a:gd name="connsiteY334" fmla="*/ 1458455 h 1477695"/>
                  <a:gd name="connsiteX335" fmla="*/ 934783 w 1281736"/>
                  <a:gd name="connsiteY335" fmla="*/ 1452644 h 1477695"/>
                  <a:gd name="connsiteX336" fmla="*/ 925830 w 1281736"/>
                  <a:gd name="connsiteY336" fmla="*/ 1466075 h 1477695"/>
                  <a:gd name="connsiteX337" fmla="*/ 914400 w 1281736"/>
                  <a:gd name="connsiteY337" fmla="*/ 1456454 h 1477695"/>
                  <a:gd name="connsiteX338" fmla="*/ 902970 w 1281736"/>
                  <a:gd name="connsiteY338" fmla="*/ 1439119 h 1477695"/>
                  <a:gd name="connsiteX339" fmla="*/ 893159 w 1281736"/>
                  <a:gd name="connsiteY339" fmla="*/ 1423688 h 1477695"/>
                  <a:gd name="connsiteX340" fmla="*/ 898017 w 1281736"/>
                  <a:gd name="connsiteY340" fmla="*/ 1410163 h 1477695"/>
                  <a:gd name="connsiteX341" fmla="*/ 888206 w 1281736"/>
                  <a:gd name="connsiteY341" fmla="*/ 1401495 h 1477695"/>
                  <a:gd name="connsiteX342" fmla="*/ 895541 w 1281736"/>
                  <a:gd name="connsiteY342" fmla="*/ 1382255 h 1477695"/>
                  <a:gd name="connsiteX343" fmla="*/ 889825 w 1281736"/>
                  <a:gd name="connsiteY343" fmla="*/ 1368825 h 1477695"/>
                  <a:gd name="connsiteX344" fmla="*/ 898779 w 1281736"/>
                  <a:gd name="connsiteY344" fmla="*/ 1351489 h 1477695"/>
                  <a:gd name="connsiteX345" fmla="*/ 908590 w 1281736"/>
                  <a:gd name="connsiteY345" fmla="*/ 1331296 h 1477695"/>
                  <a:gd name="connsiteX346" fmla="*/ 904494 w 1281736"/>
                  <a:gd name="connsiteY346" fmla="*/ 1310150 h 1477695"/>
                  <a:gd name="connsiteX347" fmla="*/ 910209 w 1281736"/>
                  <a:gd name="connsiteY347" fmla="*/ 1289005 h 1477695"/>
                  <a:gd name="connsiteX348" fmla="*/ 904494 w 1281736"/>
                  <a:gd name="connsiteY348" fmla="*/ 1273575 h 1477695"/>
                  <a:gd name="connsiteX349" fmla="*/ 910971 w 1281736"/>
                  <a:gd name="connsiteY349" fmla="*/ 1259192 h 1477695"/>
                  <a:gd name="connsiteX350" fmla="*/ 917448 w 1281736"/>
                  <a:gd name="connsiteY350" fmla="*/ 1238999 h 1477695"/>
                  <a:gd name="connsiteX351" fmla="*/ 925640 w 1281736"/>
                  <a:gd name="connsiteY351" fmla="*/ 1216901 h 1477695"/>
                  <a:gd name="connsiteX352" fmla="*/ 922401 w 1281736"/>
                  <a:gd name="connsiteY352" fmla="*/ 1191850 h 1477695"/>
                  <a:gd name="connsiteX353" fmla="*/ 928116 w 1281736"/>
                  <a:gd name="connsiteY353" fmla="*/ 1179372 h 1477695"/>
                  <a:gd name="connsiteX354" fmla="*/ 937260 w 1281736"/>
                  <a:gd name="connsiteY354" fmla="*/ 1166894 h 1477695"/>
                  <a:gd name="connsiteX355" fmla="*/ 936212 w 1281736"/>
                  <a:gd name="connsiteY355" fmla="*/ 1128413 h 1477695"/>
                  <a:gd name="connsiteX356" fmla="*/ 941070 w 1281736"/>
                  <a:gd name="connsiteY356" fmla="*/ 1078407 h 1477695"/>
                  <a:gd name="connsiteX357" fmla="*/ 937832 w 1281736"/>
                  <a:gd name="connsiteY357" fmla="*/ 1056309 h 1477695"/>
                  <a:gd name="connsiteX358" fmla="*/ 923163 w 1281736"/>
                  <a:gd name="connsiteY358" fmla="*/ 1039926 h 1477695"/>
                  <a:gd name="connsiteX359" fmla="*/ 906018 w 1281736"/>
                  <a:gd name="connsiteY359" fmla="*/ 1027448 h 1477695"/>
                  <a:gd name="connsiteX360" fmla="*/ 877348 w 1281736"/>
                  <a:gd name="connsiteY360" fmla="*/ 1004874 h 1477695"/>
                  <a:gd name="connsiteX361" fmla="*/ 866966 w 1281736"/>
                  <a:gd name="connsiteY361" fmla="*/ 970679 h 1477695"/>
                  <a:gd name="connsiteX362" fmla="*/ 852297 w 1281736"/>
                  <a:gd name="connsiteY362" fmla="*/ 930293 h 1477695"/>
                  <a:gd name="connsiteX363" fmla="*/ 831914 w 1281736"/>
                  <a:gd name="connsiteY363" fmla="*/ 907243 h 1477695"/>
                  <a:gd name="connsiteX364" fmla="*/ 837152 w 1281736"/>
                  <a:gd name="connsiteY364" fmla="*/ 883049 h 1477695"/>
                  <a:gd name="connsiteX365" fmla="*/ 835152 w 1281736"/>
                  <a:gd name="connsiteY365" fmla="*/ 856284 h 1477695"/>
                  <a:gd name="connsiteX366" fmla="*/ 847344 w 1281736"/>
                  <a:gd name="connsiteY366" fmla="*/ 832662 h 1477695"/>
                  <a:gd name="connsiteX367" fmla="*/ 864394 w 1281736"/>
                  <a:gd name="connsiteY367" fmla="*/ 819708 h 1477695"/>
                  <a:gd name="connsiteX368" fmla="*/ 870109 w 1281736"/>
                  <a:gd name="connsiteY368" fmla="*/ 798563 h 1477695"/>
                  <a:gd name="connsiteX369" fmla="*/ 866013 w 1281736"/>
                  <a:gd name="connsiteY369" fmla="*/ 771607 h 1477695"/>
                  <a:gd name="connsiteX370" fmla="*/ 857060 w 1281736"/>
                  <a:gd name="connsiteY370" fmla="*/ 753319 h 1477695"/>
                  <a:gd name="connsiteX371" fmla="*/ 844867 w 1281736"/>
                  <a:gd name="connsiteY371" fmla="*/ 751414 h 1477695"/>
                  <a:gd name="connsiteX372" fmla="*/ 839153 w 1281736"/>
                  <a:gd name="connsiteY372" fmla="*/ 764939 h 1477695"/>
                  <a:gd name="connsiteX373" fmla="*/ 827723 w 1281736"/>
                  <a:gd name="connsiteY373" fmla="*/ 761034 h 1477695"/>
                  <a:gd name="connsiteX374" fmla="*/ 812197 w 1281736"/>
                  <a:gd name="connsiteY374" fmla="*/ 752366 h 1477695"/>
                  <a:gd name="connsiteX375" fmla="*/ 796671 w 1281736"/>
                  <a:gd name="connsiteY375" fmla="*/ 737888 h 1477695"/>
                  <a:gd name="connsiteX376" fmla="*/ 780764 w 1281736"/>
                  <a:gd name="connsiteY376" fmla="*/ 720934 h 1477695"/>
                  <a:gd name="connsiteX377" fmla="*/ 771430 w 1281736"/>
                  <a:gd name="connsiteY377" fmla="*/ 700360 h 1477695"/>
                  <a:gd name="connsiteX378" fmla="*/ 757619 w 1281736"/>
                  <a:gd name="connsiteY378" fmla="*/ 696455 h 1477695"/>
                  <a:gd name="connsiteX379" fmla="*/ 740474 w 1281736"/>
                  <a:gd name="connsiteY379" fmla="*/ 691597 h 1477695"/>
                  <a:gd name="connsiteX380" fmla="*/ 719328 w 1281736"/>
                  <a:gd name="connsiteY380" fmla="*/ 675214 h 1477695"/>
                  <a:gd name="connsiteX381" fmla="*/ 704660 w 1281736"/>
                  <a:gd name="connsiteY381" fmla="*/ 663689 h 1477695"/>
                  <a:gd name="connsiteX382" fmla="*/ 691610 w 1281736"/>
                  <a:gd name="connsiteY382" fmla="*/ 673309 h 1477695"/>
                  <a:gd name="connsiteX383" fmla="*/ 676942 w 1281736"/>
                  <a:gd name="connsiteY383" fmla="*/ 665594 h 1477695"/>
                  <a:gd name="connsiteX384" fmla="*/ 653701 w 1281736"/>
                  <a:gd name="connsiteY384" fmla="*/ 667499 h 1477695"/>
                  <a:gd name="connsiteX385" fmla="*/ 640366 w 1281736"/>
                  <a:gd name="connsiteY385" fmla="*/ 645401 h 1477695"/>
                  <a:gd name="connsiteX386" fmla="*/ 608552 w 1281736"/>
                  <a:gd name="connsiteY386" fmla="*/ 627113 h 1477695"/>
                  <a:gd name="connsiteX387" fmla="*/ 599599 w 1281736"/>
                  <a:gd name="connsiteY387" fmla="*/ 605015 h 1477695"/>
                  <a:gd name="connsiteX388" fmla="*/ 595503 w 1281736"/>
                  <a:gd name="connsiteY388" fmla="*/ 588632 h 1477695"/>
                  <a:gd name="connsiteX389" fmla="*/ 580073 w 1281736"/>
                  <a:gd name="connsiteY389" fmla="*/ 573201 h 1477695"/>
                  <a:gd name="connsiteX390" fmla="*/ 555593 w 1281736"/>
                  <a:gd name="connsiteY390" fmla="*/ 538530 h 1477695"/>
                  <a:gd name="connsiteX391" fmla="*/ 527876 w 1281736"/>
                  <a:gd name="connsiteY391" fmla="*/ 504812 h 1477695"/>
                  <a:gd name="connsiteX392" fmla="*/ 515684 w 1281736"/>
                  <a:gd name="connsiteY392" fmla="*/ 489476 h 1477695"/>
                  <a:gd name="connsiteX393" fmla="*/ 522161 w 1281736"/>
                  <a:gd name="connsiteY393" fmla="*/ 510622 h 1477695"/>
                  <a:gd name="connsiteX394" fmla="*/ 540068 w 1281736"/>
                  <a:gd name="connsiteY394" fmla="*/ 536625 h 1477695"/>
                  <a:gd name="connsiteX395" fmla="*/ 551498 w 1281736"/>
                  <a:gd name="connsiteY395" fmla="*/ 562628 h 1477695"/>
                  <a:gd name="connsiteX396" fmla="*/ 566166 w 1281736"/>
                  <a:gd name="connsiteY396" fmla="*/ 586727 h 1477695"/>
                  <a:gd name="connsiteX397" fmla="*/ 548259 w 1281736"/>
                  <a:gd name="connsiteY397" fmla="*/ 576154 h 1477695"/>
                  <a:gd name="connsiteX398" fmla="*/ 538448 w 1281736"/>
                  <a:gd name="connsiteY398" fmla="*/ 567486 h 1477695"/>
                  <a:gd name="connsiteX399" fmla="*/ 526256 w 1281736"/>
                  <a:gd name="connsiteY399" fmla="*/ 548246 h 1477695"/>
                  <a:gd name="connsiteX400" fmla="*/ 510826 w 1281736"/>
                  <a:gd name="connsiteY400" fmla="*/ 544436 h 1477695"/>
                  <a:gd name="connsiteX401" fmla="*/ 514064 w 1281736"/>
                  <a:gd name="connsiteY401" fmla="*/ 529005 h 1477695"/>
                  <a:gd name="connsiteX402" fmla="*/ 505111 w 1281736"/>
                  <a:gd name="connsiteY402" fmla="*/ 515575 h 1477695"/>
                  <a:gd name="connsiteX403" fmla="*/ 487204 w 1281736"/>
                  <a:gd name="connsiteY403" fmla="*/ 478046 h 1477695"/>
                  <a:gd name="connsiteX404" fmla="*/ 468440 w 1281736"/>
                  <a:gd name="connsiteY404" fmla="*/ 458806 h 1477695"/>
                  <a:gd name="connsiteX405" fmla="*/ 444151 w 1281736"/>
                  <a:gd name="connsiteY405" fmla="*/ 448614 h 1477695"/>
                  <a:gd name="connsiteX406" fmla="*/ 432626 w 1281736"/>
                  <a:gd name="connsiteY406" fmla="*/ 413562 h 1477695"/>
                  <a:gd name="connsiteX407" fmla="*/ 417957 w 1281736"/>
                  <a:gd name="connsiteY407" fmla="*/ 375081 h 1477695"/>
                  <a:gd name="connsiteX408" fmla="*/ 421195 w 1281736"/>
                  <a:gd name="connsiteY408" fmla="*/ 330885 h 1477695"/>
                  <a:gd name="connsiteX409" fmla="*/ 414909 w 1281736"/>
                  <a:gd name="connsiteY409" fmla="*/ 308501 h 1477695"/>
                  <a:gd name="connsiteX410" fmla="*/ 409766 w 1281736"/>
                  <a:gd name="connsiteY410" fmla="*/ 296309 h 1477695"/>
                  <a:gd name="connsiteX411" fmla="*/ 388620 w 1281736"/>
                  <a:gd name="connsiteY411" fmla="*/ 285927 h 1477695"/>
                  <a:gd name="connsiteX412" fmla="*/ 380524 w 1281736"/>
                  <a:gd name="connsiteY412" fmla="*/ 265544 h 1477695"/>
                  <a:gd name="connsiteX413" fmla="*/ 369951 w 1281736"/>
                  <a:gd name="connsiteY413" fmla="*/ 247256 h 1477695"/>
                  <a:gd name="connsiteX414" fmla="*/ 356902 w 1281736"/>
                  <a:gd name="connsiteY414" fmla="*/ 228015 h 1477695"/>
                  <a:gd name="connsiteX415" fmla="*/ 349568 w 1281736"/>
                  <a:gd name="connsiteY415" fmla="*/ 225158 h 1477695"/>
                  <a:gd name="connsiteX416" fmla="*/ 352806 w 1281736"/>
                  <a:gd name="connsiteY416" fmla="*/ 237731 h 1477695"/>
                  <a:gd name="connsiteX417" fmla="*/ 356902 w 1281736"/>
                  <a:gd name="connsiteY417" fmla="*/ 256971 h 1477695"/>
                  <a:gd name="connsiteX418" fmla="*/ 338138 w 1281736"/>
                  <a:gd name="connsiteY418" fmla="*/ 246398 h 1477695"/>
                  <a:gd name="connsiteX419" fmla="*/ 333280 w 1281736"/>
                  <a:gd name="connsiteY419" fmla="*/ 217538 h 1477695"/>
                  <a:gd name="connsiteX420" fmla="*/ 316992 w 1281736"/>
                  <a:gd name="connsiteY420" fmla="*/ 207917 h 1477695"/>
                  <a:gd name="connsiteX421" fmla="*/ 306419 w 1281736"/>
                  <a:gd name="connsiteY421" fmla="*/ 196392 h 1477695"/>
                  <a:gd name="connsiteX422" fmla="*/ 286036 w 1281736"/>
                  <a:gd name="connsiteY422" fmla="*/ 177152 h 1477695"/>
                  <a:gd name="connsiteX423" fmla="*/ 245555 w 1281736"/>
                  <a:gd name="connsiteY423" fmla="*/ 167817 h 1477695"/>
                  <a:gd name="connsiteX424" fmla="*/ 220028 w 1281736"/>
                  <a:gd name="connsiteY424" fmla="*/ 159816 h 1477695"/>
                  <a:gd name="connsiteX425" fmla="*/ 201263 w 1281736"/>
                  <a:gd name="connsiteY425" fmla="*/ 153053 h 1477695"/>
                  <a:gd name="connsiteX426" fmla="*/ 190024 w 1281736"/>
                  <a:gd name="connsiteY426" fmla="*/ 172865 h 1477695"/>
                  <a:gd name="connsiteX427" fmla="*/ 170307 w 1281736"/>
                  <a:gd name="connsiteY427" fmla="*/ 171341 h 1477695"/>
                  <a:gd name="connsiteX428" fmla="*/ 157258 w 1281736"/>
                  <a:gd name="connsiteY428" fmla="*/ 169436 h 1477695"/>
                  <a:gd name="connsiteX429" fmla="*/ 154781 w 1281736"/>
                  <a:gd name="connsiteY429" fmla="*/ 158864 h 1477695"/>
                  <a:gd name="connsiteX430" fmla="*/ 146590 w 1281736"/>
                  <a:gd name="connsiteY430" fmla="*/ 174294 h 1477695"/>
                  <a:gd name="connsiteX431" fmla="*/ 135160 w 1281736"/>
                  <a:gd name="connsiteY431" fmla="*/ 186772 h 1477695"/>
                  <a:gd name="connsiteX432" fmla="*/ 149828 w 1281736"/>
                  <a:gd name="connsiteY432" fmla="*/ 186772 h 1477695"/>
                  <a:gd name="connsiteX433" fmla="*/ 146590 w 1281736"/>
                  <a:gd name="connsiteY433" fmla="*/ 200297 h 1477695"/>
                  <a:gd name="connsiteX434" fmla="*/ 130302 w 1281736"/>
                  <a:gd name="connsiteY434" fmla="*/ 208965 h 1477695"/>
                  <a:gd name="connsiteX435" fmla="*/ 118872 w 1281736"/>
                  <a:gd name="connsiteY435" fmla="*/ 199345 h 1477695"/>
                  <a:gd name="connsiteX436" fmla="*/ 95631 w 1281736"/>
                  <a:gd name="connsiteY436" fmla="*/ 220395 h 1477695"/>
                  <a:gd name="connsiteX437" fmla="*/ 73247 w 1281736"/>
                  <a:gd name="connsiteY437" fmla="*/ 219538 h 1477695"/>
                  <a:gd name="connsiteX438" fmla="*/ 39815 w 1281736"/>
                  <a:gd name="connsiteY438" fmla="*/ 232016 h 1477695"/>
                  <a:gd name="connsiteX439" fmla="*/ 38195 w 1281736"/>
                  <a:gd name="connsiteY439" fmla="*/ 221443 h 1477695"/>
                  <a:gd name="connsiteX440" fmla="*/ 61817 w 1281736"/>
                  <a:gd name="connsiteY440" fmla="*/ 209918 h 1477695"/>
                  <a:gd name="connsiteX441" fmla="*/ 88678 w 1281736"/>
                  <a:gd name="connsiteY441" fmla="*/ 196487 h 1477695"/>
                  <a:gd name="connsiteX442" fmla="*/ 98489 w 1281736"/>
                  <a:gd name="connsiteY442" fmla="*/ 183057 h 1477695"/>
                  <a:gd name="connsiteX443" fmla="*/ 84677 w 1281736"/>
                  <a:gd name="connsiteY443" fmla="*/ 185915 h 1477695"/>
                  <a:gd name="connsiteX444" fmla="*/ 74104 w 1281736"/>
                  <a:gd name="connsiteY444" fmla="*/ 175342 h 1477695"/>
                  <a:gd name="connsiteX445" fmla="*/ 66770 w 1281736"/>
                  <a:gd name="connsiteY445" fmla="*/ 183057 h 1477695"/>
                  <a:gd name="connsiteX446" fmla="*/ 58674 w 1281736"/>
                  <a:gd name="connsiteY446" fmla="*/ 170579 h 1477695"/>
                  <a:gd name="connsiteX447" fmla="*/ 51340 w 1281736"/>
                  <a:gd name="connsiteY447" fmla="*/ 164769 h 1477695"/>
                  <a:gd name="connsiteX448" fmla="*/ 35052 w 1281736"/>
                  <a:gd name="connsiteY448" fmla="*/ 172484 h 1477695"/>
                  <a:gd name="connsiteX449" fmla="*/ 18764 w 1281736"/>
                  <a:gd name="connsiteY449" fmla="*/ 150386 h 1477695"/>
                  <a:gd name="connsiteX450" fmla="*/ 29337 w 1281736"/>
                  <a:gd name="connsiteY450" fmla="*/ 134956 h 1477695"/>
                  <a:gd name="connsiteX451" fmla="*/ 56198 w 1281736"/>
                  <a:gd name="connsiteY451" fmla="*/ 127241 h 1477695"/>
                  <a:gd name="connsiteX452" fmla="*/ 67628 w 1281736"/>
                  <a:gd name="connsiteY452" fmla="*/ 114668 h 1477695"/>
                  <a:gd name="connsiteX453" fmla="*/ 53816 w 1281736"/>
                  <a:gd name="connsiteY453" fmla="*/ 117525 h 1477695"/>
                  <a:gd name="connsiteX454" fmla="*/ 36671 w 1281736"/>
                  <a:gd name="connsiteY454" fmla="*/ 121430 h 1477695"/>
                  <a:gd name="connsiteX455" fmla="*/ 11430 w 1281736"/>
                  <a:gd name="connsiteY455" fmla="*/ 115620 h 1477695"/>
                  <a:gd name="connsiteX456" fmla="*/ 0 w 1281736"/>
                  <a:gd name="connsiteY456" fmla="*/ 101142 h 1477695"/>
                  <a:gd name="connsiteX457" fmla="*/ 26099 w 1281736"/>
                  <a:gd name="connsiteY457" fmla="*/ 93427 h 1477695"/>
                  <a:gd name="connsiteX458" fmla="*/ 36195 w 1281736"/>
                  <a:gd name="connsiteY458" fmla="*/ 89426 h 1477695"/>
                  <a:gd name="connsiteX459" fmla="*/ 782193 w 1281736"/>
                  <a:gd name="connsiteY459" fmla="*/ 376224 h 1477695"/>
                  <a:gd name="connsiteX460" fmla="*/ 789527 w 1281736"/>
                  <a:gd name="connsiteY460" fmla="*/ 359841 h 1477695"/>
                  <a:gd name="connsiteX461" fmla="*/ 792004 w 1281736"/>
                  <a:gd name="connsiteY461" fmla="*/ 336791 h 1477695"/>
                  <a:gd name="connsiteX462" fmla="*/ 808292 w 1281736"/>
                  <a:gd name="connsiteY462" fmla="*/ 324313 h 1477695"/>
                  <a:gd name="connsiteX463" fmla="*/ 822103 w 1281736"/>
                  <a:gd name="connsiteY463" fmla="*/ 339743 h 1477695"/>
                  <a:gd name="connsiteX464" fmla="*/ 826961 w 1281736"/>
                  <a:gd name="connsiteY464" fmla="*/ 357079 h 1477695"/>
                  <a:gd name="connsiteX465" fmla="*/ 836771 w 1281736"/>
                  <a:gd name="connsiteY465" fmla="*/ 344601 h 1477695"/>
                  <a:gd name="connsiteX466" fmla="*/ 839248 w 1281736"/>
                  <a:gd name="connsiteY466" fmla="*/ 326313 h 1477695"/>
                  <a:gd name="connsiteX467" fmla="*/ 849821 w 1281736"/>
                  <a:gd name="connsiteY467" fmla="*/ 336886 h 1477695"/>
                  <a:gd name="connsiteX468" fmla="*/ 840010 w 1281736"/>
                  <a:gd name="connsiteY468" fmla="*/ 317645 h 1477695"/>
                  <a:gd name="connsiteX469" fmla="*/ 820483 w 1281736"/>
                  <a:gd name="connsiteY469" fmla="*/ 317645 h 1477695"/>
                  <a:gd name="connsiteX470" fmla="*/ 797624 w 1281736"/>
                  <a:gd name="connsiteY470" fmla="*/ 313740 h 1477695"/>
                  <a:gd name="connsiteX471" fmla="*/ 778097 w 1281736"/>
                  <a:gd name="connsiteY471" fmla="*/ 325265 h 1477695"/>
                  <a:gd name="connsiteX472" fmla="*/ 777240 w 1281736"/>
                  <a:gd name="connsiteY472" fmla="*/ 353174 h 1477695"/>
                  <a:gd name="connsiteX473" fmla="*/ 782193 w 1281736"/>
                  <a:gd name="connsiteY473" fmla="*/ 376224 h 1477695"/>
                  <a:gd name="connsiteX474" fmla="*/ 827818 w 1281736"/>
                  <a:gd name="connsiteY474" fmla="*/ 376224 h 1477695"/>
                  <a:gd name="connsiteX475" fmla="*/ 843344 w 1281736"/>
                  <a:gd name="connsiteY475" fmla="*/ 371366 h 1477695"/>
                  <a:gd name="connsiteX476" fmla="*/ 862108 w 1281736"/>
                  <a:gd name="connsiteY476" fmla="*/ 358889 h 1477695"/>
                  <a:gd name="connsiteX477" fmla="*/ 875919 w 1281736"/>
                  <a:gd name="connsiteY477" fmla="*/ 351173 h 1477695"/>
                  <a:gd name="connsiteX478" fmla="*/ 887349 w 1281736"/>
                  <a:gd name="connsiteY478" fmla="*/ 341553 h 1477695"/>
                  <a:gd name="connsiteX479" fmla="*/ 864584 w 1281736"/>
                  <a:gd name="connsiteY479" fmla="*/ 339648 h 1477695"/>
                  <a:gd name="connsiteX480" fmla="*/ 845058 w 1281736"/>
                  <a:gd name="connsiteY480" fmla="*/ 360794 h 1477695"/>
                  <a:gd name="connsiteX481" fmla="*/ 829628 w 1281736"/>
                  <a:gd name="connsiteY481" fmla="*/ 370414 h 1477695"/>
                  <a:gd name="connsiteX482" fmla="*/ 827818 w 1281736"/>
                  <a:gd name="connsiteY482" fmla="*/ 376224 h 1477695"/>
                  <a:gd name="connsiteX483" fmla="*/ 743141 w 1281736"/>
                  <a:gd name="connsiteY483" fmla="*/ 302120 h 1477695"/>
                  <a:gd name="connsiteX484" fmla="*/ 756190 w 1281736"/>
                  <a:gd name="connsiteY484" fmla="*/ 304977 h 1477695"/>
                  <a:gd name="connsiteX485" fmla="*/ 771716 w 1281736"/>
                  <a:gd name="connsiteY485" fmla="*/ 299167 h 1477695"/>
                  <a:gd name="connsiteX486" fmla="*/ 780669 w 1281736"/>
                  <a:gd name="connsiteY486" fmla="*/ 303929 h 1477695"/>
                  <a:gd name="connsiteX487" fmla="*/ 799433 w 1281736"/>
                  <a:gd name="connsiteY487" fmla="*/ 305834 h 1477695"/>
                  <a:gd name="connsiteX488" fmla="*/ 803529 w 1281736"/>
                  <a:gd name="connsiteY488" fmla="*/ 292309 h 1477695"/>
                  <a:gd name="connsiteX489" fmla="*/ 784003 w 1281736"/>
                  <a:gd name="connsiteY489" fmla="*/ 278879 h 1477695"/>
                  <a:gd name="connsiteX490" fmla="*/ 757142 w 1281736"/>
                  <a:gd name="connsiteY490" fmla="*/ 291356 h 1477695"/>
                  <a:gd name="connsiteX491" fmla="*/ 743141 w 1281736"/>
                  <a:gd name="connsiteY491" fmla="*/ 302120 h 1477695"/>
                  <a:gd name="connsiteX492" fmla="*/ 409194 w 1281736"/>
                  <a:gd name="connsiteY492" fmla="*/ 270306 h 1477695"/>
                  <a:gd name="connsiteX493" fmla="*/ 415671 w 1281736"/>
                  <a:gd name="connsiteY493" fmla="*/ 284784 h 1477695"/>
                  <a:gd name="connsiteX494" fmla="*/ 428720 w 1281736"/>
                  <a:gd name="connsiteY494" fmla="*/ 292499 h 1477695"/>
                  <a:gd name="connsiteX495" fmla="*/ 436055 w 1281736"/>
                  <a:gd name="connsiteY495" fmla="*/ 307930 h 1477695"/>
                  <a:gd name="connsiteX496" fmla="*/ 436816 w 1281736"/>
                  <a:gd name="connsiteY496" fmla="*/ 292499 h 1477695"/>
                  <a:gd name="connsiteX497" fmla="*/ 418910 w 1281736"/>
                  <a:gd name="connsiteY497" fmla="*/ 277069 h 1477695"/>
                  <a:gd name="connsiteX498" fmla="*/ 409194 w 1281736"/>
                  <a:gd name="connsiteY498" fmla="*/ 270306 h 147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Lst>
                <a:rect l="l" t="t" r="r" b="b"/>
                <a:pathLst>
                  <a:path w="1281736" h="1477695">
                    <a:moveTo>
                      <a:pt x="36195" y="89426"/>
                    </a:moveTo>
                    <a:cubicBezTo>
                      <a:pt x="36195" y="89426"/>
                      <a:pt x="36195" y="89426"/>
                      <a:pt x="41053" y="94284"/>
                    </a:cubicBezTo>
                    <a:cubicBezTo>
                      <a:pt x="45910" y="99047"/>
                      <a:pt x="54102" y="100952"/>
                      <a:pt x="61436" y="101999"/>
                    </a:cubicBezTo>
                    <a:cubicBezTo>
                      <a:pt x="68771" y="102952"/>
                      <a:pt x="68771" y="97237"/>
                      <a:pt x="63055" y="91427"/>
                    </a:cubicBezTo>
                    <a:cubicBezTo>
                      <a:pt x="57341" y="85616"/>
                      <a:pt x="55721" y="86569"/>
                      <a:pt x="50864" y="85616"/>
                    </a:cubicBezTo>
                    <a:cubicBezTo>
                      <a:pt x="46006" y="84664"/>
                      <a:pt x="45149" y="78854"/>
                      <a:pt x="32099" y="78854"/>
                    </a:cubicBezTo>
                    <a:cubicBezTo>
                      <a:pt x="19050" y="78854"/>
                      <a:pt x="20669" y="71138"/>
                      <a:pt x="19050" y="67328"/>
                    </a:cubicBezTo>
                    <a:cubicBezTo>
                      <a:pt x="17431" y="63518"/>
                      <a:pt x="31528" y="55994"/>
                      <a:pt x="34766" y="56946"/>
                    </a:cubicBezTo>
                    <a:cubicBezTo>
                      <a:pt x="38005" y="57899"/>
                      <a:pt x="50006" y="54851"/>
                      <a:pt x="50006" y="54851"/>
                    </a:cubicBezTo>
                    <a:cubicBezTo>
                      <a:pt x="50006" y="54851"/>
                      <a:pt x="71152" y="45230"/>
                      <a:pt x="73628" y="47135"/>
                    </a:cubicBezTo>
                    <a:cubicBezTo>
                      <a:pt x="76105" y="49040"/>
                      <a:pt x="88297" y="45230"/>
                      <a:pt x="94012" y="43325"/>
                    </a:cubicBezTo>
                    <a:cubicBezTo>
                      <a:pt x="99727" y="41420"/>
                      <a:pt x="102965" y="30848"/>
                      <a:pt x="102965" y="30848"/>
                    </a:cubicBezTo>
                    <a:cubicBezTo>
                      <a:pt x="102965" y="30848"/>
                      <a:pt x="110300" y="33705"/>
                      <a:pt x="114395" y="38563"/>
                    </a:cubicBezTo>
                    <a:cubicBezTo>
                      <a:pt x="118491" y="43325"/>
                      <a:pt x="127445" y="38563"/>
                      <a:pt x="129921" y="38563"/>
                    </a:cubicBezTo>
                    <a:cubicBezTo>
                      <a:pt x="132398" y="38563"/>
                      <a:pt x="145828" y="41706"/>
                      <a:pt x="145828" y="41706"/>
                    </a:cubicBezTo>
                    <a:cubicBezTo>
                      <a:pt x="145828" y="41706"/>
                      <a:pt x="159068" y="39706"/>
                      <a:pt x="165545" y="38753"/>
                    </a:cubicBezTo>
                    <a:cubicBezTo>
                      <a:pt x="172117" y="37801"/>
                      <a:pt x="190976" y="46278"/>
                      <a:pt x="197453" y="48183"/>
                    </a:cubicBezTo>
                    <a:cubicBezTo>
                      <a:pt x="203930" y="50088"/>
                      <a:pt x="238220" y="41706"/>
                      <a:pt x="241459" y="41706"/>
                    </a:cubicBezTo>
                    <a:cubicBezTo>
                      <a:pt x="244697" y="41706"/>
                      <a:pt x="256127" y="58756"/>
                      <a:pt x="266700" y="55898"/>
                    </a:cubicBezTo>
                    <a:cubicBezTo>
                      <a:pt x="277273" y="53041"/>
                      <a:pt x="282226" y="57803"/>
                      <a:pt x="284607" y="58756"/>
                    </a:cubicBezTo>
                    <a:cubicBezTo>
                      <a:pt x="287084" y="59708"/>
                      <a:pt x="289465" y="59708"/>
                      <a:pt x="293561" y="65519"/>
                    </a:cubicBezTo>
                    <a:cubicBezTo>
                      <a:pt x="297656" y="71329"/>
                      <a:pt x="301657" y="66471"/>
                      <a:pt x="307372" y="62661"/>
                    </a:cubicBezTo>
                    <a:cubicBezTo>
                      <a:pt x="313087" y="58756"/>
                      <a:pt x="312230" y="54946"/>
                      <a:pt x="312230" y="54946"/>
                    </a:cubicBezTo>
                    <a:cubicBezTo>
                      <a:pt x="312230" y="54946"/>
                      <a:pt x="312230" y="54946"/>
                      <a:pt x="317087" y="53993"/>
                    </a:cubicBezTo>
                    <a:cubicBezTo>
                      <a:pt x="321945" y="53041"/>
                      <a:pt x="325184" y="55898"/>
                      <a:pt x="339090" y="56851"/>
                    </a:cubicBezTo>
                    <a:cubicBezTo>
                      <a:pt x="352901" y="57803"/>
                      <a:pt x="349663" y="53993"/>
                      <a:pt x="359474" y="50088"/>
                    </a:cubicBezTo>
                    <a:cubicBezTo>
                      <a:pt x="369284" y="46278"/>
                      <a:pt x="379000" y="54851"/>
                      <a:pt x="382334" y="53993"/>
                    </a:cubicBezTo>
                    <a:cubicBezTo>
                      <a:pt x="385572" y="53041"/>
                      <a:pt x="389668" y="45326"/>
                      <a:pt x="392049" y="49136"/>
                    </a:cubicBezTo>
                    <a:cubicBezTo>
                      <a:pt x="394526" y="53041"/>
                      <a:pt x="398526" y="60661"/>
                      <a:pt x="398526" y="60661"/>
                    </a:cubicBezTo>
                    <a:cubicBezTo>
                      <a:pt x="398526" y="60661"/>
                      <a:pt x="409099" y="51041"/>
                      <a:pt x="412337" y="51041"/>
                    </a:cubicBezTo>
                    <a:cubicBezTo>
                      <a:pt x="415576" y="51041"/>
                      <a:pt x="434245" y="52850"/>
                      <a:pt x="439865" y="51898"/>
                    </a:cubicBezTo>
                    <a:cubicBezTo>
                      <a:pt x="445580" y="50945"/>
                      <a:pt x="458724" y="52946"/>
                      <a:pt x="463582" y="57803"/>
                    </a:cubicBezTo>
                    <a:cubicBezTo>
                      <a:pt x="468440" y="62661"/>
                      <a:pt x="480727" y="61613"/>
                      <a:pt x="487204" y="66471"/>
                    </a:cubicBezTo>
                    <a:cubicBezTo>
                      <a:pt x="493681" y="71329"/>
                      <a:pt x="500253" y="62661"/>
                      <a:pt x="496919" y="60756"/>
                    </a:cubicBezTo>
                    <a:cubicBezTo>
                      <a:pt x="493681" y="58851"/>
                      <a:pt x="485489" y="51136"/>
                      <a:pt x="485489" y="51136"/>
                    </a:cubicBezTo>
                    <a:cubicBezTo>
                      <a:pt x="485489" y="51136"/>
                      <a:pt x="473297" y="33800"/>
                      <a:pt x="471678" y="30943"/>
                    </a:cubicBezTo>
                    <a:cubicBezTo>
                      <a:pt x="470059" y="28085"/>
                      <a:pt x="467582" y="28085"/>
                      <a:pt x="464344" y="35705"/>
                    </a:cubicBezTo>
                    <a:cubicBezTo>
                      <a:pt x="461105" y="43421"/>
                      <a:pt x="448913" y="43421"/>
                      <a:pt x="435007" y="44373"/>
                    </a:cubicBezTo>
                    <a:cubicBezTo>
                      <a:pt x="421195" y="45326"/>
                      <a:pt x="430149" y="36658"/>
                      <a:pt x="414623" y="35705"/>
                    </a:cubicBezTo>
                    <a:cubicBezTo>
                      <a:pt x="399193" y="34753"/>
                      <a:pt x="404813" y="27990"/>
                      <a:pt x="409766" y="27990"/>
                    </a:cubicBezTo>
                    <a:cubicBezTo>
                      <a:pt x="414623" y="27990"/>
                      <a:pt x="417862" y="16465"/>
                      <a:pt x="419576" y="9702"/>
                    </a:cubicBezTo>
                    <a:cubicBezTo>
                      <a:pt x="421195" y="2939"/>
                      <a:pt x="426911" y="3892"/>
                      <a:pt x="438341" y="4940"/>
                    </a:cubicBezTo>
                    <a:cubicBezTo>
                      <a:pt x="449770" y="5892"/>
                      <a:pt x="453009" y="3035"/>
                      <a:pt x="464439" y="4940"/>
                    </a:cubicBezTo>
                    <a:cubicBezTo>
                      <a:pt x="475869" y="6845"/>
                      <a:pt x="475012" y="-871"/>
                      <a:pt x="486442" y="82"/>
                    </a:cubicBezTo>
                    <a:cubicBezTo>
                      <a:pt x="497872" y="1034"/>
                      <a:pt x="492157" y="2939"/>
                      <a:pt x="498634" y="7797"/>
                    </a:cubicBezTo>
                    <a:cubicBezTo>
                      <a:pt x="505111" y="12560"/>
                      <a:pt x="509207" y="11607"/>
                      <a:pt x="518160" y="16465"/>
                    </a:cubicBezTo>
                    <a:cubicBezTo>
                      <a:pt x="527114" y="21323"/>
                      <a:pt x="523875" y="21323"/>
                      <a:pt x="527971" y="22275"/>
                    </a:cubicBezTo>
                    <a:cubicBezTo>
                      <a:pt x="532067" y="23228"/>
                      <a:pt x="545878" y="20370"/>
                      <a:pt x="553974" y="19322"/>
                    </a:cubicBezTo>
                    <a:cubicBezTo>
                      <a:pt x="562166" y="18370"/>
                      <a:pt x="568643" y="17417"/>
                      <a:pt x="572738" y="23228"/>
                    </a:cubicBezTo>
                    <a:cubicBezTo>
                      <a:pt x="576834" y="29038"/>
                      <a:pt x="575977" y="35705"/>
                      <a:pt x="581692" y="40563"/>
                    </a:cubicBezTo>
                    <a:cubicBezTo>
                      <a:pt x="587407" y="45421"/>
                      <a:pt x="578453" y="23228"/>
                      <a:pt x="578453" y="15512"/>
                    </a:cubicBezTo>
                    <a:cubicBezTo>
                      <a:pt x="578453" y="7797"/>
                      <a:pt x="589883" y="14560"/>
                      <a:pt x="597218" y="14560"/>
                    </a:cubicBezTo>
                    <a:cubicBezTo>
                      <a:pt x="604552" y="14560"/>
                      <a:pt x="612648" y="11702"/>
                      <a:pt x="614267" y="15512"/>
                    </a:cubicBezTo>
                    <a:cubicBezTo>
                      <a:pt x="615887" y="19322"/>
                      <a:pt x="603695" y="25133"/>
                      <a:pt x="611029" y="33800"/>
                    </a:cubicBezTo>
                    <a:cubicBezTo>
                      <a:pt x="618363" y="42468"/>
                      <a:pt x="623221" y="45326"/>
                      <a:pt x="629793" y="45326"/>
                    </a:cubicBezTo>
                    <a:cubicBezTo>
                      <a:pt x="636270" y="45326"/>
                      <a:pt x="650939" y="47231"/>
                      <a:pt x="644462" y="57803"/>
                    </a:cubicBezTo>
                    <a:cubicBezTo>
                      <a:pt x="637985" y="68376"/>
                      <a:pt x="620840" y="67424"/>
                      <a:pt x="615125" y="67424"/>
                    </a:cubicBezTo>
                    <a:cubicBezTo>
                      <a:pt x="609410" y="67424"/>
                      <a:pt x="599694" y="71329"/>
                      <a:pt x="602075" y="77044"/>
                    </a:cubicBezTo>
                    <a:cubicBezTo>
                      <a:pt x="604552" y="82854"/>
                      <a:pt x="617601" y="79901"/>
                      <a:pt x="626459" y="79901"/>
                    </a:cubicBezTo>
                    <a:cubicBezTo>
                      <a:pt x="635413" y="79901"/>
                      <a:pt x="663131" y="82759"/>
                      <a:pt x="670465" y="79901"/>
                    </a:cubicBezTo>
                    <a:cubicBezTo>
                      <a:pt x="677799" y="77044"/>
                      <a:pt x="676180" y="65423"/>
                      <a:pt x="667988" y="62566"/>
                    </a:cubicBezTo>
                    <a:cubicBezTo>
                      <a:pt x="659892" y="59708"/>
                      <a:pt x="666369" y="53898"/>
                      <a:pt x="674465" y="55803"/>
                    </a:cubicBezTo>
                    <a:cubicBezTo>
                      <a:pt x="682657" y="57708"/>
                      <a:pt x="690753" y="52946"/>
                      <a:pt x="689134" y="55803"/>
                    </a:cubicBezTo>
                    <a:cubicBezTo>
                      <a:pt x="687515" y="58661"/>
                      <a:pt x="689991" y="65423"/>
                      <a:pt x="689991" y="73139"/>
                    </a:cubicBezTo>
                    <a:cubicBezTo>
                      <a:pt x="689991" y="80854"/>
                      <a:pt x="692468" y="85712"/>
                      <a:pt x="698087" y="83711"/>
                    </a:cubicBezTo>
                    <a:cubicBezTo>
                      <a:pt x="703802" y="81806"/>
                      <a:pt x="702755" y="75425"/>
                      <a:pt x="708470" y="74472"/>
                    </a:cubicBezTo>
                    <a:cubicBezTo>
                      <a:pt x="714185" y="73520"/>
                      <a:pt x="712756" y="62566"/>
                      <a:pt x="709422" y="53898"/>
                    </a:cubicBezTo>
                    <a:cubicBezTo>
                      <a:pt x="706184" y="45230"/>
                      <a:pt x="703707" y="40373"/>
                      <a:pt x="704564" y="35610"/>
                    </a:cubicBezTo>
                    <a:cubicBezTo>
                      <a:pt x="705422" y="30848"/>
                      <a:pt x="714375" y="29800"/>
                      <a:pt x="719233" y="34658"/>
                    </a:cubicBezTo>
                    <a:cubicBezTo>
                      <a:pt x="724091" y="39515"/>
                      <a:pt x="730663" y="49040"/>
                      <a:pt x="730663" y="49040"/>
                    </a:cubicBezTo>
                    <a:cubicBezTo>
                      <a:pt x="730663" y="49040"/>
                      <a:pt x="740474" y="55803"/>
                      <a:pt x="743712" y="63518"/>
                    </a:cubicBezTo>
                    <a:cubicBezTo>
                      <a:pt x="746951" y="71234"/>
                      <a:pt x="747808" y="69329"/>
                      <a:pt x="754285" y="64471"/>
                    </a:cubicBezTo>
                    <a:cubicBezTo>
                      <a:pt x="760762" y="59613"/>
                      <a:pt x="762476" y="60661"/>
                      <a:pt x="768096" y="65423"/>
                    </a:cubicBezTo>
                    <a:cubicBezTo>
                      <a:pt x="773811" y="70281"/>
                      <a:pt x="769715" y="79901"/>
                      <a:pt x="769715" y="82759"/>
                    </a:cubicBezTo>
                    <a:cubicBezTo>
                      <a:pt x="769715" y="85712"/>
                      <a:pt x="777907" y="82759"/>
                      <a:pt x="779526" y="76949"/>
                    </a:cubicBezTo>
                    <a:cubicBezTo>
                      <a:pt x="781145" y="71138"/>
                      <a:pt x="787622" y="71138"/>
                      <a:pt x="791718" y="69233"/>
                    </a:cubicBezTo>
                    <a:cubicBezTo>
                      <a:pt x="795814" y="67328"/>
                      <a:pt x="795814" y="55708"/>
                      <a:pt x="795814" y="55708"/>
                    </a:cubicBezTo>
                    <a:cubicBezTo>
                      <a:pt x="795814" y="55708"/>
                      <a:pt x="785241" y="52850"/>
                      <a:pt x="774668" y="53803"/>
                    </a:cubicBezTo>
                    <a:cubicBezTo>
                      <a:pt x="764096" y="54755"/>
                      <a:pt x="760857" y="52850"/>
                      <a:pt x="752666" y="46088"/>
                    </a:cubicBezTo>
                    <a:cubicBezTo>
                      <a:pt x="744474" y="39420"/>
                      <a:pt x="749427" y="34562"/>
                      <a:pt x="745331" y="27800"/>
                    </a:cubicBezTo>
                    <a:cubicBezTo>
                      <a:pt x="741236" y="21037"/>
                      <a:pt x="758381" y="17227"/>
                      <a:pt x="768953" y="11417"/>
                    </a:cubicBezTo>
                    <a:cubicBezTo>
                      <a:pt x="779526" y="5606"/>
                      <a:pt x="790099" y="9512"/>
                      <a:pt x="787717" y="23894"/>
                    </a:cubicBezTo>
                    <a:cubicBezTo>
                      <a:pt x="785241" y="38372"/>
                      <a:pt x="783622" y="36467"/>
                      <a:pt x="795909" y="33515"/>
                    </a:cubicBezTo>
                    <a:cubicBezTo>
                      <a:pt x="808101" y="30657"/>
                      <a:pt x="795052" y="18084"/>
                      <a:pt x="800767" y="17132"/>
                    </a:cubicBezTo>
                    <a:cubicBezTo>
                      <a:pt x="806482" y="16179"/>
                      <a:pt x="821150" y="13322"/>
                      <a:pt x="826008" y="14274"/>
                    </a:cubicBezTo>
                    <a:cubicBezTo>
                      <a:pt x="830866" y="15227"/>
                      <a:pt x="857726" y="11417"/>
                      <a:pt x="864299" y="11417"/>
                    </a:cubicBezTo>
                    <a:cubicBezTo>
                      <a:pt x="870775" y="11417"/>
                      <a:pt x="881348" y="18179"/>
                      <a:pt x="888683" y="22942"/>
                    </a:cubicBezTo>
                    <a:cubicBezTo>
                      <a:pt x="896017" y="27800"/>
                      <a:pt x="915543" y="34467"/>
                      <a:pt x="920401" y="37325"/>
                    </a:cubicBezTo>
                    <a:cubicBezTo>
                      <a:pt x="925258" y="40182"/>
                      <a:pt x="959453" y="45992"/>
                      <a:pt x="962787" y="46945"/>
                    </a:cubicBezTo>
                    <a:cubicBezTo>
                      <a:pt x="966025" y="47897"/>
                      <a:pt x="966025" y="59423"/>
                      <a:pt x="969264" y="69043"/>
                    </a:cubicBezTo>
                    <a:cubicBezTo>
                      <a:pt x="972503" y="78663"/>
                      <a:pt x="981456" y="71900"/>
                      <a:pt x="984695" y="71900"/>
                    </a:cubicBezTo>
                    <a:cubicBezTo>
                      <a:pt x="987933" y="71900"/>
                      <a:pt x="999363" y="78663"/>
                      <a:pt x="1002602" y="83426"/>
                    </a:cubicBezTo>
                    <a:cubicBezTo>
                      <a:pt x="1005840" y="88283"/>
                      <a:pt x="1030319" y="92093"/>
                      <a:pt x="1030319" y="92093"/>
                    </a:cubicBezTo>
                    <a:cubicBezTo>
                      <a:pt x="1030319" y="92093"/>
                      <a:pt x="1024604" y="100761"/>
                      <a:pt x="1022223" y="103619"/>
                    </a:cubicBezTo>
                    <a:cubicBezTo>
                      <a:pt x="1019746" y="106476"/>
                      <a:pt x="1014032" y="108476"/>
                      <a:pt x="1009174" y="112286"/>
                    </a:cubicBezTo>
                    <a:cubicBezTo>
                      <a:pt x="1004316" y="116192"/>
                      <a:pt x="998601" y="111334"/>
                      <a:pt x="992029" y="106476"/>
                    </a:cubicBezTo>
                    <a:cubicBezTo>
                      <a:pt x="985552" y="101618"/>
                      <a:pt x="974122" y="98761"/>
                      <a:pt x="971645" y="100666"/>
                    </a:cubicBezTo>
                    <a:cubicBezTo>
                      <a:pt x="969169" y="102571"/>
                      <a:pt x="970883" y="106476"/>
                      <a:pt x="972503" y="109334"/>
                    </a:cubicBezTo>
                    <a:cubicBezTo>
                      <a:pt x="974122" y="112191"/>
                      <a:pt x="984695" y="116096"/>
                      <a:pt x="991267" y="121811"/>
                    </a:cubicBezTo>
                    <a:cubicBezTo>
                      <a:pt x="997744" y="127622"/>
                      <a:pt x="996125" y="133337"/>
                      <a:pt x="996982" y="141052"/>
                    </a:cubicBezTo>
                    <a:cubicBezTo>
                      <a:pt x="997744" y="148767"/>
                      <a:pt x="990505" y="138194"/>
                      <a:pt x="982313" y="136289"/>
                    </a:cubicBezTo>
                    <a:cubicBezTo>
                      <a:pt x="974122" y="134384"/>
                      <a:pt x="973360" y="144005"/>
                      <a:pt x="973360" y="144005"/>
                    </a:cubicBezTo>
                    <a:cubicBezTo>
                      <a:pt x="973360" y="144005"/>
                      <a:pt x="962787" y="143052"/>
                      <a:pt x="957834" y="143052"/>
                    </a:cubicBezTo>
                    <a:cubicBezTo>
                      <a:pt x="952976" y="143052"/>
                      <a:pt x="957834" y="143052"/>
                      <a:pt x="948881" y="135337"/>
                    </a:cubicBezTo>
                    <a:cubicBezTo>
                      <a:pt x="939927" y="127622"/>
                      <a:pt x="941546" y="140195"/>
                      <a:pt x="936689" y="136289"/>
                    </a:cubicBezTo>
                    <a:cubicBezTo>
                      <a:pt x="931831" y="132479"/>
                      <a:pt x="926878" y="126669"/>
                      <a:pt x="924496" y="128574"/>
                    </a:cubicBezTo>
                    <a:cubicBezTo>
                      <a:pt x="922020" y="130479"/>
                      <a:pt x="913924" y="119906"/>
                      <a:pt x="908971" y="120859"/>
                    </a:cubicBezTo>
                    <a:cubicBezTo>
                      <a:pt x="904113" y="121811"/>
                      <a:pt x="884587" y="117906"/>
                      <a:pt x="879634" y="119906"/>
                    </a:cubicBezTo>
                    <a:cubicBezTo>
                      <a:pt x="874776" y="121811"/>
                      <a:pt x="870680" y="121811"/>
                      <a:pt x="866585" y="123716"/>
                    </a:cubicBezTo>
                    <a:cubicBezTo>
                      <a:pt x="862489" y="125621"/>
                      <a:pt x="860870" y="110191"/>
                      <a:pt x="863346" y="105428"/>
                    </a:cubicBezTo>
                    <a:cubicBezTo>
                      <a:pt x="865823" y="100571"/>
                      <a:pt x="871537" y="99618"/>
                      <a:pt x="882110" y="102571"/>
                    </a:cubicBezTo>
                    <a:cubicBezTo>
                      <a:pt x="892683" y="105428"/>
                      <a:pt x="893540" y="102571"/>
                      <a:pt x="895921" y="97713"/>
                    </a:cubicBezTo>
                    <a:cubicBezTo>
                      <a:pt x="898398" y="92951"/>
                      <a:pt x="900779" y="88093"/>
                      <a:pt x="912209" y="84283"/>
                    </a:cubicBezTo>
                    <a:cubicBezTo>
                      <a:pt x="923639" y="80378"/>
                      <a:pt x="911352" y="77520"/>
                      <a:pt x="908114" y="75615"/>
                    </a:cubicBezTo>
                    <a:cubicBezTo>
                      <a:pt x="904875" y="73710"/>
                      <a:pt x="900779" y="69805"/>
                      <a:pt x="898303" y="75615"/>
                    </a:cubicBezTo>
                    <a:cubicBezTo>
                      <a:pt x="895826" y="81425"/>
                      <a:pt x="890111" y="88093"/>
                      <a:pt x="890111" y="88093"/>
                    </a:cubicBezTo>
                    <a:cubicBezTo>
                      <a:pt x="890111" y="88093"/>
                      <a:pt x="883634" y="88093"/>
                      <a:pt x="874681" y="87140"/>
                    </a:cubicBezTo>
                    <a:cubicBezTo>
                      <a:pt x="865727" y="86188"/>
                      <a:pt x="872204" y="82283"/>
                      <a:pt x="876300" y="80378"/>
                    </a:cubicBezTo>
                    <a:cubicBezTo>
                      <a:pt x="880396" y="78473"/>
                      <a:pt x="885254" y="66947"/>
                      <a:pt x="881158" y="63995"/>
                    </a:cubicBezTo>
                    <a:cubicBezTo>
                      <a:pt x="877062" y="61137"/>
                      <a:pt x="875443" y="59137"/>
                      <a:pt x="868108" y="61137"/>
                    </a:cubicBezTo>
                    <a:cubicBezTo>
                      <a:pt x="860774" y="63042"/>
                      <a:pt x="865632" y="54374"/>
                      <a:pt x="860774" y="51517"/>
                    </a:cubicBezTo>
                    <a:cubicBezTo>
                      <a:pt x="855917" y="48659"/>
                      <a:pt x="857536" y="53422"/>
                      <a:pt x="857536" y="57327"/>
                    </a:cubicBezTo>
                    <a:cubicBezTo>
                      <a:pt x="857536" y="61137"/>
                      <a:pt x="850202" y="60185"/>
                      <a:pt x="850202" y="60185"/>
                    </a:cubicBezTo>
                    <a:cubicBezTo>
                      <a:pt x="850202" y="60185"/>
                      <a:pt x="838771" y="58280"/>
                      <a:pt x="834771" y="60185"/>
                    </a:cubicBezTo>
                    <a:cubicBezTo>
                      <a:pt x="830675" y="62090"/>
                      <a:pt x="823341" y="65900"/>
                      <a:pt x="825817" y="68852"/>
                    </a:cubicBezTo>
                    <a:cubicBezTo>
                      <a:pt x="828294" y="71710"/>
                      <a:pt x="836390" y="71710"/>
                      <a:pt x="838867" y="80378"/>
                    </a:cubicBezTo>
                    <a:cubicBezTo>
                      <a:pt x="841343" y="89045"/>
                      <a:pt x="828294" y="90950"/>
                      <a:pt x="825817" y="91903"/>
                    </a:cubicBezTo>
                    <a:cubicBezTo>
                      <a:pt x="823341" y="92855"/>
                      <a:pt x="813625" y="96761"/>
                      <a:pt x="813625" y="96761"/>
                    </a:cubicBezTo>
                    <a:cubicBezTo>
                      <a:pt x="813625" y="96761"/>
                      <a:pt x="803815" y="93903"/>
                      <a:pt x="795719" y="93903"/>
                    </a:cubicBezTo>
                    <a:cubicBezTo>
                      <a:pt x="787527" y="93903"/>
                      <a:pt x="785146" y="94856"/>
                      <a:pt x="786765" y="98666"/>
                    </a:cubicBezTo>
                    <a:cubicBezTo>
                      <a:pt x="788384" y="102476"/>
                      <a:pt x="792480" y="100571"/>
                      <a:pt x="794861" y="100571"/>
                    </a:cubicBezTo>
                    <a:cubicBezTo>
                      <a:pt x="797242" y="100571"/>
                      <a:pt x="797338" y="105428"/>
                      <a:pt x="804672" y="103428"/>
                    </a:cubicBezTo>
                    <a:cubicBezTo>
                      <a:pt x="812006" y="101523"/>
                      <a:pt x="810387" y="98666"/>
                      <a:pt x="816864" y="106286"/>
                    </a:cubicBezTo>
                    <a:cubicBezTo>
                      <a:pt x="823341" y="114001"/>
                      <a:pt x="829913" y="113048"/>
                      <a:pt x="840486" y="119716"/>
                    </a:cubicBezTo>
                    <a:cubicBezTo>
                      <a:pt x="851059" y="126479"/>
                      <a:pt x="838867" y="134194"/>
                      <a:pt x="833152" y="134194"/>
                    </a:cubicBezTo>
                    <a:cubicBezTo>
                      <a:pt x="827437" y="134194"/>
                      <a:pt x="827437" y="128384"/>
                      <a:pt x="824198" y="122669"/>
                    </a:cubicBezTo>
                    <a:cubicBezTo>
                      <a:pt x="820960" y="116858"/>
                      <a:pt x="807911" y="123621"/>
                      <a:pt x="807911" y="123621"/>
                    </a:cubicBezTo>
                    <a:cubicBezTo>
                      <a:pt x="807911" y="123621"/>
                      <a:pt x="797338" y="130384"/>
                      <a:pt x="791623" y="130384"/>
                    </a:cubicBezTo>
                    <a:cubicBezTo>
                      <a:pt x="785908" y="130384"/>
                      <a:pt x="781812" y="129431"/>
                      <a:pt x="789146" y="122669"/>
                    </a:cubicBezTo>
                    <a:cubicBezTo>
                      <a:pt x="796481" y="115906"/>
                      <a:pt x="780193" y="114953"/>
                      <a:pt x="780193" y="105333"/>
                    </a:cubicBezTo>
                    <a:cubicBezTo>
                      <a:pt x="780193" y="95713"/>
                      <a:pt x="775525" y="121716"/>
                      <a:pt x="775525" y="126574"/>
                    </a:cubicBezTo>
                    <a:cubicBezTo>
                      <a:pt x="775525" y="131336"/>
                      <a:pt x="770477" y="120764"/>
                      <a:pt x="756571" y="122669"/>
                    </a:cubicBezTo>
                    <a:cubicBezTo>
                      <a:pt x="742760" y="124574"/>
                      <a:pt x="745141" y="130384"/>
                      <a:pt x="727234" y="143814"/>
                    </a:cubicBezTo>
                    <a:cubicBezTo>
                      <a:pt x="709327" y="157340"/>
                      <a:pt x="713994" y="154196"/>
                      <a:pt x="715613" y="166674"/>
                    </a:cubicBezTo>
                    <a:cubicBezTo>
                      <a:pt x="717233" y="179152"/>
                      <a:pt x="712565" y="181343"/>
                      <a:pt x="719900" y="183248"/>
                    </a:cubicBezTo>
                    <a:cubicBezTo>
                      <a:pt x="727234" y="185153"/>
                      <a:pt x="724757" y="199631"/>
                      <a:pt x="730472" y="198583"/>
                    </a:cubicBezTo>
                    <a:cubicBezTo>
                      <a:pt x="736187" y="197630"/>
                      <a:pt x="740283" y="192773"/>
                      <a:pt x="751618" y="199535"/>
                    </a:cubicBezTo>
                    <a:cubicBezTo>
                      <a:pt x="763048" y="206298"/>
                      <a:pt x="768763" y="208203"/>
                      <a:pt x="782574" y="211061"/>
                    </a:cubicBezTo>
                    <a:cubicBezTo>
                      <a:pt x="796385" y="213918"/>
                      <a:pt x="803148" y="212299"/>
                      <a:pt x="810482" y="210394"/>
                    </a:cubicBezTo>
                    <a:cubicBezTo>
                      <a:pt x="817817" y="208489"/>
                      <a:pt x="824960" y="217823"/>
                      <a:pt x="824960" y="224586"/>
                    </a:cubicBezTo>
                    <a:cubicBezTo>
                      <a:pt x="824960" y="231349"/>
                      <a:pt x="829818" y="232301"/>
                      <a:pt x="829056" y="240969"/>
                    </a:cubicBezTo>
                    <a:cubicBezTo>
                      <a:pt x="828199" y="249637"/>
                      <a:pt x="838010" y="233254"/>
                      <a:pt x="838010" y="233254"/>
                    </a:cubicBezTo>
                    <a:cubicBezTo>
                      <a:pt x="838010" y="233254"/>
                      <a:pt x="842105" y="247732"/>
                      <a:pt x="838771" y="249637"/>
                    </a:cubicBezTo>
                    <a:cubicBezTo>
                      <a:pt x="835533" y="251542"/>
                      <a:pt x="839629" y="260210"/>
                      <a:pt x="843629" y="259257"/>
                    </a:cubicBezTo>
                    <a:cubicBezTo>
                      <a:pt x="847725" y="258305"/>
                      <a:pt x="853440" y="262115"/>
                      <a:pt x="858298" y="257352"/>
                    </a:cubicBezTo>
                    <a:cubicBezTo>
                      <a:pt x="863156" y="252590"/>
                      <a:pt x="855821" y="238112"/>
                      <a:pt x="855821" y="232301"/>
                    </a:cubicBezTo>
                    <a:cubicBezTo>
                      <a:pt x="855821" y="226491"/>
                      <a:pt x="850964" y="223634"/>
                      <a:pt x="848487" y="217823"/>
                    </a:cubicBezTo>
                    <a:cubicBezTo>
                      <a:pt x="846011" y="212013"/>
                      <a:pt x="854964" y="211061"/>
                      <a:pt x="858298" y="216871"/>
                    </a:cubicBezTo>
                    <a:cubicBezTo>
                      <a:pt x="861536" y="222681"/>
                      <a:pt x="867251" y="217823"/>
                      <a:pt x="872966" y="213061"/>
                    </a:cubicBezTo>
                    <a:cubicBezTo>
                      <a:pt x="878681" y="208203"/>
                      <a:pt x="878681" y="199631"/>
                      <a:pt x="878681" y="199631"/>
                    </a:cubicBezTo>
                    <a:cubicBezTo>
                      <a:pt x="878681" y="199631"/>
                      <a:pt x="868871" y="184200"/>
                      <a:pt x="861632" y="180390"/>
                    </a:cubicBezTo>
                    <a:cubicBezTo>
                      <a:pt x="854297" y="176485"/>
                      <a:pt x="857536" y="175532"/>
                      <a:pt x="864870" y="173627"/>
                    </a:cubicBezTo>
                    <a:cubicBezTo>
                      <a:pt x="872204" y="171722"/>
                      <a:pt x="864870" y="168770"/>
                      <a:pt x="866489" y="158197"/>
                    </a:cubicBezTo>
                    <a:cubicBezTo>
                      <a:pt x="868108" y="147624"/>
                      <a:pt x="868108" y="140861"/>
                      <a:pt x="872204" y="140861"/>
                    </a:cubicBezTo>
                    <a:cubicBezTo>
                      <a:pt x="876300" y="140861"/>
                      <a:pt x="890969" y="138004"/>
                      <a:pt x="903161" y="138956"/>
                    </a:cubicBezTo>
                    <a:cubicBezTo>
                      <a:pt x="915353" y="139909"/>
                      <a:pt x="921067" y="150482"/>
                      <a:pt x="929259" y="151434"/>
                    </a:cubicBezTo>
                    <a:cubicBezTo>
                      <a:pt x="937355" y="152387"/>
                      <a:pt x="950404" y="154292"/>
                      <a:pt x="952881" y="159149"/>
                    </a:cubicBezTo>
                    <a:cubicBezTo>
                      <a:pt x="955358" y="164007"/>
                      <a:pt x="938498" y="166960"/>
                      <a:pt x="944213" y="174675"/>
                    </a:cubicBezTo>
                    <a:cubicBezTo>
                      <a:pt x="949928" y="182390"/>
                      <a:pt x="956120" y="179438"/>
                      <a:pt x="961835" y="182295"/>
                    </a:cubicBezTo>
                    <a:cubicBezTo>
                      <a:pt x="967550" y="185153"/>
                      <a:pt x="974027" y="183248"/>
                      <a:pt x="981361" y="171722"/>
                    </a:cubicBezTo>
                    <a:cubicBezTo>
                      <a:pt x="988695" y="160197"/>
                      <a:pt x="991933" y="159245"/>
                      <a:pt x="994410" y="161150"/>
                    </a:cubicBezTo>
                    <a:cubicBezTo>
                      <a:pt x="996887" y="163055"/>
                      <a:pt x="1012317" y="184200"/>
                      <a:pt x="1016413" y="189058"/>
                    </a:cubicBezTo>
                    <a:cubicBezTo>
                      <a:pt x="1020508" y="193820"/>
                      <a:pt x="1024414" y="207822"/>
                      <a:pt x="1025271" y="212680"/>
                    </a:cubicBezTo>
                    <a:cubicBezTo>
                      <a:pt x="1026128" y="217442"/>
                      <a:pt x="1041654" y="214013"/>
                      <a:pt x="1044988" y="214013"/>
                    </a:cubicBezTo>
                    <a:cubicBezTo>
                      <a:pt x="1048226" y="214013"/>
                      <a:pt x="1060418" y="224586"/>
                      <a:pt x="1062038" y="230396"/>
                    </a:cubicBezTo>
                    <a:cubicBezTo>
                      <a:pt x="1063657" y="236207"/>
                      <a:pt x="1066895" y="238112"/>
                      <a:pt x="1077468" y="240969"/>
                    </a:cubicBezTo>
                    <a:cubicBezTo>
                      <a:pt x="1088041" y="243827"/>
                      <a:pt x="1077468" y="254399"/>
                      <a:pt x="1074992" y="260210"/>
                    </a:cubicBezTo>
                    <a:cubicBezTo>
                      <a:pt x="1072515" y="266020"/>
                      <a:pt x="1070896" y="267925"/>
                      <a:pt x="1067657" y="274688"/>
                    </a:cubicBezTo>
                    <a:cubicBezTo>
                      <a:pt x="1064419" y="281450"/>
                      <a:pt x="1067657" y="274688"/>
                      <a:pt x="1071753" y="277545"/>
                    </a:cubicBezTo>
                    <a:cubicBezTo>
                      <a:pt x="1075849" y="280403"/>
                      <a:pt x="1077468" y="284308"/>
                      <a:pt x="1083945" y="282403"/>
                    </a:cubicBezTo>
                    <a:cubicBezTo>
                      <a:pt x="1090422" y="280498"/>
                      <a:pt x="1093756" y="282403"/>
                      <a:pt x="1096137" y="288213"/>
                    </a:cubicBezTo>
                    <a:cubicBezTo>
                      <a:pt x="1098614" y="294023"/>
                      <a:pt x="1101852" y="298786"/>
                      <a:pt x="1104329" y="303644"/>
                    </a:cubicBezTo>
                    <a:cubicBezTo>
                      <a:pt x="1106805" y="308501"/>
                      <a:pt x="1104329" y="316121"/>
                      <a:pt x="1101090" y="311359"/>
                    </a:cubicBezTo>
                    <a:cubicBezTo>
                      <a:pt x="1097852" y="306501"/>
                      <a:pt x="1087279" y="309454"/>
                      <a:pt x="1087279" y="309454"/>
                    </a:cubicBezTo>
                    <a:cubicBezTo>
                      <a:pt x="1087279" y="309454"/>
                      <a:pt x="1082421" y="315264"/>
                      <a:pt x="1080802" y="312311"/>
                    </a:cubicBezTo>
                    <a:cubicBezTo>
                      <a:pt x="1079183" y="309454"/>
                      <a:pt x="1075944" y="305644"/>
                      <a:pt x="1070229" y="307549"/>
                    </a:cubicBezTo>
                    <a:cubicBezTo>
                      <a:pt x="1064514" y="309454"/>
                      <a:pt x="1058799" y="307549"/>
                      <a:pt x="1052322" y="308501"/>
                    </a:cubicBezTo>
                    <a:cubicBezTo>
                      <a:pt x="1045845" y="309454"/>
                      <a:pt x="1043369" y="304596"/>
                      <a:pt x="1047464" y="300786"/>
                    </a:cubicBezTo>
                    <a:cubicBezTo>
                      <a:pt x="1051560" y="296976"/>
                      <a:pt x="1052322" y="282498"/>
                      <a:pt x="1060514" y="276783"/>
                    </a:cubicBezTo>
                    <a:cubicBezTo>
                      <a:pt x="1068705" y="270973"/>
                      <a:pt x="1066229" y="262400"/>
                      <a:pt x="1060514" y="262400"/>
                    </a:cubicBezTo>
                    <a:cubicBezTo>
                      <a:pt x="1054799" y="262400"/>
                      <a:pt x="1052322" y="271068"/>
                      <a:pt x="1049084" y="272973"/>
                    </a:cubicBezTo>
                    <a:cubicBezTo>
                      <a:pt x="1045845" y="274878"/>
                      <a:pt x="1034701" y="269354"/>
                      <a:pt x="1028986" y="274211"/>
                    </a:cubicBezTo>
                    <a:cubicBezTo>
                      <a:pt x="1023271" y="279069"/>
                      <a:pt x="1014032" y="282593"/>
                      <a:pt x="1019746" y="284498"/>
                    </a:cubicBezTo>
                    <a:cubicBezTo>
                      <a:pt x="1025462" y="286403"/>
                      <a:pt x="1011650" y="294119"/>
                      <a:pt x="1006697" y="294119"/>
                    </a:cubicBezTo>
                    <a:cubicBezTo>
                      <a:pt x="1001744" y="294119"/>
                      <a:pt x="1003459" y="281546"/>
                      <a:pt x="1003459" y="276783"/>
                    </a:cubicBezTo>
                    <a:cubicBezTo>
                      <a:pt x="1003459" y="271925"/>
                      <a:pt x="996982" y="279641"/>
                      <a:pt x="996982" y="279641"/>
                    </a:cubicBezTo>
                    <a:cubicBezTo>
                      <a:pt x="996982" y="279641"/>
                      <a:pt x="983933" y="270973"/>
                      <a:pt x="979075" y="276783"/>
                    </a:cubicBezTo>
                    <a:cubicBezTo>
                      <a:pt x="974217" y="282593"/>
                      <a:pt x="956596" y="280117"/>
                      <a:pt x="950881" y="285832"/>
                    </a:cubicBezTo>
                    <a:cubicBezTo>
                      <a:pt x="945166" y="291642"/>
                      <a:pt x="942404" y="306596"/>
                      <a:pt x="942404" y="306596"/>
                    </a:cubicBezTo>
                    <a:cubicBezTo>
                      <a:pt x="942404" y="306596"/>
                      <a:pt x="947261" y="303739"/>
                      <a:pt x="957072" y="300786"/>
                    </a:cubicBezTo>
                    <a:cubicBezTo>
                      <a:pt x="966883" y="297929"/>
                      <a:pt x="966025" y="298881"/>
                      <a:pt x="974122" y="294119"/>
                    </a:cubicBezTo>
                    <a:cubicBezTo>
                      <a:pt x="982313" y="289261"/>
                      <a:pt x="990410" y="287356"/>
                      <a:pt x="996125" y="296024"/>
                    </a:cubicBezTo>
                    <a:cubicBezTo>
                      <a:pt x="1001840" y="304691"/>
                      <a:pt x="993648" y="309454"/>
                      <a:pt x="993648" y="309454"/>
                    </a:cubicBezTo>
                    <a:cubicBezTo>
                      <a:pt x="993648" y="309454"/>
                      <a:pt x="996887" y="316217"/>
                      <a:pt x="1000125" y="318122"/>
                    </a:cubicBezTo>
                    <a:cubicBezTo>
                      <a:pt x="1003364" y="320027"/>
                      <a:pt x="1004221" y="316217"/>
                      <a:pt x="1009936" y="312311"/>
                    </a:cubicBezTo>
                    <a:cubicBezTo>
                      <a:pt x="1015651" y="308501"/>
                      <a:pt x="1013174" y="320027"/>
                      <a:pt x="1014794" y="323837"/>
                    </a:cubicBezTo>
                    <a:cubicBezTo>
                      <a:pt x="1016413" y="327647"/>
                      <a:pt x="1022128" y="327647"/>
                      <a:pt x="1025366" y="322884"/>
                    </a:cubicBezTo>
                    <a:cubicBezTo>
                      <a:pt x="1028605" y="318026"/>
                      <a:pt x="1031081" y="314216"/>
                      <a:pt x="1033462" y="317074"/>
                    </a:cubicBezTo>
                    <a:cubicBezTo>
                      <a:pt x="1035939" y="319931"/>
                      <a:pt x="1038320" y="326694"/>
                      <a:pt x="1040797" y="333457"/>
                    </a:cubicBezTo>
                    <a:cubicBezTo>
                      <a:pt x="1043273" y="340220"/>
                      <a:pt x="1023652" y="342125"/>
                      <a:pt x="1020413" y="343077"/>
                    </a:cubicBezTo>
                    <a:cubicBezTo>
                      <a:pt x="1017175" y="344030"/>
                      <a:pt x="1001649" y="347840"/>
                      <a:pt x="999268" y="348887"/>
                    </a:cubicBezTo>
                    <a:cubicBezTo>
                      <a:pt x="996791" y="349840"/>
                      <a:pt x="988695" y="358508"/>
                      <a:pt x="982123" y="358508"/>
                    </a:cubicBezTo>
                    <a:cubicBezTo>
                      <a:pt x="975646" y="358508"/>
                      <a:pt x="976408" y="346982"/>
                      <a:pt x="975646" y="340220"/>
                    </a:cubicBezTo>
                    <a:cubicBezTo>
                      <a:pt x="974789" y="333457"/>
                      <a:pt x="966692" y="341172"/>
                      <a:pt x="965835" y="344030"/>
                    </a:cubicBezTo>
                    <a:cubicBezTo>
                      <a:pt x="965073" y="346887"/>
                      <a:pt x="957739" y="345935"/>
                      <a:pt x="952024" y="346887"/>
                    </a:cubicBezTo>
                    <a:cubicBezTo>
                      <a:pt x="946309" y="347840"/>
                      <a:pt x="936593" y="354602"/>
                      <a:pt x="936593" y="362318"/>
                    </a:cubicBezTo>
                    <a:cubicBezTo>
                      <a:pt x="936593" y="370033"/>
                      <a:pt x="948119" y="378320"/>
                      <a:pt x="945642" y="382130"/>
                    </a:cubicBezTo>
                    <a:cubicBezTo>
                      <a:pt x="943166" y="385940"/>
                      <a:pt x="924401" y="384416"/>
                      <a:pt x="918686" y="382511"/>
                    </a:cubicBezTo>
                    <a:cubicBezTo>
                      <a:pt x="912971" y="380606"/>
                      <a:pt x="904875" y="385368"/>
                      <a:pt x="907256" y="389273"/>
                    </a:cubicBezTo>
                    <a:cubicBezTo>
                      <a:pt x="909733" y="393083"/>
                      <a:pt x="908114" y="398894"/>
                      <a:pt x="902399" y="397941"/>
                    </a:cubicBezTo>
                    <a:cubicBezTo>
                      <a:pt x="896683" y="396989"/>
                      <a:pt x="895921" y="403751"/>
                      <a:pt x="898303" y="408514"/>
                    </a:cubicBezTo>
                    <a:cubicBezTo>
                      <a:pt x="900779" y="413276"/>
                      <a:pt x="890969" y="422897"/>
                      <a:pt x="888492" y="419087"/>
                    </a:cubicBezTo>
                    <a:cubicBezTo>
                      <a:pt x="886016" y="415277"/>
                      <a:pt x="881158" y="413276"/>
                      <a:pt x="881158" y="419087"/>
                    </a:cubicBezTo>
                    <a:cubicBezTo>
                      <a:pt x="881158" y="424897"/>
                      <a:pt x="885920" y="432803"/>
                      <a:pt x="890873" y="440518"/>
                    </a:cubicBezTo>
                    <a:cubicBezTo>
                      <a:pt x="895731" y="448233"/>
                      <a:pt x="877157" y="449852"/>
                      <a:pt x="871442" y="455663"/>
                    </a:cubicBezTo>
                    <a:cubicBezTo>
                      <a:pt x="865727" y="461473"/>
                      <a:pt x="853059" y="481190"/>
                      <a:pt x="844867" y="485095"/>
                    </a:cubicBezTo>
                    <a:cubicBezTo>
                      <a:pt x="836676" y="488905"/>
                      <a:pt x="829913" y="500906"/>
                      <a:pt x="833914" y="505669"/>
                    </a:cubicBezTo>
                    <a:cubicBezTo>
                      <a:pt x="838010" y="510527"/>
                      <a:pt x="842867" y="530720"/>
                      <a:pt x="845344" y="537387"/>
                    </a:cubicBezTo>
                    <a:cubicBezTo>
                      <a:pt x="847820" y="544150"/>
                      <a:pt x="844487" y="563390"/>
                      <a:pt x="837152" y="562438"/>
                    </a:cubicBezTo>
                    <a:cubicBezTo>
                      <a:pt x="829818" y="561485"/>
                      <a:pt x="833914" y="549960"/>
                      <a:pt x="826579" y="547007"/>
                    </a:cubicBezTo>
                    <a:cubicBezTo>
                      <a:pt x="819245" y="544150"/>
                      <a:pt x="815150" y="526814"/>
                      <a:pt x="813530" y="515194"/>
                    </a:cubicBezTo>
                    <a:cubicBezTo>
                      <a:pt x="811911" y="503669"/>
                      <a:pt x="810292" y="510431"/>
                      <a:pt x="805339" y="514241"/>
                    </a:cubicBezTo>
                    <a:cubicBezTo>
                      <a:pt x="800481" y="518147"/>
                      <a:pt x="795623" y="506526"/>
                      <a:pt x="793147" y="503669"/>
                    </a:cubicBezTo>
                    <a:cubicBezTo>
                      <a:pt x="790670" y="500811"/>
                      <a:pt x="778574" y="509288"/>
                      <a:pt x="768858" y="508336"/>
                    </a:cubicBezTo>
                    <a:cubicBezTo>
                      <a:pt x="759047" y="507383"/>
                      <a:pt x="754094" y="509479"/>
                      <a:pt x="754094" y="512336"/>
                    </a:cubicBezTo>
                    <a:cubicBezTo>
                      <a:pt x="754094" y="515194"/>
                      <a:pt x="752475" y="523862"/>
                      <a:pt x="743522" y="518147"/>
                    </a:cubicBezTo>
                    <a:cubicBezTo>
                      <a:pt x="734568" y="512336"/>
                      <a:pt x="732949" y="512336"/>
                      <a:pt x="723995" y="512336"/>
                    </a:cubicBezTo>
                    <a:cubicBezTo>
                      <a:pt x="715042" y="512336"/>
                      <a:pt x="706850" y="511384"/>
                      <a:pt x="705231" y="515194"/>
                    </a:cubicBezTo>
                    <a:cubicBezTo>
                      <a:pt x="703612" y="519099"/>
                      <a:pt x="694658" y="527672"/>
                      <a:pt x="688943" y="529672"/>
                    </a:cubicBezTo>
                    <a:cubicBezTo>
                      <a:pt x="683228" y="531577"/>
                      <a:pt x="672656" y="541197"/>
                      <a:pt x="677513" y="543102"/>
                    </a:cubicBezTo>
                    <a:cubicBezTo>
                      <a:pt x="682371" y="545007"/>
                      <a:pt x="682371" y="558533"/>
                      <a:pt x="679133" y="566153"/>
                    </a:cubicBezTo>
                    <a:cubicBezTo>
                      <a:pt x="675894" y="573868"/>
                      <a:pt x="676656" y="587298"/>
                      <a:pt x="678275" y="600824"/>
                    </a:cubicBezTo>
                    <a:cubicBezTo>
                      <a:pt x="679895" y="614349"/>
                      <a:pt x="689705" y="622922"/>
                      <a:pt x="698659" y="631589"/>
                    </a:cubicBezTo>
                    <a:cubicBezTo>
                      <a:pt x="707612" y="640257"/>
                      <a:pt x="710851" y="643115"/>
                      <a:pt x="719804" y="635399"/>
                    </a:cubicBezTo>
                    <a:cubicBezTo>
                      <a:pt x="728758" y="627684"/>
                      <a:pt x="731996" y="632542"/>
                      <a:pt x="734473" y="633494"/>
                    </a:cubicBezTo>
                    <a:cubicBezTo>
                      <a:pt x="736949" y="634447"/>
                      <a:pt x="743426" y="628637"/>
                      <a:pt x="740950" y="619969"/>
                    </a:cubicBezTo>
                    <a:cubicBezTo>
                      <a:pt x="738473" y="611301"/>
                      <a:pt x="744188" y="603586"/>
                      <a:pt x="751523" y="604538"/>
                    </a:cubicBezTo>
                    <a:cubicBezTo>
                      <a:pt x="758857" y="605491"/>
                      <a:pt x="769429" y="601681"/>
                      <a:pt x="775145" y="602633"/>
                    </a:cubicBezTo>
                    <a:cubicBezTo>
                      <a:pt x="780860" y="603586"/>
                      <a:pt x="784098" y="621874"/>
                      <a:pt x="775145" y="629589"/>
                    </a:cubicBezTo>
                    <a:cubicBezTo>
                      <a:pt x="766191" y="637304"/>
                      <a:pt x="771049" y="648830"/>
                      <a:pt x="769429" y="657497"/>
                    </a:cubicBezTo>
                    <a:cubicBezTo>
                      <a:pt x="767810" y="666165"/>
                      <a:pt x="760476" y="668070"/>
                      <a:pt x="769429" y="668070"/>
                    </a:cubicBezTo>
                    <a:cubicBezTo>
                      <a:pt x="778383" y="668070"/>
                      <a:pt x="776002" y="669975"/>
                      <a:pt x="781621" y="670928"/>
                    </a:cubicBezTo>
                    <a:cubicBezTo>
                      <a:pt x="787337" y="671880"/>
                      <a:pt x="793052" y="665213"/>
                      <a:pt x="798767" y="664165"/>
                    </a:cubicBezTo>
                    <a:cubicBezTo>
                      <a:pt x="804482" y="663212"/>
                      <a:pt x="819150" y="678643"/>
                      <a:pt x="816674" y="686358"/>
                    </a:cubicBezTo>
                    <a:cubicBezTo>
                      <a:pt x="814197" y="694073"/>
                      <a:pt x="811816" y="707504"/>
                      <a:pt x="812578" y="719981"/>
                    </a:cubicBezTo>
                    <a:cubicBezTo>
                      <a:pt x="813340" y="732459"/>
                      <a:pt x="816674" y="733507"/>
                      <a:pt x="818293" y="737317"/>
                    </a:cubicBezTo>
                    <a:cubicBezTo>
                      <a:pt x="819912" y="741222"/>
                      <a:pt x="826484" y="749890"/>
                      <a:pt x="833723" y="745985"/>
                    </a:cubicBezTo>
                    <a:cubicBezTo>
                      <a:pt x="841058" y="742175"/>
                      <a:pt x="848392" y="739222"/>
                      <a:pt x="850868" y="735412"/>
                    </a:cubicBezTo>
                    <a:cubicBezTo>
                      <a:pt x="853345" y="731602"/>
                      <a:pt x="868775" y="742175"/>
                      <a:pt x="867156" y="745032"/>
                    </a:cubicBezTo>
                    <a:cubicBezTo>
                      <a:pt x="865537" y="747890"/>
                      <a:pt x="872871" y="750842"/>
                      <a:pt x="877729" y="747890"/>
                    </a:cubicBezTo>
                    <a:cubicBezTo>
                      <a:pt x="882587" y="745032"/>
                      <a:pt x="885063" y="740174"/>
                      <a:pt x="889921" y="732459"/>
                    </a:cubicBezTo>
                    <a:cubicBezTo>
                      <a:pt x="894779" y="724744"/>
                      <a:pt x="902970" y="717981"/>
                      <a:pt x="907066" y="717029"/>
                    </a:cubicBezTo>
                    <a:cubicBezTo>
                      <a:pt x="911162" y="716076"/>
                      <a:pt x="920877" y="704551"/>
                      <a:pt x="927449" y="706456"/>
                    </a:cubicBezTo>
                    <a:cubicBezTo>
                      <a:pt x="934021" y="708361"/>
                      <a:pt x="924973" y="717981"/>
                      <a:pt x="924211" y="723791"/>
                    </a:cubicBezTo>
                    <a:cubicBezTo>
                      <a:pt x="923449" y="729602"/>
                      <a:pt x="924211" y="745889"/>
                      <a:pt x="927449" y="746842"/>
                    </a:cubicBezTo>
                    <a:cubicBezTo>
                      <a:pt x="930688" y="747794"/>
                      <a:pt x="929069" y="735317"/>
                      <a:pt x="933164" y="726649"/>
                    </a:cubicBezTo>
                    <a:cubicBezTo>
                      <a:pt x="937260" y="717981"/>
                      <a:pt x="945356" y="713123"/>
                      <a:pt x="949452" y="713123"/>
                    </a:cubicBezTo>
                    <a:cubicBezTo>
                      <a:pt x="953548" y="713123"/>
                      <a:pt x="956786" y="733316"/>
                      <a:pt x="962501" y="727601"/>
                    </a:cubicBezTo>
                    <a:cubicBezTo>
                      <a:pt x="968216" y="721791"/>
                      <a:pt x="979646" y="722744"/>
                      <a:pt x="982028" y="728554"/>
                    </a:cubicBezTo>
                    <a:cubicBezTo>
                      <a:pt x="984504" y="734364"/>
                      <a:pt x="986885" y="737222"/>
                      <a:pt x="986885" y="737222"/>
                    </a:cubicBezTo>
                    <a:cubicBezTo>
                      <a:pt x="986885" y="737222"/>
                      <a:pt x="990981" y="733412"/>
                      <a:pt x="990981" y="728554"/>
                    </a:cubicBezTo>
                    <a:cubicBezTo>
                      <a:pt x="990981" y="723696"/>
                      <a:pt x="1004030" y="718934"/>
                      <a:pt x="1012127" y="724649"/>
                    </a:cubicBezTo>
                    <a:cubicBezTo>
                      <a:pt x="1020223" y="730459"/>
                      <a:pt x="1016984" y="732364"/>
                      <a:pt x="1021080" y="733316"/>
                    </a:cubicBezTo>
                    <a:cubicBezTo>
                      <a:pt x="1025176" y="734269"/>
                      <a:pt x="1029271" y="720839"/>
                      <a:pt x="1031653" y="719791"/>
                    </a:cubicBezTo>
                    <a:cubicBezTo>
                      <a:pt x="1034129" y="718838"/>
                      <a:pt x="1031653" y="735221"/>
                      <a:pt x="1025938" y="743889"/>
                    </a:cubicBezTo>
                    <a:cubicBezTo>
                      <a:pt x="1020223" y="752557"/>
                      <a:pt x="1030796" y="749699"/>
                      <a:pt x="1030796" y="749699"/>
                    </a:cubicBezTo>
                    <a:cubicBezTo>
                      <a:pt x="1030796" y="749699"/>
                      <a:pt x="1030796" y="749699"/>
                      <a:pt x="1033272" y="752557"/>
                    </a:cubicBezTo>
                    <a:cubicBezTo>
                      <a:pt x="1035749" y="755414"/>
                      <a:pt x="1043845" y="749699"/>
                      <a:pt x="1047083" y="755414"/>
                    </a:cubicBezTo>
                    <a:cubicBezTo>
                      <a:pt x="1050322" y="761225"/>
                      <a:pt x="1056037" y="763130"/>
                      <a:pt x="1060990" y="773702"/>
                    </a:cubicBezTo>
                    <a:cubicBezTo>
                      <a:pt x="1065848" y="784275"/>
                      <a:pt x="1071467" y="774941"/>
                      <a:pt x="1081183" y="772940"/>
                    </a:cubicBezTo>
                    <a:cubicBezTo>
                      <a:pt x="1090994" y="771035"/>
                      <a:pt x="1104900" y="785228"/>
                      <a:pt x="1114711" y="797705"/>
                    </a:cubicBezTo>
                    <a:cubicBezTo>
                      <a:pt x="1124522" y="810183"/>
                      <a:pt x="1122902" y="819899"/>
                      <a:pt x="1129379" y="819899"/>
                    </a:cubicBezTo>
                    <a:cubicBezTo>
                      <a:pt x="1135952" y="819899"/>
                      <a:pt x="1137571" y="830471"/>
                      <a:pt x="1137571" y="834281"/>
                    </a:cubicBezTo>
                    <a:cubicBezTo>
                      <a:pt x="1137571" y="838091"/>
                      <a:pt x="1122902" y="846759"/>
                      <a:pt x="1114806" y="848759"/>
                    </a:cubicBezTo>
                    <a:cubicBezTo>
                      <a:pt x="1106710" y="850664"/>
                      <a:pt x="1106710" y="860285"/>
                      <a:pt x="1119664" y="857427"/>
                    </a:cubicBezTo>
                    <a:cubicBezTo>
                      <a:pt x="1132713" y="854570"/>
                      <a:pt x="1126998" y="848759"/>
                      <a:pt x="1135190" y="845902"/>
                    </a:cubicBezTo>
                    <a:cubicBezTo>
                      <a:pt x="1143381" y="843044"/>
                      <a:pt x="1151477" y="849712"/>
                      <a:pt x="1144143" y="861332"/>
                    </a:cubicBezTo>
                    <a:cubicBezTo>
                      <a:pt x="1136809" y="872858"/>
                      <a:pt x="1122140" y="873810"/>
                      <a:pt x="1135190" y="875715"/>
                    </a:cubicBezTo>
                    <a:cubicBezTo>
                      <a:pt x="1148239" y="877620"/>
                      <a:pt x="1140905" y="873810"/>
                      <a:pt x="1148239" y="862285"/>
                    </a:cubicBezTo>
                    <a:cubicBezTo>
                      <a:pt x="1155573" y="850760"/>
                      <a:pt x="1154716" y="854570"/>
                      <a:pt x="1159669" y="854570"/>
                    </a:cubicBezTo>
                    <a:cubicBezTo>
                      <a:pt x="1164527" y="854570"/>
                      <a:pt x="1175099" y="857427"/>
                      <a:pt x="1179195" y="861332"/>
                    </a:cubicBezTo>
                    <a:cubicBezTo>
                      <a:pt x="1183291" y="865142"/>
                      <a:pt x="1193864" y="870953"/>
                      <a:pt x="1200341" y="875715"/>
                    </a:cubicBezTo>
                    <a:cubicBezTo>
                      <a:pt x="1206817" y="880573"/>
                      <a:pt x="1215009" y="878573"/>
                      <a:pt x="1219867" y="876668"/>
                    </a:cubicBezTo>
                    <a:cubicBezTo>
                      <a:pt x="1224725" y="874763"/>
                      <a:pt x="1238631" y="882478"/>
                      <a:pt x="1243489" y="890098"/>
                    </a:cubicBezTo>
                    <a:cubicBezTo>
                      <a:pt x="1248347" y="897813"/>
                      <a:pt x="1260634" y="898766"/>
                      <a:pt x="1266254" y="901623"/>
                    </a:cubicBezTo>
                    <a:cubicBezTo>
                      <a:pt x="1271969" y="904481"/>
                      <a:pt x="1280922" y="916006"/>
                      <a:pt x="1281684" y="925721"/>
                    </a:cubicBezTo>
                    <a:cubicBezTo>
                      <a:pt x="1282541" y="935342"/>
                      <a:pt x="1272731" y="955535"/>
                      <a:pt x="1271873" y="960392"/>
                    </a:cubicBezTo>
                    <a:cubicBezTo>
                      <a:pt x="1271111" y="965155"/>
                      <a:pt x="1258062" y="982490"/>
                      <a:pt x="1245775" y="994111"/>
                    </a:cubicBezTo>
                    <a:cubicBezTo>
                      <a:pt x="1233583" y="1005636"/>
                      <a:pt x="1240917" y="1019162"/>
                      <a:pt x="1241679" y="1024877"/>
                    </a:cubicBezTo>
                    <a:cubicBezTo>
                      <a:pt x="1242441" y="1030687"/>
                      <a:pt x="1233488" y="1051833"/>
                      <a:pt x="1235964" y="1056595"/>
                    </a:cubicBezTo>
                    <a:cubicBezTo>
                      <a:pt x="1238441" y="1061358"/>
                      <a:pt x="1232726" y="1072025"/>
                      <a:pt x="1227773" y="1078693"/>
                    </a:cubicBezTo>
                    <a:cubicBezTo>
                      <a:pt x="1222915" y="1085456"/>
                      <a:pt x="1219676" y="1097933"/>
                      <a:pt x="1216438" y="1103649"/>
                    </a:cubicBezTo>
                    <a:cubicBezTo>
                      <a:pt x="1213199" y="1109459"/>
                      <a:pt x="1202531" y="1107554"/>
                      <a:pt x="1192816" y="1110411"/>
                    </a:cubicBezTo>
                    <a:cubicBezTo>
                      <a:pt x="1183005" y="1113269"/>
                      <a:pt x="1178147" y="1116221"/>
                      <a:pt x="1178147" y="1116221"/>
                    </a:cubicBezTo>
                    <a:cubicBezTo>
                      <a:pt x="1178147" y="1116221"/>
                      <a:pt x="1161098" y="1125842"/>
                      <a:pt x="1151287" y="1133557"/>
                    </a:cubicBezTo>
                    <a:cubicBezTo>
                      <a:pt x="1141476" y="1141272"/>
                      <a:pt x="1154525" y="1154702"/>
                      <a:pt x="1149667" y="1165275"/>
                    </a:cubicBezTo>
                    <a:cubicBezTo>
                      <a:pt x="1144810" y="1175848"/>
                      <a:pt x="1140809" y="1166418"/>
                      <a:pt x="1135952" y="1178896"/>
                    </a:cubicBezTo>
                    <a:cubicBezTo>
                      <a:pt x="1131094" y="1191374"/>
                      <a:pt x="1127760" y="1189374"/>
                      <a:pt x="1123664" y="1192231"/>
                    </a:cubicBezTo>
                    <a:cubicBezTo>
                      <a:pt x="1119569" y="1195088"/>
                      <a:pt x="1117187" y="1202804"/>
                      <a:pt x="1116330" y="1210519"/>
                    </a:cubicBezTo>
                    <a:cubicBezTo>
                      <a:pt x="1115568" y="1218234"/>
                      <a:pt x="1107377" y="1225950"/>
                      <a:pt x="1096804" y="1237475"/>
                    </a:cubicBezTo>
                    <a:cubicBezTo>
                      <a:pt x="1086231" y="1249000"/>
                      <a:pt x="1079659" y="1247095"/>
                      <a:pt x="1068324" y="1243285"/>
                    </a:cubicBezTo>
                    <a:cubicBezTo>
                      <a:pt x="1056894" y="1239475"/>
                      <a:pt x="1058513" y="1206709"/>
                      <a:pt x="1056894" y="1211471"/>
                    </a:cubicBezTo>
                    <a:cubicBezTo>
                      <a:pt x="1055275" y="1216329"/>
                      <a:pt x="1049655" y="1232903"/>
                      <a:pt x="1051274" y="1235855"/>
                    </a:cubicBezTo>
                    <a:cubicBezTo>
                      <a:pt x="1052894" y="1238713"/>
                      <a:pt x="1064228" y="1249952"/>
                      <a:pt x="1068324" y="1252810"/>
                    </a:cubicBezTo>
                    <a:cubicBezTo>
                      <a:pt x="1072420" y="1255667"/>
                      <a:pt x="1071563" y="1260525"/>
                      <a:pt x="1068324" y="1265288"/>
                    </a:cubicBezTo>
                    <a:cubicBezTo>
                      <a:pt x="1065086" y="1270050"/>
                      <a:pt x="1056132" y="1287386"/>
                      <a:pt x="1052894" y="1288338"/>
                    </a:cubicBezTo>
                    <a:cubicBezTo>
                      <a:pt x="1049655" y="1289291"/>
                      <a:pt x="1024414" y="1293196"/>
                      <a:pt x="1019461" y="1290243"/>
                    </a:cubicBezTo>
                    <a:cubicBezTo>
                      <a:pt x="1014603" y="1287386"/>
                      <a:pt x="1012127" y="1297006"/>
                      <a:pt x="1012889" y="1302721"/>
                    </a:cubicBezTo>
                    <a:cubicBezTo>
                      <a:pt x="1013746" y="1308531"/>
                      <a:pt x="1017746" y="1315199"/>
                      <a:pt x="1008793" y="1313294"/>
                    </a:cubicBezTo>
                    <a:cubicBezTo>
                      <a:pt x="999839" y="1311389"/>
                      <a:pt x="987647" y="1304626"/>
                      <a:pt x="987647" y="1309388"/>
                    </a:cubicBezTo>
                    <a:cubicBezTo>
                      <a:pt x="987647" y="1314246"/>
                      <a:pt x="990124" y="1324819"/>
                      <a:pt x="994982" y="1324819"/>
                    </a:cubicBezTo>
                    <a:cubicBezTo>
                      <a:pt x="999839" y="1324819"/>
                      <a:pt x="1004792" y="1321009"/>
                      <a:pt x="1002316" y="1327676"/>
                    </a:cubicBezTo>
                    <a:cubicBezTo>
                      <a:pt x="999839" y="1334439"/>
                      <a:pt x="993362" y="1340154"/>
                      <a:pt x="990124" y="1343107"/>
                    </a:cubicBezTo>
                    <a:cubicBezTo>
                      <a:pt x="986885" y="1345964"/>
                      <a:pt x="982790" y="1355585"/>
                      <a:pt x="974598" y="1362347"/>
                    </a:cubicBezTo>
                    <a:cubicBezTo>
                      <a:pt x="966407" y="1369110"/>
                      <a:pt x="966407" y="1372920"/>
                      <a:pt x="968121" y="1375778"/>
                    </a:cubicBezTo>
                    <a:cubicBezTo>
                      <a:pt x="969740" y="1378635"/>
                      <a:pt x="981932" y="1376730"/>
                      <a:pt x="984409" y="1378635"/>
                    </a:cubicBezTo>
                    <a:cubicBezTo>
                      <a:pt x="986885" y="1380540"/>
                      <a:pt x="981932" y="1394066"/>
                      <a:pt x="978694" y="1396923"/>
                    </a:cubicBezTo>
                    <a:cubicBezTo>
                      <a:pt x="975455" y="1399781"/>
                      <a:pt x="961549" y="1413211"/>
                      <a:pt x="955929" y="1417116"/>
                    </a:cubicBezTo>
                    <a:cubicBezTo>
                      <a:pt x="950214" y="1421021"/>
                      <a:pt x="950214" y="1432547"/>
                      <a:pt x="951833" y="1438262"/>
                    </a:cubicBezTo>
                    <a:cubicBezTo>
                      <a:pt x="953453" y="1444072"/>
                      <a:pt x="966502" y="1458455"/>
                      <a:pt x="973836" y="1461312"/>
                    </a:cubicBezTo>
                    <a:cubicBezTo>
                      <a:pt x="981170" y="1464170"/>
                      <a:pt x="996696" y="1463217"/>
                      <a:pt x="994982" y="1466075"/>
                    </a:cubicBezTo>
                    <a:cubicBezTo>
                      <a:pt x="993362" y="1468932"/>
                      <a:pt x="975455" y="1471885"/>
                      <a:pt x="972979" y="1472837"/>
                    </a:cubicBezTo>
                    <a:cubicBezTo>
                      <a:pt x="970502" y="1473790"/>
                      <a:pt x="957453" y="1477695"/>
                      <a:pt x="950976" y="1477695"/>
                    </a:cubicBezTo>
                    <a:cubicBezTo>
                      <a:pt x="944499" y="1477695"/>
                      <a:pt x="932212" y="1469980"/>
                      <a:pt x="929831" y="1469980"/>
                    </a:cubicBezTo>
                    <a:cubicBezTo>
                      <a:pt x="927449" y="1469980"/>
                      <a:pt x="931450" y="1466170"/>
                      <a:pt x="939641" y="1458455"/>
                    </a:cubicBezTo>
                    <a:cubicBezTo>
                      <a:pt x="947737" y="1450739"/>
                      <a:pt x="936403" y="1442072"/>
                      <a:pt x="934783" y="1452644"/>
                    </a:cubicBezTo>
                    <a:cubicBezTo>
                      <a:pt x="933164" y="1463217"/>
                      <a:pt x="929926" y="1466075"/>
                      <a:pt x="925830" y="1466075"/>
                    </a:cubicBezTo>
                    <a:cubicBezTo>
                      <a:pt x="921734" y="1466075"/>
                      <a:pt x="916877" y="1459312"/>
                      <a:pt x="914400" y="1456454"/>
                    </a:cubicBezTo>
                    <a:cubicBezTo>
                      <a:pt x="911924" y="1453597"/>
                      <a:pt x="901351" y="1450739"/>
                      <a:pt x="902970" y="1439119"/>
                    </a:cubicBezTo>
                    <a:cubicBezTo>
                      <a:pt x="904589" y="1427594"/>
                      <a:pt x="898112" y="1428546"/>
                      <a:pt x="893159" y="1423688"/>
                    </a:cubicBezTo>
                    <a:cubicBezTo>
                      <a:pt x="888302" y="1418926"/>
                      <a:pt x="899636" y="1415021"/>
                      <a:pt x="898017" y="1410163"/>
                    </a:cubicBezTo>
                    <a:cubicBezTo>
                      <a:pt x="896398" y="1405400"/>
                      <a:pt x="889064" y="1408258"/>
                      <a:pt x="888206" y="1401495"/>
                    </a:cubicBezTo>
                    <a:cubicBezTo>
                      <a:pt x="887349" y="1394733"/>
                      <a:pt x="894683" y="1385112"/>
                      <a:pt x="895541" y="1382255"/>
                    </a:cubicBezTo>
                    <a:cubicBezTo>
                      <a:pt x="896398" y="1379397"/>
                      <a:pt x="890683" y="1373587"/>
                      <a:pt x="889825" y="1368825"/>
                    </a:cubicBezTo>
                    <a:cubicBezTo>
                      <a:pt x="888968" y="1363967"/>
                      <a:pt x="893064" y="1359204"/>
                      <a:pt x="898779" y="1351489"/>
                    </a:cubicBezTo>
                    <a:cubicBezTo>
                      <a:pt x="904494" y="1343774"/>
                      <a:pt x="908590" y="1334153"/>
                      <a:pt x="908590" y="1331296"/>
                    </a:cubicBezTo>
                    <a:cubicBezTo>
                      <a:pt x="908590" y="1328438"/>
                      <a:pt x="904494" y="1317866"/>
                      <a:pt x="904494" y="1310150"/>
                    </a:cubicBezTo>
                    <a:cubicBezTo>
                      <a:pt x="904494" y="1302435"/>
                      <a:pt x="908590" y="1299578"/>
                      <a:pt x="910209" y="1289005"/>
                    </a:cubicBezTo>
                    <a:cubicBezTo>
                      <a:pt x="911828" y="1278432"/>
                      <a:pt x="904494" y="1282242"/>
                      <a:pt x="904494" y="1273575"/>
                    </a:cubicBezTo>
                    <a:cubicBezTo>
                      <a:pt x="904494" y="1264907"/>
                      <a:pt x="912686" y="1267764"/>
                      <a:pt x="910971" y="1259192"/>
                    </a:cubicBezTo>
                    <a:cubicBezTo>
                      <a:pt x="909352" y="1250524"/>
                      <a:pt x="915067" y="1244714"/>
                      <a:pt x="917448" y="1238999"/>
                    </a:cubicBezTo>
                    <a:cubicBezTo>
                      <a:pt x="919925" y="1233188"/>
                      <a:pt x="922306" y="1223568"/>
                      <a:pt x="925640" y="1216901"/>
                    </a:cubicBezTo>
                    <a:cubicBezTo>
                      <a:pt x="928878" y="1210138"/>
                      <a:pt x="922401" y="1194803"/>
                      <a:pt x="922401" y="1191850"/>
                    </a:cubicBezTo>
                    <a:cubicBezTo>
                      <a:pt x="922401" y="1188992"/>
                      <a:pt x="932974" y="1185087"/>
                      <a:pt x="928116" y="1179372"/>
                    </a:cubicBezTo>
                    <a:cubicBezTo>
                      <a:pt x="923258" y="1173562"/>
                      <a:pt x="932402" y="1171657"/>
                      <a:pt x="937260" y="1166894"/>
                    </a:cubicBezTo>
                    <a:cubicBezTo>
                      <a:pt x="942118" y="1162037"/>
                      <a:pt x="933831" y="1145749"/>
                      <a:pt x="936212" y="1128413"/>
                    </a:cubicBezTo>
                    <a:cubicBezTo>
                      <a:pt x="938689" y="1111078"/>
                      <a:pt x="941070" y="1081265"/>
                      <a:pt x="941070" y="1078407"/>
                    </a:cubicBezTo>
                    <a:cubicBezTo>
                      <a:pt x="941070" y="1075550"/>
                      <a:pt x="941927" y="1063929"/>
                      <a:pt x="937832" y="1056309"/>
                    </a:cubicBezTo>
                    <a:cubicBezTo>
                      <a:pt x="933736" y="1048594"/>
                      <a:pt x="928878" y="1042784"/>
                      <a:pt x="923163" y="1039926"/>
                    </a:cubicBezTo>
                    <a:cubicBezTo>
                      <a:pt x="917448" y="1037069"/>
                      <a:pt x="910114" y="1028401"/>
                      <a:pt x="906018" y="1027448"/>
                    </a:cubicBezTo>
                    <a:cubicBezTo>
                      <a:pt x="901922" y="1026496"/>
                      <a:pt x="877348" y="1018400"/>
                      <a:pt x="877348" y="1004874"/>
                    </a:cubicBezTo>
                    <a:cubicBezTo>
                      <a:pt x="877348" y="991444"/>
                      <a:pt x="868585" y="980300"/>
                      <a:pt x="866966" y="970679"/>
                    </a:cubicBezTo>
                    <a:cubicBezTo>
                      <a:pt x="865346" y="961059"/>
                      <a:pt x="853154" y="939914"/>
                      <a:pt x="852297" y="930293"/>
                    </a:cubicBezTo>
                    <a:cubicBezTo>
                      <a:pt x="851535" y="920673"/>
                      <a:pt x="834390" y="917816"/>
                      <a:pt x="831914" y="907243"/>
                    </a:cubicBezTo>
                    <a:cubicBezTo>
                      <a:pt x="829437" y="896670"/>
                      <a:pt x="835533" y="889812"/>
                      <a:pt x="837152" y="883049"/>
                    </a:cubicBezTo>
                    <a:cubicBezTo>
                      <a:pt x="838771" y="876287"/>
                      <a:pt x="836009" y="861047"/>
                      <a:pt x="835152" y="856284"/>
                    </a:cubicBezTo>
                    <a:cubicBezTo>
                      <a:pt x="834295" y="851426"/>
                      <a:pt x="842486" y="835615"/>
                      <a:pt x="847344" y="832662"/>
                    </a:cubicBezTo>
                    <a:cubicBezTo>
                      <a:pt x="852202" y="829805"/>
                      <a:pt x="861250" y="819708"/>
                      <a:pt x="864394" y="819708"/>
                    </a:cubicBezTo>
                    <a:cubicBezTo>
                      <a:pt x="867632" y="819708"/>
                      <a:pt x="866870" y="809135"/>
                      <a:pt x="870109" y="798563"/>
                    </a:cubicBezTo>
                    <a:cubicBezTo>
                      <a:pt x="873347" y="787990"/>
                      <a:pt x="868490" y="773607"/>
                      <a:pt x="866013" y="771607"/>
                    </a:cubicBezTo>
                    <a:cubicBezTo>
                      <a:pt x="863537" y="769702"/>
                      <a:pt x="861155" y="757224"/>
                      <a:pt x="857060" y="753319"/>
                    </a:cubicBezTo>
                    <a:cubicBezTo>
                      <a:pt x="852964" y="749509"/>
                      <a:pt x="844867" y="751414"/>
                      <a:pt x="844867" y="751414"/>
                    </a:cubicBezTo>
                    <a:cubicBezTo>
                      <a:pt x="844867" y="751414"/>
                      <a:pt x="846487" y="760082"/>
                      <a:pt x="839153" y="764939"/>
                    </a:cubicBezTo>
                    <a:cubicBezTo>
                      <a:pt x="831818" y="769702"/>
                      <a:pt x="830199" y="763987"/>
                      <a:pt x="827723" y="761034"/>
                    </a:cubicBezTo>
                    <a:cubicBezTo>
                      <a:pt x="825246" y="758177"/>
                      <a:pt x="816292" y="757129"/>
                      <a:pt x="812197" y="752366"/>
                    </a:cubicBezTo>
                    <a:cubicBezTo>
                      <a:pt x="808101" y="747509"/>
                      <a:pt x="801624" y="740841"/>
                      <a:pt x="796671" y="737888"/>
                    </a:cubicBezTo>
                    <a:cubicBezTo>
                      <a:pt x="791813" y="735031"/>
                      <a:pt x="779907" y="732459"/>
                      <a:pt x="780764" y="720934"/>
                    </a:cubicBezTo>
                    <a:cubicBezTo>
                      <a:pt x="781526" y="709409"/>
                      <a:pt x="774764" y="702265"/>
                      <a:pt x="771430" y="700360"/>
                    </a:cubicBezTo>
                    <a:cubicBezTo>
                      <a:pt x="768191" y="698360"/>
                      <a:pt x="761714" y="693597"/>
                      <a:pt x="757619" y="696455"/>
                    </a:cubicBezTo>
                    <a:cubicBezTo>
                      <a:pt x="753523" y="699312"/>
                      <a:pt x="746189" y="690644"/>
                      <a:pt x="740474" y="691597"/>
                    </a:cubicBezTo>
                    <a:cubicBezTo>
                      <a:pt x="734759" y="692549"/>
                      <a:pt x="723329" y="680072"/>
                      <a:pt x="719328" y="675214"/>
                    </a:cubicBezTo>
                    <a:cubicBezTo>
                      <a:pt x="715232" y="670451"/>
                      <a:pt x="711994" y="663689"/>
                      <a:pt x="704660" y="663689"/>
                    </a:cubicBezTo>
                    <a:cubicBezTo>
                      <a:pt x="697325" y="663689"/>
                      <a:pt x="696468" y="666546"/>
                      <a:pt x="691610" y="673309"/>
                    </a:cubicBezTo>
                    <a:cubicBezTo>
                      <a:pt x="686753" y="680072"/>
                      <a:pt x="679418" y="668546"/>
                      <a:pt x="676942" y="665594"/>
                    </a:cubicBezTo>
                    <a:cubicBezTo>
                      <a:pt x="674465" y="662736"/>
                      <a:pt x="662654" y="667499"/>
                      <a:pt x="653701" y="667499"/>
                    </a:cubicBezTo>
                    <a:cubicBezTo>
                      <a:pt x="644747" y="667499"/>
                      <a:pt x="640652" y="649115"/>
                      <a:pt x="640366" y="645401"/>
                    </a:cubicBezTo>
                    <a:cubicBezTo>
                      <a:pt x="639128" y="631018"/>
                      <a:pt x="614267" y="630923"/>
                      <a:pt x="608552" y="627113"/>
                    </a:cubicBezTo>
                    <a:cubicBezTo>
                      <a:pt x="602837" y="623207"/>
                      <a:pt x="597122" y="608825"/>
                      <a:pt x="599599" y="605015"/>
                    </a:cubicBezTo>
                    <a:cubicBezTo>
                      <a:pt x="602075" y="601205"/>
                      <a:pt x="595503" y="588632"/>
                      <a:pt x="595503" y="588632"/>
                    </a:cubicBezTo>
                    <a:cubicBezTo>
                      <a:pt x="595503" y="588632"/>
                      <a:pt x="584073" y="573201"/>
                      <a:pt x="580073" y="573201"/>
                    </a:cubicBezTo>
                    <a:cubicBezTo>
                      <a:pt x="575977" y="573201"/>
                      <a:pt x="562928" y="546245"/>
                      <a:pt x="555593" y="538530"/>
                    </a:cubicBezTo>
                    <a:cubicBezTo>
                      <a:pt x="548259" y="530815"/>
                      <a:pt x="531209" y="513479"/>
                      <a:pt x="527876" y="504812"/>
                    </a:cubicBezTo>
                    <a:cubicBezTo>
                      <a:pt x="524637" y="496144"/>
                      <a:pt x="523780" y="482714"/>
                      <a:pt x="515684" y="489476"/>
                    </a:cubicBezTo>
                    <a:cubicBezTo>
                      <a:pt x="507492" y="496239"/>
                      <a:pt x="514064" y="502907"/>
                      <a:pt x="522161" y="510622"/>
                    </a:cubicBezTo>
                    <a:cubicBezTo>
                      <a:pt x="530352" y="518337"/>
                      <a:pt x="528733" y="526052"/>
                      <a:pt x="540068" y="536625"/>
                    </a:cubicBezTo>
                    <a:cubicBezTo>
                      <a:pt x="551498" y="547198"/>
                      <a:pt x="546640" y="557771"/>
                      <a:pt x="551498" y="562628"/>
                    </a:cubicBezTo>
                    <a:cubicBezTo>
                      <a:pt x="556355" y="567486"/>
                      <a:pt x="573500" y="579011"/>
                      <a:pt x="566166" y="586727"/>
                    </a:cubicBezTo>
                    <a:cubicBezTo>
                      <a:pt x="558832" y="594442"/>
                      <a:pt x="551498" y="577106"/>
                      <a:pt x="548259" y="576154"/>
                    </a:cubicBezTo>
                    <a:cubicBezTo>
                      <a:pt x="545021" y="575201"/>
                      <a:pt x="537686" y="573296"/>
                      <a:pt x="538448" y="567486"/>
                    </a:cubicBezTo>
                    <a:cubicBezTo>
                      <a:pt x="539306" y="561676"/>
                      <a:pt x="531971" y="556913"/>
                      <a:pt x="526256" y="548246"/>
                    </a:cubicBezTo>
                    <a:cubicBezTo>
                      <a:pt x="520541" y="539578"/>
                      <a:pt x="518160" y="544436"/>
                      <a:pt x="510826" y="544436"/>
                    </a:cubicBezTo>
                    <a:cubicBezTo>
                      <a:pt x="503491" y="544436"/>
                      <a:pt x="509968" y="533863"/>
                      <a:pt x="514064" y="529005"/>
                    </a:cubicBezTo>
                    <a:cubicBezTo>
                      <a:pt x="518160" y="524243"/>
                      <a:pt x="509968" y="517480"/>
                      <a:pt x="505111" y="515575"/>
                    </a:cubicBezTo>
                    <a:cubicBezTo>
                      <a:pt x="500253" y="513575"/>
                      <a:pt x="493681" y="491477"/>
                      <a:pt x="487204" y="478046"/>
                    </a:cubicBezTo>
                    <a:cubicBezTo>
                      <a:pt x="480632" y="464521"/>
                      <a:pt x="475774" y="457853"/>
                      <a:pt x="468440" y="458806"/>
                    </a:cubicBezTo>
                    <a:cubicBezTo>
                      <a:pt x="461105" y="459758"/>
                      <a:pt x="449009" y="452519"/>
                      <a:pt x="444151" y="448614"/>
                    </a:cubicBezTo>
                    <a:cubicBezTo>
                      <a:pt x="439293" y="444709"/>
                      <a:pt x="440817" y="423182"/>
                      <a:pt x="432626" y="413562"/>
                    </a:cubicBezTo>
                    <a:cubicBezTo>
                      <a:pt x="424434" y="403942"/>
                      <a:pt x="417100" y="385654"/>
                      <a:pt x="417957" y="375081"/>
                    </a:cubicBezTo>
                    <a:cubicBezTo>
                      <a:pt x="418719" y="364508"/>
                      <a:pt x="421195" y="337553"/>
                      <a:pt x="421195" y="330885"/>
                    </a:cubicBezTo>
                    <a:cubicBezTo>
                      <a:pt x="421195" y="324122"/>
                      <a:pt x="414909" y="311359"/>
                      <a:pt x="414909" y="308501"/>
                    </a:cubicBezTo>
                    <a:cubicBezTo>
                      <a:pt x="414909" y="305644"/>
                      <a:pt x="413004" y="297262"/>
                      <a:pt x="409766" y="296309"/>
                    </a:cubicBezTo>
                    <a:cubicBezTo>
                      <a:pt x="406527" y="295357"/>
                      <a:pt x="395954" y="285927"/>
                      <a:pt x="388620" y="285927"/>
                    </a:cubicBezTo>
                    <a:cubicBezTo>
                      <a:pt x="381286" y="285927"/>
                      <a:pt x="378047" y="272306"/>
                      <a:pt x="380524" y="265544"/>
                    </a:cubicBezTo>
                    <a:cubicBezTo>
                      <a:pt x="383000" y="258781"/>
                      <a:pt x="374047" y="247256"/>
                      <a:pt x="369951" y="247256"/>
                    </a:cubicBezTo>
                    <a:cubicBezTo>
                      <a:pt x="365855" y="247256"/>
                      <a:pt x="359378" y="234778"/>
                      <a:pt x="356902" y="228015"/>
                    </a:cubicBezTo>
                    <a:cubicBezTo>
                      <a:pt x="354425" y="221252"/>
                      <a:pt x="347948" y="221252"/>
                      <a:pt x="349568" y="225158"/>
                    </a:cubicBezTo>
                    <a:cubicBezTo>
                      <a:pt x="351187" y="229063"/>
                      <a:pt x="348710" y="235730"/>
                      <a:pt x="352806" y="237731"/>
                    </a:cubicBezTo>
                    <a:cubicBezTo>
                      <a:pt x="356902" y="239636"/>
                      <a:pt x="360140" y="255066"/>
                      <a:pt x="356902" y="256971"/>
                    </a:cubicBezTo>
                    <a:cubicBezTo>
                      <a:pt x="353663" y="258876"/>
                      <a:pt x="346329" y="251161"/>
                      <a:pt x="338138" y="246398"/>
                    </a:cubicBezTo>
                    <a:cubicBezTo>
                      <a:pt x="329946" y="241636"/>
                      <a:pt x="333280" y="222300"/>
                      <a:pt x="333280" y="217538"/>
                    </a:cubicBezTo>
                    <a:cubicBezTo>
                      <a:pt x="333280" y="212680"/>
                      <a:pt x="321850" y="207917"/>
                      <a:pt x="316992" y="207917"/>
                    </a:cubicBezTo>
                    <a:cubicBezTo>
                      <a:pt x="312134" y="207917"/>
                      <a:pt x="307181" y="208870"/>
                      <a:pt x="306419" y="196392"/>
                    </a:cubicBezTo>
                    <a:cubicBezTo>
                      <a:pt x="305562" y="183914"/>
                      <a:pt x="290893" y="177152"/>
                      <a:pt x="286036" y="177152"/>
                    </a:cubicBezTo>
                    <a:cubicBezTo>
                      <a:pt x="281178" y="177152"/>
                      <a:pt x="253746" y="167817"/>
                      <a:pt x="245555" y="167817"/>
                    </a:cubicBezTo>
                    <a:cubicBezTo>
                      <a:pt x="237458" y="167817"/>
                      <a:pt x="224980" y="156006"/>
                      <a:pt x="220028" y="159816"/>
                    </a:cubicBezTo>
                    <a:cubicBezTo>
                      <a:pt x="215170" y="163626"/>
                      <a:pt x="206216" y="153053"/>
                      <a:pt x="201263" y="153053"/>
                    </a:cubicBezTo>
                    <a:cubicBezTo>
                      <a:pt x="196405" y="153053"/>
                      <a:pt x="198977" y="166103"/>
                      <a:pt x="190024" y="172865"/>
                    </a:cubicBezTo>
                    <a:cubicBezTo>
                      <a:pt x="181070" y="179628"/>
                      <a:pt x="175260" y="166484"/>
                      <a:pt x="170307" y="171341"/>
                    </a:cubicBezTo>
                    <a:cubicBezTo>
                      <a:pt x="165449" y="176104"/>
                      <a:pt x="153162" y="180962"/>
                      <a:pt x="157258" y="169436"/>
                    </a:cubicBezTo>
                    <a:cubicBezTo>
                      <a:pt x="161353" y="157911"/>
                      <a:pt x="161353" y="155911"/>
                      <a:pt x="154781" y="158864"/>
                    </a:cubicBezTo>
                    <a:cubicBezTo>
                      <a:pt x="148209" y="161721"/>
                      <a:pt x="146590" y="169436"/>
                      <a:pt x="146590" y="174294"/>
                    </a:cubicBezTo>
                    <a:cubicBezTo>
                      <a:pt x="146590" y="179152"/>
                      <a:pt x="135160" y="186772"/>
                      <a:pt x="135160" y="186772"/>
                    </a:cubicBezTo>
                    <a:cubicBezTo>
                      <a:pt x="135160" y="186772"/>
                      <a:pt x="145733" y="187724"/>
                      <a:pt x="149828" y="186772"/>
                    </a:cubicBezTo>
                    <a:cubicBezTo>
                      <a:pt x="153924" y="185819"/>
                      <a:pt x="150590" y="197345"/>
                      <a:pt x="146590" y="200297"/>
                    </a:cubicBezTo>
                    <a:cubicBezTo>
                      <a:pt x="142494" y="203155"/>
                      <a:pt x="136874" y="210870"/>
                      <a:pt x="130302" y="208965"/>
                    </a:cubicBezTo>
                    <a:cubicBezTo>
                      <a:pt x="123825" y="207060"/>
                      <a:pt x="122968" y="200297"/>
                      <a:pt x="118872" y="199345"/>
                    </a:cubicBezTo>
                    <a:cubicBezTo>
                      <a:pt x="114776" y="198392"/>
                      <a:pt x="110300" y="211727"/>
                      <a:pt x="95631" y="220395"/>
                    </a:cubicBezTo>
                    <a:cubicBezTo>
                      <a:pt x="80963" y="229063"/>
                      <a:pt x="78962" y="216680"/>
                      <a:pt x="73247" y="219538"/>
                    </a:cubicBezTo>
                    <a:cubicBezTo>
                      <a:pt x="67532" y="222395"/>
                      <a:pt x="47149" y="231063"/>
                      <a:pt x="39815" y="232016"/>
                    </a:cubicBezTo>
                    <a:cubicBezTo>
                      <a:pt x="32480" y="232968"/>
                      <a:pt x="34100" y="221443"/>
                      <a:pt x="38195" y="221443"/>
                    </a:cubicBezTo>
                    <a:cubicBezTo>
                      <a:pt x="42291" y="221443"/>
                      <a:pt x="57722" y="212775"/>
                      <a:pt x="61817" y="209918"/>
                    </a:cubicBezTo>
                    <a:cubicBezTo>
                      <a:pt x="65913" y="207060"/>
                      <a:pt x="83820" y="199345"/>
                      <a:pt x="88678" y="196487"/>
                    </a:cubicBezTo>
                    <a:cubicBezTo>
                      <a:pt x="93536" y="193630"/>
                      <a:pt x="101727" y="188772"/>
                      <a:pt x="98489" y="183057"/>
                    </a:cubicBezTo>
                    <a:cubicBezTo>
                      <a:pt x="95250" y="177247"/>
                      <a:pt x="84677" y="185915"/>
                      <a:pt x="84677" y="185915"/>
                    </a:cubicBezTo>
                    <a:cubicBezTo>
                      <a:pt x="84677" y="185915"/>
                      <a:pt x="76486" y="177247"/>
                      <a:pt x="74104" y="175342"/>
                    </a:cubicBezTo>
                    <a:cubicBezTo>
                      <a:pt x="71628" y="173437"/>
                      <a:pt x="66770" y="183057"/>
                      <a:pt x="66770" y="183057"/>
                    </a:cubicBezTo>
                    <a:cubicBezTo>
                      <a:pt x="66770" y="183057"/>
                      <a:pt x="56198" y="181152"/>
                      <a:pt x="58674" y="170579"/>
                    </a:cubicBezTo>
                    <a:cubicBezTo>
                      <a:pt x="61151" y="160007"/>
                      <a:pt x="52959" y="160007"/>
                      <a:pt x="51340" y="164769"/>
                    </a:cubicBezTo>
                    <a:cubicBezTo>
                      <a:pt x="49721" y="169532"/>
                      <a:pt x="35909" y="177247"/>
                      <a:pt x="35052" y="172484"/>
                    </a:cubicBezTo>
                    <a:cubicBezTo>
                      <a:pt x="34195" y="167627"/>
                      <a:pt x="22003" y="158006"/>
                      <a:pt x="18764" y="150386"/>
                    </a:cubicBezTo>
                    <a:cubicBezTo>
                      <a:pt x="15526" y="142671"/>
                      <a:pt x="22003" y="141719"/>
                      <a:pt x="29337" y="134956"/>
                    </a:cubicBezTo>
                    <a:cubicBezTo>
                      <a:pt x="36671" y="128193"/>
                      <a:pt x="47244" y="126288"/>
                      <a:pt x="56198" y="127241"/>
                    </a:cubicBezTo>
                    <a:cubicBezTo>
                      <a:pt x="65151" y="128193"/>
                      <a:pt x="70866" y="115715"/>
                      <a:pt x="67628" y="114668"/>
                    </a:cubicBezTo>
                    <a:cubicBezTo>
                      <a:pt x="64389" y="113715"/>
                      <a:pt x="58674" y="112763"/>
                      <a:pt x="53816" y="117525"/>
                    </a:cubicBezTo>
                    <a:cubicBezTo>
                      <a:pt x="48958" y="122383"/>
                      <a:pt x="36671" y="121430"/>
                      <a:pt x="36671" y="121430"/>
                    </a:cubicBezTo>
                    <a:cubicBezTo>
                      <a:pt x="36671" y="121430"/>
                      <a:pt x="18764" y="121430"/>
                      <a:pt x="11430" y="115620"/>
                    </a:cubicBezTo>
                    <a:cubicBezTo>
                      <a:pt x="4096" y="109810"/>
                      <a:pt x="0" y="101142"/>
                      <a:pt x="0" y="101142"/>
                    </a:cubicBezTo>
                    <a:cubicBezTo>
                      <a:pt x="0" y="101142"/>
                      <a:pt x="14669" y="94379"/>
                      <a:pt x="26099" y="93427"/>
                    </a:cubicBezTo>
                    <a:lnTo>
                      <a:pt x="36195" y="89426"/>
                    </a:lnTo>
                    <a:close/>
                    <a:moveTo>
                      <a:pt x="782193" y="376224"/>
                    </a:moveTo>
                    <a:cubicBezTo>
                      <a:pt x="790289" y="377272"/>
                      <a:pt x="790289" y="363746"/>
                      <a:pt x="789527" y="359841"/>
                    </a:cubicBezTo>
                    <a:cubicBezTo>
                      <a:pt x="788765" y="356031"/>
                      <a:pt x="788765" y="339648"/>
                      <a:pt x="792004" y="336791"/>
                    </a:cubicBezTo>
                    <a:cubicBezTo>
                      <a:pt x="795242" y="333933"/>
                      <a:pt x="799338" y="325265"/>
                      <a:pt x="808292" y="324313"/>
                    </a:cubicBezTo>
                    <a:cubicBezTo>
                      <a:pt x="817245" y="323360"/>
                      <a:pt x="822960" y="331076"/>
                      <a:pt x="822103" y="339743"/>
                    </a:cubicBezTo>
                    <a:cubicBezTo>
                      <a:pt x="821246" y="348411"/>
                      <a:pt x="823722" y="357079"/>
                      <a:pt x="826961" y="357079"/>
                    </a:cubicBezTo>
                    <a:cubicBezTo>
                      <a:pt x="830199" y="357079"/>
                      <a:pt x="840010" y="350316"/>
                      <a:pt x="836771" y="344601"/>
                    </a:cubicBezTo>
                    <a:cubicBezTo>
                      <a:pt x="833533" y="338791"/>
                      <a:pt x="839248" y="319550"/>
                      <a:pt x="839248" y="326313"/>
                    </a:cubicBezTo>
                    <a:cubicBezTo>
                      <a:pt x="839248" y="333076"/>
                      <a:pt x="845820" y="337838"/>
                      <a:pt x="849821" y="336886"/>
                    </a:cubicBezTo>
                    <a:cubicBezTo>
                      <a:pt x="853916" y="335933"/>
                      <a:pt x="845725" y="318598"/>
                      <a:pt x="840010" y="317645"/>
                    </a:cubicBezTo>
                    <a:cubicBezTo>
                      <a:pt x="834295" y="316693"/>
                      <a:pt x="822960" y="316693"/>
                      <a:pt x="820483" y="317645"/>
                    </a:cubicBezTo>
                    <a:cubicBezTo>
                      <a:pt x="818007" y="318598"/>
                      <a:pt x="804196" y="312788"/>
                      <a:pt x="797624" y="313740"/>
                    </a:cubicBezTo>
                    <a:cubicBezTo>
                      <a:pt x="791146" y="314693"/>
                      <a:pt x="781336" y="317645"/>
                      <a:pt x="778097" y="325265"/>
                    </a:cubicBezTo>
                    <a:cubicBezTo>
                      <a:pt x="774859" y="332981"/>
                      <a:pt x="778097" y="347363"/>
                      <a:pt x="777240" y="353174"/>
                    </a:cubicBezTo>
                    <a:cubicBezTo>
                      <a:pt x="776478" y="358889"/>
                      <a:pt x="774859" y="375272"/>
                      <a:pt x="782193" y="376224"/>
                    </a:cubicBezTo>
                    <a:close/>
                    <a:moveTo>
                      <a:pt x="827818" y="376224"/>
                    </a:moveTo>
                    <a:cubicBezTo>
                      <a:pt x="829628" y="380606"/>
                      <a:pt x="838391" y="377177"/>
                      <a:pt x="843344" y="371366"/>
                    </a:cubicBezTo>
                    <a:cubicBezTo>
                      <a:pt x="848201" y="365556"/>
                      <a:pt x="858774" y="363651"/>
                      <a:pt x="862108" y="358889"/>
                    </a:cubicBezTo>
                    <a:cubicBezTo>
                      <a:pt x="865346" y="354126"/>
                      <a:pt x="867823" y="355079"/>
                      <a:pt x="875919" y="351173"/>
                    </a:cubicBezTo>
                    <a:cubicBezTo>
                      <a:pt x="884111" y="347363"/>
                      <a:pt x="890587" y="346411"/>
                      <a:pt x="887349" y="341553"/>
                    </a:cubicBezTo>
                    <a:cubicBezTo>
                      <a:pt x="884111" y="336695"/>
                      <a:pt x="866966" y="341553"/>
                      <a:pt x="864584" y="339648"/>
                    </a:cubicBezTo>
                    <a:cubicBezTo>
                      <a:pt x="862108" y="337743"/>
                      <a:pt x="845058" y="360794"/>
                      <a:pt x="845058" y="360794"/>
                    </a:cubicBezTo>
                    <a:cubicBezTo>
                      <a:pt x="845058" y="360794"/>
                      <a:pt x="830390" y="367556"/>
                      <a:pt x="829628" y="370414"/>
                    </a:cubicBezTo>
                    <a:cubicBezTo>
                      <a:pt x="828675" y="373367"/>
                      <a:pt x="825341" y="370414"/>
                      <a:pt x="827818" y="376224"/>
                    </a:cubicBezTo>
                    <a:close/>
                    <a:moveTo>
                      <a:pt x="743141" y="302120"/>
                    </a:moveTo>
                    <a:cubicBezTo>
                      <a:pt x="743141" y="307263"/>
                      <a:pt x="751237" y="307930"/>
                      <a:pt x="756190" y="304977"/>
                    </a:cubicBezTo>
                    <a:cubicBezTo>
                      <a:pt x="761048" y="302120"/>
                      <a:pt x="768382" y="300215"/>
                      <a:pt x="771716" y="299167"/>
                    </a:cubicBezTo>
                    <a:cubicBezTo>
                      <a:pt x="774954" y="298214"/>
                      <a:pt x="773335" y="303929"/>
                      <a:pt x="780669" y="303929"/>
                    </a:cubicBezTo>
                    <a:cubicBezTo>
                      <a:pt x="788003" y="303929"/>
                      <a:pt x="796957" y="306787"/>
                      <a:pt x="799433" y="305834"/>
                    </a:cubicBezTo>
                    <a:cubicBezTo>
                      <a:pt x="801910" y="304882"/>
                      <a:pt x="809149" y="293357"/>
                      <a:pt x="803529" y="292309"/>
                    </a:cubicBezTo>
                    <a:cubicBezTo>
                      <a:pt x="797814" y="291356"/>
                      <a:pt x="788861" y="284594"/>
                      <a:pt x="784003" y="278879"/>
                    </a:cubicBezTo>
                    <a:cubicBezTo>
                      <a:pt x="779145" y="273068"/>
                      <a:pt x="767715" y="286594"/>
                      <a:pt x="757142" y="291356"/>
                    </a:cubicBezTo>
                    <a:cubicBezTo>
                      <a:pt x="746379" y="296309"/>
                      <a:pt x="743141" y="294404"/>
                      <a:pt x="743141" y="302120"/>
                    </a:cubicBezTo>
                    <a:close/>
                    <a:moveTo>
                      <a:pt x="409194" y="270306"/>
                    </a:moveTo>
                    <a:cubicBezTo>
                      <a:pt x="402526" y="267734"/>
                      <a:pt x="411670" y="281831"/>
                      <a:pt x="415671" y="284784"/>
                    </a:cubicBezTo>
                    <a:cubicBezTo>
                      <a:pt x="419767" y="287642"/>
                      <a:pt x="427863" y="287642"/>
                      <a:pt x="428720" y="292499"/>
                    </a:cubicBezTo>
                    <a:cubicBezTo>
                      <a:pt x="429482" y="297357"/>
                      <a:pt x="431959" y="308882"/>
                      <a:pt x="436055" y="307930"/>
                    </a:cubicBezTo>
                    <a:cubicBezTo>
                      <a:pt x="440150" y="306977"/>
                      <a:pt x="440150" y="296405"/>
                      <a:pt x="436816" y="292499"/>
                    </a:cubicBezTo>
                    <a:cubicBezTo>
                      <a:pt x="433578" y="288689"/>
                      <a:pt x="421291" y="277069"/>
                      <a:pt x="418910" y="277069"/>
                    </a:cubicBezTo>
                    <a:cubicBezTo>
                      <a:pt x="416528" y="277069"/>
                      <a:pt x="411575" y="271354"/>
                      <a:pt x="409194" y="27030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orme libre : forme 33">
                <a:extLst>
                  <a:ext uri="{FF2B5EF4-FFF2-40B4-BE49-F238E27FC236}">
                    <a16:creationId xmlns:a16="http://schemas.microsoft.com/office/drawing/2014/main" id="{EA03985B-0E69-BB3B-B849-3D591CF92335}"/>
                  </a:ext>
                </a:extLst>
              </p:cNvPr>
              <p:cNvSpPr/>
              <p:nvPr/>
            </p:nvSpPr>
            <p:spPr>
              <a:xfrm>
                <a:off x="3344722" y="2135505"/>
                <a:ext cx="12519" cy="7904"/>
              </a:xfrm>
              <a:custGeom>
                <a:avLst/>
                <a:gdLst>
                  <a:gd name="connsiteX0" fmla="*/ 266 w 12519"/>
                  <a:gd name="connsiteY0" fmla="*/ 3142 h 7904"/>
                  <a:gd name="connsiteX1" fmla="*/ 12172 w 12519"/>
                  <a:gd name="connsiteY1" fmla="*/ 6381 h 7904"/>
                  <a:gd name="connsiteX2" fmla="*/ 266 w 12519"/>
                  <a:gd name="connsiteY2" fmla="*/ 3142 h 7904"/>
                </a:gdLst>
                <a:ahLst/>
                <a:cxnLst>
                  <a:cxn ang="0">
                    <a:pos x="connsiteX0" y="connsiteY0"/>
                  </a:cxn>
                  <a:cxn ang="0">
                    <a:pos x="connsiteX1" y="connsiteY1"/>
                  </a:cxn>
                  <a:cxn ang="0">
                    <a:pos x="connsiteX2" y="connsiteY2"/>
                  </a:cxn>
                </a:cxnLst>
                <a:rect l="l" t="t" r="r" b="b"/>
                <a:pathLst>
                  <a:path w="12519" h="7904">
                    <a:moveTo>
                      <a:pt x="266" y="3142"/>
                    </a:moveTo>
                    <a:cubicBezTo>
                      <a:pt x="-1925" y="6000"/>
                      <a:pt x="10077" y="10191"/>
                      <a:pt x="12172" y="6381"/>
                    </a:cubicBezTo>
                    <a:cubicBezTo>
                      <a:pt x="14363" y="2571"/>
                      <a:pt x="5695" y="-3906"/>
                      <a:pt x="266" y="314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orme libre : forme 34">
                <a:extLst>
                  <a:ext uri="{FF2B5EF4-FFF2-40B4-BE49-F238E27FC236}">
                    <a16:creationId xmlns:a16="http://schemas.microsoft.com/office/drawing/2014/main" id="{4CC62299-38D7-3B67-9E26-6BEB2EAB68FD}"/>
                  </a:ext>
                </a:extLst>
              </p:cNvPr>
              <p:cNvSpPr/>
              <p:nvPr/>
            </p:nvSpPr>
            <p:spPr>
              <a:xfrm>
                <a:off x="3372708" y="2143940"/>
                <a:ext cx="11504" cy="8770"/>
              </a:xfrm>
              <a:custGeom>
                <a:avLst/>
                <a:gdLst>
                  <a:gd name="connsiteX0" fmla="*/ 3808 w 11504"/>
                  <a:gd name="connsiteY0" fmla="*/ 518 h 8770"/>
                  <a:gd name="connsiteX1" fmla="*/ 8666 w 11504"/>
                  <a:gd name="connsiteY1" fmla="*/ 8233 h 8770"/>
                  <a:gd name="connsiteX2" fmla="*/ 3808 w 11504"/>
                  <a:gd name="connsiteY2" fmla="*/ 518 h 8770"/>
                </a:gdLst>
                <a:ahLst/>
                <a:cxnLst>
                  <a:cxn ang="0">
                    <a:pos x="connsiteX0" y="connsiteY0"/>
                  </a:cxn>
                  <a:cxn ang="0">
                    <a:pos x="connsiteX1" y="connsiteY1"/>
                  </a:cxn>
                  <a:cxn ang="0">
                    <a:pos x="connsiteX2" y="connsiteY2"/>
                  </a:cxn>
                </a:cxnLst>
                <a:rect l="l" t="t" r="r" b="b"/>
                <a:pathLst>
                  <a:path w="11504" h="8770">
                    <a:moveTo>
                      <a:pt x="3808" y="518"/>
                    </a:moveTo>
                    <a:cubicBezTo>
                      <a:pt x="-4860" y="3470"/>
                      <a:pt x="3237" y="10805"/>
                      <a:pt x="8666" y="8233"/>
                    </a:cubicBezTo>
                    <a:cubicBezTo>
                      <a:pt x="14095" y="5661"/>
                      <a:pt x="11333" y="-2054"/>
                      <a:pt x="3808" y="51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orme libre : forme 36">
                <a:extLst>
                  <a:ext uri="{FF2B5EF4-FFF2-40B4-BE49-F238E27FC236}">
                    <a16:creationId xmlns:a16="http://schemas.microsoft.com/office/drawing/2014/main" id="{72D2B75D-3D62-BC28-5863-03A201E4BFA3}"/>
                  </a:ext>
                </a:extLst>
              </p:cNvPr>
              <p:cNvSpPr/>
              <p:nvPr/>
            </p:nvSpPr>
            <p:spPr>
              <a:xfrm>
                <a:off x="2971278" y="1965400"/>
                <a:ext cx="165303" cy="46021"/>
              </a:xfrm>
              <a:custGeom>
                <a:avLst/>
                <a:gdLst>
                  <a:gd name="connsiteX0" fmla="*/ 140 w 165303"/>
                  <a:gd name="connsiteY0" fmla="*/ 22562 h 46021"/>
                  <a:gd name="connsiteX1" fmla="*/ 12047 w 165303"/>
                  <a:gd name="connsiteY1" fmla="*/ 26372 h 46021"/>
                  <a:gd name="connsiteX2" fmla="*/ 33764 w 165303"/>
                  <a:gd name="connsiteY2" fmla="*/ 24467 h 46021"/>
                  <a:gd name="connsiteX3" fmla="*/ 52814 w 165303"/>
                  <a:gd name="connsiteY3" fmla="*/ 23800 h 46021"/>
                  <a:gd name="connsiteX4" fmla="*/ 63101 w 165303"/>
                  <a:gd name="connsiteY4" fmla="*/ 37230 h 46021"/>
                  <a:gd name="connsiteX5" fmla="*/ 78341 w 165303"/>
                  <a:gd name="connsiteY5" fmla="*/ 30848 h 46021"/>
                  <a:gd name="connsiteX6" fmla="*/ 86532 w 165303"/>
                  <a:gd name="connsiteY6" fmla="*/ 43707 h 46021"/>
                  <a:gd name="connsiteX7" fmla="*/ 105582 w 165303"/>
                  <a:gd name="connsiteY7" fmla="*/ 43707 h 46021"/>
                  <a:gd name="connsiteX8" fmla="*/ 130061 w 165303"/>
                  <a:gd name="connsiteY8" fmla="*/ 43040 h 46021"/>
                  <a:gd name="connsiteX9" fmla="*/ 155017 w 165303"/>
                  <a:gd name="connsiteY9" fmla="*/ 44374 h 46021"/>
                  <a:gd name="connsiteX10" fmla="*/ 162065 w 165303"/>
                  <a:gd name="connsiteY10" fmla="*/ 35992 h 46021"/>
                  <a:gd name="connsiteX11" fmla="*/ 165304 w 165303"/>
                  <a:gd name="connsiteY11" fmla="*/ 19990 h 46021"/>
                  <a:gd name="connsiteX12" fmla="*/ 156636 w 165303"/>
                  <a:gd name="connsiteY12" fmla="*/ 16180 h 46021"/>
                  <a:gd name="connsiteX13" fmla="*/ 144730 w 165303"/>
                  <a:gd name="connsiteY13" fmla="*/ 19990 h 46021"/>
                  <a:gd name="connsiteX14" fmla="*/ 131109 w 165303"/>
                  <a:gd name="connsiteY14" fmla="*/ 10370 h 46021"/>
                  <a:gd name="connsiteX15" fmla="*/ 118060 w 165303"/>
                  <a:gd name="connsiteY15" fmla="*/ 20657 h 46021"/>
                  <a:gd name="connsiteX16" fmla="*/ 107201 w 165303"/>
                  <a:gd name="connsiteY16" fmla="*/ 23895 h 46021"/>
                  <a:gd name="connsiteX17" fmla="*/ 92533 w 165303"/>
                  <a:gd name="connsiteY17" fmla="*/ 14275 h 46021"/>
                  <a:gd name="connsiteX18" fmla="*/ 65387 w 165303"/>
                  <a:gd name="connsiteY18" fmla="*/ 9131 h 46021"/>
                  <a:gd name="connsiteX19" fmla="*/ 47956 w 165303"/>
                  <a:gd name="connsiteY19" fmla="*/ 178 h 46021"/>
                  <a:gd name="connsiteX20" fmla="*/ 12142 w 165303"/>
                  <a:gd name="connsiteY20" fmla="*/ 9798 h 46021"/>
                  <a:gd name="connsiteX21" fmla="*/ 11571 w 165303"/>
                  <a:gd name="connsiteY21" fmla="*/ 17513 h 46021"/>
                  <a:gd name="connsiteX22" fmla="*/ 140 w 165303"/>
                  <a:gd name="connsiteY22" fmla="*/ 22562 h 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03" h="46021">
                    <a:moveTo>
                      <a:pt x="140" y="22562"/>
                    </a:moveTo>
                    <a:cubicBezTo>
                      <a:pt x="-1003" y="26467"/>
                      <a:pt x="4998" y="26372"/>
                      <a:pt x="12047" y="26372"/>
                    </a:cubicBezTo>
                    <a:cubicBezTo>
                      <a:pt x="19095" y="26372"/>
                      <a:pt x="30525" y="26372"/>
                      <a:pt x="33764" y="24467"/>
                    </a:cubicBezTo>
                    <a:cubicBezTo>
                      <a:pt x="37002" y="22562"/>
                      <a:pt x="53290" y="18085"/>
                      <a:pt x="52814" y="23800"/>
                    </a:cubicBezTo>
                    <a:cubicBezTo>
                      <a:pt x="52242" y="29610"/>
                      <a:pt x="59291" y="38564"/>
                      <a:pt x="63101" y="37230"/>
                    </a:cubicBezTo>
                    <a:cubicBezTo>
                      <a:pt x="66911" y="35897"/>
                      <a:pt x="74531" y="27610"/>
                      <a:pt x="78341" y="30848"/>
                    </a:cubicBezTo>
                    <a:cubicBezTo>
                      <a:pt x="82151" y="34087"/>
                      <a:pt x="82722" y="41707"/>
                      <a:pt x="86532" y="43707"/>
                    </a:cubicBezTo>
                    <a:cubicBezTo>
                      <a:pt x="90342" y="45612"/>
                      <a:pt x="100629" y="45612"/>
                      <a:pt x="105582" y="43707"/>
                    </a:cubicBezTo>
                    <a:cubicBezTo>
                      <a:pt x="110440" y="41802"/>
                      <a:pt x="124061" y="41802"/>
                      <a:pt x="130061" y="43040"/>
                    </a:cubicBezTo>
                    <a:cubicBezTo>
                      <a:pt x="136062" y="44374"/>
                      <a:pt x="153398" y="48184"/>
                      <a:pt x="155017" y="44374"/>
                    </a:cubicBezTo>
                    <a:cubicBezTo>
                      <a:pt x="156636" y="40564"/>
                      <a:pt x="161494" y="39897"/>
                      <a:pt x="162065" y="35992"/>
                    </a:cubicBezTo>
                    <a:cubicBezTo>
                      <a:pt x="162637" y="32182"/>
                      <a:pt x="165304" y="19990"/>
                      <a:pt x="165304" y="19990"/>
                    </a:cubicBezTo>
                    <a:cubicBezTo>
                      <a:pt x="165304" y="19990"/>
                      <a:pt x="162065" y="12941"/>
                      <a:pt x="156636" y="16180"/>
                    </a:cubicBezTo>
                    <a:cubicBezTo>
                      <a:pt x="151207" y="19418"/>
                      <a:pt x="149588" y="21323"/>
                      <a:pt x="144730" y="19990"/>
                    </a:cubicBezTo>
                    <a:cubicBezTo>
                      <a:pt x="139872" y="18752"/>
                      <a:pt x="139872" y="8465"/>
                      <a:pt x="131109" y="10370"/>
                    </a:cubicBezTo>
                    <a:cubicBezTo>
                      <a:pt x="122441" y="12275"/>
                      <a:pt x="120822" y="18085"/>
                      <a:pt x="118060" y="20657"/>
                    </a:cubicBezTo>
                    <a:cubicBezTo>
                      <a:pt x="115298" y="23228"/>
                      <a:pt x="109392" y="25133"/>
                      <a:pt x="107201" y="23895"/>
                    </a:cubicBezTo>
                    <a:cubicBezTo>
                      <a:pt x="105011" y="22657"/>
                      <a:pt x="92533" y="14275"/>
                      <a:pt x="92533" y="14275"/>
                    </a:cubicBezTo>
                    <a:cubicBezTo>
                      <a:pt x="92533" y="14275"/>
                      <a:pt x="66434" y="13037"/>
                      <a:pt x="65387" y="9131"/>
                    </a:cubicBezTo>
                    <a:cubicBezTo>
                      <a:pt x="64339" y="5321"/>
                      <a:pt x="59957" y="-1156"/>
                      <a:pt x="47956" y="178"/>
                    </a:cubicBezTo>
                    <a:cubicBezTo>
                      <a:pt x="36050" y="1416"/>
                      <a:pt x="15380" y="9798"/>
                      <a:pt x="12142" y="9798"/>
                    </a:cubicBezTo>
                    <a:cubicBezTo>
                      <a:pt x="8903" y="9798"/>
                      <a:pt x="15952" y="17513"/>
                      <a:pt x="11571" y="17513"/>
                    </a:cubicBezTo>
                    <a:cubicBezTo>
                      <a:pt x="7189" y="17323"/>
                      <a:pt x="1760" y="16751"/>
                      <a:pt x="140" y="2256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orme libre : forme 37">
                <a:extLst>
                  <a:ext uri="{FF2B5EF4-FFF2-40B4-BE49-F238E27FC236}">
                    <a16:creationId xmlns:a16="http://schemas.microsoft.com/office/drawing/2014/main" id="{4C17D068-F3A6-6686-3B9B-66DD9AAB8437}"/>
                  </a:ext>
                </a:extLst>
              </p:cNvPr>
              <p:cNvSpPr/>
              <p:nvPr/>
            </p:nvSpPr>
            <p:spPr>
              <a:xfrm>
                <a:off x="3059458" y="1950594"/>
                <a:ext cx="33622" cy="20763"/>
              </a:xfrm>
              <a:custGeom>
                <a:avLst/>
                <a:gdLst>
                  <a:gd name="connsiteX0" fmla="*/ 4257 w 33622"/>
                  <a:gd name="connsiteY0" fmla="*/ 10984 h 20763"/>
                  <a:gd name="connsiteX1" fmla="*/ 3685 w 33622"/>
                  <a:gd name="connsiteY1" fmla="*/ 20604 h 20763"/>
                  <a:gd name="connsiteX2" fmla="*/ 22164 w 33622"/>
                  <a:gd name="connsiteY2" fmla="*/ 19271 h 20763"/>
                  <a:gd name="connsiteX3" fmla="*/ 33023 w 33622"/>
                  <a:gd name="connsiteY3" fmla="*/ 16699 h 20763"/>
                  <a:gd name="connsiteX4" fmla="*/ 29784 w 33622"/>
                  <a:gd name="connsiteY4" fmla="*/ 30 h 20763"/>
                  <a:gd name="connsiteX5" fmla="*/ 4257 w 33622"/>
                  <a:gd name="connsiteY5" fmla="*/ 10984 h 2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22" h="20763">
                    <a:moveTo>
                      <a:pt x="4257" y="10984"/>
                    </a:moveTo>
                    <a:cubicBezTo>
                      <a:pt x="-2030" y="13460"/>
                      <a:pt x="-601" y="20604"/>
                      <a:pt x="3685" y="20604"/>
                    </a:cubicBezTo>
                    <a:cubicBezTo>
                      <a:pt x="7972" y="20604"/>
                      <a:pt x="18926" y="16127"/>
                      <a:pt x="22164" y="19271"/>
                    </a:cubicBezTo>
                    <a:cubicBezTo>
                      <a:pt x="25403" y="22509"/>
                      <a:pt x="33594" y="19937"/>
                      <a:pt x="33023" y="16699"/>
                    </a:cubicBezTo>
                    <a:cubicBezTo>
                      <a:pt x="32451" y="13460"/>
                      <a:pt x="36261" y="602"/>
                      <a:pt x="29784" y="30"/>
                    </a:cubicBezTo>
                    <a:cubicBezTo>
                      <a:pt x="23212" y="-541"/>
                      <a:pt x="14068" y="7174"/>
                      <a:pt x="4257" y="1098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orme libre : forme 39">
                <a:extLst>
                  <a:ext uri="{FF2B5EF4-FFF2-40B4-BE49-F238E27FC236}">
                    <a16:creationId xmlns:a16="http://schemas.microsoft.com/office/drawing/2014/main" id="{DFE01EB5-D3D2-553A-2515-7337019F8D57}"/>
                  </a:ext>
                </a:extLst>
              </p:cNvPr>
              <p:cNvSpPr/>
              <p:nvPr/>
            </p:nvSpPr>
            <p:spPr>
              <a:xfrm>
                <a:off x="3136966" y="1945224"/>
                <a:ext cx="57554" cy="25402"/>
              </a:xfrm>
              <a:custGeom>
                <a:avLst/>
                <a:gdLst>
                  <a:gd name="connsiteX0" fmla="*/ 92 w 57554"/>
                  <a:gd name="connsiteY0" fmla="*/ 8067 h 25402"/>
                  <a:gd name="connsiteX1" fmla="*/ 10951 w 57554"/>
                  <a:gd name="connsiteY1" fmla="*/ 16448 h 25402"/>
                  <a:gd name="connsiteX2" fmla="*/ 32668 w 57554"/>
                  <a:gd name="connsiteY2" fmla="*/ 15782 h 25402"/>
                  <a:gd name="connsiteX3" fmla="*/ 39716 w 57554"/>
                  <a:gd name="connsiteY3" fmla="*/ 22830 h 25402"/>
                  <a:gd name="connsiteX4" fmla="*/ 54956 w 57554"/>
                  <a:gd name="connsiteY4" fmla="*/ 25402 h 25402"/>
                  <a:gd name="connsiteX5" fmla="*/ 53908 w 57554"/>
                  <a:gd name="connsiteY5" fmla="*/ 11305 h 25402"/>
                  <a:gd name="connsiteX6" fmla="*/ 41431 w 57554"/>
                  <a:gd name="connsiteY6" fmla="*/ 2923 h 25402"/>
                  <a:gd name="connsiteX7" fmla="*/ 15332 w 57554"/>
                  <a:gd name="connsiteY7" fmla="*/ 351 h 25402"/>
                  <a:gd name="connsiteX8" fmla="*/ 92 w 57554"/>
                  <a:gd name="connsiteY8" fmla="*/ 8067 h 2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4" h="25402">
                    <a:moveTo>
                      <a:pt x="92" y="8067"/>
                    </a:moveTo>
                    <a:cubicBezTo>
                      <a:pt x="-765" y="12639"/>
                      <a:pt x="4474" y="16448"/>
                      <a:pt x="10951" y="16448"/>
                    </a:cubicBezTo>
                    <a:cubicBezTo>
                      <a:pt x="17523" y="16448"/>
                      <a:pt x="31620" y="12543"/>
                      <a:pt x="32668" y="15782"/>
                    </a:cubicBezTo>
                    <a:cubicBezTo>
                      <a:pt x="33715" y="19020"/>
                      <a:pt x="32096" y="21592"/>
                      <a:pt x="39716" y="22830"/>
                    </a:cubicBezTo>
                    <a:cubicBezTo>
                      <a:pt x="47336" y="24164"/>
                      <a:pt x="50575" y="25402"/>
                      <a:pt x="54956" y="25402"/>
                    </a:cubicBezTo>
                    <a:cubicBezTo>
                      <a:pt x="59338" y="25402"/>
                      <a:pt x="57623" y="17020"/>
                      <a:pt x="53908" y="11305"/>
                    </a:cubicBezTo>
                    <a:cubicBezTo>
                      <a:pt x="50098" y="5495"/>
                      <a:pt x="51241" y="6161"/>
                      <a:pt x="41431" y="2923"/>
                    </a:cubicBezTo>
                    <a:cubicBezTo>
                      <a:pt x="31620" y="-315"/>
                      <a:pt x="21904" y="-315"/>
                      <a:pt x="15332" y="351"/>
                    </a:cubicBezTo>
                    <a:cubicBezTo>
                      <a:pt x="8760" y="1018"/>
                      <a:pt x="1711" y="-982"/>
                      <a:pt x="92" y="806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orme libre : forme 41">
                <a:extLst>
                  <a:ext uri="{FF2B5EF4-FFF2-40B4-BE49-F238E27FC236}">
                    <a16:creationId xmlns:a16="http://schemas.microsoft.com/office/drawing/2014/main" id="{BAB65B86-3B3D-530B-1D30-544280DE7EAC}"/>
                  </a:ext>
                </a:extLst>
              </p:cNvPr>
              <p:cNvSpPr/>
              <p:nvPr/>
            </p:nvSpPr>
            <p:spPr>
              <a:xfrm>
                <a:off x="3145763" y="1979994"/>
                <a:ext cx="62305" cy="27287"/>
              </a:xfrm>
              <a:custGeom>
                <a:avLst/>
                <a:gdLst>
                  <a:gd name="connsiteX0" fmla="*/ 2153 w 62305"/>
                  <a:gd name="connsiteY0" fmla="*/ 2729 h 27287"/>
                  <a:gd name="connsiteX1" fmla="*/ 534 w 62305"/>
                  <a:gd name="connsiteY1" fmla="*/ 21303 h 27287"/>
                  <a:gd name="connsiteX2" fmla="*/ 5392 w 62305"/>
                  <a:gd name="connsiteY2" fmla="*/ 27113 h 27287"/>
                  <a:gd name="connsiteX3" fmla="*/ 15107 w 62305"/>
                  <a:gd name="connsiteY3" fmla="*/ 13683 h 27287"/>
                  <a:gd name="connsiteX4" fmla="*/ 37872 w 62305"/>
                  <a:gd name="connsiteY4" fmla="*/ 16255 h 27287"/>
                  <a:gd name="connsiteX5" fmla="*/ 48159 w 62305"/>
                  <a:gd name="connsiteY5" fmla="*/ 20731 h 27287"/>
                  <a:gd name="connsiteX6" fmla="*/ 62256 w 62305"/>
                  <a:gd name="connsiteY6" fmla="*/ 8539 h 27287"/>
                  <a:gd name="connsiteX7" fmla="*/ 48159 w 62305"/>
                  <a:gd name="connsiteY7" fmla="*/ 157 h 27287"/>
                  <a:gd name="connsiteX8" fmla="*/ 2153 w 62305"/>
                  <a:gd name="connsiteY8" fmla="*/ 2729 h 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05" h="27287">
                    <a:moveTo>
                      <a:pt x="2153" y="2729"/>
                    </a:moveTo>
                    <a:cubicBezTo>
                      <a:pt x="-1943" y="7015"/>
                      <a:pt x="2153" y="20064"/>
                      <a:pt x="534" y="21303"/>
                    </a:cubicBezTo>
                    <a:cubicBezTo>
                      <a:pt x="-1085" y="22636"/>
                      <a:pt x="1105" y="28351"/>
                      <a:pt x="5392" y="27113"/>
                    </a:cubicBezTo>
                    <a:cubicBezTo>
                      <a:pt x="9773" y="25875"/>
                      <a:pt x="11869" y="13683"/>
                      <a:pt x="15107" y="13683"/>
                    </a:cubicBezTo>
                    <a:cubicBezTo>
                      <a:pt x="18346" y="13683"/>
                      <a:pt x="35205" y="9206"/>
                      <a:pt x="37872" y="16255"/>
                    </a:cubicBezTo>
                    <a:cubicBezTo>
                      <a:pt x="40634" y="23303"/>
                      <a:pt x="40634" y="20064"/>
                      <a:pt x="48159" y="20731"/>
                    </a:cubicBezTo>
                    <a:cubicBezTo>
                      <a:pt x="55779" y="21303"/>
                      <a:pt x="61684" y="11778"/>
                      <a:pt x="62256" y="8539"/>
                    </a:cubicBezTo>
                    <a:cubicBezTo>
                      <a:pt x="62827" y="5301"/>
                      <a:pt x="58446" y="-1081"/>
                      <a:pt x="48159" y="157"/>
                    </a:cubicBezTo>
                    <a:cubicBezTo>
                      <a:pt x="37967" y="1491"/>
                      <a:pt x="6439" y="-1748"/>
                      <a:pt x="2153" y="272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orme libre : forme 45">
                <a:extLst>
                  <a:ext uri="{FF2B5EF4-FFF2-40B4-BE49-F238E27FC236}">
                    <a16:creationId xmlns:a16="http://schemas.microsoft.com/office/drawing/2014/main" id="{A1EEBA02-C5D6-B389-956A-388CEE40EAB7}"/>
                  </a:ext>
                </a:extLst>
              </p:cNvPr>
              <p:cNvSpPr/>
              <p:nvPr/>
            </p:nvSpPr>
            <p:spPr>
              <a:xfrm>
                <a:off x="3166123" y="2013244"/>
                <a:ext cx="51247" cy="32346"/>
              </a:xfrm>
              <a:custGeom>
                <a:avLst/>
                <a:gdLst>
                  <a:gd name="connsiteX0" fmla="*/ 1891 w 51247"/>
                  <a:gd name="connsiteY0" fmla="*/ 3483 h 32346"/>
                  <a:gd name="connsiteX1" fmla="*/ 6273 w 51247"/>
                  <a:gd name="connsiteY1" fmla="*/ 16342 h 32346"/>
                  <a:gd name="connsiteX2" fmla="*/ 23608 w 51247"/>
                  <a:gd name="connsiteY2" fmla="*/ 15771 h 32346"/>
                  <a:gd name="connsiteX3" fmla="*/ 38277 w 51247"/>
                  <a:gd name="connsiteY3" fmla="*/ 31201 h 32346"/>
                  <a:gd name="connsiteX4" fmla="*/ 50278 w 51247"/>
                  <a:gd name="connsiteY4" fmla="*/ 19676 h 32346"/>
                  <a:gd name="connsiteX5" fmla="*/ 45421 w 51247"/>
                  <a:gd name="connsiteY5" fmla="*/ 1674 h 32346"/>
                  <a:gd name="connsiteX6" fmla="*/ 23132 w 51247"/>
                  <a:gd name="connsiteY6" fmla="*/ 2340 h 32346"/>
                  <a:gd name="connsiteX7" fmla="*/ 1891 w 51247"/>
                  <a:gd name="connsiteY7" fmla="*/ 3483 h 3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47" h="32346">
                    <a:moveTo>
                      <a:pt x="1891" y="3483"/>
                    </a:moveTo>
                    <a:cubicBezTo>
                      <a:pt x="-1919" y="6341"/>
                      <a:pt x="272" y="15675"/>
                      <a:pt x="6273" y="16342"/>
                    </a:cubicBezTo>
                    <a:cubicBezTo>
                      <a:pt x="12274" y="17009"/>
                      <a:pt x="22561" y="11865"/>
                      <a:pt x="23608" y="15771"/>
                    </a:cubicBezTo>
                    <a:cubicBezTo>
                      <a:pt x="24656" y="19581"/>
                      <a:pt x="28466" y="36916"/>
                      <a:pt x="38277" y="31201"/>
                    </a:cubicBezTo>
                    <a:cubicBezTo>
                      <a:pt x="48088" y="25391"/>
                      <a:pt x="47516" y="20247"/>
                      <a:pt x="50278" y="19676"/>
                    </a:cubicBezTo>
                    <a:cubicBezTo>
                      <a:pt x="52945" y="19009"/>
                      <a:pt x="49707" y="4912"/>
                      <a:pt x="45421" y="1674"/>
                    </a:cubicBezTo>
                    <a:cubicBezTo>
                      <a:pt x="41039" y="-1469"/>
                      <a:pt x="26942" y="435"/>
                      <a:pt x="23132" y="2340"/>
                    </a:cubicBezTo>
                    <a:cubicBezTo>
                      <a:pt x="19227" y="4150"/>
                      <a:pt x="7797" y="-993"/>
                      <a:pt x="1891" y="34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orme libre : forme 46">
                <a:extLst>
                  <a:ext uri="{FF2B5EF4-FFF2-40B4-BE49-F238E27FC236}">
                    <a16:creationId xmlns:a16="http://schemas.microsoft.com/office/drawing/2014/main" id="{D39BE7AB-F9B3-CE49-9DE6-80180015E652}"/>
                  </a:ext>
                </a:extLst>
              </p:cNvPr>
              <p:cNvSpPr/>
              <p:nvPr/>
            </p:nvSpPr>
            <p:spPr>
              <a:xfrm>
                <a:off x="3229245" y="2007292"/>
                <a:ext cx="38569" cy="19356"/>
              </a:xfrm>
              <a:custGeom>
                <a:avLst/>
                <a:gdLst>
                  <a:gd name="connsiteX0" fmla="*/ 110 w 38569"/>
                  <a:gd name="connsiteY0" fmla="*/ 15246 h 19356"/>
                  <a:gd name="connsiteX1" fmla="*/ 12111 w 38569"/>
                  <a:gd name="connsiteY1" fmla="*/ 19056 h 19356"/>
                  <a:gd name="connsiteX2" fmla="*/ 34400 w 38569"/>
                  <a:gd name="connsiteY2" fmla="*/ 15817 h 19356"/>
                  <a:gd name="connsiteX3" fmla="*/ 34971 w 38569"/>
                  <a:gd name="connsiteY3" fmla="*/ 4864 h 19356"/>
                  <a:gd name="connsiteX4" fmla="*/ 20303 w 38569"/>
                  <a:gd name="connsiteY4" fmla="*/ 387 h 19356"/>
                  <a:gd name="connsiteX5" fmla="*/ 110 w 38569"/>
                  <a:gd name="connsiteY5" fmla="*/ 15246 h 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69" h="19356">
                    <a:moveTo>
                      <a:pt x="110" y="15246"/>
                    </a:moveTo>
                    <a:cubicBezTo>
                      <a:pt x="776" y="16960"/>
                      <a:pt x="4967" y="20389"/>
                      <a:pt x="12111" y="19056"/>
                    </a:cubicBezTo>
                    <a:cubicBezTo>
                      <a:pt x="19160" y="17818"/>
                      <a:pt x="29447" y="16484"/>
                      <a:pt x="34400" y="15817"/>
                    </a:cubicBezTo>
                    <a:cubicBezTo>
                      <a:pt x="39257" y="15151"/>
                      <a:pt x="40400" y="5530"/>
                      <a:pt x="34971" y="4864"/>
                    </a:cubicBezTo>
                    <a:cubicBezTo>
                      <a:pt x="29542" y="4197"/>
                      <a:pt x="25160" y="-1518"/>
                      <a:pt x="20303" y="387"/>
                    </a:cubicBezTo>
                    <a:cubicBezTo>
                      <a:pt x="15254" y="2482"/>
                      <a:pt x="-1510" y="10769"/>
                      <a:pt x="110" y="1524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orme libre : forme 47">
                <a:extLst>
                  <a:ext uri="{FF2B5EF4-FFF2-40B4-BE49-F238E27FC236}">
                    <a16:creationId xmlns:a16="http://schemas.microsoft.com/office/drawing/2014/main" id="{F99596A4-14F9-50AC-6D77-6A0B98562809}"/>
                  </a:ext>
                </a:extLst>
              </p:cNvPr>
              <p:cNvSpPr/>
              <p:nvPr/>
            </p:nvSpPr>
            <p:spPr>
              <a:xfrm>
                <a:off x="3227570" y="1990964"/>
                <a:ext cx="19422" cy="11565"/>
              </a:xfrm>
              <a:custGeom>
                <a:avLst/>
                <a:gdLst>
                  <a:gd name="connsiteX0" fmla="*/ 166 w 19422"/>
                  <a:gd name="connsiteY0" fmla="*/ 4618 h 11565"/>
                  <a:gd name="connsiteX1" fmla="*/ 19216 w 19422"/>
                  <a:gd name="connsiteY1" fmla="*/ 7190 h 11565"/>
                  <a:gd name="connsiteX2" fmla="*/ 166 w 19422"/>
                  <a:gd name="connsiteY2" fmla="*/ 4618 h 11565"/>
                </a:gdLst>
                <a:ahLst/>
                <a:cxnLst>
                  <a:cxn ang="0">
                    <a:pos x="connsiteX0" y="connsiteY0"/>
                  </a:cxn>
                  <a:cxn ang="0">
                    <a:pos x="connsiteX1" y="connsiteY1"/>
                  </a:cxn>
                  <a:cxn ang="0">
                    <a:pos x="connsiteX2" y="connsiteY2"/>
                  </a:cxn>
                </a:cxnLst>
                <a:rect l="l" t="t" r="r" b="b"/>
                <a:pathLst>
                  <a:path w="19422" h="11565">
                    <a:moveTo>
                      <a:pt x="166" y="4618"/>
                    </a:moveTo>
                    <a:cubicBezTo>
                      <a:pt x="-2215" y="11381"/>
                      <a:pt x="21883" y="14905"/>
                      <a:pt x="19216" y="7190"/>
                    </a:cubicBezTo>
                    <a:cubicBezTo>
                      <a:pt x="16454" y="-525"/>
                      <a:pt x="2833" y="-3002"/>
                      <a:pt x="166" y="461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orme libre : forme 48">
                <a:extLst>
                  <a:ext uri="{FF2B5EF4-FFF2-40B4-BE49-F238E27FC236}">
                    <a16:creationId xmlns:a16="http://schemas.microsoft.com/office/drawing/2014/main" id="{5EEA926C-9DFA-98CD-5B90-BCD34C80FAD0}"/>
                  </a:ext>
                </a:extLst>
              </p:cNvPr>
              <p:cNvSpPr/>
              <p:nvPr/>
            </p:nvSpPr>
            <p:spPr>
              <a:xfrm>
                <a:off x="3212671" y="1956307"/>
                <a:ext cx="166456" cy="49123"/>
              </a:xfrm>
              <a:custGeom>
                <a:avLst/>
                <a:gdLst>
                  <a:gd name="connsiteX0" fmla="*/ 19351 w 166456"/>
                  <a:gd name="connsiteY0" fmla="*/ 6604 h 49123"/>
                  <a:gd name="connsiteX1" fmla="*/ 873 w 166456"/>
                  <a:gd name="connsiteY1" fmla="*/ 223 h 49123"/>
                  <a:gd name="connsiteX2" fmla="*/ 3635 w 166456"/>
                  <a:gd name="connsiteY2" fmla="*/ 12415 h 49123"/>
                  <a:gd name="connsiteX3" fmla="*/ 26400 w 166456"/>
                  <a:gd name="connsiteY3" fmla="*/ 24607 h 49123"/>
                  <a:gd name="connsiteX4" fmla="*/ 51355 w 166456"/>
                  <a:gd name="connsiteY4" fmla="*/ 34894 h 49123"/>
                  <a:gd name="connsiteX5" fmla="*/ 70405 w 166456"/>
                  <a:gd name="connsiteY5" fmla="*/ 46419 h 49123"/>
                  <a:gd name="connsiteX6" fmla="*/ 87741 w 166456"/>
                  <a:gd name="connsiteY6" fmla="*/ 48324 h 49123"/>
                  <a:gd name="connsiteX7" fmla="*/ 112125 w 166456"/>
                  <a:gd name="connsiteY7" fmla="*/ 46419 h 49123"/>
                  <a:gd name="connsiteX8" fmla="*/ 153368 w 166456"/>
                  <a:gd name="connsiteY8" fmla="*/ 48991 h 49123"/>
                  <a:gd name="connsiteX9" fmla="*/ 166417 w 166456"/>
                  <a:gd name="connsiteY9" fmla="*/ 41942 h 49123"/>
                  <a:gd name="connsiteX10" fmla="*/ 142509 w 166456"/>
                  <a:gd name="connsiteY10" fmla="*/ 34894 h 49123"/>
                  <a:gd name="connsiteX11" fmla="*/ 101742 w 166456"/>
                  <a:gd name="connsiteY11" fmla="*/ 34894 h 49123"/>
                  <a:gd name="connsiteX12" fmla="*/ 76787 w 166456"/>
                  <a:gd name="connsiteY12" fmla="*/ 34894 h 49123"/>
                  <a:gd name="connsiteX13" fmla="*/ 60499 w 166456"/>
                  <a:gd name="connsiteY13" fmla="*/ 26512 h 49123"/>
                  <a:gd name="connsiteX14" fmla="*/ 38211 w 166456"/>
                  <a:gd name="connsiteY14" fmla="*/ 11748 h 49123"/>
                  <a:gd name="connsiteX15" fmla="*/ 19351 w 166456"/>
                  <a:gd name="connsiteY15" fmla="*/ 6604 h 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456" h="49123">
                    <a:moveTo>
                      <a:pt x="19351" y="6604"/>
                    </a:moveTo>
                    <a:cubicBezTo>
                      <a:pt x="12493" y="4604"/>
                      <a:pt x="873" y="2128"/>
                      <a:pt x="873" y="223"/>
                    </a:cubicBezTo>
                    <a:cubicBezTo>
                      <a:pt x="873" y="-1682"/>
                      <a:pt x="-2366" y="9176"/>
                      <a:pt x="3635" y="12415"/>
                    </a:cubicBezTo>
                    <a:cubicBezTo>
                      <a:pt x="9636" y="15653"/>
                      <a:pt x="19351" y="21368"/>
                      <a:pt x="26400" y="24607"/>
                    </a:cubicBezTo>
                    <a:cubicBezTo>
                      <a:pt x="33448" y="27845"/>
                      <a:pt x="46974" y="28416"/>
                      <a:pt x="51355" y="34894"/>
                    </a:cubicBezTo>
                    <a:cubicBezTo>
                      <a:pt x="55737" y="41275"/>
                      <a:pt x="70405" y="46419"/>
                      <a:pt x="70405" y="46419"/>
                    </a:cubicBezTo>
                    <a:lnTo>
                      <a:pt x="87741" y="48324"/>
                    </a:lnTo>
                    <a:cubicBezTo>
                      <a:pt x="87741" y="48324"/>
                      <a:pt x="99647" y="45085"/>
                      <a:pt x="112125" y="46419"/>
                    </a:cubicBezTo>
                    <a:cubicBezTo>
                      <a:pt x="124602" y="47657"/>
                      <a:pt x="143081" y="49657"/>
                      <a:pt x="153368" y="48991"/>
                    </a:cubicBezTo>
                    <a:cubicBezTo>
                      <a:pt x="163655" y="48324"/>
                      <a:pt x="165274" y="44514"/>
                      <a:pt x="166417" y="41942"/>
                    </a:cubicBezTo>
                    <a:cubicBezTo>
                      <a:pt x="167465" y="39370"/>
                      <a:pt x="147367" y="34227"/>
                      <a:pt x="142509" y="34894"/>
                    </a:cubicBezTo>
                    <a:cubicBezTo>
                      <a:pt x="137652" y="35560"/>
                      <a:pt x="109934" y="35560"/>
                      <a:pt x="101742" y="34894"/>
                    </a:cubicBezTo>
                    <a:cubicBezTo>
                      <a:pt x="93551" y="34227"/>
                      <a:pt x="83264" y="34227"/>
                      <a:pt x="76787" y="34894"/>
                    </a:cubicBezTo>
                    <a:cubicBezTo>
                      <a:pt x="70310" y="35560"/>
                      <a:pt x="65357" y="29750"/>
                      <a:pt x="60499" y="26512"/>
                    </a:cubicBezTo>
                    <a:cubicBezTo>
                      <a:pt x="55641" y="23273"/>
                      <a:pt x="44783" y="13081"/>
                      <a:pt x="38211" y="11748"/>
                    </a:cubicBezTo>
                    <a:cubicBezTo>
                      <a:pt x="31829" y="10414"/>
                      <a:pt x="32972" y="10414"/>
                      <a:pt x="19351" y="660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orme libre : forme 49">
                <a:extLst>
                  <a:ext uri="{FF2B5EF4-FFF2-40B4-BE49-F238E27FC236}">
                    <a16:creationId xmlns:a16="http://schemas.microsoft.com/office/drawing/2014/main" id="{744FEB9A-7F2B-3DE9-21B1-C18045EE1C62}"/>
                  </a:ext>
                </a:extLst>
              </p:cNvPr>
              <p:cNvSpPr/>
              <p:nvPr/>
            </p:nvSpPr>
            <p:spPr>
              <a:xfrm>
                <a:off x="3909227" y="2094885"/>
                <a:ext cx="91345" cy="39619"/>
              </a:xfrm>
              <a:custGeom>
                <a:avLst/>
                <a:gdLst>
                  <a:gd name="connsiteX0" fmla="*/ 4023 w 91345"/>
                  <a:gd name="connsiteY0" fmla="*/ 1376 h 39619"/>
                  <a:gd name="connsiteX1" fmla="*/ 1833 w 91345"/>
                  <a:gd name="connsiteY1" fmla="*/ 14901 h 39619"/>
                  <a:gd name="connsiteX2" fmla="*/ 13263 w 91345"/>
                  <a:gd name="connsiteY2" fmla="*/ 28332 h 39619"/>
                  <a:gd name="connsiteX3" fmla="*/ 31741 w 91345"/>
                  <a:gd name="connsiteY3" fmla="*/ 32142 h 39619"/>
                  <a:gd name="connsiteX4" fmla="*/ 46886 w 91345"/>
                  <a:gd name="connsiteY4" fmla="*/ 38523 h 39619"/>
                  <a:gd name="connsiteX5" fmla="*/ 65936 w 91345"/>
                  <a:gd name="connsiteY5" fmla="*/ 29570 h 39619"/>
                  <a:gd name="connsiteX6" fmla="*/ 82795 w 91345"/>
                  <a:gd name="connsiteY6" fmla="*/ 25093 h 39619"/>
                  <a:gd name="connsiteX7" fmla="*/ 90415 w 91345"/>
                  <a:gd name="connsiteY7" fmla="*/ 9663 h 39619"/>
                  <a:gd name="connsiteX8" fmla="*/ 70889 w 91345"/>
                  <a:gd name="connsiteY8" fmla="*/ 1281 h 39619"/>
                  <a:gd name="connsiteX9" fmla="*/ 50220 w 91345"/>
                  <a:gd name="connsiteY9" fmla="*/ 5757 h 39619"/>
                  <a:gd name="connsiteX10" fmla="*/ 27931 w 91345"/>
                  <a:gd name="connsiteY10" fmla="*/ 5757 h 39619"/>
                  <a:gd name="connsiteX11" fmla="*/ 4023 w 91345"/>
                  <a:gd name="connsiteY11" fmla="*/ 1376 h 3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45" h="39619">
                    <a:moveTo>
                      <a:pt x="4023" y="1376"/>
                    </a:moveTo>
                    <a:cubicBezTo>
                      <a:pt x="1833" y="5662"/>
                      <a:pt x="-2454" y="5853"/>
                      <a:pt x="1833" y="14901"/>
                    </a:cubicBezTo>
                    <a:cubicBezTo>
                      <a:pt x="6214" y="23855"/>
                      <a:pt x="9453" y="28998"/>
                      <a:pt x="13263" y="28332"/>
                    </a:cubicBezTo>
                    <a:cubicBezTo>
                      <a:pt x="17073" y="27665"/>
                      <a:pt x="30122" y="26998"/>
                      <a:pt x="31741" y="32142"/>
                    </a:cubicBezTo>
                    <a:cubicBezTo>
                      <a:pt x="33360" y="37285"/>
                      <a:pt x="37742" y="41762"/>
                      <a:pt x="46886" y="38523"/>
                    </a:cubicBezTo>
                    <a:cubicBezTo>
                      <a:pt x="56125" y="35285"/>
                      <a:pt x="63745" y="33380"/>
                      <a:pt x="65936" y="29570"/>
                    </a:cubicBezTo>
                    <a:cubicBezTo>
                      <a:pt x="68127" y="25760"/>
                      <a:pt x="82795" y="25093"/>
                      <a:pt x="82795" y="25093"/>
                    </a:cubicBezTo>
                    <a:cubicBezTo>
                      <a:pt x="82795" y="25093"/>
                      <a:pt x="94701" y="14139"/>
                      <a:pt x="90415" y="9663"/>
                    </a:cubicBezTo>
                    <a:cubicBezTo>
                      <a:pt x="86034" y="5186"/>
                      <a:pt x="75747" y="1947"/>
                      <a:pt x="70889" y="1281"/>
                    </a:cubicBezTo>
                    <a:cubicBezTo>
                      <a:pt x="66031" y="614"/>
                      <a:pt x="61078" y="5757"/>
                      <a:pt x="50220" y="5757"/>
                    </a:cubicBezTo>
                    <a:cubicBezTo>
                      <a:pt x="39361" y="5757"/>
                      <a:pt x="32313" y="10901"/>
                      <a:pt x="27931" y="5757"/>
                    </a:cubicBezTo>
                    <a:cubicBezTo>
                      <a:pt x="23645" y="804"/>
                      <a:pt x="5643" y="-1767"/>
                      <a:pt x="4023" y="137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orme libre : forme 50">
                <a:extLst>
                  <a:ext uri="{FF2B5EF4-FFF2-40B4-BE49-F238E27FC236}">
                    <a16:creationId xmlns:a16="http://schemas.microsoft.com/office/drawing/2014/main" id="{15B11E24-1837-2508-5234-B24BF7D976E9}"/>
                  </a:ext>
                </a:extLst>
              </p:cNvPr>
              <p:cNvSpPr/>
              <p:nvPr/>
            </p:nvSpPr>
            <p:spPr>
              <a:xfrm>
                <a:off x="3448682" y="1830442"/>
                <a:ext cx="527386" cy="339068"/>
              </a:xfrm>
              <a:custGeom>
                <a:avLst/>
                <a:gdLst>
                  <a:gd name="connsiteX0" fmla="*/ 1939 w 527386"/>
                  <a:gd name="connsiteY0" fmla="*/ 138851 h 339068"/>
                  <a:gd name="connsiteX1" fmla="*/ 18798 w 527386"/>
                  <a:gd name="connsiteY1" fmla="*/ 142661 h 339068"/>
                  <a:gd name="connsiteX2" fmla="*/ 36134 w 527386"/>
                  <a:gd name="connsiteY2" fmla="*/ 160663 h 339068"/>
                  <a:gd name="connsiteX3" fmla="*/ 48040 w 527386"/>
                  <a:gd name="connsiteY3" fmla="*/ 156758 h 339068"/>
                  <a:gd name="connsiteX4" fmla="*/ 53946 w 527386"/>
                  <a:gd name="connsiteY4" fmla="*/ 139423 h 339068"/>
                  <a:gd name="connsiteX5" fmla="*/ 59946 w 527386"/>
                  <a:gd name="connsiteY5" fmla="*/ 154853 h 339068"/>
                  <a:gd name="connsiteX6" fmla="*/ 84807 w 527386"/>
                  <a:gd name="connsiteY6" fmla="*/ 153615 h 339068"/>
                  <a:gd name="connsiteX7" fmla="*/ 118525 w 527386"/>
                  <a:gd name="connsiteY7" fmla="*/ 161902 h 339068"/>
                  <a:gd name="connsiteX8" fmla="*/ 145290 w 527386"/>
                  <a:gd name="connsiteY8" fmla="*/ 176665 h 339068"/>
                  <a:gd name="connsiteX9" fmla="*/ 152720 w 527386"/>
                  <a:gd name="connsiteY9" fmla="*/ 217051 h 339068"/>
                  <a:gd name="connsiteX10" fmla="*/ 165674 w 527386"/>
                  <a:gd name="connsiteY10" fmla="*/ 203621 h 339068"/>
                  <a:gd name="connsiteX11" fmla="*/ 181581 w 527386"/>
                  <a:gd name="connsiteY11" fmla="*/ 206764 h 339068"/>
                  <a:gd name="connsiteX12" fmla="*/ 192534 w 527386"/>
                  <a:gd name="connsiteY12" fmla="*/ 226672 h 339068"/>
                  <a:gd name="connsiteX13" fmla="*/ 187581 w 527386"/>
                  <a:gd name="connsiteY13" fmla="*/ 235625 h 339068"/>
                  <a:gd name="connsiteX14" fmla="*/ 181676 w 527386"/>
                  <a:gd name="connsiteY14" fmla="*/ 228577 h 339068"/>
                  <a:gd name="connsiteX15" fmla="*/ 180723 w 527386"/>
                  <a:gd name="connsiteY15" fmla="*/ 212575 h 339068"/>
                  <a:gd name="connsiteX16" fmla="*/ 173294 w 527386"/>
                  <a:gd name="connsiteY16" fmla="*/ 212575 h 339068"/>
                  <a:gd name="connsiteX17" fmla="*/ 160911 w 527386"/>
                  <a:gd name="connsiteY17" fmla="*/ 219623 h 339068"/>
                  <a:gd name="connsiteX18" fmla="*/ 163388 w 527386"/>
                  <a:gd name="connsiteY18" fmla="*/ 238864 h 339068"/>
                  <a:gd name="connsiteX19" fmla="*/ 174818 w 527386"/>
                  <a:gd name="connsiteY19" fmla="*/ 241435 h 339068"/>
                  <a:gd name="connsiteX20" fmla="*/ 166817 w 527386"/>
                  <a:gd name="connsiteY20" fmla="*/ 256199 h 339068"/>
                  <a:gd name="connsiteX21" fmla="*/ 175770 w 527386"/>
                  <a:gd name="connsiteY21" fmla="*/ 279345 h 339068"/>
                  <a:gd name="connsiteX22" fmla="*/ 191106 w 527386"/>
                  <a:gd name="connsiteY22" fmla="*/ 286393 h 339068"/>
                  <a:gd name="connsiteX23" fmla="*/ 186629 w 527386"/>
                  <a:gd name="connsiteY23" fmla="*/ 292204 h 339068"/>
                  <a:gd name="connsiteX24" fmla="*/ 198535 w 527386"/>
                  <a:gd name="connsiteY24" fmla="*/ 310111 h 339068"/>
                  <a:gd name="connsiteX25" fmla="*/ 221395 w 527386"/>
                  <a:gd name="connsiteY25" fmla="*/ 329351 h 339068"/>
                  <a:gd name="connsiteX26" fmla="*/ 237778 w 527386"/>
                  <a:gd name="connsiteY26" fmla="*/ 324874 h 339068"/>
                  <a:gd name="connsiteX27" fmla="*/ 246732 w 527386"/>
                  <a:gd name="connsiteY27" fmla="*/ 338971 h 339068"/>
                  <a:gd name="connsiteX28" fmla="*/ 262067 w 527386"/>
                  <a:gd name="connsiteY28" fmla="*/ 331923 h 339068"/>
                  <a:gd name="connsiteX29" fmla="*/ 267020 w 527386"/>
                  <a:gd name="connsiteY29" fmla="*/ 312682 h 339068"/>
                  <a:gd name="connsiteX30" fmla="*/ 273497 w 527386"/>
                  <a:gd name="connsiteY30" fmla="*/ 304300 h 339068"/>
                  <a:gd name="connsiteX31" fmla="*/ 282927 w 527386"/>
                  <a:gd name="connsiteY31" fmla="*/ 296585 h 339068"/>
                  <a:gd name="connsiteX32" fmla="*/ 287403 w 527386"/>
                  <a:gd name="connsiteY32" fmla="*/ 280488 h 339068"/>
                  <a:gd name="connsiteX33" fmla="*/ 309787 w 527386"/>
                  <a:gd name="connsiteY33" fmla="*/ 270201 h 339068"/>
                  <a:gd name="connsiteX34" fmla="*/ 336076 w 527386"/>
                  <a:gd name="connsiteY34" fmla="*/ 270201 h 339068"/>
                  <a:gd name="connsiteX35" fmla="*/ 351983 w 527386"/>
                  <a:gd name="connsiteY35" fmla="*/ 247246 h 339068"/>
                  <a:gd name="connsiteX36" fmla="*/ 384654 w 527386"/>
                  <a:gd name="connsiteY36" fmla="*/ 247150 h 339068"/>
                  <a:gd name="connsiteX37" fmla="*/ 415896 w 527386"/>
                  <a:gd name="connsiteY37" fmla="*/ 235625 h 339068"/>
                  <a:gd name="connsiteX38" fmla="*/ 427802 w 527386"/>
                  <a:gd name="connsiteY38" fmla="*/ 232387 h 339068"/>
                  <a:gd name="connsiteX39" fmla="*/ 411895 w 527386"/>
                  <a:gd name="connsiteY39" fmla="*/ 219528 h 339068"/>
                  <a:gd name="connsiteX40" fmla="*/ 405132 w 527386"/>
                  <a:gd name="connsiteY40" fmla="*/ 199716 h 339068"/>
                  <a:gd name="connsiteX41" fmla="*/ 424754 w 527386"/>
                  <a:gd name="connsiteY41" fmla="*/ 213718 h 339068"/>
                  <a:gd name="connsiteX42" fmla="*/ 437708 w 527386"/>
                  <a:gd name="connsiteY42" fmla="*/ 225910 h 339068"/>
                  <a:gd name="connsiteX43" fmla="*/ 444185 w 527386"/>
                  <a:gd name="connsiteY43" fmla="*/ 211146 h 339068"/>
                  <a:gd name="connsiteX44" fmla="*/ 438756 w 527386"/>
                  <a:gd name="connsiteY44" fmla="*/ 197715 h 339068"/>
                  <a:gd name="connsiteX45" fmla="*/ 442470 w 527386"/>
                  <a:gd name="connsiteY45" fmla="*/ 177808 h 339068"/>
                  <a:gd name="connsiteX46" fmla="*/ 471998 w 527386"/>
                  <a:gd name="connsiteY46" fmla="*/ 181047 h 339068"/>
                  <a:gd name="connsiteX47" fmla="*/ 474951 w 527386"/>
                  <a:gd name="connsiteY47" fmla="*/ 154091 h 339068"/>
                  <a:gd name="connsiteX48" fmla="*/ 480951 w 527386"/>
                  <a:gd name="connsiteY48" fmla="*/ 142566 h 339068"/>
                  <a:gd name="connsiteX49" fmla="*/ 469521 w 527386"/>
                  <a:gd name="connsiteY49" fmla="*/ 135517 h 339068"/>
                  <a:gd name="connsiteX50" fmla="*/ 476475 w 527386"/>
                  <a:gd name="connsiteY50" fmla="*/ 114943 h 339068"/>
                  <a:gd name="connsiteX51" fmla="*/ 512765 w 527386"/>
                  <a:gd name="connsiteY51" fmla="*/ 82273 h 339068"/>
                  <a:gd name="connsiteX52" fmla="*/ 524195 w 527386"/>
                  <a:gd name="connsiteY52" fmla="*/ 60460 h 339068"/>
                  <a:gd name="connsiteX53" fmla="*/ 490000 w 527386"/>
                  <a:gd name="connsiteY53" fmla="*/ 61698 h 339068"/>
                  <a:gd name="connsiteX54" fmla="*/ 461711 w 527386"/>
                  <a:gd name="connsiteY54" fmla="*/ 78367 h 339068"/>
                  <a:gd name="connsiteX55" fmla="*/ 441232 w 527386"/>
                  <a:gd name="connsiteY55" fmla="*/ 49411 h 339068"/>
                  <a:gd name="connsiteX56" fmla="*/ 426945 w 527386"/>
                  <a:gd name="connsiteY56" fmla="*/ 13597 h 339068"/>
                  <a:gd name="connsiteX57" fmla="*/ 416467 w 527386"/>
                  <a:gd name="connsiteY57" fmla="*/ 15502 h 339068"/>
                  <a:gd name="connsiteX58" fmla="*/ 396655 w 527386"/>
                  <a:gd name="connsiteY58" fmla="*/ 14835 h 339068"/>
                  <a:gd name="connsiteX59" fmla="*/ 374652 w 527386"/>
                  <a:gd name="connsiteY59" fmla="*/ 22837 h 339068"/>
                  <a:gd name="connsiteX60" fmla="*/ 350745 w 527386"/>
                  <a:gd name="connsiteY60" fmla="*/ 27409 h 339068"/>
                  <a:gd name="connsiteX61" fmla="*/ 303310 w 527386"/>
                  <a:gd name="connsiteY61" fmla="*/ 24456 h 339068"/>
                  <a:gd name="connsiteX62" fmla="*/ 335695 w 527386"/>
                  <a:gd name="connsiteY62" fmla="*/ 24456 h 339068"/>
                  <a:gd name="connsiteX63" fmla="*/ 377129 w 527386"/>
                  <a:gd name="connsiteY63" fmla="*/ 15693 h 339068"/>
                  <a:gd name="connsiteX64" fmla="*/ 375605 w 527386"/>
                  <a:gd name="connsiteY64" fmla="*/ 8740 h 339068"/>
                  <a:gd name="connsiteX65" fmla="*/ 328932 w 527386"/>
                  <a:gd name="connsiteY65" fmla="*/ 72 h 339068"/>
                  <a:gd name="connsiteX66" fmla="*/ 297690 w 527386"/>
                  <a:gd name="connsiteY66" fmla="*/ 3977 h 339068"/>
                  <a:gd name="connsiteX67" fmla="*/ 252732 w 527386"/>
                  <a:gd name="connsiteY67" fmla="*/ 11978 h 339068"/>
                  <a:gd name="connsiteX68" fmla="*/ 227872 w 527386"/>
                  <a:gd name="connsiteY68" fmla="*/ 21789 h 339068"/>
                  <a:gd name="connsiteX69" fmla="*/ 211013 w 527386"/>
                  <a:gd name="connsiteY69" fmla="*/ 43601 h 339068"/>
                  <a:gd name="connsiteX70" fmla="*/ 197583 w 527386"/>
                  <a:gd name="connsiteY70" fmla="*/ 30742 h 339068"/>
                  <a:gd name="connsiteX71" fmla="*/ 191106 w 527386"/>
                  <a:gd name="connsiteY71" fmla="*/ 57698 h 339068"/>
                  <a:gd name="connsiteX72" fmla="*/ 163293 w 527386"/>
                  <a:gd name="connsiteY72" fmla="*/ 62175 h 339068"/>
                  <a:gd name="connsiteX73" fmla="*/ 133479 w 527386"/>
                  <a:gd name="connsiteY73" fmla="*/ 57698 h 339068"/>
                  <a:gd name="connsiteX74" fmla="*/ 96237 w 527386"/>
                  <a:gd name="connsiteY74" fmla="*/ 74367 h 339068"/>
                  <a:gd name="connsiteX75" fmla="*/ 83854 w 527386"/>
                  <a:gd name="connsiteY75" fmla="*/ 82749 h 339068"/>
                  <a:gd name="connsiteX76" fmla="*/ 65471 w 527386"/>
                  <a:gd name="connsiteY76" fmla="*/ 94941 h 339068"/>
                  <a:gd name="connsiteX77" fmla="*/ 54517 w 527386"/>
                  <a:gd name="connsiteY77" fmla="*/ 109705 h 339068"/>
                  <a:gd name="connsiteX78" fmla="*/ 39563 w 527386"/>
                  <a:gd name="connsiteY78" fmla="*/ 120563 h 339068"/>
                  <a:gd name="connsiteX79" fmla="*/ 18703 w 527386"/>
                  <a:gd name="connsiteY79" fmla="*/ 131517 h 339068"/>
                  <a:gd name="connsiteX80" fmla="*/ 1939 w 527386"/>
                  <a:gd name="connsiteY80" fmla="*/ 138851 h 33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27386" h="339068">
                    <a:moveTo>
                      <a:pt x="1939" y="138851"/>
                    </a:moveTo>
                    <a:cubicBezTo>
                      <a:pt x="7940" y="143994"/>
                      <a:pt x="11369" y="140756"/>
                      <a:pt x="18798" y="142661"/>
                    </a:cubicBezTo>
                    <a:cubicBezTo>
                      <a:pt x="26228" y="144566"/>
                      <a:pt x="32229" y="158663"/>
                      <a:pt x="36134" y="160663"/>
                    </a:cubicBezTo>
                    <a:cubicBezTo>
                      <a:pt x="40134" y="162568"/>
                      <a:pt x="45564" y="160663"/>
                      <a:pt x="48040" y="156758"/>
                    </a:cubicBezTo>
                    <a:cubicBezTo>
                      <a:pt x="50517" y="152948"/>
                      <a:pt x="53946" y="139423"/>
                      <a:pt x="53946" y="139423"/>
                    </a:cubicBezTo>
                    <a:cubicBezTo>
                      <a:pt x="53946" y="139423"/>
                      <a:pt x="53946" y="152281"/>
                      <a:pt x="59946" y="154853"/>
                    </a:cubicBezTo>
                    <a:cubicBezTo>
                      <a:pt x="65947" y="157425"/>
                      <a:pt x="80806" y="152948"/>
                      <a:pt x="84807" y="153615"/>
                    </a:cubicBezTo>
                    <a:cubicBezTo>
                      <a:pt x="88807" y="154281"/>
                      <a:pt x="112143" y="158092"/>
                      <a:pt x="118525" y="161902"/>
                    </a:cubicBezTo>
                    <a:cubicBezTo>
                      <a:pt x="125002" y="165807"/>
                      <a:pt x="140814" y="168379"/>
                      <a:pt x="145290" y="176665"/>
                    </a:cubicBezTo>
                    <a:cubicBezTo>
                      <a:pt x="149767" y="185047"/>
                      <a:pt x="150243" y="213908"/>
                      <a:pt x="152720" y="217051"/>
                    </a:cubicBezTo>
                    <a:cubicBezTo>
                      <a:pt x="155196" y="220290"/>
                      <a:pt x="163674" y="206764"/>
                      <a:pt x="165674" y="203621"/>
                    </a:cubicBezTo>
                    <a:cubicBezTo>
                      <a:pt x="167674" y="200383"/>
                      <a:pt x="178056" y="202288"/>
                      <a:pt x="181581" y="206764"/>
                    </a:cubicBezTo>
                    <a:cubicBezTo>
                      <a:pt x="185010" y="211241"/>
                      <a:pt x="193011" y="222195"/>
                      <a:pt x="192534" y="226672"/>
                    </a:cubicBezTo>
                    <a:cubicBezTo>
                      <a:pt x="192058" y="231148"/>
                      <a:pt x="190534" y="238197"/>
                      <a:pt x="187581" y="235625"/>
                    </a:cubicBezTo>
                    <a:cubicBezTo>
                      <a:pt x="184629" y="233053"/>
                      <a:pt x="179676" y="233720"/>
                      <a:pt x="181676" y="228577"/>
                    </a:cubicBezTo>
                    <a:cubicBezTo>
                      <a:pt x="183676" y="223433"/>
                      <a:pt x="184629" y="212575"/>
                      <a:pt x="180723" y="212575"/>
                    </a:cubicBezTo>
                    <a:cubicBezTo>
                      <a:pt x="176723" y="212575"/>
                      <a:pt x="173294" y="212575"/>
                      <a:pt x="173294" y="212575"/>
                    </a:cubicBezTo>
                    <a:cubicBezTo>
                      <a:pt x="173294" y="212575"/>
                      <a:pt x="165864" y="210003"/>
                      <a:pt x="160911" y="219623"/>
                    </a:cubicBezTo>
                    <a:cubicBezTo>
                      <a:pt x="155958" y="229243"/>
                      <a:pt x="159864" y="238864"/>
                      <a:pt x="163388" y="238864"/>
                    </a:cubicBezTo>
                    <a:cubicBezTo>
                      <a:pt x="166817" y="238864"/>
                      <a:pt x="174818" y="238864"/>
                      <a:pt x="174818" y="241435"/>
                    </a:cubicBezTo>
                    <a:cubicBezTo>
                      <a:pt x="174818" y="244007"/>
                      <a:pt x="166341" y="251722"/>
                      <a:pt x="166817" y="256199"/>
                    </a:cubicBezTo>
                    <a:cubicBezTo>
                      <a:pt x="167293" y="260676"/>
                      <a:pt x="173770" y="276106"/>
                      <a:pt x="175770" y="279345"/>
                    </a:cubicBezTo>
                    <a:cubicBezTo>
                      <a:pt x="177771" y="282488"/>
                      <a:pt x="188153" y="285727"/>
                      <a:pt x="191106" y="286393"/>
                    </a:cubicBezTo>
                    <a:cubicBezTo>
                      <a:pt x="194058" y="287060"/>
                      <a:pt x="184152" y="287632"/>
                      <a:pt x="186629" y="292204"/>
                    </a:cubicBezTo>
                    <a:cubicBezTo>
                      <a:pt x="189105" y="296680"/>
                      <a:pt x="193106" y="307539"/>
                      <a:pt x="198535" y="310111"/>
                    </a:cubicBezTo>
                    <a:cubicBezTo>
                      <a:pt x="203964" y="312682"/>
                      <a:pt x="219395" y="324208"/>
                      <a:pt x="221395" y="329351"/>
                    </a:cubicBezTo>
                    <a:cubicBezTo>
                      <a:pt x="223395" y="334494"/>
                      <a:pt x="235302" y="325541"/>
                      <a:pt x="237778" y="324874"/>
                    </a:cubicBezTo>
                    <a:cubicBezTo>
                      <a:pt x="240255" y="324208"/>
                      <a:pt x="239778" y="338305"/>
                      <a:pt x="246732" y="338971"/>
                    </a:cubicBezTo>
                    <a:cubicBezTo>
                      <a:pt x="253685" y="339543"/>
                      <a:pt x="256161" y="337638"/>
                      <a:pt x="262067" y="331923"/>
                    </a:cubicBezTo>
                    <a:cubicBezTo>
                      <a:pt x="268068" y="326113"/>
                      <a:pt x="266544" y="318493"/>
                      <a:pt x="267020" y="312682"/>
                    </a:cubicBezTo>
                    <a:cubicBezTo>
                      <a:pt x="267496" y="306872"/>
                      <a:pt x="267020" y="302395"/>
                      <a:pt x="273497" y="304300"/>
                    </a:cubicBezTo>
                    <a:cubicBezTo>
                      <a:pt x="279974" y="306205"/>
                      <a:pt x="283403" y="303062"/>
                      <a:pt x="282927" y="296585"/>
                    </a:cubicBezTo>
                    <a:cubicBezTo>
                      <a:pt x="282450" y="290203"/>
                      <a:pt x="277021" y="282488"/>
                      <a:pt x="287403" y="280488"/>
                    </a:cubicBezTo>
                    <a:cubicBezTo>
                      <a:pt x="297881" y="278583"/>
                      <a:pt x="303310" y="270201"/>
                      <a:pt x="309787" y="270201"/>
                    </a:cubicBezTo>
                    <a:cubicBezTo>
                      <a:pt x="316264" y="270201"/>
                      <a:pt x="334076" y="273439"/>
                      <a:pt x="336076" y="270201"/>
                    </a:cubicBezTo>
                    <a:cubicBezTo>
                      <a:pt x="338076" y="266962"/>
                      <a:pt x="346554" y="247817"/>
                      <a:pt x="351983" y="247246"/>
                    </a:cubicBezTo>
                    <a:cubicBezTo>
                      <a:pt x="357412" y="246579"/>
                      <a:pt x="371795" y="249722"/>
                      <a:pt x="384654" y="247150"/>
                    </a:cubicBezTo>
                    <a:cubicBezTo>
                      <a:pt x="397608" y="244579"/>
                      <a:pt x="411514" y="234958"/>
                      <a:pt x="415896" y="235625"/>
                    </a:cubicBezTo>
                    <a:cubicBezTo>
                      <a:pt x="420372" y="236292"/>
                      <a:pt x="431231" y="236292"/>
                      <a:pt x="427802" y="232387"/>
                    </a:cubicBezTo>
                    <a:cubicBezTo>
                      <a:pt x="424373" y="228481"/>
                      <a:pt x="419325" y="219528"/>
                      <a:pt x="411895" y="219528"/>
                    </a:cubicBezTo>
                    <a:cubicBezTo>
                      <a:pt x="404466" y="219528"/>
                      <a:pt x="403227" y="199716"/>
                      <a:pt x="405132" y="199716"/>
                    </a:cubicBezTo>
                    <a:cubicBezTo>
                      <a:pt x="407133" y="199716"/>
                      <a:pt x="425230" y="207336"/>
                      <a:pt x="424754" y="213718"/>
                    </a:cubicBezTo>
                    <a:cubicBezTo>
                      <a:pt x="424278" y="220099"/>
                      <a:pt x="427707" y="228481"/>
                      <a:pt x="437708" y="225910"/>
                    </a:cubicBezTo>
                    <a:cubicBezTo>
                      <a:pt x="447614" y="223338"/>
                      <a:pt x="446090" y="213718"/>
                      <a:pt x="444185" y="211146"/>
                    </a:cubicBezTo>
                    <a:cubicBezTo>
                      <a:pt x="442185" y="208574"/>
                      <a:pt x="440756" y="202097"/>
                      <a:pt x="438756" y="197715"/>
                    </a:cubicBezTo>
                    <a:cubicBezTo>
                      <a:pt x="436755" y="193239"/>
                      <a:pt x="431993" y="179142"/>
                      <a:pt x="442470" y="177808"/>
                    </a:cubicBezTo>
                    <a:cubicBezTo>
                      <a:pt x="452948" y="176475"/>
                      <a:pt x="472474" y="191239"/>
                      <a:pt x="471998" y="181047"/>
                    </a:cubicBezTo>
                    <a:cubicBezTo>
                      <a:pt x="471522" y="170760"/>
                      <a:pt x="471998" y="159901"/>
                      <a:pt x="474951" y="154091"/>
                    </a:cubicBezTo>
                    <a:cubicBezTo>
                      <a:pt x="477903" y="148281"/>
                      <a:pt x="484380" y="144471"/>
                      <a:pt x="480951" y="142566"/>
                    </a:cubicBezTo>
                    <a:cubicBezTo>
                      <a:pt x="477427" y="140661"/>
                      <a:pt x="472950" y="145138"/>
                      <a:pt x="469521" y="135517"/>
                    </a:cubicBezTo>
                    <a:cubicBezTo>
                      <a:pt x="466092" y="125897"/>
                      <a:pt x="472474" y="118848"/>
                      <a:pt x="476475" y="114943"/>
                    </a:cubicBezTo>
                    <a:cubicBezTo>
                      <a:pt x="480475" y="111133"/>
                      <a:pt x="501335" y="86083"/>
                      <a:pt x="512765" y="82273"/>
                    </a:cubicBezTo>
                    <a:cubicBezTo>
                      <a:pt x="524195" y="78463"/>
                      <a:pt x="532101" y="63699"/>
                      <a:pt x="524195" y="60460"/>
                    </a:cubicBezTo>
                    <a:cubicBezTo>
                      <a:pt x="516289" y="57222"/>
                      <a:pt x="500382" y="51507"/>
                      <a:pt x="490000" y="61698"/>
                    </a:cubicBezTo>
                    <a:cubicBezTo>
                      <a:pt x="479523" y="71985"/>
                      <a:pt x="473617" y="81606"/>
                      <a:pt x="461711" y="78367"/>
                    </a:cubicBezTo>
                    <a:cubicBezTo>
                      <a:pt x="449805" y="75129"/>
                      <a:pt x="447995" y="58174"/>
                      <a:pt x="441232" y="49411"/>
                    </a:cubicBezTo>
                    <a:cubicBezTo>
                      <a:pt x="431421" y="36743"/>
                      <a:pt x="437422" y="11692"/>
                      <a:pt x="426945" y="13597"/>
                    </a:cubicBezTo>
                    <a:cubicBezTo>
                      <a:pt x="416467" y="15502"/>
                      <a:pt x="416467" y="15502"/>
                      <a:pt x="416467" y="15502"/>
                    </a:cubicBezTo>
                    <a:cubicBezTo>
                      <a:pt x="416467" y="15502"/>
                      <a:pt x="404275" y="12931"/>
                      <a:pt x="396655" y="14835"/>
                    </a:cubicBezTo>
                    <a:cubicBezTo>
                      <a:pt x="386749" y="17312"/>
                      <a:pt x="380272" y="24360"/>
                      <a:pt x="374652" y="22837"/>
                    </a:cubicBezTo>
                    <a:cubicBezTo>
                      <a:pt x="363508" y="19884"/>
                      <a:pt x="353507" y="26742"/>
                      <a:pt x="350745" y="27409"/>
                    </a:cubicBezTo>
                    <a:cubicBezTo>
                      <a:pt x="326456" y="33695"/>
                      <a:pt x="306834" y="25123"/>
                      <a:pt x="303310" y="24456"/>
                    </a:cubicBezTo>
                    <a:cubicBezTo>
                      <a:pt x="300548" y="23980"/>
                      <a:pt x="320360" y="27123"/>
                      <a:pt x="335695" y="24456"/>
                    </a:cubicBezTo>
                    <a:cubicBezTo>
                      <a:pt x="347506" y="22360"/>
                      <a:pt x="367413" y="17598"/>
                      <a:pt x="377129" y="15693"/>
                    </a:cubicBezTo>
                    <a:cubicBezTo>
                      <a:pt x="386844" y="13788"/>
                      <a:pt x="379034" y="9216"/>
                      <a:pt x="375605" y="8740"/>
                    </a:cubicBezTo>
                    <a:cubicBezTo>
                      <a:pt x="363032" y="7120"/>
                      <a:pt x="343982" y="1024"/>
                      <a:pt x="328932" y="72"/>
                    </a:cubicBezTo>
                    <a:cubicBezTo>
                      <a:pt x="317121" y="-595"/>
                      <a:pt x="309501" y="3596"/>
                      <a:pt x="297690" y="3977"/>
                    </a:cubicBezTo>
                    <a:cubicBezTo>
                      <a:pt x="282546" y="4453"/>
                      <a:pt x="264543" y="3406"/>
                      <a:pt x="252732" y="11978"/>
                    </a:cubicBezTo>
                    <a:cubicBezTo>
                      <a:pt x="242350" y="19503"/>
                      <a:pt x="228920" y="20360"/>
                      <a:pt x="227872" y="21789"/>
                    </a:cubicBezTo>
                    <a:cubicBezTo>
                      <a:pt x="221967" y="29504"/>
                      <a:pt x="216442" y="48744"/>
                      <a:pt x="211013" y="43601"/>
                    </a:cubicBezTo>
                    <a:cubicBezTo>
                      <a:pt x="205584" y="38458"/>
                      <a:pt x="204536" y="25599"/>
                      <a:pt x="197583" y="30742"/>
                    </a:cubicBezTo>
                    <a:cubicBezTo>
                      <a:pt x="190629" y="35886"/>
                      <a:pt x="197106" y="48649"/>
                      <a:pt x="191106" y="57698"/>
                    </a:cubicBezTo>
                    <a:cubicBezTo>
                      <a:pt x="185200" y="66652"/>
                      <a:pt x="168246" y="65413"/>
                      <a:pt x="163293" y="62175"/>
                    </a:cubicBezTo>
                    <a:cubicBezTo>
                      <a:pt x="158340" y="58936"/>
                      <a:pt x="153387" y="56365"/>
                      <a:pt x="133479" y="57698"/>
                    </a:cubicBezTo>
                    <a:cubicBezTo>
                      <a:pt x="113572" y="59031"/>
                      <a:pt x="91760" y="66652"/>
                      <a:pt x="96237" y="74367"/>
                    </a:cubicBezTo>
                    <a:cubicBezTo>
                      <a:pt x="100713" y="82082"/>
                      <a:pt x="87283" y="86559"/>
                      <a:pt x="83854" y="82749"/>
                    </a:cubicBezTo>
                    <a:cubicBezTo>
                      <a:pt x="80330" y="78939"/>
                      <a:pt x="64518" y="87226"/>
                      <a:pt x="65471" y="94941"/>
                    </a:cubicBezTo>
                    <a:cubicBezTo>
                      <a:pt x="66423" y="102656"/>
                      <a:pt x="62994" y="111610"/>
                      <a:pt x="54517" y="109705"/>
                    </a:cubicBezTo>
                    <a:cubicBezTo>
                      <a:pt x="46040" y="107800"/>
                      <a:pt x="40134" y="114181"/>
                      <a:pt x="39563" y="120563"/>
                    </a:cubicBezTo>
                    <a:cubicBezTo>
                      <a:pt x="39087" y="126945"/>
                      <a:pt x="20227" y="131517"/>
                      <a:pt x="18703" y="131517"/>
                    </a:cubicBezTo>
                    <a:cubicBezTo>
                      <a:pt x="17370" y="131802"/>
                      <a:pt x="-6919" y="131136"/>
                      <a:pt x="1939" y="13885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orme libre : forme 51">
                <a:extLst>
                  <a:ext uri="{FF2B5EF4-FFF2-40B4-BE49-F238E27FC236}">
                    <a16:creationId xmlns:a16="http://schemas.microsoft.com/office/drawing/2014/main" id="{EA369F9D-DEC7-E98C-E33D-A94B99FEDFD1}"/>
                  </a:ext>
                </a:extLst>
              </p:cNvPr>
              <p:cNvSpPr/>
              <p:nvPr/>
            </p:nvSpPr>
            <p:spPr>
              <a:xfrm>
                <a:off x="3339224" y="2585559"/>
                <a:ext cx="87256" cy="36049"/>
              </a:xfrm>
              <a:custGeom>
                <a:avLst/>
                <a:gdLst>
                  <a:gd name="connsiteX0" fmla="*/ 50 w 87256"/>
                  <a:gd name="connsiteY0" fmla="*/ 6668 h 36049"/>
                  <a:gd name="connsiteX1" fmla="*/ 17195 w 87256"/>
                  <a:gd name="connsiteY1" fmla="*/ 13431 h 36049"/>
                  <a:gd name="connsiteX2" fmla="*/ 47294 w 87256"/>
                  <a:gd name="connsiteY2" fmla="*/ 16289 h 36049"/>
                  <a:gd name="connsiteX3" fmla="*/ 69297 w 87256"/>
                  <a:gd name="connsiteY3" fmla="*/ 32672 h 36049"/>
                  <a:gd name="connsiteX4" fmla="*/ 87203 w 87256"/>
                  <a:gd name="connsiteY4" fmla="*/ 33624 h 36049"/>
                  <a:gd name="connsiteX5" fmla="*/ 72535 w 87256"/>
                  <a:gd name="connsiteY5" fmla="*/ 20194 h 36049"/>
                  <a:gd name="connsiteX6" fmla="*/ 48151 w 87256"/>
                  <a:gd name="connsiteY6" fmla="*/ 6764 h 36049"/>
                  <a:gd name="connsiteX7" fmla="*/ 24529 w 87256"/>
                  <a:gd name="connsiteY7" fmla="*/ 1 h 36049"/>
                  <a:gd name="connsiteX8" fmla="*/ 50 w 87256"/>
                  <a:gd name="connsiteY8" fmla="*/ 6668 h 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56" h="36049">
                    <a:moveTo>
                      <a:pt x="50" y="6668"/>
                    </a:moveTo>
                    <a:cubicBezTo>
                      <a:pt x="-712" y="16289"/>
                      <a:pt x="7384" y="13431"/>
                      <a:pt x="17195" y="13431"/>
                    </a:cubicBezTo>
                    <a:cubicBezTo>
                      <a:pt x="27006" y="13431"/>
                      <a:pt x="44055" y="11526"/>
                      <a:pt x="47294" y="16289"/>
                    </a:cubicBezTo>
                    <a:cubicBezTo>
                      <a:pt x="50532" y="21147"/>
                      <a:pt x="65201" y="28767"/>
                      <a:pt x="69297" y="32672"/>
                    </a:cubicBezTo>
                    <a:cubicBezTo>
                      <a:pt x="73392" y="36482"/>
                      <a:pt x="86346" y="37434"/>
                      <a:pt x="87203" y="33624"/>
                    </a:cubicBezTo>
                    <a:cubicBezTo>
                      <a:pt x="88061" y="29814"/>
                      <a:pt x="78250" y="19242"/>
                      <a:pt x="72535" y="20194"/>
                    </a:cubicBezTo>
                    <a:cubicBezTo>
                      <a:pt x="66820" y="21147"/>
                      <a:pt x="54628" y="13431"/>
                      <a:pt x="48151" y="6764"/>
                    </a:cubicBezTo>
                    <a:cubicBezTo>
                      <a:pt x="41579" y="1"/>
                      <a:pt x="29387" y="1"/>
                      <a:pt x="24529" y="1"/>
                    </a:cubicBezTo>
                    <a:cubicBezTo>
                      <a:pt x="19576" y="-94"/>
                      <a:pt x="50" y="6668"/>
                      <a:pt x="50" y="666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orme libre : forme 52">
                <a:extLst>
                  <a:ext uri="{FF2B5EF4-FFF2-40B4-BE49-F238E27FC236}">
                    <a16:creationId xmlns:a16="http://schemas.microsoft.com/office/drawing/2014/main" id="{2180242D-0DC5-8030-BE0D-CC65506FCC5C}"/>
                  </a:ext>
                </a:extLst>
              </p:cNvPr>
              <p:cNvSpPr/>
              <p:nvPr/>
            </p:nvSpPr>
            <p:spPr>
              <a:xfrm>
                <a:off x="3394046" y="2565199"/>
                <a:ext cx="12790" cy="9922"/>
              </a:xfrm>
              <a:custGeom>
                <a:avLst/>
                <a:gdLst>
                  <a:gd name="connsiteX0" fmla="*/ 4664 w 12790"/>
                  <a:gd name="connsiteY0" fmla="*/ 73 h 9922"/>
                  <a:gd name="connsiteX1" fmla="*/ 7902 w 12790"/>
                  <a:gd name="connsiteY1" fmla="*/ 9693 h 9922"/>
                  <a:gd name="connsiteX2" fmla="*/ 4664 w 12790"/>
                  <a:gd name="connsiteY2" fmla="*/ 73 h 9922"/>
                </a:gdLst>
                <a:ahLst/>
                <a:cxnLst>
                  <a:cxn ang="0">
                    <a:pos x="connsiteX0" y="connsiteY0"/>
                  </a:cxn>
                  <a:cxn ang="0">
                    <a:pos x="connsiteX1" y="connsiteY1"/>
                  </a:cxn>
                  <a:cxn ang="0">
                    <a:pos x="connsiteX2" y="connsiteY2"/>
                  </a:cxn>
                </a:cxnLst>
                <a:rect l="l" t="t" r="r" b="b"/>
                <a:pathLst>
                  <a:path w="12790" h="9922">
                    <a:moveTo>
                      <a:pt x="4664" y="73"/>
                    </a:moveTo>
                    <a:cubicBezTo>
                      <a:pt x="-2766" y="1025"/>
                      <a:pt x="-1051" y="11598"/>
                      <a:pt x="7902" y="9693"/>
                    </a:cubicBezTo>
                    <a:cubicBezTo>
                      <a:pt x="16951" y="7788"/>
                      <a:pt x="11998" y="-880"/>
                      <a:pt x="4664" y="7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orme libre : forme 53">
                <a:extLst>
                  <a:ext uri="{FF2B5EF4-FFF2-40B4-BE49-F238E27FC236}">
                    <a16:creationId xmlns:a16="http://schemas.microsoft.com/office/drawing/2014/main" id="{9E11A628-98E8-F988-44D8-45F61A77DF80}"/>
                  </a:ext>
                </a:extLst>
              </p:cNvPr>
              <p:cNvSpPr/>
              <p:nvPr/>
            </p:nvSpPr>
            <p:spPr>
              <a:xfrm>
                <a:off x="3398141" y="2644867"/>
                <a:ext cx="12749" cy="16133"/>
              </a:xfrm>
              <a:custGeom>
                <a:avLst/>
                <a:gdLst>
                  <a:gd name="connsiteX0" fmla="*/ 4664 w 12749"/>
                  <a:gd name="connsiteY0" fmla="*/ 129 h 16133"/>
                  <a:gd name="connsiteX1" fmla="*/ 7902 w 12749"/>
                  <a:gd name="connsiteY1" fmla="*/ 15750 h 16133"/>
                  <a:gd name="connsiteX2" fmla="*/ 4664 w 12749"/>
                  <a:gd name="connsiteY2" fmla="*/ 129 h 16133"/>
                </a:gdLst>
                <a:ahLst/>
                <a:cxnLst>
                  <a:cxn ang="0">
                    <a:pos x="connsiteX0" y="connsiteY0"/>
                  </a:cxn>
                  <a:cxn ang="0">
                    <a:pos x="connsiteX1" y="connsiteY1"/>
                  </a:cxn>
                  <a:cxn ang="0">
                    <a:pos x="connsiteX2" y="connsiteY2"/>
                  </a:cxn>
                </a:cxnLst>
                <a:rect l="l" t="t" r="r" b="b"/>
                <a:pathLst>
                  <a:path w="12749" h="16133">
                    <a:moveTo>
                      <a:pt x="4664" y="129"/>
                    </a:moveTo>
                    <a:cubicBezTo>
                      <a:pt x="-2766" y="1748"/>
                      <a:pt x="-1051" y="18893"/>
                      <a:pt x="7902" y="15750"/>
                    </a:cubicBezTo>
                    <a:cubicBezTo>
                      <a:pt x="16856" y="12607"/>
                      <a:pt x="11998" y="-1490"/>
                      <a:pt x="4664" y="12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orme libre : forme 54">
                <a:extLst>
                  <a:ext uri="{FF2B5EF4-FFF2-40B4-BE49-F238E27FC236}">
                    <a16:creationId xmlns:a16="http://schemas.microsoft.com/office/drawing/2014/main" id="{3B7E7580-1BD5-0E83-627A-0F4FCC3604E2}"/>
                  </a:ext>
                </a:extLst>
              </p:cNvPr>
              <p:cNvSpPr/>
              <p:nvPr/>
            </p:nvSpPr>
            <p:spPr>
              <a:xfrm>
                <a:off x="3505679" y="2634294"/>
                <a:ext cx="12749" cy="16133"/>
              </a:xfrm>
              <a:custGeom>
                <a:avLst/>
                <a:gdLst>
                  <a:gd name="connsiteX0" fmla="*/ 4664 w 12749"/>
                  <a:gd name="connsiteY0" fmla="*/ 129 h 16133"/>
                  <a:gd name="connsiteX1" fmla="*/ 7903 w 12749"/>
                  <a:gd name="connsiteY1" fmla="*/ 15750 h 16133"/>
                  <a:gd name="connsiteX2" fmla="*/ 4664 w 12749"/>
                  <a:gd name="connsiteY2" fmla="*/ 129 h 16133"/>
                </a:gdLst>
                <a:ahLst/>
                <a:cxnLst>
                  <a:cxn ang="0">
                    <a:pos x="connsiteX0" y="connsiteY0"/>
                  </a:cxn>
                  <a:cxn ang="0">
                    <a:pos x="connsiteX1" y="connsiteY1"/>
                  </a:cxn>
                  <a:cxn ang="0">
                    <a:pos x="connsiteX2" y="connsiteY2"/>
                  </a:cxn>
                </a:cxnLst>
                <a:rect l="l" t="t" r="r" b="b"/>
                <a:pathLst>
                  <a:path w="12749" h="16133">
                    <a:moveTo>
                      <a:pt x="4664" y="129"/>
                    </a:moveTo>
                    <a:cubicBezTo>
                      <a:pt x="-2766" y="1748"/>
                      <a:pt x="-1051" y="18893"/>
                      <a:pt x="7903" y="15750"/>
                    </a:cubicBezTo>
                    <a:cubicBezTo>
                      <a:pt x="16856" y="12607"/>
                      <a:pt x="11998" y="-1490"/>
                      <a:pt x="4664" y="12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orme libre : forme 55">
                <a:extLst>
                  <a:ext uri="{FF2B5EF4-FFF2-40B4-BE49-F238E27FC236}">
                    <a16:creationId xmlns:a16="http://schemas.microsoft.com/office/drawing/2014/main" id="{81D9F4E7-BDCF-421D-0B41-2D68CD9EF365}"/>
                  </a:ext>
                </a:extLst>
              </p:cNvPr>
              <p:cNvSpPr/>
              <p:nvPr/>
            </p:nvSpPr>
            <p:spPr>
              <a:xfrm>
                <a:off x="3436238" y="2621321"/>
                <a:ext cx="53769" cy="26812"/>
              </a:xfrm>
              <a:custGeom>
                <a:avLst/>
                <a:gdLst>
                  <a:gd name="connsiteX0" fmla="*/ 0 w 53769"/>
                  <a:gd name="connsiteY0" fmla="*/ 17103 h 26812"/>
                  <a:gd name="connsiteX1" fmla="*/ 14669 w 53769"/>
                  <a:gd name="connsiteY1" fmla="*/ 19008 h 26812"/>
                  <a:gd name="connsiteX2" fmla="*/ 28480 w 53769"/>
                  <a:gd name="connsiteY2" fmla="*/ 25771 h 26812"/>
                  <a:gd name="connsiteX3" fmla="*/ 45529 w 53769"/>
                  <a:gd name="connsiteY3" fmla="*/ 21961 h 26812"/>
                  <a:gd name="connsiteX4" fmla="*/ 53721 w 53769"/>
                  <a:gd name="connsiteY4" fmla="*/ 21008 h 26812"/>
                  <a:gd name="connsiteX5" fmla="*/ 37433 w 53769"/>
                  <a:gd name="connsiteY5" fmla="*/ 815 h 26812"/>
                  <a:gd name="connsiteX6" fmla="*/ 18669 w 53769"/>
                  <a:gd name="connsiteY6" fmla="*/ 1768 h 26812"/>
                  <a:gd name="connsiteX7" fmla="*/ 0 w 53769"/>
                  <a:gd name="connsiteY7" fmla="*/ 17103 h 2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9" h="26812">
                    <a:moveTo>
                      <a:pt x="0" y="17103"/>
                    </a:moveTo>
                    <a:cubicBezTo>
                      <a:pt x="0" y="17103"/>
                      <a:pt x="8954" y="19008"/>
                      <a:pt x="14669" y="19008"/>
                    </a:cubicBezTo>
                    <a:cubicBezTo>
                      <a:pt x="20383" y="19008"/>
                      <a:pt x="23622" y="22913"/>
                      <a:pt x="28480" y="25771"/>
                    </a:cubicBezTo>
                    <a:cubicBezTo>
                      <a:pt x="33338" y="28628"/>
                      <a:pt x="42291" y="21961"/>
                      <a:pt x="45529" y="21961"/>
                    </a:cubicBezTo>
                    <a:cubicBezTo>
                      <a:pt x="48768" y="21961"/>
                      <a:pt x="52864" y="33486"/>
                      <a:pt x="53721" y="21008"/>
                    </a:cubicBezTo>
                    <a:cubicBezTo>
                      <a:pt x="54578" y="8530"/>
                      <a:pt x="43910" y="2720"/>
                      <a:pt x="37433" y="815"/>
                    </a:cubicBezTo>
                    <a:cubicBezTo>
                      <a:pt x="30956" y="-1090"/>
                      <a:pt x="23622" y="815"/>
                      <a:pt x="18669" y="1768"/>
                    </a:cubicBezTo>
                    <a:cubicBezTo>
                      <a:pt x="13811" y="2625"/>
                      <a:pt x="0" y="17103"/>
                      <a:pt x="0" y="1710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orme libre : forme 56">
                <a:extLst>
                  <a:ext uri="{FF2B5EF4-FFF2-40B4-BE49-F238E27FC236}">
                    <a16:creationId xmlns:a16="http://schemas.microsoft.com/office/drawing/2014/main" id="{F133A636-6EF7-3376-3E1D-A96DA004115B}"/>
                  </a:ext>
                </a:extLst>
              </p:cNvPr>
              <p:cNvSpPr/>
              <p:nvPr/>
            </p:nvSpPr>
            <p:spPr>
              <a:xfrm>
                <a:off x="3979172" y="2421485"/>
                <a:ext cx="661069" cy="822279"/>
              </a:xfrm>
              <a:custGeom>
                <a:avLst/>
                <a:gdLst>
                  <a:gd name="connsiteX0" fmla="*/ 139533 w 661069"/>
                  <a:gd name="connsiteY0" fmla="*/ 28344 h 822279"/>
                  <a:gd name="connsiteX1" fmla="*/ 163154 w 661069"/>
                  <a:gd name="connsiteY1" fmla="*/ 17771 h 822279"/>
                  <a:gd name="connsiteX2" fmla="*/ 197349 w 661069"/>
                  <a:gd name="connsiteY2" fmla="*/ 4246 h 822279"/>
                  <a:gd name="connsiteX3" fmla="*/ 247070 w 661069"/>
                  <a:gd name="connsiteY3" fmla="*/ 2341 h 822279"/>
                  <a:gd name="connsiteX4" fmla="*/ 281360 w 661069"/>
                  <a:gd name="connsiteY4" fmla="*/ 16533 h 822279"/>
                  <a:gd name="connsiteX5" fmla="*/ 267453 w 661069"/>
                  <a:gd name="connsiteY5" fmla="*/ 33107 h 822279"/>
                  <a:gd name="connsiteX6" fmla="*/ 273168 w 661069"/>
                  <a:gd name="connsiteY6" fmla="*/ 45584 h 822279"/>
                  <a:gd name="connsiteX7" fmla="*/ 293552 w 661069"/>
                  <a:gd name="connsiteY7" fmla="*/ 58062 h 822279"/>
                  <a:gd name="connsiteX8" fmla="*/ 313078 w 661069"/>
                  <a:gd name="connsiteY8" fmla="*/ 64825 h 822279"/>
                  <a:gd name="connsiteX9" fmla="*/ 334224 w 661069"/>
                  <a:gd name="connsiteY9" fmla="*/ 77303 h 822279"/>
                  <a:gd name="connsiteX10" fmla="*/ 362132 w 661069"/>
                  <a:gd name="connsiteY10" fmla="*/ 82637 h 822279"/>
                  <a:gd name="connsiteX11" fmla="*/ 382325 w 661069"/>
                  <a:gd name="connsiteY11" fmla="*/ 55205 h 822279"/>
                  <a:gd name="connsiteX12" fmla="*/ 409947 w 661069"/>
                  <a:gd name="connsiteY12" fmla="*/ 64825 h 822279"/>
                  <a:gd name="connsiteX13" fmla="*/ 443380 w 661069"/>
                  <a:gd name="connsiteY13" fmla="*/ 67683 h 822279"/>
                  <a:gd name="connsiteX14" fmla="*/ 422996 w 661069"/>
                  <a:gd name="connsiteY14" fmla="*/ 92733 h 822279"/>
                  <a:gd name="connsiteX15" fmla="*/ 436046 w 661069"/>
                  <a:gd name="connsiteY15" fmla="*/ 84066 h 822279"/>
                  <a:gd name="connsiteX16" fmla="*/ 466145 w 661069"/>
                  <a:gd name="connsiteY16" fmla="*/ 69588 h 822279"/>
                  <a:gd name="connsiteX17" fmla="*/ 482433 w 661069"/>
                  <a:gd name="connsiteY17" fmla="*/ 90733 h 822279"/>
                  <a:gd name="connsiteX18" fmla="*/ 497101 w 661069"/>
                  <a:gd name="connsiteY18" fmla="*/ 119594 h 822279"/>
                  <a:gd name="connsiteX19" fmla="*/ 515008 w 661069"/>
                  <a:gd name="connsiteY19" fmla="*/ 162933 h 822279"/>
                  <a:gd name="connsiteX20" fmla="*/ 520818 w 661069"/>
                  <a:gd name="connsiteY20" fmla="*/ 212082 h 822279"/>
                  <a:gd name="connsiteX21" fmla="*/ 548441 w 661069"/>
                  <a:gd name="connsiteY21" fmla="*/ 239895 h 822279"/>
                  <a:gd name="connsiteX22" fmla="*/ 565586 w 661069"/>
                  <a:gd name="connsiteY22" fmla="*/ 263993 h 822279"/>
                  <a:gd name="connsiteX23" fmla="*/ 583493 w 661069"/>
                  <a:gd name="connsiteY23" fmla="*/ 292854 h 822279"/>
                  <a:gd name="connsiteX24" fmla="*/ 591589 w 661069"/>
                  <a:gd name="connsiteY24" fmla="*/ 312094 h 822279"/>
                  <a:gd name="connsiteX25" fmla="*/ 620164 w 661069"/>
                  <a:gd name="connsiteY25" fmla="*/ 303426 h 822279"/>
                  <a:gd name="connsiteX26" fmla="*/ 660074 w 661069"/>
                  <a:gd name="connsiteY26" fmla="*/ 292854 h 822279"/>
                  <a:gd name="connsiteX27" fmla="*/ 653597 w 661069"/>
                  <a:gd name="connsiteY27" fmla="*/ 330382 h 822279"/>
                  <a:gd name="connsiteX28" fmla="*/ 628356 w 661069"/>
                  <a:gd name="connsiteY28" fmla="*/ 378483 h 822279"/>
                  <a:gd name="connsiteX29" fmla="*/ 604733 w 661069"/>
                  <a:gd name="connsiteY29" fmla="*/ 404487 h 822279"/>
                  <a:gd name="connsiteX30" fmla="*/ 570539 w 661069"/>
                  <a:gd name="connsiteY30" fmla="*/ 442015 h 822279"/>
                  <a:gd name="connsiteX31" fmla="*/ 548536 w 661069"/>
                  <a:gd name="connsiteY31" fmla="*/ 471828 h 822279"/>
                  <a:gd name="connsiteX32" fmla="*/ 542345 w 661069"/>
                  <a:gd name="connsiteY32" fmla="*/ 503166 h 822279"/>
                  <a:gd name="connsiteX33" fmla="*/ 552632 w 661069"/>
                  <a:gd name="connsiteY33" fmla="*/ 532407 h 822279"/>
                  <a:gd name="connsiteX34" fmla="*/ 559109 w 661069"/>
                  <a:gd name="connsiteY34" fmla="*/ 552600 h 822279"/>
                  <a:gd name="connsiteX35" fmla="*/ 559109 w 661069"/>
                  <a:gd name="connsiteY35" fmla="*/ 587271 h 822279"/>
                  <a:gd name="connsiteX36" fmla="*/ 540345 w 661069"/>
                  <a:gd name="connsiteY36" fmla="*/ 616037 h 822279"/>
                  <a:gd name="connsiteX37" fmla="*/ 515103 w 661069"/>
                  <a:gd name="connsiteY37" fmla="*/ 640135 h 822279"/>
                  <a:gd name="connsiteX38" fmla="*/ 504530 w 661069"/>
                  <a:gd name="connsiteY38" fmla="*/ 663186 h 822279"/>
                  <a:gd name="connsiteX39" fmla="*/ 511865 w 661069"/>
                  <a:gd name="connsiteY39" fmla="*/ 697856 h 822279"/>
                  <a:gd name="connsiteX40" fmla="*/ 482909 w 661069"/>
                  <a:gd name="connsiteY40" fmla="*/ 710430 h 822279"/>
                  <a:gd name="connsiteX41" fmla="*/ 487385 w 661069"/>
                  <a:gd name="connsiteY41" fmla="*/ 734432 h 822279"/>
                  <a:gd name="connsiteX42" fmla="*/ 470241 w 661069"/>
                  <a:gd name="connsiteY42" fmla="*/ 761388 h 822279"/>
                  <a:gd name="connsiteX43" fmla="*/ 438522 w 661069"/>
                  <a:gd name="connsiteY43" fmla="*/ 799869 h 822279"/>
                  <a:gd name="connsiteX44" fmla="*/ 402041 w 661069"/>
                  <a:gd name="connsiteY44" fmla="*/ 805870 h 822279"/>
                  <a:gd name="connsiteX45" fmla="*/ 370037 w 661069"/>
                  <a:gd name="connsiteY45" fmla="*/ 819110 h 822279"/>
                  <a:gd name="connsiteX46" fmla="*/ 352130 w 661069"/>
                  <a:gd name="connsiteY46" fmla="*/ 818157 h 822279"/>
                  <a:gd name="connsiteX47" fmla="*/ 342320 w 661069"/>
                  <a:gd name="connsiteY47" fmla="*/ 795964 h 822279"/>
                  <a:gd name="connsiteX48" fmla="*/ 339081 w 661069"/>
                  <a:gd name="connsiteY48" fmla="*/ 778629 h 822279"/>
                  <a:gd name="connsiteX49" fmla="*/ 329270 w 661069"/>
                  <a:gd name="connsiteY49" fmla="*/ 754626 h 822279"/>
                  <a:gd name="connsiteX50" fmla="*/ 315459 w 661069"/>
                  <a:gd name="connsiteY50" fmla="*/ 732432 h 822279"/>
                  <a:gd name="connsiteX51" fmla="*/ 322222 w 661069"/>
                  <a:gd name="connsiteY51" fmla="*/ 699666 h 822279"/>
                  <a:gd name="connsiteX52" fmla="*/ 303267 w 661069"/>
                  <a:gd name="connsiteY52" fmla="*/ 669853 h 822279"/>
                  <a:gd name="connsiteX53" fmla="*/ 287741 w 661069"/>
                  <a:gd name="connsiteY53" fmla="*/ 638039 h 822279"/>
                  <a:gd name="connsiteX54" fmla="*/ 281264 w 661069"/>
                  <a:gd name="connsiteY54" fmla="*/ 598606 h 822279"/>
                  <a:gd name="connsiteX55" fmla="*/ 296885 w 661069"/>
                  <a:gd name="connsiteY55" fmla="*/ 562316 h 822279"/>
                  <a:gd name="connsiteX56" fmla="*/ 295171 w 661069"/>
                  <a:gd name="connsiteY56" fmla="*/ 538027 h 822279"/>
                  <a:gd name="connsiteX57" fmla="*/ 291075 w 661069"/>
                  <a:gd name="connsiteY57" fmla="*/ 500499 h 822279"/>
                  <a:gd name="connsiteX58" fmla="*/ 269644 w 661069"/>
                  <a:gd name="connsiteY58" fmla="*/ 450397 h 822279"/>
                  <a:gd name="connsiteX59" fmla="*/ 256023 w 661069"/>
                  <a:gd name="connsiteY59" fmla="*/ 431252 h 822279"/>
                  <a:gd name="connsiteX60" fmla="*/ 264215 w 661069"/>
                  <a:gd name="connsiteY60" fmla="*/ 395628 h 822279"/>
                  <a:gd name="connsiteX61" fmla="*/ 259357 w 661069"/>
                  <a:gd name="connsiteY61" fmla="*/ 375435 h 822279"/>
                  <a:gd name="connsiteX62" fmla="*/ 246308 w 661069"/>
                  <a:gd name="connsiteY62" fmla="*/ 373530 h 822279"/>
                  <a:gd name="connsiteX63" fmla="*/ 223543 w 661069"/>
                  <a:gd name="connsiteY63" fmla="*/ 377340 h 822279"/>
                  <a:gd name="connsiteX64" fmla="*/ 208874 w 661069"/>
                  <a:gd name="connsiteY64" fmla="*/ 352290 h 822279"/>
                  <a:gd name="connsiteX65" fmla="*/ 177251 w 661069"/>
                  <a:gd name="connsiteY65" fmla="*/ 349146 h 822279"/>
                  <a:gd name="connsiteX66" fmla="*/ 153534 w 661069"/>
                  <a:gd name="connsiteY66" fmla="*/ 369625 h 822279"/>
                  <a:gd name="connsiteX67" fmla="*/ 122578 w 661069"/>
                  <a:gd name="connsiteY67" fmla="*/ 368672 h 822279"/>
                  <a:gd name="connsiteX68" fmla="*/ 99813 w 661069"/>
                  <a:gd name="connsiteY68" fmla="*/ 376388 h 822279"/>
                  <a:gd name="connsiteX69" fmla="*/ 88383 w 661069"/>
                  <a:gd name="connsiteY69" fmla="*/ 380198 h 822279"/>
                  <a:gd name="connsiteX70" fmla="*/ 66380 w 661069"/>
                  <a:gd name="connsiteY70" fmla="*/ 358100 h 822279"/>
                  <a:gd name="connsiteX71" fmla="*/ 48759 w 661069"/>
                  <a:gd name="connsiteY71" fmla="*/ 320000 h 822279"/>
                  <a:gd name="connsiteX72" fmla="*/ 15041 w 661069"/>
                  <a:gd name="connsiteY72" fmla="*/ 299426 h 822279"/>
                  <a:gd name="connsiteX73" fmla="*/ 6849 w 661069"/>
                  <a:gd name="connsiteY73" fmla="*/ 271517 h 822279"/>
                  <a:gd name="connsiteX74" fmla="*/ 1134 w 661069"/>
                  <a:gd name="connsiteY74" fmla="*/ 257040 h 822279"/>
                  <a:gd name="connsiteX75" fmla="*/ 13326 w 661069"/>
                  <a:gd name="connsiteY75" fmla="*/ 235894 h 822279"/>
                  <a:gd name="connsiteX76" fmla="*/ 14945 w 661069"/>
                  <a:gd name="connsiteY76" fmla="*/ 200271 h 822279"/>
                  <a:gd name="connsiteX77" fmla="*/ 13326 w 661069"/>
                  <a:gd name="connsiteY77" fmla="*/ 168552 h 822279"/>
                  <a:gd name="connsiteX78" fmla="*/ 33043 w 661069"/>
                  <a:gd name="connsiteY78" fmla="*/ 118451 h 822279"/>
                  <a:gd name="connsiteX79" fmla="*/ 67904 w 661069"/>
                  <a:gd name="connsiteY79" fmla="*/ 98258 h 822279"/>
                  <a:gd name="connsiteX80" fmla="*/ 76001 w 661069"/>
                  <a:gd name="connsiteY80" fmla="*/ 66540 h 822279"/>
                  <a:gd name="connsiteX81" fmla="*/ 90669 w 661069"/>
                  <a:gd name="connsiteY81" fmla="*/ 45394 h 822279"/>
                  <a:gd name="connsiteX82" fmla="*/ 111815 w 661069"/>
                  <a:gd name="connsiteY82" fmla="*/ 29011 h 822279"/>
                  <a:gd name="connsiteX83" fmla="*/ 139533 w 661069"/>
                  <a:gd name="connsiteY83" fmla="*/ 28344 h 822279"/>
                  <a:gd name="connsiteX84" fmla="*/ 495482 w 661069"/>
                  <a:gd name="connsiteY84" fmla="*/ 423822 h 822279"/>
                  <a:gd name="connsiteX85" fmla="*/ 476717 w 661069"/>
                  <a:gd name="connsiteY85" fmla="*/ 425727 h 822279"/>
                  <a:gd name="connsiteX86" fmla="*/ 479194 w 661069"/>
                  <a:gd name="connsiteY86" fmla="*/ 454588 h 822279"/>
                  <a:gd name="connsiteX87" fmla="*/ 495482 w 661069"/>
                  <a:gd name="connsiteY87" fmla="*/ 423822 h 82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61069" h="822279">
                    <a:moveTo>
                      <a:pt x="139533" y="28344"/>
                    </a:moveTo>
                    <a:cubicBezTo>
                      <a:pt x="142771" y="26439"/>
                      <a:pt x="155820" y="21582"/>
                      <a:pt x="163154" y="17771"/>
                    </a:cubicBezTo>
                    <a:cubicBezTo>
                      <a:pt x="170489" y="13866"/>
                      <a:pt x="194111" y="4246"/>
                      <a:pt x="197349" y="4246"/>
                    </a:cubicBezTo>
                    <a:cubicBezTo>
                      <a:pt x="200588" y="4246"/>
                      <a:pt x="241355" y="5199"/>
                      <a:pt x="247070" y="2341"/>
                    </a:cubicBezTo>
                    <a:cubicBezTo>
                      <a:pt x="252785" y="-516"/>
                      <a:pt x="274787" y="-4612"/>
                      <a:pt x="281360" y="16533"/>
                    </a:cubicBezTo>
                    <a:cubicBezTo>
                      <a:pt x="287837" y="37679"/>
                      <a:pt x="274025" y="29297"/>
                      <a:pt x="267453" y="33107"/>
                    </a:cubicBezTo>
                    <a:cubicBezTo>
                      <a:pt x="260881" y="36917"/>
                      <a:pt x="269930" y="45584"/>
                      <a:pt x="273168" y="45584"/>
                    </a:cubicBezTo>
                    <a:cubicBezTo>
                      <a:pt x="276407" y="45584"/>
                      <a:pt x="287837" y="58062"/>
                      <a:pt x="293552" y="58062"/>
                    </a:cubicBezTo>
                    <a:cubicBezTo>
                      <a:pt x="299267" y="58062"/>
                      <a:pt x="313078" y="64825"/>
                      <a:pt x="313078" y="64825"/>
                    </a:cubicBezTo>
                    <a:cubicBezTo>
                      <a:pt x="313078" y="64825"/>
                      <a:pt x="326889" y="77303"/>
                      <a:pt x="334224" y="77303"/>
                    </a:cubicBezTo>
                    <a:cubicBezTo>
                      <a:pt x="341558" y="77303"/>
                      <a:pt x="353940" y="92257"/>
                      <a:pt x="362132" y="82637"/>
                    </a:cubicBezTo>
                    <a:cubicBezTo>
                      <a:pt x="370228" y="73017"/>
                      <a:pt x="374133" y="53204"/>
                      <a:pt x="382325" y="55205"/>
                    </a:cubicBezTo>
                    <a:cubicBezTo>
                      <a:pt x="390421" y="57110"/>
                      <a:pt x="399470" y="64825"/>
                      <a:pt x="409947" y="64825"/>
                    </a:cubicBezTo>
                    <a:cubicBezTo>
                      <a:pt x="420520" y="64825"/>
                      <a:pt x="440141" y="62920"/>
                      <a:pt x="443380" y="67683"/>
                    </a:cubicBezTo>
                    <a:cubicBezTo>
                      <a:pt x="446618" y="72445"/>
                      <a:pt x="421377" y="88828"/>
                      <a:pt x="422996" y="92733"/>
                    </a:cubicBezTo>
                    <a:cubicBezTo>
                      <a:pt x="424616" y="96543"/>
                      <a:pt x="427950" y="95591"/>
                      <a:pt x="436046" y="84066"/>
                    </a:cubicBezTo>
                    <a:cubicBezTo>
                      <a:pt x="444142" y="72540"/>
                      <a:pt x="456429" y="72540"/>
                      <a:pt x="466145" y="69588"/>
                    </a:cubicBezTo>
                    <a:cubicBezTo>
                      <a:pt x="475955" y="66730"/>
                      <a:pt x="480813" y="84923"/>
                      <a:pt x="482433" y="90733"/>
                    </a:cubicBezTo>
                    <a:cubicBezTo>
                      <a:pt x="484052" y="96543"/>
                      <a:pt x="491386" y="107116"/>
                      <a:pt x="497101" y="119594"/>
                    </a:cubicBezTo>
                    <a:cubicBezTo>
                      <a:pt x="502816" y="132071"/>
                      <a:pt x="508436" y="149407"/>
                      <a:pt x="515008" y="162933"/>
                    </a:cubicBezTo>
                    <a:cubicBezTo>
                      <a:pt x="521485" y="176458"/>
                      <a:pt x="514246" y="203414"/>
                      <a:pt x="520818" y="212082"/>
                    </a:cubicBezTo>
                    <a:cubicBezTo>
                      <a:pt x="527295" y="220749"/>
                      <a:pt x="544345" y="228369"/>
                      <a:pt x="548441" y="239895"/>
                    </a:cubicBezTo>
                    <a:cubicBezTo>
                      <a:pt x="552536" y="251420"/>
                      <a:pt x="562252" y="262945"/>
                      <a:pt x="565586" y="263993"/>
                    </a:cubicBezTo>
                    <a:cubicBezTo>
                      <a:pt x="568824" y="264945"/>
                      <a:pt x="582731" y="287043"/>
                      <a:pt x="583493" y="292854"/>
                    </a:cubicBezTo>
                    <a:cubicBezTo>
                      <a:pt x="584255" y="298664"/>
                      <a:pt x="578635" y="311142"/>
                      <a:pt x="591589" y="312094"/>
                    </a:cubicBezTo>
                    <a:cubicBezTo>
                      <a:pt x="604638" y="313046"/>
                      <a:pt x="616068" y="305331"/>
                      <a:pt x="620164" y="303426"/>
                    </a:cubicBezTo>
                    <a:cubicBezTo>
                      <a:pt x="624260" y="301521"/>
                      <a:pt x="655978" y="287043"/>
                      <a:pt x="660074" y="292854"/>
                    </a:cubicBezTo>
                    <a:cubicBezTo>
                      <a:pt x="664169" y="298664"/>
                      <a:pt x="654359" y="323715"/>
                      <a:pt x="653597" y="330382"/>
                    </a:cubicBezTo>
                    <a:cubicBezTo>
                      <a:pt x="652740" y="337145"/>
                      <a:pt x="629117" y="369816"/>
                      <a:pt x="628356" y="378483"/>
                    </a:cubicBezTo>
                    <a:cubicBezTo>
                      <a:pt x="627593" y="387151"/>
                      <a:pt x="613687" y="402582"/>
                      <a:pt x="604733" y="404487"/>
                    </a:cubicBezTo>
                    <a:cubicBezTo>
                      <a:pt x="595780" y="406392"/>
                      <a:pt x="577016" y="433347"/>
                      <a:pt x="570539" y="442015"/>
                    </a:cubicBezTo>
                    <a:cubicBezTo>
                      <a:pt x="563967" y="450683"/>
                      <a:pt x="553394" y="469923"/>
                      <a:pt x="548536" y="471828"/>
                    </a:cubicBezTo>
                    <a:cubicBezTo>
                      <a:pt x="543678" y="473733"/>
                      <a:pt x="539868" y="499355"/>
                      <a:pt x="542345" y="503166"/>
                    </a:cubicBezTo>
                    <a:cubicBezTo>
                      <a:pt x="544821" y="506976"/>
                      <a:pt x="545298" y="524692"/>
                      <a:pt x="552632" y="532407"/>
                    </a:cubicBezTo>
                    <a:cubicBezTo>
                      <a:pt x="559966" y="540122"/>
                      <a:pt x="562442" y="545838"/>
                      <a:pt x="559109" y="552600"/>
                    </a:cubicBezTo>
                    <a:cubicBezTo>
                      <a:pt x="555870" y="559268"/>
                      <a:pt x="560728" y="574698"/>
                      <a:pt x="559109" y="587271"/>
                    </a:cubicBezTo>
                    <a:cubicBezTo>
                      <a:pt x="557490" y="599749"/>
                      <a:pt x="543678" y="612227"/>
                      <a:pt x="540345" y="616037"/>
                    </a:cubicBezTo>
                    <a:cubicBezTo>
                      <a:pt x="537106" y="619942"/>
                      <a:pt x="521580" y="630515"/>
                      <a:pt x="515103" y="640135"/>
                    </a:cubicBezTo>
                    <a:cubicBezTo>
                      <a:pt x="508531" y="649755"/>
                      <a:pt x="502911" y="658423"/>
                      <a:pt x="504530" y="663186"/>
                    </a:cubicBezTo>
                    <a:cubicBezTo>
                      <a:pt x="506150" y="668043"/>
                      <a:pt x="512627" y="692046"/>
                      <a:pt x="511865" y="697856"/>
                    </a:cubicBezTo>
                    <a:cubicBezTo>
                      <a:pt x="511103" y="703667"/>
                      <a:pt x="489481" y="706620"/>
                      <a:pt x="482909" y="710430"/>
                    </a:cubicBezTo>
                    <a:cubicBezTo>
                      <a:pt x="476432" y="714335"/>
                      <a:pt x="485766" y="726717"/>
                      <a:pt x="487385" y="734432"/>
                    </a:cubicBezTo>
                    <a:cubicBezTo>
                      <a:pt x="489005" y="742148"/>
                      <a:pt x="475955" y="754626"/>
                      <a:pt x="470241" y="761388"/>
                    </a:cubicBezTo>
                    <a:cubicBezTo>
                      <a:pt x="464525" y="768151"/>
                      <a:pt x="449095" y="791202"/>
                      <a:pt x="438522" y="799869"/>
                    </a:cubicBezTo>
                    <a:cubicBezTo>
                      <a:pt x="427950" y="808537"/>
                      <a:pt x="412709" y="806822"/>
                      <a:pt x="402041" y="805870"/>
                    </a:cubicBezTo>
                    <a:cubicBezTo>
                      <a:pt x="391469" y="804918"/>
                      <a:pt x="374133" y="814347"/>
                      <a:pt x="370037" y="819110"/>
                    </a:cubicBezTo>
                    <a:cubicBezTo>
                      <a:pt x="365942" y="823968"/>
                      <a:pt x="360322" y="822920"/>
                      <a:pt x="352130" y="818157"/>
                    </a:cubicBezTo>
                    <a:cubicBezTo>
                      <a:pt x="343939" y="813299"/>
                      <a:pt x="343177" y="806632"/>
                      <a:pt x="342320" y="795964"/>
                    </a:cubicBezTo>
                    <a:cubicBezTo>
                      <a:pt x="341462" y="785391"/>
                      <a:pt x="339081" y="778629"/>
                      <a:pt x="339081" y="778629"/>
                    </a:cubicBezTo>
                    <a:cubicBezTo>
                      <a:pt x="339081" y="778629"/>
                      <a:pt x="336605" y="762246"/>
                      <a:pt x="329270" y="754626"/>
                    </a:cubicBezTo>
                    <a:cubicBezTo>
                      <a:pt x="321936" y="746910"/>
                      <a:pt x="319460" y="738243"/>
                      <a:pt x="315459" y="732432"/>
                    </a:cubicBezTo>
                    <a:cubicBezTo>
                      <a:pt x="311363" y="726717"/>
                      <a:pt x="322984" y="710239"/>
                      <a:pt x="322222" y="699666"/>
                    </a:cubicBezTo>
                    <a:cubicBezTo>
                      <a:pt x="321365" y="689094"/>
                      <a:pt x="307363" y="676616"/>
                      <a:pt x="303267" y="669853"/>
                    </a:cubicBezTo>
                    <a:cubicBezTo>
                      <a:pt x="299171" y="663090"/>
                      <a:pt x="291075" y="644802"/>
                      <a:pt x="287741" y="638039"/>
                    </a:cubicBezTo>
                    <a:cubicBezTo>
                      <a:pt x="284503" y="631277"/>
                      <a:pt x="280407" y="617847"/>
                      <a:pt x="281264" y="598606"/>
                    </a:cubicBezTo>
                    <a:cubicBezTo>
                      <a:pt x="282122" y="579366"/>
                      <a:pt x="290313" y="568126"/>
                      <a:pt x="296885" y="562316"/>
                    </a:cubicBezTo>
                    <a:cubicBezTo>
                      <a:pt x="303458" y="556505"/>
                      <a:pt x="300886" y="549552"/>
                      <a:pt x="295171" y="538027"/>
                    </a:cubicBezTo>
                    <a:cubicBezTo>
                      <a:pt x="289456" y="526502"/>
                      <a:pt x="296028" y="507166"/>
                      <a:pt x="291075" y="500499"/>
                    </a:cubicBezTo>
                    <a:cubicBezTo>
                      <a:pt x="286217" y="493736"/>
                      <a:pt x="278597" y="456207"/>
                      <a:pt x="269644" y="450397"/>
                    </a:cubicBezTo>
                    <a:cubicBezTo>
                      <a:pt x="260691" y="444587"/>
                      <a:pt x="251166" y="444682"/>
                      <a:pt x="256023" y="431252"/>
                    </a:cubicBezTo>
                    <a:cubicBezTo>
                      <a:pt x="260881" y="417726"/>
                      <a:pt x="256023" y="404296"/>
                      <a:pt x="264215" y="395628"/>
                    </a:cubicBezTo>
                    <a:cubicBezTo>
                      <a:pt x="272406" y="386961"/>
                      <a:pt x="268310" y="381246"/>
                      <a:pt x="259357" y="375435"/>
                    </a:cubicBezTo>
                    <a:cubicBezTo>
                      <a:pt x="250404" y="369625"/>
                      <a:pt x="253642" y="366767"/>
                      <a:pt x="246308" y="373530"/>
                    </a:cubicBezTo>
                    <a:cubicBezTo>
                      <a:pt x="238974" y="380293"/>
                      <a:pt x="229163" y="384103"/>
                      <a:pt x="223543" y="377340"/>
                    </a:cubicBezTo>
                    <a:cubicBezTo>
                      <a:pt x="217828" y="370578"/>
                      <a:pt x="219447" y="360005"/>
                      <a:pt x="208874" y="352290"/>
                    </a:cubicBezTo>
                    <a:cubicBezTo>
                      <a:pt x="198302" y="344574"/>
                      <a:pt x="181347" y="347241"/>
                      <a:pt x="177251" y="349146"/>
                    </a:cubicBezTo>
                    <a:cubicBezTo>
                      <a:pt x="173156" y="351051"/>
                      <a:pt x="164964" y="367720"/>
                      <a:pt x="153534" y="369625"/>
                    </a:cubicBezTo>
                    <a:cubicBezTo>
                      <a:pt x="142104" y="371530"/>
                      <a:pt x="134008" y="368672"/>
                      <a:pt x="122578" y="368672"/>
                    </a:cubicBezTo>
                    <a:cubicBezTo>
                      <a:pt x="111148" y="368672"/>
                      <a:pt x="101433" y="369625"/>
                      <a:pt x="99813" y="376388"/>
                    </a:cubicBezTo>
                    <a:cubicBezTo>
                      <a:pt x="98194" y="383151"/>
                      <a:pt x="95717" y="386961"/>
                      <a:pt x="88383" y="380198"/>
                    </a:cubicBezTo>
                    <a:cubicBezTo>
                      <a:pt x="81049" y="373435"/>
                      <a:pt x="66380" y="358100"/>
                      <a:pt x="66380" y="358100"/>
                    </a:cubicBezTo>
                    <a:cubicBezTo>
                      <a:pt x="66380" y="358100"/>
                      <a:pt x="52855" y="331525"/>
                      <a:pt x="48759" y="320000"/>
                    </a:cubicBezTo>
                    <a:cubicBezTo>
                      <a:pt x="44663" y="308475"/>
                      <a:pt x="30566" y="308094"/>
                      <a:pt x="15041" y="299426"/>
                    </a:cubicBezTo>
                    <a:cubicBezTo>
                      <a:pt x="-485" y="290758"/>
                      <a:pt x="8468" y="281138"/>
                      <a:pt x="6849" y="271517"/>
                    </a:cubicBezTo>
                    <a:cubicBezTo>
                      <a:pt x="5230" y="261897"/>
                      <a:pt x="-2962" y="257992"/>
                      <a:pt x="1134" y="257040"/>
                    </a:cubicBezTo>
                    <a:cubicBezTo>
                      <a:pt x="5230" y="256087"/>
                      <a:pt x="4373" y="249324"/>
                      <a:pt x="13326" y="235894"/>
                    </a:cubicBezTo>
                    <a:cubicBezTo>
                      <a:pt x="22280" y="222464"/>
                      <a:pt x="16565" y="207986"/>
                      <a:pt x="14945" y="200271"/>
                    </a:cubicBezTo>
                    <a:cubicBezTo>
                      <a:pt x="13326" y="192555"/>
                      <a:pt x="5135" y="181030"/>
                      <a:pt x="13326" y="168552"/>
                    </a:cubicBezTo>
                    <a:cubicBezTo>
                      <a:pt x="21518" y="156075"/>
                      <a:pt x="26566" y="126166"/>
                      <a:pt x="33043" y="118451"/>
                    </a:cubicBezTo>
                    <a:cubicBezTo>
                      <a:pt x="39615" y="110736"/>
                      <a:pt x="58951" y="103116"/>
                      <a:pt x="67904" y="98258"/>
                    </a:cubicBezTo>
                    <a:cubicBezTo>
                      <a:pt x="76858" y="93400"/>
                      <a:pt x="71143" y="80922"/>
                      <a:pt x="76001" y="66540"/>
                    </a:cubicBezTo>
                    <a:cubicBezTo>
                      <a:pt x="80858" y="52062"/>
                      <a:pt x="88193" y="45394"/>
                      <a:pt x="90669" y="45394"/>
                    </a:cubicBezTo>
                    <a:cubicBezTo>
                      <a:pt x="93146" y="45394"/>
                      <a:pt x="102099" y="35393"/>
                      <a:pt x="111815" y="29011"/>
                    </a:cubicBezTo>
                    <a:cubicBezTo>
                      <a:pt x="119149" y="24439"/>
                      <a:pt x="136294" y="30249"/>
                      <a:pt x="139533" y="28344"/>
                    </a:cubicBezTo>
                    <a:close/>
                    <a:moveTo>
                      <a:pt x="495482" y="423822"/>
                    </a:moveTo>
                    <a:cubicBezTo>
                      <a:pt x="493291" y="419631"/>
                      <a:pt x="479194" y="420870"/>
                      <a:pt x="476717" y="425727"/>
                    </a:cubicBezTo>
                    <a:cubicBezTo>
                      <a:pt x="474241" y="430585"/>
                      <a:pt x="471860" y="452683"/>
                      <a:pt x="479194" y="454588"/>
                    </a:cubicBezTo>
                    <a:cubicBezTo>
                      <a:pt x="486528" y="456493"/>
                      <a:pt x="499482" y="431538"/>
                      <a:pt x="495482" y="42382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orme libre : forme 57">
                <a:extLst>
                  <a:ext uri="{FF2B5EF4-FFF2-40B4-BE49-F238E27FC236}">
                    <a16:creationId xmlns:a16="http://schemas.microsoft.com/office/drawing/2014/main" id="{E5A538F3-0AA3-A667-2861-630D88085637}"/>
                  </a:ext>
                </a:extLst>
              </p:cNvPr>
              <p:cNvSpPr/>
              <p:nvPr/>
            </p:nvSpPr>
            <p:spPr>
              <a:xfrm>
                <a:off x="4564954" y="2987233"/>
                <a:ext cx="67798" cy="152586"/>
              </a:xfrm>
              <a:custGeom>
                <a:avLst/>
                <a:gdLst>
                  <a:gd name="connsiteX0" fmla="*/ 57908 w 67798"/>
                  <a:gd name="connsiteY0" fmla="*/ 473 h 152586"/>
                  <a:gd name="connsiteX1" fmla="*/ 38382 w 67798"/>
                  <a:gd name="connsiteY1" fmla="*/ 23618 h 152586"/>
                  <a:gd name="connsiteX2" fmla="*/ 17998 w 67798"/>
                  <a:gd name="connsiteY2" fmla="*/ 41906 h 152586"/>
                  <a:gd name="connsiteX3" fmla="*/ 2568 w 67798"/>
                  <a:gd name="connsiteY3" fmla="*/ 63052 h 152586"/>
                  <a:gd name="connsiteX4" fmla="*/ 1711 w 67798"/>
                  <a:gd name="connsiteY4" fmla="*/ 98675 h 152586"/>
                  <a:gd name="connsiteX5" fmla="*/ 4949 w 67798"/>
                  <a:gd name="connsiteY5" fmla="*/ 135251 h 152586"/>
                  <a:gd name="connsiteX6" fmla="*/ 18760 w 67798"/>
                  <a:gd name="connsiteY6" fmla="*/ 152587 h 152586"/>
                  <a:gd name="connsiteX7" fmla="*/ 39144 w 67798"/>
                  <a:gd name="connsiteY7" fmla="*/ 135251 h 152586"/>
                  <a:gd name="connsiteX8" fmla="*/ 49717 w 67798"/>
                  <a:gd name="connsiteY8" fmla="*/ 99628 h 152586"/>
                  <a:gd name="connsiteX9" fmla="*/ 61146 w 67798"/>
                  <a:gd name="connsiteY9" fmla="*/ 61147 h 152586"/>
                  <a:gd name="connsiteX10" fmla="*/ 67719 w 67798"/>
                  <a:gd name="connsiteY10" fmla="*/ 26476 h 152586"/>
                  <a:gd name="connsiteX11" fmla="*/ 57908 w 67798"/>
                  <a:gd name="connsiteY11" fmla="*/ 473 h 1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98" h="152586">
                    <a:moveTo>
                      <a:pt x="57908" y="473"/>
                    </a:moveTo>
                    <a:cubicBezTo>
                      <a:pt x="47716" y="-2956"/>
                      <a:pt x="46478" y="13046"/>
                      <a:pt x="38382" y="23618"/>
                    </a:cubicBezTo>
                    <a:cubicBezTo>
                      <a:pt x="30190" y="34191"/>
                      <a:pt x="21237" y="42859"/>
                      <a:pt x="17998" y="41906"/>
                    </a:cubicBezTo>
                    <a:cubicBezTo>
                      <a:pt x="14760" y="40954"/>
                      <a:pt x="-3147" y="48669"/>
                      <a:pt x="2568" y="63052"/>
                    </a:cubicBezTo>
                    <a:cubicBezTo>
                      <a:pt x="8283" y="77530"/>
                      <a:pt x="7426" y="91912"/>
                      <a:pt x="1711" y="98675"/>
                    </a:cubicBezTo>
                    <a:cubicBezTo>
                      <a:pt x="-4004" y="105438"/>
                      <a:pt x="6568" y="124678"/>
                      <a:pt x="4949" y="135251"/>
                    </a:cubicBezTo>
                    <a:cubicBezTo>
                      <a:pt x="3330" y="145824"/>
                      <a:pt x="7426" y="152587"/>
                      <a:pt x="18760" y="152587"/>
                    </a:cubicBezTo>
                    <a:cubicBezTo>
                      <a:pt x="30190" y="152587"/>
                      <a:pt x="34191" y="147824"/>
                      <a:pt x="39144" y="135251"/>
                    </a:cubicBezTo>
                    <a:cubicBezTo>
                      <a:pt x="44002" y="122678"/>
                      <a:pt x="44859" y="110201"/>
                      <a:pt x="49717" y="99628"/>
                    </a:cubicBezTo>
                    <a:cubicBezTo>
                      <a:pt x="54574" y="89055"/>
                      <a:pt x="58670" y="66862"/>
                      <a:pt x="61146" y="61147"/>
                    </a:cubicBezTo>
                    <a:cubicBezTo>
                      <a:pt x="63623" y="55336"/>
                      <a:pt x="68481" y="37049"/>
                      <a:pt x="67719" y="26476"/>
                    </a:cubicBezTo>
                    <a:cubicBezTo>
                      <a:pt x="66862" y="15903"/>
                      <a:pt x="63623" y="2378"/>
                      <a:pt x="57908" y="47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orme libre : forme 58">
                <a:extLst>
                  <a:ext uri="{FF2B5EF4-FFF2-40B4-BE49-F238E27FC236}">
                    <a16:creationId xmlns:a16="http://schemas.microsoft.com/office/drawing/2014/main" id="{6B7736C2-D677-DC15-1696-33095BEAEA7C}"/>
                  </a:ext>
                </a:extLst>
              </p:cNvPr>
              <p:cNvSpPr/>
              <p:nvPr/>
            </p:nvSpPr>
            <p:spPr>
              <a:xfrm>
                <a:off x="4912195" y="2739894"/>
                <a:ext cx="19349" cy="53824"/>
              </a:xfrm>
              <a:custGeom>
                <a:avLst/>
                <a:gdLst>
                  <a:gd name="connsiteX0" fmla="*/ 6323 w 19349"/>
                  <a:gd name="connsiteY0" fmla="*/ 543 h 53824"/>
                  <a:gd name="connsiteX1" fmla="*/ 5371 w 19349"/>
                  <a:gd name="connsiteY1" fmla="*/ 53502 h 53824"/>
                  <a:gd name="connsiteX2" fmla="*/ 18515 w 19349"/>
                  <a:gd name="connsiteY2" fmla="*/ 19783 h 53824"/>
                  <a:gd name="connsiteX3" fmla="*/ 6323 w 19349"/>
                  <a:gd name="connsiteY3" fmla="*/ 543 h 53824"/>
                </a:gdLst>
                <a:ahLst/>
                <a:cxnLst>
                  <a:cxn ang="0">
                    <a:pos x="connsiteX0" y="connsiteY0"/>
                  </a:cxn>
                  <a:cxn ang="0">
                    <a:pos x="connsiteX1" y="connsiteY1"/>
                  </a:cxn>
                  <a:cxn ang="0">
                    <a:pos x="connsiteX2" y="connsiteY2"/>
                  </a:cxn>
                  <a:cxn ang="0">
                    <a:pos x="connsiteX3" y="connsiteY3"/>
                  </a:cxn>
                </a:cxnLst>
                <a:rect l="l" t="t" r="r" b="b"/>
                <a:pathLst>
                  <a:path w="19349" h="53824">
                    <a:moveTo>
                      <a:pt x="6323" y="543"/>
                    </a:moveTo>
                    <a:cubicBezTo>
                      <a:pt x="1084" y="3305"/>
                      <a:pt x="-4345" y="49596"/>
                      <a:pt x="5371" y="53502"/>
                    </a:cubicBezTo>
                    <a:cubicBezTo>
                      <a:pt x="15182" y="57407"/>
                      <a:pt x="21754" y="24641"/>
                      <a:pt x="18515" y="19783"/>
                    </a:cubicBezTo>
                    <a:cubicBezTo>
                      <a:pt x="15277" y="14925"/>
                      <a:pt x="13658" y="-3363"/>
                      <a:pt x="6323" y="54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orme libre : forme 59">
                <a:extLst>
                  <a:ext uri="{FF2B5EF4-FFF2-40B4-BE49-F238E27FC236}">
                    <a16:creationId xmlns:a16="http://schemas.microsoft.com/office/drawing/2014/main" id="{A39D4B68-A948-57A7-ED18-6046F46A820C}"/>
                  </a:ext>
                </a:extLst>
              </p:cNvPr>
              <p:cNvSpPr/>
              <p:nvPr/>
            </p:nvSpPr>
            <p:spPr>
              <a:xfrm>
                <a:off x="4223964" y="2381440"/>
                <a:ext cx="17293" cy="22246"/>
              </a:xfrm>
              <a:custGeom>
                <a:avLst/>
                <a:gdLst>
                  <a:gd name="connsiteX0" fmla="*/ 8755 w 17293"/>
                  <a:gd name="connsiteY0" fmla="*/ 0 h 22246"/>
                  <a:gd name="connsiteX1" fmla="*/ 2183 w 17293"/>
                  <a:gd name="connsiteY1" fmla="*/ 19240 h 22246"/>
                  <a:gd name="connsiteX2" fmla="*/ 16089 w 17293"/>
                  <a:gd name="connsiteY2" fmla="*/ 16383 h 22246"/>
                  <a:gd name="connsiteX3" fmla="*/ 8755 w 17293"/>
                  <a:gd name="connsiteY3" fmla="*/ 0 h 22246"/>
                </a:gdLst>
                <a:ahLst/>
                <a:cxnLst>
                  <a:cxn ang="0">
                    <a:pos x="connsiteX0" y="connsiteY0"/>
                  </a:cxn>
                  <a:cxn ang="0">
                    <a:pos x="connsiteX1" y="connsiteY1"/>
                  </a:cxn>
                  <a:cxn ang="0">
                    <a:pos x="connsiteX2" y="connsiteY2"/>
                  </a:cxn>
                  <a:cxn ang="0">
                    <a:pos x="connsiteX3" y="connsiteY3"/>
                  </a:cxn>
                </a:cxnLst>
                <a:rect l="l" t="t" r="r" b="b"/>
                <a:pathLst>
                  <a:path w="17293" h="22246">
                    <a:moveTo>
                      <a:pt x="8755" y="0"/>
                    </a:moveTo>
                    <a:cubicBezTo>
                      <a:pt x="1040" y="0"/>
                      <a:pt x="-2675" y="14478"/>
                      <a:pt x="2183" y="19240"/>
                    </a:cubicBezTo>
                    <a:cubicBezTo>
                      <a:pt x="7040" y="24003"/>
                      <a:pt x="11993" y="23146"/>
                      <a:pt x="16089" y="16383"/>
                    </a:cubicBezTo>
                    <a:cubicBezTo>
                      <a:pt x="20185" y="9620"/>
                      <a:pt x="12850" y="0"/>
                      <a:pt x="8755"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orme libre : forme 60">
                <a:extLst>
                  <a:ext uri="{FF2B5EF4-FFF2-40B4-BE49-F238E27FC236}">
                    <a16:creationId xmlns:a16="http://schemas.microsoft.com/office/drawing/2014/main" id="{81DC0FC6-08FC-7256-BABB-7D2F058C8C01}"/>
                  </a:ext>
                </a:extLst>
              </p:cNvPr>
              <p:cNvSpPr/>
              <p:nvPr/>
            </p:nvSpPr>
            <p:spPr>
              <a:xfrm>
                <a:off x="4170502" y="2391521"/>
                <a:ext cx="8793" cy="8706"/>
              </a:xfrm>
              <a:custGeom>
                <a:avLst/>
                <a:gdLst>
                  <a:gd name="connsiteX0" fmla="*/ 304 w 8793"/>
                  <a:gd name="connsiteY0" fmla="*/ 5349 h 8706"/>
                  <a:gd name="connsiteX1" fmla="*/ 8400 w 8793"/>
                  <a:gd name="connsiteY1" fmla="*/ 6302 h 8706"/>
                  <a:gd name="connsiteX2" fmla="*/ 304 w 8793"/>
                  <a:gd name="connsiteY2" fmla="*/ 5349 h 8706"/>
                </a:gdLst>
                <a:ahLst/>
                <a:cxnLst>
                  <a:cxn ang="0">
                    <a:pos x="connsiteX0" y="connsiteY0"/>
                  </a:cxn>
                  <a:cxn ang="0">
                    <a:pos x="connsiteX1" y="connsiteY1"/>
                  </a:cxn>
                  <a:cxn ang="0">
                    <a:pos x="connsiteX2" y="connsiteY2"/>
                  </a:cxn>
                </a:cxnLst>
                <a:rect l="l" t="t" r="r" b="b"/>
                <a:pathLst>
                  <a:path w="8793" h="8706">
                    <a:moveTo>
                      <a:pt x="304" y="5349"/>
                    </a:moveTo>
                    <a:cubicBezTo>
                      <a:pt x="-1697" y="8969"/>
                      <a:pt x="6781" y="10207"/>
                      <a:pt x="8400" y="6302"/>
                    </a:cubicBezTo>
                    <a:cubicBezTo>
                      <a:pt x="10114" y="2492"/>
                      <a:pt x="6019" y="-5223"/>
                      <a:pt x="304" y="534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orme libre : forme 61">
                <a:extLst>
                  <a:ext uri="{FF2B5EF4-FFF2-40B4-BE49-F238E27FC236}">
                    <a16:creationId xmlns:a16="http://schemas.microsoft.com/office/drawing/2014/main" id="{A6A004AE-1529-2EB2-475E-6676438E5272}"/>
                  </a:ext>
                </a:extLst>
              </p:cNvPr>
              <p:cNvSpPr/>
              <p:nvPr/>
            </p:nvSpPr>
            <p:spPr>
              <a:xfrm>
                <a:off x="4267119" y="2411983"/>
                <a:ext cx="31359" cy="20800"/>
              </a:xfrm>
              <a:custGeom>
                <a:avLst/>
                <a:gdLst>
                  <a:gd name="connsiteX0" fmla="*/ 651 w 31359"/>
                  <a:gd name="connsiteY0" fmla="*/ 1270 h 20800"/>
                  <a:gd name="connsiteX1" fmla="*/ 9605 w 31359"/>
                  <a:gd name="connsiteY1" fmla="*/ 11843 h 20800"/>
                  <a:gd name="connsiteX2" fmla="*/ 20178 w 31359"/>
                  <a:gd name="connsiteY2" fmla="*/ 20511 h 20800"/>
                  <a:gd name="connsiteX3" fmla="*/ 30750 w 31359"/>
                  <a:gd name="connsiteY3" fmla="*/ 10890 h 20800"/>
                  <a:gd name="connsiteX4" fmla="*/ 17701 w 31359"/>
                  <a:gd name="connsiteY4" fmla="*/ 1270 h 20800"/>
                  <a:gd name="connsiteX5" fmla="*/ 651 w 31359"/>
                  <a:gd name="connsiteY5" fmla="*/ 1270 h 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9" h="20800">
                    <a:moveTo>
                      <a:pt x="651" y="1270"/>
                    </a:moveTo>
                    <a:cubicBezTo>
                      <a:pt x="-2301" y="3366"/>
                      <a:pt x="5509" y="9938"/>
                      <a:pt x="9605" y="11843"/>
                    </a:cubicBezTo>
                    <a:cubicBezTo>
                      <a:pt x="13700" y="13748"/>
                      <a:pt x="16939" y="19558"/>
                      <a:pt x="20178" y="20511"/>
                    </a:cubicBezTo>
                    <a:cubicBezTo>
                      <a:pt x="23416" y="21463"/>
                      <a:pt x="33989" y="20511"/>
                      <a:pt x="30750" y="10890"/>
                    </a:cubicBezTo>
                    <a:cubicBezTo>
                      <a:pt x="27512" y="1270"/>
                      <a:pt x="20178" y="1270"/>
                      <a:pt x="17701" y="1270"/>
                    </a:cubicBezTo>
                    <a:cubicBezTo>
                      <a:pt x="15320" y="1270"/>
                      <a:pt x="4747" y="-1588"/>
                      <a:pt x="651" y="127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orme libre : forme 62">
                <a:extLst>
                  <a:ext uri="{FF2B5EF4-FFF2-40B4-BE49-F238E27FC236}">
                    <a16:creationId xmlns:a16="http://schemas.microsoft.com/office/drawing/2014/main" id="{FBE7077C-959B-4854-A9A5-30C4970EF8B4}"/>
                  </a:ext>
                </a:extLst>
              </p:cNvPr>
              <p:cNvSpPr/>
              <p:nvPr/>
            </p:nvSpPr>
            <p:spPr>
              <a:xfrm>
                <a:off x="4049245" y="2218504"/>
                <a:ext cx="42503" cy="49503"/>
              </a:xfrm>
              <a:custGeom>
                <a:avLst/>
                <a:gdLst>
                  <a:gd name="connsiteX0" fmla="*/ 23835 w 42503"/>
                  <a:gd name="connsiteY0" fmla="*/ 344 h 49503"/>
                  <a:gd name="connsiteX1" fmla="*/ 10785 w 42503"/>
                  <a:gd name="connsiteY1" fmla="*/ 10916 h 49503"/>
                  <a:gd name="connsiteX2" fmla="*/ 1832 w 42503"/>
                  <a:gd name="connsiteY2" fmla="*/ 19584 h 49503"/>
                  <a:gd name="connsiteX3" fmla="*/ 1832 w 42503"/>
                  <a:gd name="connsiteY3" fmla="*/ 33967 h 49503"/>
                  <a:gd name="connsiteX4" fmla="*/ 9166 w 42503"/>
                  <a:gd name="connsiteY4" fmla="*/ 49397 h 49503"/>
                  <a:gd name="connsiteX5" fmla="*/ 28692 w 42503"/>
                  <a:gd name="connsiteY5" fmla="*/ 41682 h 49503"/>
                  <a:gd name="connsiteX6" fmla="*/ 42504 w 42503"/>
                  <a:gd name="connsiteY6" fmla="*/ 24347 h 49503"/>
                  <a:gd name="connsiteX7" fmla="*/ 37646 w 42503"/>
                  <a:gd name="connsiteY7" fmla="*/ 4154 h 49503"/>
                  <a:gd name="connsiteX8" fmla="*/ 23835 w 42503"/>
                  <a:gd name="connsiteY8" fmla="*/ 344 h 4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03" h="49503">
                    <a:moveTo>
                      <a:pt x="23835" y="344"/>
                    </a:moveTo>
                    <a:cubicBezTo>
                      <a:pt x="16405" y="1772"/>
                      <a:pt x="15643" y="10916"/>
                      <a:pt x="10785" y="10916"/>
                    </a:cubicBezTo>
                    <a:cubicBezTo>
                      <a:pt x="5928" y="10916"/>
                      <a:pt x="213" y="12821"/>
                      <a:pt x="1832" y="19584"/>
                    </a:cubicBezTo>
                    <a:cubicBezTo>
                      <a:pt x="3451" y="26347"/>
                      <a:pt x="6690" y="31109"/>
                      <a:pt x="1832" y="33967"/>
                    </a:cubicBezTo>
                    <a:cubicBezTo>
                      <a:pt x="-3026" y="36824"/>
                      <a:pt x="2594" y="48445"/>
                      <a:pt x="9166" y="49397"/>
                    </a:cubicBezTo>
                    <a:cubicBezTo>
                      <a:pt x="15643" y="50350"/>
                      <a:pt x="23073" y="44635"/>
                      <a:pt x="28692" y="41682"/>
                    </a:cubicBezTo>
                    <a:cubicBezTo>
                      <a:pt x="34407" y="38825"/>
                      <a:pt x="42504" y="33014"/>
                      <a:pt x="42504" y="24347"/>
                    </a:cubicBezTo>
                    <a:cubicBezTo>
                      <a:pt x="42504" y="15679"/>
                      <a:pt x="40884" y="7964"/>
                      <a:pt x="37646" y="4154"/>
                    </a:cubicBezTo>
                    <a:cubicBezTo>
                      <a:pt x="34407" y="344"/>
                      <a:pt x="28692" y="-609"/>
                      <a:pt x="23835" y="34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orme libre : forme 63">
                <a:extLst>
                  <a:ext uri="{FF2B5EF4-FFF2-40B4-BE49-F238E27FC236}">
                    <a16:creationId xmlns:a16="http://schemas.microsoft.com/office/drawing/2014/main" id="{8B79B0C3-AE61-B77B-453E-0573CA9774A1}"/>
                  </a:ext>
                </a:extLst>
              </p:cNvPr>
              <p:cNvSpPr/>
              <p:nvPr/>
            </p:nvSpPr>
            <p:spPr>
              <a:xfrm>
                <a:off x="4077901" y="2180363"/>
                <a:ext cx="88086" cy="98384"/>
              </a:xfrm>
              <a:custGeom>
                <a:avLst/>
                <a:gdLst>
                  <a:gd name="connsiteX0" fmla="*/ 4132 w 88086"/>
                  <a:gd name="connsiteY0" fmla="*/ 9624 h 98384"/>
                  <a:gd name="connsiteX1" fmla="*/ 3275 w 88086"/>
                  <a:gd name="connsiteY1" fmla="*/ 26959 h 98384"/>
                  <a:gd name="connsiteX2" fmla="*/ 20325 w 88086"/>
                  <a:gd name="connsiteY2" fmla="*/ 46200 h 98384"/>
                  <a:gd name="connsiteX3" fmla="*/ 39089 w 88086"/>
                  <a:gd name="connsiteY3" fmla="*/ 57725 h 98384"/>
                  <a:gd name="connsiteX4" fmla="*/ 12133 w 88086"/>
                  <a:gd name="connsiteY4" fmla="*/ 86300 h 98384"/>
                  <a:gd name="connsiteX5" fmla="*/ 33469 w 88086"/>
                  <a:gd name="connsiteY5" fmla="*/ 89443 h 98384"/>
                  <a:gd name="connsiteX6" fmla="*/ 32612 w 88086"/>
                  <a:gd name="connsiteY6" fmla="*/ 98111 h 98384"/>
                  <a:gd name="connsiteX7" fmla="*/ 45661 w 88086"/>
                  <a:gd name="connsiteY7" fmla="*/ 91348 h 98384"/>
                  <a:gd name="connsiteX8" fmla="*/ 71760 w 88086"/>
                  <a:gd name="connsiteY8" fmla="*/ 96206 h 98384"/>
                  <a:gd name="connsiteX9" fmla="*/ 88047 w 88086"/>
                  <a:gd name="connsiteY9" fmla="*/ 78870 h 98384"/>
                  <a:gd name="connsiteX10" fmla="*/ 71760 w 88086"/>
                  <a:gd name="connsiteY10" fmla="*/ 57725 h 98384"/>
                  <a:gd name="connsiteX11" fmla="*/ 51376 w 88086"/>
                  <a:gd name="connsiteY11" fmla="*/ 32674 h 98384"/>
                  <a:gd name="connsiteX12" fmla="*/ 63759 w 88086"/>
                  <a:gd name="connsiteY12" fmla="*/ 9338 h 98384"/>
                  <a:gd name="connsiteX13" fmla="*/ 34231 w 88086"/>
                  <a:gd name="connsiteY13" fmla="*/ 1813 h 98384"/>
                  <a:gd name="connsiteX14" fmla="*/ 17943 w 88086"/>
                  <a:gd name="connsiteY14" fmla="*/ 8576 h 98384"/>
                  <a:gd name="connsiteX15" fmla="*/ 4132 w 88086"/>
                  <a:gd name="connsiteY15" fmla="*/ 9624 h 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86" h="98384">
                    <a:moveTo>
                      <a:pt x="4132" y="9624"/>
                    </a:moveTo>
                    <a:cubicBezTo>
                      <a:pt x="-2440" y="12195"/>
                      <a:pt x="36" y="22101"/>
                      <a:pt x="3275" y="26959"/>
                    </a:cubicBezTo>
                    <a:cubicBezTo>
                      <a:pt x="6513" y="31722"/>
                      <a:pt x="12228" y="42390"/>
                      <a:pt x="20325" y="46200"/>
                    </a:cubicBezTo>
                    <a:cubicBezTo>
                      <a:pt x="28516" y="50105"/>
                      <a:pt x="45566" y="53915"/>
                      <a:pt x="39089" y="57725"/>
                    </a:cubicBezTo>
                    <a:cubicBezTo>
                      <a:pt x="32517" y="61630"/>
                      <a:pt x="13752" y="80490"/>
                      <a:pt x="12133" y="86300"/>
                    </a:cubicBezTo>
                    <a:cubicBezTo>
                      <a:pt x="10514" y="92110"/>
                      <a:pt x="33469" y="89443"/>
                      <a:pt x="33469" y="89443"/>
                    </a:cubicBezTo>
                    <a:cubicBezTo>
                      <a:pt x="33469" y="89443"/>
                      <a:pt x="28516" y="96206"/>
                      <a:pt x="32612" y="98111"/>
                    </a:cubicBezTo>
                    <a:cubicBezTo>
                      <a:pt x="36708" y="100016"/>
                      <a:pt x="39184" y="91348"/>
                      <a:pt x="45661" y="91348"/>
                    </a:cubicBezTo>
                    <a:cubicBezTo>
                      <a:pt x="52138" y="91348"/>
                      <a:pt x="65187" y="96206"/>
                      <a:pt x="71760" y="96206"/>
                    </a:cubicBezTo>
                    <a:cubicBezTo>
                      <a:pt x="78237" y="96206"/>
                      <a:pt x="88809" y="85633"/>
                      <a:pt x="88047" y="78870"/>
                    </a:cubicBezTo>
                    <a:cubicBezTo>
                      <a:pt x="87190" y="72108"/>
                      <a:pt x="79094" y="61535"/>
                      <a:pt x="71760" y="57725"/>
                    </a:cubicBezTo>
                    <a:cubicBezTo>
                      <a:pt x="64425" y="53915"/>
                      <a:pt x="56234" y="36579"/>
                      <a:pt x="51376" y="32674"/>
                    </a:cubicBezTo>
                    <a:cubicBezTo>
                      <a:pt x="46518" y="28864"/>
                      <a:pt x="69474" y="16101"/>
                      <a:pt x="63759" y="9338"/>
                    </a:cubicBezTo>
                    <a:cubicBezTo>
                      <a:pt x="58044" y="2575"/>
                      <a:pt x="40803" y="6671"/>
                      <a:pt x="34231" y="1813"/>
                    </a:cubicBezTo>
                    <a:cubicBezTo>
                      <a:pt x="27754" y="-3045"/>
                      <a:pt x="22039" y="2766"/>
                      <a:pt x="17943" y="8576"/>
                    </a:cubicBezTo>
                    <a:cubicBezTo>
                      <a:pt x="13943" y="14386"/>
                      <a:pt x="8990" y="7719"/>
                      <a:pt x="4132" y="962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orme libre : forme 64">
                <a:extLst>
                  <a:ext uri="{FF2B5EF4-FFF2-40B4-BE49-F238E27FC236}">
                    <a16:creationId xmlns:a16="http://schemas.microsoft.com/office/drawing/2014/main" id="{44510DDB-CB2E-9E40-D558-1B85E1EBF7F7}"/>
                  </a:ext>
                </a:extLst>
              </p:cNvPr>
              <p:cNvSpPr/>
              <p:nvPr/>
            </p:nvSpPr>
            <p:spPr>
              <a:xfrm>
                <a:off x="4052794" y="1959807"/>
                <a:ext cx="1821604" cy="809393"/>
              </a:xfrm>
              <a:custGeom>
                <a:avLst/>
                <a:gdLst>
                  <a:gd name="connsiteX0" fmla="*/ 83055 w 1821604"/>
                  <a:gd name="connsiteY0" fmla="*/ 363911 h 809393"/>
                  <a:gd name="connsiteX1" fmla="*/ 55338 w 1821604"/>
                  <a:gd name="connsiteY1" fmla="*/ 345623 h 809393"/>
                  <a:gd name="connsiteX2" fmla="*/ 57814 w 1821604"/>
                  <a:gd name="connsiteY2" fmla="*/ 336955 h 809393"/>
                  <a:gd name="connsiteX3" fmla="*/ 78198 w 1821604"/>
                  <a:gd name="connsiteY3" fmla="*/ 329240 h 809393"/>
                  <a:gd name="connsiteX4" fmla="*/ 105058 w 1821604"/>
                  <a:gd name="connsiteY4" fmla="*/ 323430 h 809393"/>
                  <a:gd name="connsiteX5" fmla="*/ 112392 w 1821604"/>
                  <a:gd name="connsiteY5" fmla="*/ 308952 h 809393"/>
                  <a:gd name="connsiteX6" fmla="*/ 132776 w 1821604"/>
                  <a:gd name="connsiteY6" fmla="*/ 301237 h 809393"/>
                  <a:gd name="connsiteX7" fmla="*/ 150683 w 1821604"/>
                  <a:gd name="connsiteY7" fmla="*/ 282949 h 809393"/>
                  <a:gd name="connsiteX8" fmla="*/ 177543 w 1821604"/>
                  <a:gd name="connsiteY8" fmla="*/ 281044 h 809393"/>
                  <a:gd name="connsiteX9" fmla="*/ 173448 w 1821604"/>
                  <a:gd name="connsiteY9" fmla="*/ 269518 h 809393"/>
                  <a:gd name="connsiteX10" fmla="*/ 175067 w 1821604"/>
                  <a:gd name="connsiteY10" fmla="*/ 248373 h 809393"/>
                  <a:gd name="connsiteX11" fmla="*/ 196212 w 1821604"/>
                  <a:gd name="connsiteY11" fmla="*/ 241610 h 809393"/>
                  <a:gd name="connsiteX12" fmla="*/ 196974 w 1821604"/>
                  <a:gd name="connsiteY12" fmla="*/ 259898 h 809393"/>
                  <a:gd name="connsiteX13" fmla="*/ 204309 w 1821604"/>
                  <a:gd name="connsiteY13" fmla="*/ 272376 h 809393"/>
                  <a:gd name="connsiteX14" fmla="*/ 210881 w 1821604"/>
                  <a:gd name="connsiteY14" fmla="*/ 271423 h 809393"/>
                  <a:gd name="connsiteX15" fmla="*/ 221454 w 1821604"/>
                  <a:gd name="connsiteY15" fmla="*/ 271423 h 809393"/>
                  <a:gd name="connsiteX16" fmla="*/ 240694 w 1821604"/>
                  <a:gd name="connsiteY16" fmla="*/ 268756 h 809393"/>
                  <a:gd name="connsiteX17" fmla="*/ 258030 w 1821604"/>
                  <a:gd name="connsiteY17" fmla="*/ 267613 h 809393"/>
                  <a:gd name="connsiteX18" fmla="*/ 282414 w 1821604"/>
                  <a:gd name="connsiteY18" fmla="*/ 270471 h 809393"/>
                  <a:gd name="connsiteX19" fmla="*/ 290510 w 1821604"/>
                  <a:gd name="connsiteY19" fmla="*/ 254088 h 809393"/>
                  <a:gd name="connsiteX20" fmla="*/ 306036 w 1821604"/>
                  <a:gd name="connsiteY20" fmla="*/ 233895 h 809393"/>
                  <a:gd name="connsiteX21" fmla="*/ 327181 w 1821604"/>
                  <a:gd name="connsiteY21" fmla="*/ 235800 h 809393"/>
                  <a:gd name="connsiteX22" fmla="*/ 314989 w 1821604"/>
                  <a:gd name="connsiteY22" fmla="*/ 221322 h 809393"/>
                  <a:gd name="connsiteX23" fmla="*/ 344326 w 1821604"/>
                  <a:gd name="connsiteY23" fmla="*/ 217417 h 809393"/>
                  <a:gd name="connsiteX24" fmla="*/ 372901 w 1821604"/>
                  <a:gd name="connsiteY24" fmla="*/ 215512 h 809393"/>
                  <a:gd name="connsiteX25" fmla="*/ 365567 w 1821604"/>
                  <a:gd name="connsiteY25" fmla="*/ 200081 h 809393"/>
                  <a:gd name="connsiteX26" fmla="*/ 338706 w 1821604"/>
                  <a:gd name="connsiteY26" fmla="*/ 201034 h 809393"/>
                  <a:gd name="connsiteX27" fmla="*/ 314322 w 1821604"/>
                  <a:gd name="connsiteY27" fmla="*/ 208749 h 809393"/>
                  <a:gd name="connsiteX28" fmla="*/ 301273 w 1821604"/>
                  <a:gd name="connsiteY28" fmla="*/ 191413 h 809393"/>
                  <a:gd name="connsiteX29" fmla="*/ 306131 w 1821604"/>
                  <a:gd name="connsiteY29" fmla="*/ 169315 h 809393"/>
                  <a:gd name="connsiteX30" fmla="*/ 338706 w 1821604"/>
                  <a:gd name="connsiteY30" fmla="*/ 145217 h 809393"/>
                  <a:gd name="connsiteX31" fmla="*/ 310227 w 1821604"/>
                  <a:gd name="connsiteY31" fmla="*/ 141312 h 809393"/>
                  <a:gd name="connsiteX32" fmla="*/ 297939 w 1821604"/>
                  <a:gd name="connsiteY32" fmla="*/ 164458 h 809393"/>
                  <a:gd name="connsiteX33" fmla="*/ 264507 w 1821604"/>
                  <a:gd name="connsiteY33" fmla="*/ 181793 h 809393"/>
                  <a:gd name="connsiteX34" fmla="*/ 271841 w 1821604"/>
                  <a:gd name="connsiteY34" fmla="*/ 198176 h 809393"/>
                  <a:gd name="connsiteX35" fmla="*/ 270984 w 1821604"/>
                  <a:gd name="connsiteY35" fmla="*/ 216464 h 809393"/>
                  <a:gd name="connsiteX36" fmla="*/ 257934 w 1821604"/>
                  <a:gd name="connsiteY36" fmla="*/ 237610 h 809393"/>
                  <a:gd name="connsiteX37" fmla="*/ 249743 w 1821604"/>
                  <a:gd name="connsiteY37" fmla="*/ 250087 h 809393"/>
                  <a:gd name="connsiteX38" fmla="*/ 213834 w 1821604"/>
                  <a:gd name="connsiteY38" fmla="*/ 258755 h 809393"/>
                  <a:gd name="connsiteX39" fmla="*/ 208119 w 1821604"/>
                  <a:gd name="connsiteY39" fmla="*/ 248182 h 809393"/>
                  <a:gd name="connsiteX40" fmla="*/ 200784 w 1821604"/>
                  <a:gd name="connsiteY40" fmla="*/ 220274 h 809393"/>
                  <a:gd name="connsiteX41" fmla="*/ 186973 w 1821604"/>
                  <a:gd name="connsiteY41" fmla="*/ 229894 h 809393"/>
                  <a:gd name="connsiteX42" fmla="*/ 161732 w 1821604"/>
                  <a:gd name="connsiteY42" fmla="*/ 232752 h 809393"/>
                  <a:gd name="connsiteX43" fmla="*/ 149540 w 1821604"/>
                  <a:gd name="connsiteY43" fmla="*/ 211606 h 809393"/>
                  <a:gd name="connsiteX44" fmla="*/ 144682 w 1821604"/>
                  <a:gd name="connsiteY44" fmla="*/ 190461 h 809393"/>
                  <a:gd name="connsiteX45" fmla="*/ 179163 w 1821604"/>
                  <a:gd name="connsiteY45" fmla="*/ 154742 h 809393"/>
                  <a:gd name="connsiteX46" fmla="*/ 223644 w 1821604"/>
                  <a:gd name="connsiteY46" fmla="*/ 131787 h 809393"/>
                  <a:gd name="connsiteX47" fmla="*/ 242409 w 1821604"/>
                  <a:gd name="connsiteY47" fmla="*/ 107689 h 809393"/>
                  <a:gd name="connsiteX48" fmla="*/ 322323 w 1821604"/>
                  <a:gd name="connsiteY48" fmla="*/ 69017 h 809393"/>
                  <a:gd name="connsiteX49" fmla="*/ 394713 w 1821604"/>
                  <a:gd name="connsiteY49" fmla="*/ 90353 h 809393"/>
                  <a:gd name="connsiteX50" fmla="*/ 424050 w 1821604"/>
                  <a:gd name="connsiteY50" fmla="*/ 102831 h 809393"/>
                  <a:gd name="connsiteX51" fmla="*/ 470247 w 1821604"/>
                  <a:gd name="connsiteY51" fmla="*/ 104069 h 809393"/>
                  <a:gd name="connsiteX52" fmla="*/ 494917 w 1821604"/>
                  <a:gd name="connsiteY52" fmla="*/ 122071 h 809393"/>
                  <a:gd name="connsiteX53" fmla="*/ 477009 w 1821604"/>
                  <a:gd name="connsiteY53" fmla="*/ 135502 h 809393"/>
                  <a:gd name="connsiteX54" fmla="*/ 437100 w 1821604"/>
                  <a:gd name="connsiteY54" fmla="*/ 136454 h 809393"/>
                  <a:gd name="connsiteX55" fmla="*/ 428908 w 1821604"/>
                  <a:gd name="connsiteY55" fmla="*/ 138359 h 809393"/>
                  <a:gd name="connsiteX56" fmla="*/ 434528 w 1821604"/>
                  <a:gd name="connsiteY56" fmla="*/ 155695 h 809393"/>
                  <a:gd name="connsiteX57" fmla="*/ 449196 w 1821604"/>
                  <a:gd name="connsiteY57" fmla="*/ 154742 h 809393"/>
                  <a:gd name="connsiteX58" fmla="*/ 460626 w 1821604"/>
                  <a:gd name="connsiteY58" fmla="*/ 155695 h 809393"/>
                  <a:gd name="connsiteX59" fmla="*/ 476914 w 1821604"/>
                  <a:gd name="connsiteY59" fmla="*/ 157600 h 809393"/>
                  <a:gd name="connsiteX60" fmla="*/ 480153 w 1821604"/>
                  <a:gd name="connsiteY60" fmla="*/ 142169 h 809393"/>
                  <a:gd name="connsiteX61" fmla="*/ 494821 w 1821604"/>
                  <a:gd name="connsiteY61" fmla="*/ 136359 h 809393"/>
                  <a:gd name="connsiteX62" fmla="*/ 507775 w 1821604"/>
                  <a:gd name="connsiteY62" fmla="*/ 130549 h 809393"/>
                  <a:gd name="connsiteX63" fmla="*/ 516729 w 1821604"/>
                  <a:gd name="connsiteY63" fmla="*/ 142074 h 809393"/>
                  <a:gd name="connsiteX64" fmla="*/ 517491 w 1821604"/>
                  <a:gd name="connsiteY64" fmla="*/ 125786 h 809393"/>
                  <a:gd name="connsiteX65" fmla="*/ 516729 w 1821604"/>
                  <a:gd name="connsiteY65" fmla="*/ 108451 h 809393"/>
                  <a:gd name="connsiteX66" fmla="*/ 540351 w 1821604"/>
                  <a:gd name="connsiteY66" fmla="*/ 107498 h 809393"/>
                  <a:gd name="connsiteX67" fmla="*/ 536255 w 1821604"/>
                  <a:gd name="connsiteY67" fmla="*/ 129596 h 809393"/>
                  <a:gd name="connsiteX68" fmla="*/ 548447 w 1821604"/>
                  <a:gd name="connsiteY68" fmla="*/ 119976 h 809393"/>
                  <a:gd name="connsiteX69" fmla="*/ 576069 w 1821604"/>
                  <a:gd name="connsiteY69" fmla="*/ 117118 h 809393"/>
                  <a:gd name="connsiteX70" fmla="*/ 602930 w 1821604"/>
                  <a:gd name="connsiteY70" fmla="*/ 110356 h 809393"/>
                  <a:gd name="connsiteX71" fmla="*/ 619313 w 1821604"/>
                  <a:gd name="connsiteY71" fmla="*/ 110356 h 809393"/>
                  <a:gd name="connsiteX72" fmla="*/ 642078 w 1821604"/>
                  <a:gd name="connsiteY72" fmla="*/ 107498 h 809393"/>
                  <a:gd name="connsiteX73" fmla="*/ 657603 w 1821604"/>
                  <a:gd name="connsiteY73" fmla="*/ 111403 h 809393"/>
                  <a:gd name="connsiteX74" fmla="*/ 675510 w 1821604"/>
                  <a:gd name="connsiteY74" fmla="*/ 99878 h 809393"/>
                  <a:gd name="connsiteX75" fmla="*/ 698275 w 1821604"/>
                  <a:gd name="connsiteY75" fmla="*/ 97021 h 809393"/>
                  <a:gd name="connsiteX76" fmla="*/ 719421 w 1821604"/>
                  <a:gd name="connsiteY76" fmla="*/ 102831 h 809393"/>
                  <a:gd name="connsiteX77" fmla="*/ 736470 w 1821604"/>
                  <a:gd name="connsiteY77" fmla="*/ 108546 h 809393"/>
                  <a:gd name="connsiteX78" fmla="*/ 753615 w 1821604"/>
                  <a:gd name="connsiteY78" fmla="*/ 110451 h 809393"/>
                  <a:gd name="connsiteX79" fmla="*/ 740566 w 1821604"/>
                  <a:gd name="connsiteY79" fmla="*/ 95020 h 809393"/>
                  <a:gd name="connsiteX80" fmla="*/ 740566 w 1821604"/>
                  <a:gd name="connsiteY80" fmla="*/ 75780 h 809393"/>
                  <a:gd name="connsiteX81" fmla="*/ 752758 w 1821604"/>
                  <a:gd name="connsiteY81" fmla="*/ 66160 h 809393"/>
                  <a:gd name="connsiteX82" fmla="*/ 772284 w 1821604"/>
                  <a:gd name="connsiteY82" fmla="*/ 50729 h 809393"/>
                  <a:gd name="connsiteX83" fmla="*/ 792668 w 1821604"/>
                  <a:gd name="connsiteY83" fmla="*/ 64159 h 809393"/>
                  <a:gd name="connsiteX84" fmla="*/ 791906 w 1821604"/>
                  <a:gd name="connsiteY84" fmla="*/ 80542 h 809393"/>
                  <a:gd name="connsiteX85" fmla="*/ 796002 w 1821604"/>
                  <a:gd name="connsiteY85" fmla="*/ 106546 h 809393"/>
                  <a:gd name="connsiteX86" fmla="*/ 787048 w 1821604"/>
                  <a:gd name="connsiteY86" fmla="*/ 124834 h 809393"/>
                  <a:gd name="connsiteX87" fmla="*/ 773999 w 1821604"/>
                  <a:gd name="connsiteY87" fmla="*/ 142169 h 809393"/>
                  <a:gd name="connsiteX88" fmla="*/ 796002 w 1821604"/>
                  <a:gd name="connsiteY88" fmla="*/ 133501 h 809393"/>
                  <a:gd name="connsiteX89" fmla="*/ 813909 w 1821604"/>
                  <a:gd name="connsiteY89" fmla="*/ 111403 h 809393"/>
                  <a:gd name="connsiteX90" fmla="*/ 826958 w 1821604"/>
                  <a:gd name="connsiteY90" fmla="*/ 112356 h 809393"/>
                  <a:gd name="connsiteX91" fmla="*/ 845722 w 1821604"/>
                  <a:gd name="connsiteY91" fmla="*/ 116166 h 809393"/>
                  <a:gd name="connsiteX92" fmla="*/ 844960 w 1821604"/>
                  <a:gd name="connsiteY92" fmla="*/ 100735 h 809393"/>
                  <a:gd name="connsiteX93" fmla="*/ 823719 w 1821604"/>
                  <a:gd name="connsiteY93" fmla="*/ 98830 h 809393"/>
                  <a:gd name="connsiteX94" fmla="*/ 808289 w 1821604"/>
                  <a:gd name="connsiteY94" fmla="*/ 109403 h 809393"/>
                  <a:gd name="connsiteX95" fmla="*/ 807432 w 1821604"/>
                  <a:gd name="connsiteY95" fmla="*/ 94925 h 809393"/>
                  <a:gd name="connsiteX96" fmla="*/ 804193 w 1821604"/>
                  <a:gd name="connsiteY96" fmla="*/ 76637 h 809393"/>
                  <a:gd name="connsiteX97" fmla="*/ 812385 w 1821604"/>
                  <a:gd name="connsiteY97" fmla="*/ 62159 h 809393"/>
                  <a:gd name="connsiteX98" fmla="*/ 818862 w 1821604"/>
                  <a:gd name="connsiteY98" fmla="*/ 77494 h 809393"/>
                  <a:gd name="connsiteX99" fmla="*/ 830292 w 1821604"/>
                  <a:gd name="connsiteY99" fmla="*/ 81400 h 809393"/>
                  <a:gd name="connsiteX100" fmla="*/ 836864 w 1821604"/>
                  <a:gd name="connsiteY100" fmla="*/ 63112 h 809393"/>
                  <a:gd name="connsiteX101" fmla="*/ 858009 w 1821604"/>
                  <a:gd name="connsiteY101" fmla="*/ 65017 h 809393"/>
                  <a:gd name="connsiteX102" fmla="*/ 875154 w 1821604"/>
                  <a:gd name="connsiteY102" fmla="*/ 74637 h 809393"/>
                  <a:gd name="connsiteX103" fmla="*/ 886584 w 1821604"/>
                  <a:gd name="connsiteY103" fmla="*/ 88162 h 809393"/>
                  <a:gd name="connsiteX104" fmla="*/ 897919 w 1821604"/>
                  <a:gd name="connsiteY104" fmla="*/ 94830 h 809393"/>
                  <a:gd name="connsiteX105" fmla="*/ 896300 w 1821604"/>
                  <a:gd name="connsiteY105" fmla="*/ 76542 h 809393"/>
                  <a:gd name="connsiteX106" fmla="*/ 867725 w 1821604"/>
                  <a:gd name="connsiteY106" fmla="*/ 59206 h 809393"/>
                  <a:gd name="connsiteX107" fmla="*/ 878298 w 1821604"/>
                  <a:gd name="connsiteY107" fmla="*/ 52443 h 809393"/>
                  <a:gd name="connsiteX108" fmla="*/ 899443 w 1821604"/>
                  <a:gd name="connsiteY108" fmla="*/ 53396 h 809393"/>
                  <a:gd name="connsiteX109" fmla="*/ 923065 w 1821604"/>
                  <a:gd name="connsiteY109" fmla="*/ 42823 h 809393"/>
                  <a:gd name="connsiteX110" fmla="*/ 945068 w 1821604"/>
                  <a:gd name="connsiteY110" fmla="*/ 32251 h 809393"/>
                  <a:gd name="connsiteX111" fmla="*/ 974405 w 1821604"/>
                  <a:gd name="connsiteY111" fmla="*/ 30346 h 809393"/>
                  <a:gd name="connsiteX112" fmla="*/ 996408 w 1821604"/>
                  <a:gd name="connsiteY112" fmla="*/ 22630 h 809393"/>
                  <a:gd name="connsiteX113" fmla="*/ 1015934 w 1821604"/>
                  <a:gd name="connsiteY113" fmla="*/ 17868 h 809393"/>
                  <a:gd name="connsiteX114" fmla="*/ 1041937 w 1821604"/>
                  <a:gd name="connsiteY114" fmla="*/ 24631 h 809393"/>
                  <a:gd name="connsiteX115" fmla="*/ 1065559 w 1821604"/>
                  <a:gd name="connsiteY115" fmla="*/ 15010 h 809393"/>
                  <a:gd name="connsiteX116" fmla="*/ 1077751 w 1821604"/>
                  <a:gd name="connsiteY116" fmla="*/ 7295 h 809393"/>
                  <a:gd name="connsiteX117" fmla="*/ 1107945 w 1821604"/>
                  <a:gd name="connsiteY117" fmla="*/ 12153 h 809393"/>
                  <a:gd name="connsiteX118" fmla="*/ 1112803 w 1821604"/>
                  <a:gd name="connsiteY118" fmla="*/ 17963 h 809393"/>
                  <a:gd name="connsiteX119" fmla="*/ 1131568 w 1821604"/>
                  <a:gd name="connsiteY119" fmla="*/ 15106 h 809393"/>
                  <a:gd name="connsiteX120" fmla="*/ 1157666 w 1821604"/>
                  <a:gd name="connsiteY120" fmla="*/ 16058 h 809393"/>
                  <a:gd name="connsiteX121" fmla="*/ 1188622 w 1821604"/>
                  <a:gd name="connsiteY121" fmla="*/ 22821 h 809393"/>
                  <a:gd name="connsiteX122" fmla="*/ 1179669 w 1821604"/>
                  <a:gd name="connsiteY122" fmla="*/ 44919 h 809393"/>
                  <a:gd name="connsiteX123" fmla="*/ 1189479 w 1821604"/>
                  <a:gd name="connsiteY123" fmla="*/ 50729 h 809393"/>
                  <a:gd name="connsiteX124" fmla="*/ 1231770 w 1821604"/>
                  <a:gd name="connsiteY124" fmla="*/ 52634 h 809393"/>
                  <a:gd name="connsiteX125" fmla="*/ 1254535 w 1821604"/>
                  <a:gd name="connsiteY125" fmla="*/ 61302 h 809393"/>
                  <a:gd name="connsiteX126" fmla="*/ 1272442 w 1821604"/>
                  <a:gd name="connsiteY126" fmla="*/ 54539 h 809393"/>
                  <a:gd name="connsiteX127" fmla="*/ 1302541 w 1821604"/>
                  <a:gd name="connsiteY127" fmla="*/ 47776 h 809393"/>
                  <a:gd name="connsiteX128" fmla="*/ 1329402 w 1821604"/>
                  <a:gd name="connsiteY128" fmla="*/ 49681 h 809393"/>
                  <a:gd name="connsiteX129" fmla="*/ 1334260 w 1821604"/>
                  <a:gd name="connsiteY129" fmla="*/ 68922 h 809393"/>
                  <a:gd name="connsiteX130" fmla="*/ 1347309 w 1821604"/>
                  <a:gd name="connsiteY130" fmla="*/ 84352 h 809393"/>
                  <a:gd name="connsiteX131" fmla="*/ 1367692 w 1821604"/>
                  <a:gd name="connsiteY131" fmla="*/ 70922 h 809393"/>
                  <a:gd name="connsiteX132" fmla="*/ 1379027 w 1821604"/>
                  <a:gd name="connsiteY132" fmla="*/ 76732 h 809393"/>
                  <a:gd name="connsiteX133" fmla="*/ 1409983 w 1821604"/>
                  <a:gd name="connsiteY133" fmla="*/ 72827 h 809393"/>
                  <a:gd name="connsiteX134" fmla="*/ 1427033 w 1821604"/>
                  <a:gd name="connsiteY134" fmla="*/ 70922 h 809393"/>
                  <a:gd name="connsiteX135" fmla="*/ 1437606 w 1821604"/>
                  <a:gd name="connsiteY135" fmla="*/ 54539 h 809393"/>
                  <a:gd name="connsiteX136" fmla="*/ 1437606 w 1821604"/>
                  <a:gd name="connsiteY136" fmla="*/ 42061 h 809393"/>
                  <a:gd name="connsiteX137" fmla="*/ 1410745 w 1821604"/>
                  <a:gd name="connsiteY137" fmla="*/ 36251 h 809393"/>
                  <a:gd name="connsiteX138" fmla="*/ 1414841 w 1821604"/>
                  <a:gd name="connsiteY138" fmla="*/ 22726 h 809393"/>
                  <a:gd name="connsiteX139" fmla="*/ 1435986 w 1821604"/>
                  <a:gd name="connsiteY139" fmla="*/ 24631 h 809393"/>
                  <a:gd name="connsiteX140" fmla="*/ 1444940 w 1821604"/>
                  <a:gd name="connsiteY140" fmla="*/ 21773 h 809393"/>
                  <a:gd name="connsiteX141" fmla="*/ 1471801 w 1821604"/>
                  <a:gd name="connsiteY141" fmla="*/ 26631 h 809393"/>
                  <a:gd name="connsiteX142" fmla="*/ 1486469 w 1821604"/>
                  <a:gd name="connsiteY142" fmla="*/ 37204 h 809393"/>
                  <a:gd name="connsiteX143" fmla="*/ 1458751 w 1821604"/>
                  <a:gd name="connsiteY143" fmla="*/ 44919 h 809393"/>
                  <a:gd name="connsiteX144" fmla="*/ 1461228 w 1821604"/>
                  <a:gd name="connsiteY144" fmla="*/ 52634 h 809393"/>
                  <a:gd name="connsiteX145" fmla="*/ 1476658 w 1821604"/>
                  <a:gd name="connsiteY145" fmla="*/ 60349 h 809393"/>
                  <a:gd name="connsiteX146" fmla="*/ 1510853 w 1821604"/>
                  <a:gd name="connsiteY146" fmla="*/ 60349 h 809393"/>
                  <a:gd name="connsiteX147" fmla="*/ 1533713 w 1821604"/>
                  <a:gd name="connsiteY147" fmla="*/ 71875 h 809393"/>
                  <a:gd name="connsiteX148" fmla="*/ 1550001 w 1821604"/>
                  <a:gd name="connsiteY148" fmla="*/ 81495 h 809393"/>
                  <a:gd name="connsiteX149" fmla="*/ 1577719 w 1821604"/>
                  <a:gd name="connsiteY149" fmla="*/ 79590 h 809393"/>
                  <a:gd name="connsiteX150" fmla="*/ 1612675 w 1821604"/>
                  <a:gd name="connsiteY150" fmla="*/ 80542 h 809393"/>
                  <a:gd name="connsiteX151" fmla="*/ 1631439 w 1821604"/>
                  <a:gd name="connsiteY151" fmla="*/ 93020 h 809393"/>
                  <a:gd name="connsiteX152" fmla="*/ 1651823 w 1821604"/>
                  <a:gd name="connsiteY152" fmla="*/ 95878 h 809393"/>
                  <a:gd name="connsiteX153" fmla="*/ 1677921 w 1821604"/>
                  <a:gd name="connsiteY153" fmla="*/ 93020 h 809393"/>
                  <a:gd name="connsiteX154" fmla="*/ 1717831 w 1821604"/>
                  <a:gd name="connsiteY154" fmla="*/ 100735 h 809393"/>
                  <a:gd name="connsiteX155" fmla="*/ 1728404 w 1821604"/>
                  <a:gd name="connsiteY155" fmla="*/ 107498 h 809393"/>
                  <a:gd name="connsiteX156" fmla="*/ 1738977 w 1821604"/>
                  <a:gd name="connsiteY156" fmla="*/ 89210 h 809393"/>
                  <a:gd name="connsiteX157" fmla="*/ 1759360 w 1821604"/>
                  <a:gd name="connsiteY157" fmla="*/ 95020 h 809393"/>
                  <a:gd name="connsiteX158" fmla="*/ 1805747 w 1821604"/>
                  <a:gd name="connsiteY158" fmla="*/ 96925 h 809393"/>
                  <a:gd name="connsiteX159" fmla="*/ 1818796 w 1821604"/>
                  <a:gd name="connsiteY159" fmla="*/ 116166 h 809393"/>
                  <a:gd name="connsiteX160" fmla="*/ 1821273 w 1821604"/>
                  <a:gd name="connsiteY160" fmla="*/ 145027 h 809393"/>
                  <a:gd name="connsiteX161" fmla="*/ 1805747 w 1821604"/>
                  <a:gd name="connsiteY161" fmla="*/ 155599 h 809393"/>
                  <a:gd name="connsiteX162" fmla="*/ 1817939 w 1821604"/>
                  <a:gd name="connsiteY162" fmla="*/ 173887 h 809393"/>
                  <a:gd name="connsiteX163" fmla="*/ 1808985 w 1821604"/>
                  <a:gd name="connsiteY163" fmla="*/ 179698 h 809393"/>
                  <a:gd name="connsiteX164" fmla="*/ 1769933 w 1821604"/>
                  <a:gd name="connsiteY164" fmla="*/ 186460 h 809393"/>
                  <a:gd name="connsiteX165" fmla="*/ 1724308 w 1821604"/>
                  <a:gd name="connsiteY165" fmla="*/ 204748 h 809393"/>
                  <a:gd name="connsiteX166" fmla="*/ 1688494 w 1821604"/>
                  <a:gd name="connsiteY166" fmla="*/ 203796 h 809393"/>
                  <a:gd name="connsiteX167" fmla="*/ 1659919 w 1821604"/>
                  <a:gd name="connsiteY167" fmla="*/ 221131 h 809393"/>
                  <a:gd name="connsiteX168" fmla="*/ 1659919 w 1821604"/>
                  <a:gd name="connsiteY168" fmla="*/ 236467 h 809393"/>
                  <a:gd name="connsiteX169" fmla="*/ 1653442 w 1821604"/>
                  <a:gd name="connsiteY169" fmla="*/ 259612 h 809393"/>
                  <a:gd name="connsiteX170" fmla="*/ 1633916 w 1821604"/>
                  <a:gd name="connsiteY170" fmla="*/ 273043 h 809393"/>
                  <a:gd name="connsiteX171" fmla="*/ 1607055 w 1821604"/>
                  <a:gd name="connsiteY171" fmla="*/ 303808 h 809393"/>
                  <a:gd name="connsiteX172" fmla="*/ 1583434 w 1821604"/>
                  <a:gd name="connsiteY172" fmla="*/ 330764 h 809393"/>
                  <a:gd name="connsiteX173" fmla="*/ 1592387 w 1821604"/>
                  <a:gd name="connsiteY173" fmla="*/ 302856 h 809393"/>
                  <a:gd name="connsiteX174" fmla="*/ 1584195 w 1821604"/>
                  <a:gd name="connsiteY174" fmla="*/ 262470 h 809393"/>
                  <a:gd name="connsiteX175" fmla="*/ 1596387 w 1821604"/>
                  <a:gd name="connsiteY175" fmla="*/ 234562 h 809393"/>
                  <a:gd name="connsiteX176" fmla="*/ 1632202 w 1821604"/>
                  <a:gd name="connsiteY176" fmla="*/ 213416 h 809393"/>
                  <a:gd name="connsiteX177" fmla="*/ 1673730 w 1821604"/>
                  <a:gd name="connsiteY177" fmla="*/ 180745 h 809393"/>
                  <a:gd name="connsiteX178" fmla="*/ 1659062 w 1821604"/>
                  <a:gd name="connsiteY178" fmla="*/ 189413 h 809393"/>
                  <a:gd name="connsiteX179" fmla="*/ 1634583 w 1821604"/>
                  <a:gd name="connsiteY179" fmla="*/ 200938 h 809393"/>
                  <a:gd name="connsiteX180" fmla="*/ 1629725 w 1821604"/>
                  <a:gd name="connsiteY180" fmla="*/ 185508 h 809393"/>
                  <a:gd name="connsiteX181" fmla="*/ 1607722 w 1821604"/>
                  <a:gd name="connsiteY181" fmla="*/ 191318 h 809393"/>
                  <a:gd name="connsiteX182" fmla="*/ 1580004 w 1821604"/>
                  <a:gd name="connsiteY182" fmla="*/ 213416 h 809393"/>
                  <a:gd name="connsiteX183" fmla="*/ 1564479 w 1821604"/>
                  <a:gd name="connsiteY183" fmla="*/ 223036 h 809393"/>
                  <a:gd name="connsiteX184" fmla="*/ 1539237 w 1821604"/>
                  <a:gd name="connsiteY184" fmla="*/ 213416 h 809393"/>
                  <a:gd name="connsiteX185" fmla="*/ 1509901 w 1821604"/>
                  <a:gd name="connsiteY185" fmla="*/ 218179 h 809393"/>
                  <a:gd name="connsiteX186" fmla="*/ 1463514 w 1821604"/>
                  <a:gd name="connsiteY186" fmla="*/ 217226 h 809393"/>
                  <a:gd name="connsiteX187" fmla="*/ 1422747 w 1821604"/>
                  <a:gd name="connsiteY187" fmla="*/ 250945 h 809393"/>
                  <a:gd name="connsiteX188" fmla="*/ 1399125 w 1821604"/>
                  <a:gd name="connsiteY188" fmla="*/ 271138 h 809393"/>
                  <a:gd name="connsiteX189" fmla="*/ 1413793 w 1821604"/>
                  <a:gd name="connsiteY189" fmla="*/ 265327 h 809393"/>
                  <a:gd name="connsiteX190" fmla="*/ 1418651 w 1821604"/>
                  <a:gd name="connsiteY190" fmla="*/ 278853 h 809393"/>
                  <a:gd name="connsiteX191" fmla="*/ 1437415 w 1821604"/>
                  <a:gd name="connsiteY191" fmla="*/ 273043 h 809393"/>
                  <a:gd name="connsiteX192" fmla="*/ 1452084 w 1821604"/>
                  <a:gd name="connsiteY192" fmla="*/ 290378 h 809393"/>
                  <a:gd name="connsiteX193" fmla="*/ 1445607 w 1821604"/>
                  <a:gd name="connsiteY193" fmla="*/ 323144 h 809393"/>
                  <a:gd name="connsiteX194" fmla="*/ 1424461 w 1821604"/>
                  <a:gd name="connsiteY194" fmla="*/ 361625 h 809393"/>
                  <a:gd name="connsiteX195" fmla="*/ 1386171 w 1821604"/>
                  <a:gd name="connsiteY195" fmla="*/ 400106 h 809393"/>
                  <a:gd name="connsiteX196" fmla="*/ 1365025 w 1821604"/>
                  <a:gd name="connsiteY196" fmla="*/ 397249 h 809393"/>
                  <a:gd name="connsiteX197" fmla="*/ 1349595 w 1821604"/>
                  <a:gd name="connsiteY197" fmla="*/ 408774 h 809393"/>
                  <a:gd name="connsiteX198" fmla="*/ 1338165 w 1821604"/>
                  <a:gd name="connsiteY198" fmla="*/ 425157 h 809393"/>
                  <a:gd name="connsiteX199" fmla="*/ 1321877 w 1821604"/>
                  <a:gd name="connsiteY199" fmla="*/ 437635 h 809393"/>
                  <a:gd name="connsiteX200" fmla="*/ 1335688 w 1821604"/>
                  <a:gd name="connsiteY200" fmla="*/ 462685 h 809393"/>
                  <a:gd name="connsiteX201" fmla="*/ 1327497 w 1821604"/>
                  <a:gd name="connsiteY201" fmla="*/ 495451 h 809393"/>
                  <a:gd name="connsiteX202" fmla="*/ 1307113 w 1821604"/>
                  <a:gd name="connsiteY202" fmla="*/ 499356 h 809393"/>
                  <a:gd name="connsiteX203" fmla="*/ 1309590 w 1821604"/>
                  <a:gd name="connsiteY203" fmla="*/ 478211 h 809393"/>
                  <a:gd name="connsiteX204" fmla="*/ 1303875 w 1821604"/>
                  <a:gd name="connsiteY204" fmla="*/ 458971 h 809393"/>
                  <a:gd name="connsiteX205" fmla="*/ 1292540 w 1821604"/>
                  <a:gd name="connsiteY205" fmla="*/ 465733 h 809393"/>
                  <a:gd name="connsiteX206" fmla="*/ 1291683 w 1821604"/>
                  <a:gd name="connsiteY206" fmla="*/ 451255 h 809393"/>
                  <a:gd name="connsiteX207" fmla="*/ 1287682 w 1821604"/>
                  <a:gd name="connsiteY207" fmla="*/ 432015 h 809393"/>
                  <a:gd name="connsiteX208" fmla="*/ 1263203 w 1821604"/>
                  <a:gd name="connsiteY208" fmla="*/ 445445 h 809393"/>
                  <a:gd name="connsiteX209" fmla="*/ 1264822 w 1821604"/>
                  <a:gd name="connsiteY209" fmla="*/ 422395 h 809393"/>
                  <a:gd name="connsiteX210" fmla="*/ 1255107 w 1821604"/>
                  <a:gd name="connsiteY210" fmla="*/ 426205 h 809393"/>
                  <a:gd name="connsiteX211" fmla="*/ 1235580 w 1821604"/>
                  <a:gd name="connsiteY211" fmla="*/ 440683 h 809393"/>
                  <a:gd name="connsiteX212" fmla="*/ 1229865 w 1821604"/>
                  <a:gd name="connsiteY212" fmla="*/ 454113 h 809393"/>
                  <a:gd name="connsiteX213" fmla="*/ 1242915 w 1821604"/>
                  <a:gd name="connsiteY213" fmla="*/ 465638 h 809393"/>
                  <a:gd name="connsiteX214" fmla="*/ 1261679 w 1821604"/>
                  <a:gd name="connsiteY214" fmla="*/ 462781 h 809393"/>
                  <a:gd name="connsiteX215" fmla="*/ 1265679 w 1821604"/>
                  <a:gd name="connsiteY215" fmla="*/ 478211 h 809393"/>
                  <a:gd name="connsiteX216" fmla="*/ 1243677 w 1821604"/>
                  <a:gd name="connsiteY216" fmla="*/ 493642 h 809393"/>
                  <a:gd name="connsiteX217" fmla="*/ 1261584 w 1821604"/>
                  <a:gd name="connsiteY217" fmla="*/ 521550 h 809393"/>
                  <a:gd name="connsiteX218" fmla="*/ 1267299 w 1821604"/>
                  <a:gd name="connsiteY218" fmla="*/ 560031 h 809393"/>
                  <a:gd name="connsiteX219" fmla="*/ 1236343 w 1821604"/>
                  <a:gd name="connsiteY219" fmla="*/ 599464 h 809393"/>
                  <a:gd name="connsiteX220" fmla="*/ 1209482 w 1821604"/>
                  <a:gd name="connsiteY220" fmla="*/ 630230 h 809393"/>
                  <a:gd name="connsiteX221" fmla="*/ 1167096 w 1821604"/>
                  <a:gd name="connsiteY221" fmla="*/ 641755 h 809393"/>
                  <a:gd name="connsiteX222" fmla="*/ 1152427 w 1821604"/>
                  <a:gd name="connsiteY222" fmla="*/ 657186 h 809393"/>
                  <a:gd name="connsiteX223" fmla="*/ 1158904 w 1821604"/>
                  <a:gd name="connsiteY223" fmla="*/ 669664 h 809393"/>
                  <a:gd name="connsiteX224" fmla="*/ 1147474 w 1821604"/>
                  <a:gd name="connsiteY224" fmla="*/ 688904 h 809393"/>
                  <a:gd name="connsiteX225" fmla="*/ 1134425 w 1821604"/>
                  <a:gd name="connsiteY225" fmla="*/ 674426 h 809393"/>
                  <a:gd name="connsiteX226" fmla="*/ 1143378 w 1821604"/>
                  <a:gd name="connsiteY226" fmla="*/ 647470 h 809393"/>
                  <a:gd name="connsiteX227" fmla="*/ 1130329 w 1821604"/>
                  <a:gd name="connsiteY227" fmla="*/ 642708 h 809393"/>
                  <a:gd name="connsiteX228" fmla="*/ 1109946 w 1821604"/>
                  <a:gd name="connsiteY228" fmla="*/ 664806 h 809393"/>
                  <a:gd name="connsiteX229" fmla="*/ 1122995 w 1821604"/>
                  <a:gd name="connsiteY229" fmla="*/ 688904 h 809393"/>
                  <a:gd name="connsiteX230" fmla="*/ 1144998 w 1821604"/>
                  <a:gd name="connsiteY230" fmla="*/ 719670 h 809393"/>
                  <a:gd name="connsiteX231" fmla="*/ 1144998 w 1821604"/>
                  <a:gd name="connsiteY231" fmla="*/ 757198 h 809393"/>
                  <a:gd name="connsiteX232" fmla="*/ 1127853 w 1821604"/>
                  <a:gd name="connsiteY232" fmla="*/ 769676 h 809393"/>
                  <a:gd name="connsiteX233" fmla="*/ 1117280 w 1821604"/>
                  <a:gd name="connsiteY233" fmla="*/ 780249 h 809393"/>
                  <a:gd name="connsiteX234" fmla="*/ 1101469 w 1821604"/>
                  <a:gd name="connsiteY234" fmla="*/ 808824 h 809393"/>
                  <a:gd name="connsiteX235" fmla="*/ 1089658 w 1821604"/>
                  <a:gd name="connsiteY235" fmla="*/ 771581 h 809393"/>
                  <a:gd name="connsiteX236" fmla="*/ 1071751 w 1821604"/>
                  <a:gd name="connsiteY236" fmla="*/ 745578 h 809393"/>
                  <a:gd name="connsiteX237" fmla="*/ 1057082 w 1821604"/>
                  <a:gd name="connsiteY237" fmla="*/ 741768 h 809393"/>
                  <a:gd name="connsiteX238" fmla="*/ 1050510 w 1821604"/>
                  <a:gd name="connsiteY238" fmla="*/ 772534 h 809393"/>
                  <a:gd name="connsiteX239" fmla="*/ 1035841 w 1821604"/>
                  <a:gd name="connsiteY239" fmla="*/ 745578 h 809393"/>
                  <a:gd name="connsiteX240" fmla="*/ 1034222 w 1821604"/>
                  <a:gd name="connsiteY240" fmla="*/ 704239 h 809393"/>
                  <a:gd name="connsiteX241" fmla="*/ 1017077 w 1821604"/>
                  <a:gd name="connsiteY241" fmla="*/ 703287 h 809393"/>
                  <a:gd name="connsiteX242" fmla="*/ 999170 w 1821604"/>
                  <a:gd name="connsiteY242" fmla="*/ 737767 h 809393"/>
                  <a:gd name="connsiteX243" fmla="*/ 999932 w 1821604"/>
                  <a:gd name="connsiteY243" fmla="*/ 694619 h 809393"/>
                  <a:gd name="connsiteX244" fmla="*/ 993455 w 1821604"/>
                  <a:gd name="connsiteY244" fmla="*/ 668616 h 809393"/>
                  <a:gd name="connsiteX245" fmla="*/ 974691 w 1821604"/>
                  <a:gd name="connsiteY245" fmla="*/ 638803 h 809393"/>
                  <a:gd name="connsiteX246" fmla="*/ 962499 w 1821604"/>
                  <a:gd name="connsiteY246" fmla="*/ 637850 h 809393"/>
                  <a:gd name="connsiteX247" fmla="*/ 939734 w 1821604"/>
                  <a:gd name="connsiteY247" fmla="*/ 643565 h 809393"/>
                  <a:gd name="connsiteX248" fmla="*/ 911159 w 1821604"/>
                  <a:gd name="connsiteY248" fmla="*/ 666616 h 809393"/>
                  <a:gd name="connsiteX249" fmla="*/ 881822 w 1821604"/>
                  <a:gd name="connsiteY249" fmla="*/ 697381 h 809393"/>
                  <a:gd name="connsiteX250" fmla="*/ 865534 w 1821604"/>
                  <a:gd name="connsiteY250" fmla="*/ 715669 h 809393"/>
                  <a:gd name="connsiteX251" fmla="*/ 867725 w 1821604"/>
                  <a:gd name="connsiteY251" fmla="*/ 754246 h 809393"/>
                  <a:gd name="connsiteX252" fmla="*/ 853342 w 1821604"/>
                  <a:gd name="connsiteY252" fmla="*/ 782154 h 809393"/>
                  <a:gd name="connsiteX253" fmla="*/ 837912 w 1821604"/>
                  <a:gd name="connsiteY253" fmla="*/ 807109 h 809393"/>
                  <a:gd name="connsiteX254" fmla="*/ 831339 w 1821604"/>
                  <a:gd name="connsiteY254" fmla="*/ 785011 h 809393"/>
                  <a:gd name="connsiteX255" fmla="*/ 814290 w 1821604"/>
                  <a:gd name="connsiteY255" fmla="*/ 749388 h 809393"/>
                  <a:gd name="connsiteX256" fmla="*/ 798859 w 1821604"/>
                  <a:gd name="connsiteY256" fmla="*/ 712812 h 809393"/>
                  <a:gd name="connsiteX257" fmla="*/ 789906 w 1821604"/>
                  <a:gd name="connsiteY257" fmla="*/ 672426 h 809393"/>
                  <a:gd name="connsiteX258" fmla="*/ 790668 w 1821604"/>
                  <a:gd name="connsiteY258" fmla="*/ 639755 h 809393"/>
                  <a:gd name="connsiteX259" fmla="*/ 771903 w 1821604"/>
                  <a:gd name="connsiteY259" fmla="*/ 654138 h 809393"/>
                  <a:gd name="connsiteX260" fmla="*/ 761331 w 1821604"/>
                  <a:gd name="connsiteY260" fmla="*/ 630040 h 809393"/>
                  <a:gd name="connsiteX261" fmla="*/ 745900 w 1821604"/>
                  <a:gd name="connsiteY261" fmla="*/ 616514 h 809393"/>
                  <a:gd name="connsiteX262" fmla="*/ 728851 w 1821604"/>
                  <a:gd name="connsiteY262" fmla="*/ 597274 h 809393"/>
                  <a:gd name="connsiteX263" fmla="*/ 719135 w 1821604"/>
                  <a:gd name="connsiteY263" fmla="*/ 603084 h 809393"/>
                  <a:gd name="connsiteX264" fmla="*/ 694656 w 1821604"/>
                  <a:gd name="connsiteY264" fmla="*/ 607846 h 809393"/>
                  <a:gd name="connsiteX265" fmla="*/ 658842 w 1821604"/>
                  <a:gd name="connsiteY265" fmla="*/ 603941 h 809393"/>
                  <a:gd name="connsiteX266" fmla="*/ 639315 w 1821604"/>
                  <a:gd name="connsiteY266" fmla="*/ 581843 h 809393"/>
                  <a:gd name="connsiteX267" fmla="*/ 618170 w 1821604"/>
                  <a:gd name="connsiteY267" fmla="*/ 590511 h 809393"/>
                  <a:gd name="connsiteX268" fmla="*/ 592929 w 1821604"/>
                  <a:gd name="connsiteY268" fmla="*/ 573175 h 809393"/>
                  <a:gd name="connsiteX269" fmla="*/ 575022 w 1821604"/>
                  <a:gd name="connsiteY269" fmla="*/ 545267 h 809393"/>
                  <a:gd name="connsiteX270" fmla="*/ 558734 w 1821604"/>
                  <a:gd name="connsiteY270" fmla="*/ 559745 h 809393"/>
                  <a:gd name="connsiteX271" fmla="*/ 578260 w 1821604"/>
                  <a:gd name="connsiteY271" fmla="*/ 588606 h 809393"/>
                  <a:gd name="connsiteX272" fmla="*/ 590452 w 1821604"/>
                  <a:gd name="connsiteY272" fmla="*/ 605941 h 809393"/>
                  <a:gd name="connsiteX273" fmla="*/ 597786 w 1821604"/>
                  <a:gd name="connsiteY273" fmla="*/ 621372 h 809393"/>
                  <a:gd name="connsiteX274" fmla="*/ 619789 w 1821604"/>
                  <a:gd name="connsiteY274" fmla="*/ 608894 h 809393"/>
                  <a:gd name="connsiteX275" fmla="*/ 631219 w 1821604"/>
                  <a:gd name="connsiteY275" fmla="*/ 597369 h 809393"/>
                  <a:gd name="connsiteX276" fmla="*/ 641030 w 1821604"/>
                  <a:gd name="connsiteY276" fmla="*/ 610799 h 809393"/>
                  <a:gd name="connsiteX277" fmla="*/ 668748 w 1821604"/>
                  <a:gd name="connsiteY277" fmla="*/ 630992 h 809393"/>
                  <a:gd name="connsiteX278" fmla="*/ 661413 w 1821604"/>
                  <a:gd name="connsiteY278" fmla="*/ 650233 h 809393"/>
                  <a:gd name="connsiteX279" fmla="*/ 640268 w 1821604"/>
                  <a:gd name="connsiteY279" fmla="*/ 683951 h 809393"/>
                  <a:gd name="connsiteX280" fmla="*/ 610931 w 1821604"/>
                  <a:gd name="connsiteY280" fmla="*/ 705097 h 809393"/>
                  <a:gd name="connsiteX281" fmla="*/ 587309 w 1821604"/>
                  <a:gd name="connsiteY281" fmla="*/ 716622 h 809393"/>
                  <a:gd name="connsiteX282" fmla="*/ 546542 w 1821604"/>
                  <a:gd name="connsiteY282" fmla="*/ 735862 h 809393"/>
                  <a:gd name="connsiteX283" fmla="*/ 513967 w 1821604"/>
                  <a:gd name="connsiteY283" fmla="*/ 743578 h 809393"/>
                  <a:gd name="connsiteX284" fmla="*/ 502536 w 1821604"/>
                  <a:gd name="connsiteY284" fmla="*/ 707002 h 809393"/>
                  <a:gd name="connsiteX285" fmla="*/ 494440 w 1821604"/>
                  <a:gd name="connsiteY285" fmla="*/ 679093 h 809393"/>
                  <a:gd name="connsiteX286" fmla="*/ 474057 w 1821604"/>
                  <a:gd name="connsiteY286" fmla="*/ 654995 h 809393"/>
                  <a:gd name="connsiteX287" fmla="*/ 461865 w 1821604"/>
                  <a:gd name="connsiteY287" fmla="*/ 619372 h 809393"/>
                  <a:gd name="connsiteX288" fmla="*/ 450435 w 1821604"/>
                  <a:gd name="connsiteY288" fmla="*/ 602989 h 809393"/>
                  <a:gd name="connsiteX289" fmla="*/ 438147 w 1821604"/>
                  <a:gd name="connsiteY289" fmla="*/ 571175 h 809393"/>
                  <a:gd name="connsiteX290" fmla="*/ 413763 w 1821604"/>
                  <a:gd name="connsiteY290" fmla="*/ 573080 h 809393"/>
                  <a:gd name="connsiteX291" fmla="*/ 396618 w 1821604"/>
                  <a:gd name="connsiteY291" fmla="*/ 551935 h 809393"/>
                  <a:gd name="connsiteX292" fmla="*/ 412906 w 1821604"/>
                  <a:gd name="connsiteY292" fmla="*/ 536599 h 809393"/>
                  <a:gd name="connsiteX293" fmla="*/ 425955 w 1821604"/>
                  <a:gd name="connsiteY293" fmla="*/ 522121 h 809393"/>
                  <a:gd name="connsiteX294" fmla="*/ 437290 w 1821604"/>
                  <a:gd name="connsiteY294" fmla="*/ 480783 h 809393"/>
                  <a:gd name="connsiteX295" fmla="*/ 425098 w 1821604"/>
                  <a:gd name="connsiteY295" fmla="*/ 475925 h 809393"/>
                  <a:gd name="connsiteX296" fmla="*/ 405572 w 1821604"/>
                  <a:gd name="connsiteY296" fmla="*/ 479735 h 809393"/>
                  <a:gd name="connsiteX297" fmla="*/ 386808 w 1821604"/>
                  <a:gd name="connsiteY297" fmla="*/ 476878 h 809393"/>
                  <a:gd name="connsiteX298" fmla="*/ 367281 w 1821604"/>
                  <a:gd name="connsiteY298" fmla="*/ 473068 h 809393"/>
                  <a:gd name="connsiteX299" fmla="*/ 346041 w 1821604"/>
                  <a:gd name="connsiteY299" fmla="*/ 458590 h 809393"/>
                  <a:gd name="connsiteX300" fmla="*/ 342802 w 1821604"/>
                  <a:gd name="connsiteY300" fmla="*/ 425824 h 809393"/>
                  <a:gd name="connsiteX301" fmla="*/ 328134 w 1821604"/>
                  <a:gd name="connsiteY301" fmla="*/ 430681 h 809393"/>
                  <a:gd name="connsiteX302" fmla="*/ 315942 w 1821604"/>
                  <a:gd name="connsiteY302" fmla="*/ 440302 h 809393"/>
                  <a:gd name="connsiteX303" fmla="*/ 328991 w 1821604"/>
                  <a:gd name="connsiteY303" fmla="*/ 456685 h 809393"/>
                  <a:gd name="connsiteX304" fmla="*/ 316799 w 1821604"/>
                  <a:gd name="connsiteY304" fmla="*/ 470210 h 809393"/>
                  <a:gd name="connsiteX305" fmla="*/ 295463 w 1821604"/>
                  <a:gd name="connsiteY305" fmla="*/ 484498 h 809393"/>
                  <a:gd name="connsiteX306" fmla="*/ 289081 w 1821604"/>
                  <a:gd name="connsiteY306" fmla="*/ 445159 h 809393"/>
                  <a:gd name="connsiteX307" fmla="*/ 276889 w 1821604"/>
                  <a:gd name="connsiteY307" fmla="*/ 423061 h 809393"/>
                  <a:gd name="connsiteX308" fmla="*/ 259839 w 1821604"/>
                  <a:gd name="connsiteY308" fmla="*/ 404773 h 809393"/>
                  <a:gd name="connsiteX309" fmla="*/ 231360 w 1821604"/>
                  <a:gd name="connsiteY309" fmla="*/ 379818 h 809393"/>
                  <a:gd name="connsiteX310" fmla="*/ 212595 w 1821604"/>
                  <a:gd name="connsiteY310" fmla="*/ 375913 h 809393"/>
                  <a:gd name="connsiteX311" fmla="*/ 228883 w 1821604"/>
                  <a:gd name="connsiteY311" fmla="*/ 397058 h 809393"/>
                  <a:gd name="connsiteX312" fmla="*/ 250029 w 1821604"/>
                  <a:gd name="connsiteY312" fmla="*/ 415346 h 809393"/>
                  <a:gd name="connsiteX313" fmla="*/ 271269 w 1821604"/>
                  <a:gd name="connsiteY313" fmla="*/ 430777 h 809393"/>
                  <a:gd name="connsiteX314" fmla="*/ 259077 w 1821604"/>
                  <a:gd name="connsiteY314" fmla="*/ 432681 h 809393"/>
                  <a:gd name="connsiteX315" fmla="*/ 261554 w 1821604"/>
                  <a:gd name="connsiteY315" fmla="*/ 460114 h 809393"/>
                  <a:gd name="connsiteX316" fmla="*/ 249362 w 1821604"/>
                  <a:gd name="connsiteY316" fmla="*/ 450017 h 809393"/>
                  <a:gd name="connsiteX317" fmla="*/ 239551 w 1821604"/>
                  <a:gd name="connsiteY317" fmla="*/ 430777 h 809393"/>
                  <a:gd name="connsiteX318" fmla="*/ 211833 w 1821604"/>
                  <a:gd name="connsiteY318" fmla="*/ 418299 h 809393"/>
                  <a:gd name="connsiteX319" fmla="*/ 193164 w 1821604"/>
                  <a:gd name="connsiteY319" fmla="*/ 397153 h 809393"/>
                  <a:gd name="connsiteX320" fmla="*/ 176019 w 1821604"/>
                  <a:gd name="connsiteY320" fmla="*/ 389438 h 809393"/>
                  <a:gd name="connsiteX321" fmla="*/ 154874 w 1821604"/>
                  <a:gd name="connsiteY321" fmla="*/ 401916 h 809393"/>
                  <a:gd name="connsiteX322" fmla="*/ 133728 w 1821604"/>
                  <a:gd name="connsiteY322" fmla="*/ 396106 h 809393"/>
                  <a:gd name="connsiteX323" fmla="*/ 124013 w 1821604"/>
                  <a:gd name="connsiteY323" fmla="*/ 416299 h 809393"/>
                  <a:gd name="connsiteX324" fmla="*/ 105344 w 1821604"/>
                  <a:gd name="connsiteY324" fmla="*/ 424966 h 809393"/>
                  <a:gd name="connsiteX325" fmla="*/ 92295 w 1821604"/>
                  <a:gd name="connsiteY325" fmla="*/ 444207 h 809393"/>
                  <a:gd name="connsiteX326" fmla="*/ 91533 w 1821604"/>
                  <a:gd name="connsiteY326" fmla="*/ 454780 h 809393"/>
                  <a:gd name="connsiteX327" fmla="*/ 72768 w 1821604"/>
                  <a:gd name="connsiteY327" fmla="*/ 470210 h 809393"/>
                  <a:gd name="connsiteX328" fmla="*/ 51623 w 1821604"/>
                  <a:gd name="connsiteY328" fmla="*/ 472115 h 809393"/>
                  <a:gd name="connsiteX329" fmla="*/ 41812 w 1821604"/>
                  <a:gd name="connsiteY329" fmla="*/ 484593 h 809393"/>
                  <a:gd name="connsiteX330" fmla="*/ 31239 w 1821604"/>
                  <a:gd name="connsiteY330" fmla="*/ 471163 h 809393"/>
                  <a:gd name="connsiteX331" fmla="*/ 13332 w 1821604"/>
                  <a:gd name="connsiteY331" fmla="*/ 469258 h 809393"/>
                  <a:gd name="connsiteX332" fmla="*/ 2760 w 1821604"/>
                  <a:gd name="connsiteY332" fmla="*/ 455827 h 809393"/>
                  <a:gd name="connsiteX333" fmla="*/ 2760 w 1821604"/>
                  <a:gd name="connsiteY333" fmla="*/ 440397 h 809393"/>
                  <a:gd name="connsiteX334" fmla="*/ 6855 w 1821604"/>
                  <a:gd name="connsiteY334" fmla="*/ 424014 h 809393"/>
                  <a:gd name="connsiteX335" fmla="*/ 10951 w 1821604"/>
                  <a:gd name="connsiteY335" fmla="*/ 392296 h 809393"/>
                  <a:gd name="connsiteX336" fmla="*/ 48384 w 1821604"/>
                  <a:gd name="connsiteY336" fmla="*/ 392296 h 809393"/>
                  <a:gd name="connsiteX337" fmla="*/ 77721 w 1821604"/>
                  <a:gd name="connsiteY337" fmla="*/ 390391 h 809393"/>
                  <a:gd name="connsiteX338" fmla="*/ 83055 w 1821604"/>
                  <a:gd name="connsiteY338" fmla="*/ 363911 h 809393"/>
                  <a:gd name="connsiteX339" fmla="*/ 390046 w 1821604"/>
                  <a:gd name="connsiteY339" fmla="*/ 194556 h 809393"/>
                  <a:gd name="connsiteX340" fmla="*/ 412811 w 1821604"/>
                  <a:gd name="connsiteY340" fmla="*/ 204177 h 809393"/>
                  <a:gd name="connsiteX341" fmla="*/ 390046 w 1821604"/>
                  <a:gd name="connsiteY341" fmla="*/ 194556 h 809393"/>
                  <a:gd name="connsiteX342" fmla="*/ 362424 w 1821604"/>
                  <a:gd name="connsiteY342" fmla="*/ 427443 h 809393"/>
                  <a:gd name="connsiteX343" fmla="*/ 378711 w 1821604"/>
                  <a:gd name="connsiteY343" fmla="*/ 421633 h 809393"/>
                  <a:gd name="connsiteX344" fmla="*/ 403953 w 1821604"/>
                  <a:gd name="connsiteY344" fmla="*/ 417823 h 809393"/>
                  <a:gd name="connsiteX345" fmla="*/ 431670 w 1821604"/>
                  <a:gd name="connsiteY345" fmla="*/ 412012 h 809393"/>
                  <a:gd name="connsiteX346" fmla="*/ 458531 w 1821604"/>
                  <a:gd name="connsiteY346" fmla="*/ 423538 h 809393"/>
                  <a:gd name="connsiteX347" fmla="*/ 491964 w 1821604"/>
                  <a:gd name="connsiteY347" fmla="*/ 420680 h 809393"/>
                  <a:gd name="connsiteX348" fmla="*/ 486249 w 1821604"/>
                  <a:gd name="connsiteY348" fmla="*/ 398582 h 809393"/>
                  <a:gd name="connsiteX349" fmla="*/ 456912 w 1821604"/>
                  <a:gd name="connsiteY349" fmla="*/ 377437 h 809393"/>
                  <a:gd name="connsiteX350" fmla="*/ 449577 w 1821604"/>
                  <a:gd name="connsiteY350" fmla="*/ 367816 h 809393"/>
                  <a:gd name="connsiteX351" fmla="*/ 454435 w 1821604"/>
                  <a:gd name="connsiteY351" fmla="*/ 358196 h 809393"/>
                  <a:gd name="connsiteX352" fmla="*/ 438147 w 1821604"/>
                  <a:gd name="connsiteY352" fmla="*/ 365911 h 809393"/>
                  <a:gd name="connsiteX353" fmla="*/ 429194 w 1821604"/>
                  <a:gd name="connsiteY353" fmla="*/ 378389 h 809393"/>
                  <a:gd name="connsiteX354" fmla="*/ 415287 w 1821604"/>
                  <a:gd name="connsiteY354" fmla="*/ 382199 h 809393"/>
                  <a:gd name="connsiteX355" fmla="*/ 399857 w 1821604"/>
                  <a:gd name="connsiteY355" fmla="*/ 358101 h 809393"/>
                  <a:gd name="connsiteX356" fmla="*/ 384331 w 1821604"/>
                  <a:gd name="connsiteY356" fmla="*/ 367721 h 809393"/>
                  <a:gd name="connsiteX357" fmla="*/ 368901 w 1821604"/>
                  <a:gd name="connsiteY357" fmla="*/ 390772 h 809393"/>
                  <a:gd name="connsiteX358" fmla="*/ 362424 w 1821604"/>
                  <a:gd name="connsiteY358" fmla="*/ 408107 h 809393"/>
                  <a:gd name="connsiteX359" fmla="*/ 362424 w 1821604"/>
                  <a:gd name="connsiteY359" fmla="*/ 427443 h 809393"/>
                  <a:gd name="connsiteX360" fmla="*/ 548923 w 1821604"/>
                  <a:gd name="connsiteY360" fmla="*/ 360101 h 809393"/>
                  <a:gd name="connsiteX361" fmla="*/ 539970 w 1821604"/>
                  <a:gd name="connsiteY361" fmla="*/ 385152 h 809393"/>
                  <a:gd name="connsiteX362" fmla="*/ 561115 w 1821604"/>
                  <a:gd name="connsiteY362" fmla="*/ 414965 h 809393"/>
                  <a:gd name="connsiteX363" fmla="*/ 579022 w 1821604"/>
                  <a:gd name="connsiteY363" fmla="*/ 429443 h 809393"/>
                  <a:gd name="connsiteX364" fmla="*/ 561877 w 1821604"/>
                  <a:gd name="connsiteY364" fmla="*/ 440016 h 809393"/>
                  <a:gd name="connsiteX365" fmla="*/ 563496 w 1821604"/>
                  <a:gd name="connsiteY365" fmla="*/ 465067 h 809393"/>
                  <a:gd name="connsiteX366" fmla="*/ 591976 w 1821604"/>
                  <a:gd name="connsiteY366" fmla="*/ 474687 h 809393"/>
                  <a:gd name="connsiteX367" fmla="*/ 615598 w 1821604"/>
                  <a:gd name="connsiteY367" fmla="*/ 466972 h 809393"/>
                  <a:gd name="connsiteX368" fmla="*/ 605026 w 1821604"/>
                  <a:gd name="connsiteY368" fmla="*/ 432301 h 809393"/>
                  <a:gd name="connsiteX369" fmla="*/ 609883 w 1821604"/>
                  <a:gd name="connsiteY369" fmla="*/ 415918 h 809393"/>
                  <a:gd name="connsiteX370" fmla="*/ 596834 w 1821604"/>
                  <a:gd name="connsiteY370" fmla="*/ 407250 h 809393"/>
                  <a:gd name="connsiteX371" fmla="*/ 587023 w 1821604"/>
                  <a:gd name="connsiteY371" fmla="*/ 391819 h 809393"/>
                  <a:gd name="connsiteX372" fmla="*/ 578927 w 1821604"/>
                  <a:gd name="connsiteY372" fmla="*/ 385056 h 809393"/>
                  <a:gd name="connsiteX373" fmla="*/ 595977 w 1821604"/>
                  <a:gd name="connsiteY373" fmla="*/ 373531 h 809393"/>
                  <a:gd name="connsiteX374" fmla="*/ 618837 w 1821604"/>
                  <a:gd name="connsiteY374" fmla="*/ 373531 h 809393"/>
                  <a:gd name="connsiteX375" fmla="*/ 609883 w 1821604"/>
                  <a:gd name="connsiteY375" fmla="*/ 356196 h 809393"/>
                  <a:gd name="connsiteX376" fmla="*/ 588738 w 1821604"/>
                  <a:gd name="connsiteY376" fmla="*/ 347528 h 809393"/>
                  <a:gd name="connsiteX377" fmla="*/ 573307 w 1821604"/>
                  <a:gd name="connsiteY377" fmla="*/ 360006 h 809393"/>
                  <a:gd name="connsiteX378" fmla="*/ 548923 w 1821604"/>
                  <a:gd name="connsiteY378" fmla="*/ 360101 h 80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Lst>
                <a:rect l="l" t="t" r="r" b="b"/>
                <a:pathLst>
                  <a:path w="1821604" h="809393">
                    <a:moveTo>
                      <a:pt x="83055" y="363911"/>
                    </a:moveTo>
                    <a:cubicBezTo>
                      <a:pt x="82198" y="355243"/>
                      <a:pt x="66006" y="347528"/>
                      <a:pt x="55338" y="345623"/>
                    </a:cubicBezTo>
                    <a:cubicBezTo>
                      <a:pt x="44765" y="343718"/>
                      <a:pt x="46384" y="337908"/>
                      <a:pt x="57814" y="336955"/>
                    </a:cubicBezTo>
                    <a:cubicBezTo>
                      <a:pt x="69244" y="336003"/>
                      <a:pt x="68387" y="331145"/>
                      <a:pt x="78198" y="329240"/>
                    </a:cubicBezTo>
                    <a:cubicBezTo>
                      <a:pt x="88008" y="327335"/>
                      <a:pt x="97724" y="324478"/>
                      <a:pt x="105058" y="323430"/>
                    </a:cubicBezTo>
                    <a:cubicBezTo>
                      <a:pt x="112392" y="322477"/>
                      <a:pt x="112392" y="314762"/>
                      <a:pt x="112392" y="308952"/>
                    </a:cubicBezTo>
                    <a:cubicBezTo>
                      <a:pt x="112392" y="303142"/>
                      <a:pt x="132776" y="301237"/>
                      <a:pt x="132776" y="301237"/>
                    </a:cubicBezTo>
                    <a:cubicBezTo>
                      <a:pt x="132776" y="301237"/>
                      <a:pt x="144206" y="288759"/>
                      <a:pt x="150683" y="282949"/>
                    </a:cubicBezTo>
                    <a:cubicBezTo>
                      <a:pt x="157255" y="277138"/>
                      <a:pt x="168590" y="278091"/>
                      <a:pt x="177543" y="281044"/>
                    </a:cubicBezTo>
                    <a:cubicBezTo>
                      <a:pt x="186497" y="283901"/>
                      <a:pt x="176686" y="274281"/>
                      <a:pt x="173448" y="269518"/>
                    </a:cubicBezTo>
                    <a:cubicBezTo>
                      <a:pt x="170209" y="264660"/>
                      <a:pt x="172686" y="254088"/>
                      <a:pt x="175067" y="248373"/>
                    </a:cubicBezTo>
                    <a:cubicBezTo>
                      <a:pt x="177543" y="242563"/>
                      <a:pt x="192117" y="239705"/>
                      <a:pt x="196212" y="241610"/>
                    </a:cubicBezTo>
                    <a:cubicBezTo>
                      <a:pt x="200308" y="243515"/>
                      <a:pt x="196212" y="252183"/>
                      <a:pt x="196974" y="259898"/>
                    </a:cubicBezTo>
                    <a:cubicBezTo>
                      <a:pt x="197832" y="267613"/>
                      <a:pt x="204309" y="272376"/>
                      <a:pt x="204309" y="272376"/>
                    </a:cubicBezTo>
                    <a:lnTo>
                      <a:pt x="210881" y="271423"/>
                    </a:lnTo>
                    <a:cubicBezTo>
                      <a:pt x="210881" y="271423"/>
                      <a:pt x="210881" y="271423"/>
                      <a:pt x="221454" y="271423"/>
                    </a:cubicBezTo>
                    <a:cubicBezTo>
                      <a:pt x="232026" y="271423"/>
                      <a:pt x="232598" y="271614"/>
                      <a:pt x="240694" y="268756"/>
                    </a:cubicBezTo>
                    <a:cubicBezTo>
                      <a:pt x="248886" y="265899"/>
                      <a:pt x="254791" y="269518"/>
                      <a:pt x="258030" y="267613"/>
                    </a:cubicBezTo>
                    <a:cubicBezTo>
                      <a:pt x="261268" y="265708"/>
                      <a:pt x="270222" y="265708"/>
                      <a:pt x="282414" y="270471"/>
                    </a:cubicBezTo>
                    <a:cubicBezTo>
                      <a:pt x="294606" y="275233"/>
                      <a:pt x="288129" y="261803"/>
                      <a:pt x="290510" y="254088"/>
                    </a:cubicBezTo>
                    <a:cubicBezTo>
                      <a:pt x="292986" y="246373"/>
                      <a:pt x="297844" y="232942"/>
                      <a:pt x="306036" y="233895"/>
                    </a:cubicBezTo>
                    <a:cubicBezTo>
                      <a:pt x="314227" y="234847"/>
                      <a:pt x="320704" y="240658"/>
                      <a:pt x="327181" y="235800"/>
                    </a:cubicBezTo>
                    <a:cubicBezTo>
                      <a:pt x="333658" y="230942"/>
                      <a:pt x="314989" y="224275"/>
                      <a:pt x="314989" y="221322"/>
                    </a:cubicBezTo>
                    <a:cubicBezTo>
                      <a:pt x="314989" y="218464"/>
                      <a:pt x="330515" y="218464"/>
                      <a:pt x="344326" y="217417"/>
                    </a:cubicBezTo>
                    <a:cubicBezTo>
                      <a:pt x="358233" y="216464"/>
                      <a:pt x="366329" y="217417"/>
                      <a:pt x="372901" y="215512"/>
                    </a:cubicBezTo>
                    <a:cubicBezTo>
                      <a:pt x="379378" y="213606"/>
                      <a:pt x="368043" y="200081"/>
                      <a:pt x="365567" y="200081"/>
                    </a:cubicBezTo>
                    <a:cubicBezTo>
                      <a:pt x="363186" y="200081"/>
                      <a:pt x="346803" y="201986"/>
                      <a:pt x="338706" y="201034"/>
                    </a:cubicBezTo>
                    <a:cubicBezTo>
                      <a:pt x="330610" y="200081"/>
                      <a:pt x="321657" y="206844"/>
                      <a:pt x="314322" y="208749"/>
                    </a:cubicBezTo>
                    <a:cubicBezTo>
                      <a:pt x="306988" y="210654"/>
                      <a:pt x="305369" y="197224"/>
                      <a:pt x="301273" y="191413"/>
                    </a:cubicBezTo>
                    <a:cubicBezTo>
                      <a:pt x="297177" y="185603"/>
                      <a:pt x="295558" y="175030"/>
                      <a:pt x="306131" y="169315"/>
                    </a:cubicBezTo>
                    <a:cubicBezTo>
                      <a:pt x="316704" y="163505"/>
                      <a:pt x="335468" y="151027"/>
                      <a:pt x="338706" y="145217"/>
                    </a:cubicBezTo>
                    <a:cubicBezTo>
                      <a:pt x="341945" y="139407"/>
                      <a:pt x="325657" y="140455"/>
                      <a:pt x="310227" y="141312"/>
                    </a:cubicBezTo>
                    <a:cubicBezTo>
                      <a:pt x="294701" y="142264"/>
                      <a:pt x="312703" y="147122"/>
                      <a:pt x="297939" y="164458"/>
                    </a:cubicBezTo>
                    <a:cubicBezTo>
                      <a:pt x="283271" y="181793"/>
                      <a:pt x="275937" y="170268"/>
                      <a:pt x="264507" y="181793"/>
                    </a:cubicBezTo>
                    <a:cubicBezTo>
                      <a:pt x="253077" y="193318"/>
                      <a:pt x="261268" y="194271"/>
                      <a:pt x="271841" y="198176"/>
                    </a:cubicBezTo>
                    <a:cubicBezTo>
                      <a:pt x="282414" y="201986"/>
                      <a:pt x="273460" y="213606"/>
                      <a:pt x="270984" y="216464"/>
                    </a:cubicBezTo>
                    <a:cubicBezTo>
                      <a:pt x="268507" y="219322"/>
                      <a:pt x="256315" y="229989"/>
                      <a:pt x="257934" y="237610"/>
                    </a:cubicBezTo>
                    <a:cubicBezTo>
                      <a:pt x="259554" y="245325"/>
                      <a:pt x="249743" y="250087"/>
                      <a:pt x="249743" y="250087"/>
                    </a:cubicBezTo>
                    <a:cubicBezTo>
                      <a:pt x="249743" y="250087"/>
                      <a:pt x="219549" y="257803"/>
                      <a:pt x="213834" y="258755"/>
                    </a:cubicBezTo>
                    <a:cubicBezTo>
                      <a:pt x="208119" y="259708"/>
                      <a:pt x="206499" y="253897"/>
                      <a:pt x="208119" y="248182"/>
                    </a:cubicBezTo>
                    <a:cubicBezTo>
                      <a:pt x="209738" y="242372"/>
                      <a:pt x="201546" y="228942"/>
                      <a:pt x="200784" y="220274"/>
                    </a:cubicBezTo>
                    <a:cubicBezTo>
                      <a:pt x="199927" y="211606"/>
                      <a:pt x="187735" y="224084"/>
                      <a:pt x="186973" y="229894"/>
                    </a:cubicBezTo>
                    <a:cubicBezTo>
                      <a:pt x="186211" y="235705"/>
                      <a:pt x="170685" y="236562"/>
                      <a:pt x="161732" y="232752"/>
                    </a:cubicBezTo>
                    <a:cubicBezTo>
                      <a:pt x="152778" y="228942"/>
                      <a:pt x="147921" y="214464"/>
                      <a:pt x="149540" y="211606"/>
                    </a:cubicBezTo>
                    <a:cubicBezTo>
                      <a:pt x="151159" y="208749"/>
                      <a:pt x="144682" y="194271"/>
                      <a:pt x="144682" y="190461"/>
                    </a:cubicBezTo>
                    <a:cubicBezTo>
                      <a:pt x="144682" y="186651"/>
                      <a:pt x="163732" y="158647"/>
                      <a:pt x="179163" y="154742"/>
                    </a:cubicBezTo>
                    <a:cubicBezTo>
                      <a:pt x="194688" y="150932"/>
                      <a:pt x="213072" y="141407"/>
                      <a:pt x="223644" y="131787"/>
                    </a:cubicBezTo>
                    <a:cubicBezTo>
                      <a:pt x="234217" y="122167"/>
                      <a:pt x="239075" y="110641"/>
                      <a:pt x="242409" y="107689"/>
                    </a:cubicBezTo>
                    <a:cubicBezTo>
                      <a:pt x="245647" y="104831"/>
                      <a:pt x="301940" y="72922"/>
                      <a:pt x="322323" y="69017"/>
                    </a:cubicBezTo>
                    <a:cubicBezTo>
                      <a:pt x="342707" y="65207"/>
                      <a:pt x="387379" y="88448"/>
                      <a:pt x="394713" y="90353"/>
                    </a:cubicBezTo>
                    <a:cubicBezTo>
                      <a:pt x="402048" y="92258"/>
                      <a:pt x="406143" y="95116"/>
                      <a:pt x="424050" y="102831"/>
                    </a:cubicBezTo>
                    <a:cubicBezTo>
                      <a:pt x="441957" y="110546"/>
                      <a:pt x="458912" y="102164"/>
                      <a:pt x="470247" y="104069"/>
                    </a:cubicBezTo>
                    <a:cubicBezTo>
                      <a:pt x="481677" y="105974"/>
                      <a:pt x="487582" y="118261"/>
                      <a:pt x="494917" y="122071"/>
                    </a:cubicBezTo>
                    <a:cubicBezTo>
                      <a:pt x="502251" y="125977"/>
                      <a:pt x="494917" y="128834"/>
                      <a:pt x="477009" y="135502"/>
                    </a:cubicBezTo>
                    <a:cubicBezTo>
                      <a:pt x="459102" y="142264"/>
                      <a:pt x="446910" y="140359"/>
                      <a:pt x="437100" y="136454"/>
                    </a:cubicBezTo>
                    <a:cubicBezTo>
                      <a:pt x="427289" y="132549"/>
                      <a:pt x="421669" y="132549"/>
                      <a:pt x="428908" y="138359"/>
                    </a:cubicBezTo>
                    <a:cubicBezTo>
                      <a:pt x="436242" y="144169"/>
                      <a:pt x="433766" y="147027"/>
                      <a:pt x="434528" y="155695"/>
                    </a:cubicBezTo>
                    <a:cubicBezTo>
                      <a:pt x="435385" y="164362"/>
                      <a:pt x="446815" y="156647"/>
                      <a:pt x="449196" y="154742"/>
                    </a:cubicBezTo>
                    <a:cubicBezTo>
                      <a:pt x="451673" y="152837"/>
                      <a:pt x="451673" y="149027"/>
                      <a:pt x="460626" y="155695"/>
                    </a:cubicBezTo>
                    <a:cubicBezTo>
                      <a:pt x="469580" y="162457"/>
                      <a:pt x="472818" y="158552"/>
                      <a:pt x="476914" y="157600"/>
                    </a:cubicBezTo>
                    <a:cubicBezTo>
                      <a:pt x="481010" y="156647"/>
                      <a:pt x="477771" y="146074"/>
                      <a:pt x="480153" y="142169"/>
                    </a:cubicBezTo>
                    <a:cubicBezTo>
                      <a:pt x="482629" y="138359"/>
                      <a:pt x="492440" y="138359"/>
                      <a:pt x="494821" y="136359"/>
                    </a:cubicBezTo>
                    <a:cubicBezTo>
                      <a:pt x="497298" y="134454"/>
                      <a:pt x="502917" y="131596"/>
                      <a:pt x="507775" y="130549"/>
                    </a:cubicBezTo>
                    <a:cubicBezTo>
                      <a:pt x="512633" y="129596"/>
                      <a:pt x="511871" y="139216"/>
                      <a:pt x="516729" y="142074"/>
                    </a:cubicBezTo>
                    <a:cubicBezTo>
                      <a:pt x="521586" y="144931"/>
                      <a:pt x="519205" y="129596"/>
                      <a:pt x="517491" y="125786"/>
                    </a:cubicBezTo>
                    <a:cubicBezTo>
                      <a:pt x="515871" y="121881"/>
                      <a:pt x="514252" y="111308"/>
                      <a:pt x="516729" y="108451"/>
                    </a:cubicBezTo>
                    <a:cubicBezTo>
                      <a:pt x="519205" y="105593"/>
                      <a:pt x="536255" y="103688"/>
                      <a:pt x="540351" y="107498"/>
                    </a:cubicBezTo>
                    <a:cubicBezTo>
                      <a:pt x="544446" y="111403"/>
                      <a:pt x="533874" y="122929"/>
                      <a:pt x="536255" y="129596"/>
                    </a:cubicBezTo>
                    <a:cubicBezTo>
                      <a:pt x="538731" y="136359"/>
                      <a:pt x="544351" y="125786"/>
                      <a:pt x="548447" y="119976"/>
                    </a:cubicBezTo>
                    <a:cubicBezTo>
                      <a:pt x="552543" y="114166"/>
                      <a:pt x="561496" y="119976"/>
                      <a:pt x="576069" y="117118"/>
                    </a:cubicBezTo>
                    <a:cubicBezTo>
                      <a:pt x="590738" y="114261"/>
                      <a:pt x="587500" y="104641"/>
                      <a:pt x="602930" y="110356"/>
                    </a:cubicBezTo>
                    <a:cubicBezTo>
                      <a:pt x="618456" y="116166"/>
                      <a:pt x="614360" y="116166"/>
                      <a:pt x="619313" y="110356"/>
                    </a:cubicBezTo>
                    <a:cubicBezTo>
                      <a:pt x="624171" y="104545"/>
                      <a:pt x="633124" y="111308"/>
                      <a:pt x="642078" y="107498"/>
                    </a:cubicBezTo>
                    <a:cubicBezTo>
                      <a:pt x="651031" y="103688"/>
                      <a:pt x="651031" y="107498"/>
                      <a:pt x="657603" y="111403"/>
                    </a:cubicBezTo>
                    <a:cubicBezTo>
                      <a:pt x="664080" y="115213"/>
                      <a:pt x="672272" y="103688"/>
                      <a:pt x="675510" y="99878"/>
                    </a:cubicBezTo>
                    <a:cubicBezTo>
                      <a:pt x="678749" y="96068"/>
                      <a:pt x="691798" y="96068"/>
                      <a:pt x="698275" y="97021"/>
                    </a:cubicBezTo>
                    <a:cubicBezTo>
                      <a:pt x="704847" y="97973"/>
                      <a:pt x="712944" y="102831"/>
                      <a:pt x="719421" y="102831"/>
                    </a:cubicBezTo>
                    <a:cubicBezTo>
                      <a:pt x="725898" y="102831"/>
                      <a:pt x="736470" y="108546"/>
                      <a:pt x="736470" y="108546"/>
                    </a:cubicBezTo>
                    <a:cubicBezTo>
                      <a:pt x="736470" y="108546"/>
                      <a:pt x="750377" y="114356"/>
                      <a:pt x="753615" y="110451"/>
                    </a:cubicBezTo>
                    <a:cubicBezTo>
                      <a:pt x="756854" y="106546"/>
                      <a:pt x="752758" y="101783"/>
                      <a:pt x="740566" y="95020"/>
                    </a:cubicBezTo>
                    <a:cubicBezTo>
                      <a:pt x="728374" y="88353"/>
                      <a:pt x="733232" y="76732"/>
                      <a:pt x="740566" y="75780"/>
                    </a:cubicBezTo>
                    <a:cubicBezTo>
                      <a:pt x="747901" y="74827"/>
                      <a:pt x="747138" y="69970"/>
                      <a:pt x="752758" y="66160"/>
                    </a:cubicBezTo>
                    <a:cubicBezTo>
                      <a:pt x="758473" y="62350"/>
                      <a:pt x="765808" y="47872"/>
                      <a:pt x="772284" y="50729"/>
                    </a:cubicBezTo>
                    <a:cubicBezTo>
                      <a:pt x="778761" y="53587"/>
                      <a:pt x="784476" y="59397"/>
                      <a:pt x="792668" y="64159"/>
                    </a:cubicBezTo>
                    <a:cubicBezTo>
                      <a:pt x="800764" y="69017"/>
                      <a:pt x="793430" y="75685"/>
                      <a:pt x="791906" y="80542"/>
                    </a:cubicBezTo>
                    <a:cubicBezTo>
                      <a:pt x="790287" y="85400"/>
                      <a:pt x="793525" y="103593"/>
                      <a:pt x="796002" y="106546"/>
                    </a:cubicBezTo>
                    <a:cubicBezTo>
                      <a:pt x="798478" y="109498"/>
                      <a:pt x="793525" y="120071"/>
                      <a:pt x="787048" y="124834"/>
                    </a:cubicBezTo>
                    <a:cubicBezTo>
                      <a:pt x="780571" y="129596"/>
                      <a:pt x="771522" y="140264"/>
                      <a:pt x="773999" y="142169"/>
                    </a:cubicBezTo>
                    <a:cubicBezTo>
                      <a:pt x="776380" y="144074"/>
                      <a:pt x="796002" y="133501"/>
                      <a:pt x="796002" y="133501"/>
                    </a:cubicBezTo>
                    <a:cubicBezTo>
                      <a:pt x="796002" y="133501"/>
                      <a:pt x="808194" y="116166"/>
                      <a:pt x="813909" y="111403"/>
                    </a:cubicBezTo>
                    <a:cubicBezTo>
                      <a:pt x="819624" y="106546"/>
                      <a:pt x="825339" y="106546"/>
                      <a:pt x="826958" y="112356"/>
                    </a:cubicBezTo>
                    <a:cubicBezTo>
                      <a:pt x="828577" y="118166"/>
                      <a:pt x="837531" y="120071"/>
                      <a:pt x="845722" y="116166"/>
                    </a:cubicBezTo>
                    <a:cubicBezTo>
                      <a:pt x="853818" y="112356"/>
                      <a:pt x="845722" y="109403"/>
                      <a:pt x="844960" y="100735"/>
                    </a:cubicBezTo>
                    <a:cubicBezTo>
                      <a:pt x="844103" y="92068"/>
                      <a:pt x="831149" y="96925"/>
                      <a:pt x="823719" y="98830"/>
                    </a:cubicBezTo>
                    <a:cubicBezTo>
                      <a:pt x="816385" y="100735"/>
                      <a:pt x="810670" y="109403"/>
                      <a:pt x="808289" y="109403"/>
                    </a:cubicBezTo>
                    <a:cubicBezTo>
                      <a:pt x="805812" y="109403"/>
                      <a:pt x="805812" y="103593"/>
                      <a:pt x="807432" y="94925"/>
                    </a:cubicBezTo>
                    <a:cubicBezTo>
                      <a:pt x="809051" y="86257"/>
                      <a:pt x="804193" y="81495"/>
                      <a:pt x="804193" y="76637"/>
                    </a:cubicBezTo>
                    <a:cubicBezTo>
                      <a:pt x="804193" y="71779"/>
                      <a:pt x="806670" y="71779"/>
                      <a:pt x="812385" y="62159"/>
                    </a:cubicBezTo>
                    <a:cubicBezTo>
                      <a:pt x="818100" y="52539"/>
                      <a:pt x="818100" y="68922"/>
                      <a:pt x="818862" y="77494"/>
                    </a:cubicBezTo>
                    <a:cubicBezTo>
                      <a:pt x="819719" y="86162"/>
                      <a:pt x="825339" y="82352"/>
                      <a:pt x="830292" y="81400"/>
                    </a:cubicBezTo>
                    <a:cubicBezTo>
                      <a:pt x="835150" y="80447"/>
                      <a:pt x="832768" y="68922"/>
                      <a:pt x="836864" y="63112"/>
                    </a:cubicBezTo>
                    <a:cubicBezTo>
                      <a:pt x="840960" y="57301"/>
                      <a:pt x="849913" y="56349"/>
                      <a:pt x="858009" y="65017"/>
                    </a:cubicBezTo>
                    <a:cubicBezTo>
                      <a:pt x="866201" y="73684"/>
                      <a:pt x="865344" y="70827"/>
                      <a:pt x="875154" y="74637"/>
                    </a:cubicBezTo>
                    <a:cubicBezTo>
                      <a:pt x="884870" y="78447"/>
                      <a:pt x="885727" y="79495"/>
                      <a:pt x="886584" y="88162"/>
                    </a:cubicBezTo>
                    <a:cubicBezTo>
                      <a:pt x="887346" y="96830"/>
                      <a:pt x="893919" y="97783"/>
                      <a:pt x="897919" y="94830"/>
                    </a:cubicBezTo>
                    <a:cubicBezTo>
                      <a:pt x="902015" y="91972"/>
                      <a:pt x="898776" y="80447"/>
                      <a:pt x="896300" y="76542"/>
                    </a:cubicBezTo>
                    <a:cubicBezTo>
                      <a:pt x="893823" y="72637"/>
                      <a:pt x="874297" y="65969"/>
                      <a:pt x="867725" y="59206"/>
                    </a:cubicBezTo>
                    <a:cubicBezTo>
                      <a:pt x="861248" y="52443"/>
                      <a:pt x="870963" y="52443"/>
                      <a:pt x="878298" y="52443"/>
                    </a:cubicBezTo>
                    <a:cubicBezTo>
                      <a:pt x="885632" y="52443"/>
                      <a:pt x="899443" y="53396"/>
                      <a:pt x="899443" y="53396"/>
                    </a:cubicBezTo>
                    <a:cubicBezTo>
                      <a:pt x="899443" y="53396"/>
                      <a:pt x="914874" y="49586"/>
                      <a:pt x="923065" y="42823"/>
                    </a:cubicBezTo>
                    <a:cubicBezTo>
                      <a:pt x="931257" y="36156"/>
                      <a:pt x="936876" y="36156"/>
                      <a:pt x="945068" y="32251"/>
                    </a:cubicBezTo>
                    <a:cubicBezTo>
                      <a:pt x="953164" y="28441"/>
                      <a:pt x="966213" y="28441"/>
                      <a:pt x="974405" y="30346"/>
                    </a:cubicBezTo>
                    <a:cubicBezTo>
                      <a:pt x="982501" y="32251"/>
                      <a:pt x="988216" y="26535"/>
                      <a:pt x="996408" y="22630"/>
                    </a:cubicBezTo>
                    <a:cubicBezTo>
                      <a:pt x="1004504" y="18820"/>
                      <a:pt x="1015267" y="-6326"/>
                      <a:pt x="1015934" y="17868"/>
                    </a:cubicBezTo>
                    <a:cubicBezTo>
                      <a:pt x="1016029" y="21011"/>
                      <a:pt x="1038699" y="25583"/>
                      <a:pt x="1041937" y="24631"/>
                    </a:cubicBezTo>
                    <a:cubicBezTo>
                      <a:pt x="1045176" y="23678"/>
                      <a:pt x="1053367" y="22440"/>
                      <a:pt x="1065559" y="15010"/>
                    </a:cubicBezTo>
                    <a:cubicBezTo>
                      <a:pt x="1089181" y="628"/>
                      <a:pt x="1068702" y="-6230"/>
                      <a:pt x="1077751" y="7295"/>
                    </a:cubicBezTo>
                    <a:cubicBezTo>
                      <a:pt x="1080894" y="12058"/>
                      <a:pt x="1090801" y="3485"/>
                      <a:pt x="1107945" y="12153"/>
                    </a:cubicBezTo>
                    <a:cubicBezTo>
                      <a:pt x="1124995" y="20821"/>
                      <a:pt x="1107945" y="12153"/>
                      <a:pt x="1112803" y="17963"/>
                    </a:cubicBezTo>
                    <a:cubicBezTo>
                      <a:pt x="1117661" y="23773"/>
                      <a:pt x="1120137" y="17010"/>
                      <a:pt x="1131568" y="15106"/>
                    </a:cubicBezTo>
                    <a:cubicBezTo>
                      <a:pt x="1142997" y="13201"/>
                      <a:pt x="1150332" y="15106"/>
                      <a:pt x="1157666" y="16058"/>
                    </a:cubicBezTo>
                    <a:cubicBezTo>
                      <a:pt x="1165000" y="17010"/>
                      <a:pt x="1181288" y="17010"/>
                      <a:pt x="1188622" y="22821"/>
                    </a:cubicBezTo>
                    <a:cubicBezTo>
                      <a:pt x="1195956" y="28631"/>
                      <a:pt x="1183764" y="41109"/>
                      <a:pt x="1179669" y="44919"/>
                    </a:cubicBezTo>
                    <a:cubicBezTo>
                      <a:pt x="1175573" y="48729"/>
                      <a:pt x="1186241" y="51681"/>
                      <a:pt x="1189479" y="50729"/>
                    </a:cubicBezTo>
                    <a:cubicBezTo>
                      <a:pt x="1192718" y="49777"/>
                      <a:pt x="1219578" y="50729"/>
                      <a:pt x="1231770" y="52634"/>
                    </a:cubicBezTo>
                    <a:cubicBezTo>
                      <a:pt x="1244058" y="54539"/>
                      <a:pt x="1248915" y="61302"/>
                      <a:pt x="1254535" y="61302"/>
                    </a:cubicBezTo>
                    <a:cubicBezTo>
                      <a:pt x="1260250" y="61302"/>
                      <a:pt x="1269204" y="58444"/>
                      <a:pt x="1272442" y="54539"/>
                    </a:cubicBezTo>
                    <a:cubicBezTo>
                      <a:pt x="1275681" y="50729"/>
                      <a:pt x="1296064" y="48729"/>
                      <a:pt x="1302541" y="47776"/>
                    </a:cubicBezTo>
                    <a:cubicBezTo>
                      <a:pt x="1309018" y="46824"/>
                      <a:pt x="1327020" y="47776"/>
                      <a:pt x="1329402" y="49681"/>
                    </a:cubicBezTo>
                    <a:cubicBezTo>
                      <a:pt x="1331878" y="51586"/>
                      <a:pt x="1334260" y="61206"/>
                      <a:pt x="1334260" y="68922"/>
                    </a:cubicBezTo>
                    <a:cubicBezTo>
                      <a:pt x="1334260" y="76637"/>
                      <a:pt x="1341594" y="83305"/>
                      <a:pt x="1347309" y="84352"/>
                    </a:cubicBezTo>
                    <a:cubicBezTo>
                      <a:pt x="1353024" y="85305"/>
                      <a:pt x="1363596" y="72827"/>
                      <a:pt x="1367692" y="70922"/>
                    </a:cubicBezTo>
                    <a:cubicBezTo>
                      <a:pt x="1371788" y="69017"/>
                      <a:pt x="1376646" y="79590"/>
                      <a:pt x="1379027" y="76732"/>
                    </a:cubicBezTo>
                    <a:cubicBezTo>
                      <a:pt x="1381503" y="73875"/>
                      <a:pt x="1401887" y="77685"/>
                      <a:pt x="1409983" y="72827"/>
                    </a:cubicBezTo>
                    <a:cubicBezTo>
                      <a:pt x="1418079" y="68064"/>
                      <a:pt x="1422937" y="72827"/>
                      <a:pt x="1427033" y="70922"/>
                    </a:cubicBezTo>
                    <a:cubicBezTo>
                      <a:pt x="1431129" y="69017"/>
                      <a:pt x="1437606" y="58444"/>
                      <a:pt x="1437606" y="54539"/>
                    </a:cubicBezTo>
                    <a:cubicBezTo>
                      <a:pt x="1437606" y="50729"/>
                      <a:pt x="1440844" y="47776"/>
                      <a:pt x="1437606" y="42061"/>
                    </a:cubicBezTo>
                    <a:cubicBezTo>
                      <a:pt x="1434367" y="36251"/>
                      <a:pt x="1422937" y="40156"/>
                      <a:pt x="1410745" y="36251"/>
                    </a:cubicBezTo>
                    <a:cubicBezTo>
                      <a:pt x="1398553" y="32346"/>
                      <a:pt x="1411221" y="12343"/>
                      <a:pt x="1414841" y="22726"/>
                    </a:cubicBezTo>
                    <a:cubicBezTo>
                      <a:pt x="1416841" y="28631"/>
                      <a:pt x="1427795" y="22726"/>
                      <a:pt x="1435986" y="24631"/>
                    </a:cubicBezTo>
                    <a:cubicBezTo>
                      <a:pt x="1444178" y="26535"/>
                      <a:pt x="1440939" y="21773"/>
                      <a:pt x="1444940" y="21773"/>
                    </a:cubicBezTo>
                    <a:cubicBezTo>
                      <a:pt x="1449036" y="21773"/>
                      <a:pt x="1463704" y="26631"/>
                      <a:pt x="1471801" y="26631"/>
                    </a:cubicBezTo>
                    <a:cubicBezTo>
                      <a:pt x="1479992" y="26631"/>
                      <a:pt x="1486469" y="37204"/>
                      <a:pt x="1486469" y="37204"/>
                    </a:cubicBezTo>
                    <a:cubicBezTo>
                      <a:pt x="1486469" y="37204"/>
                      <a:pt x="1463704" y="44919"/>
                      <a:pt x="1458751" y="44919"/>
                    </a:cubicBezTo>
                    <a:cubicBezTo>
                      <a:pt x="1453798" y="44919"/>
                      <a:pt x="1457132" y="52634"/>
                      <a:pt x="1461228" y="52634"/>
                    </a:cubicBezTo>
                    <a:cubicBezTo>
                      <a:pt x="1465323" y="52634"/>
                      <a:pt x="1470943" y="55492"/>
                      <a:pt x="1476658" y="60349"/>
                    </a:cubicBezTo>
                    <a:cubicBezTo>
                      <a:pt x="1482373" y="65207"/>
                      <a:pt x="1507614" y="60349"/>
                      <a:pt x="1510853" y="60349"/>
                    </a:cubicBezTo>
                    <a:cubicBezTo>
                      <a:pt x="1514092" y="60349"/>
                      <a:pt x="1523902" y="65207"/>
                      <a:pt x="1533713" y="71875"/>
                    </a:cubicBezTo>
                    <a:cubicBezTo>
                      <a:pt x="1543428" y="78637"/>
                      <a:pt x="1550001" y="81495"/>
                      <a:pt x="1550001" y="81495"/>
                    </a:cubicBezTo>
                    <a:cubicBezTo>
                      <a:pt x="1550001" y="81495"/>
                      <a:pt x="1563907" y="81495"/>
                      <a:pt x="1577719" y="79590"/>
                    </a:cubicBezTo>
                    <a:cubicBezTo>
                      <a:pt x="1591530" y="77685"/>
                      <a:pt x="1609532" y="77685"/>
                      <a:pt x="1612675" y="80542"/>
                    </a:cubicBezTo>
                    <a:cubicBezTo>
                      <a:pt x="1615914" y="83400"/>
                      <a:pt x="1624962" y="86353"/>
                      <a:pt x="1631439" y="93020"/>
                    </a:cubicBezTo>
                    <a:cubicBezTo>
                      <a:pt x="1637917" y="99783"/>
                      <a:pt x="1642869" y="96830"/>
                      <a:pt x="1651823" y="95878"/>
                    </a:cubicBezTo>
                    <a:cubicBezTo>
                      <a:pt x="1660777" y="94925"/>
                      <a:pt x="1669730" y="93020"/>
                      <a:pt x="1677921" y="93020"/>
                    </a:cubicBezTo>
                    <a:cubicBezTo>
                      <a:pt x="1686113" y="93020"/>
                      <a:pt x="1712973" y="92068"/>
                      <a:pt x="1717831" y="100735"/>
                    </a:cubicBezTo>
                    <a:cubicBezTo>
                      <a:pt x="1722689" y="109403"/>
                      <a:pt x="1728404" y="107498"/>
                      <a:pt x="1728404" y="107498"/>
                    </a:cubicBezTo>
                    <a:cubicBezTo>
                      <a:pt x="1728404" y="107498"/>
                      <a:pt x="1735738" y="92068"/>
                      <a:pt x="1738977" y="89210"/>
                    </a:cubicBezTo>
                    <a:cubicBezTo>
                      <a:pt x="1742215" y="86353"/>
                      <a:pt x="1752788" y="91115"/>
                      <a:pt x="1759360" y="95020"/>
                    </a:cubicBezTo>
                    <a:cubicBezTo>
                      <a:pt x="1765933" y="98926"/>
                      <a:pt x="1797651" y="95020"/>
                      <a:pt x="1805747" y="96925"/>
                    </a:cubicBezTo>
                    <a:cubicBezTo>
                      <a:pt x="1813938" y="98830"/>
                      <a:pt x="1825273" y="108451"/>
                      <a:pt x="1818796" y="116166"/>
                    </a:cubicBezTo>
                    <a:cubicBezTo>
                      <a:pt x="1812224" y="123881"/>
                      <a:pt x="1823654" y="137311"/>
                      <a:pt x="1821273" y="145027"/>
                    </a:cubicBezTo>
                    <a:cubicBezTo>
                      <a:pt x="1818796" y="152742"/>
                      <a:pt x="1812319" y="153694"/>
                      <a:pt x="1805747" y="155599"/>
                    </a:cubicBezTo>
                    <a:cubicBezTo>
                      <a:pt x="1799270" y="157504"/>
                      <a:pt x="1812224" y="167125"/>
                      <a:pt x="1817939" y="173887"/>
                    </a:cubicBezTo>
                    <a:cubicBezTo>
                      <a:pt x="1823654" y="180650"/>
                      <a:pt x="1814701" y="182555"/>
                      <a:pt x="1808985" y="179698"/>
                    </a:cubicBezTo>
                    <a:cubicBezTo>
                      <a:pt x="1803270" y="176840"/>
                      <a:pt x="1788602" y="180650"/>
                      <a:pt x="1769933" y="186460"/>
                    </a:cubicBezTo>
                    <a:cubicBezTo>
                      <a:pt x="1751169" y="192271"/>
                      <a:pt x="1743835" y="203796"/>
                      <a:pt x="1724308" y="204748"/>
                    </a:cubicBezTo>
                    <a:cubicBezTo>
                      <a:pt x="1704782" y="205701"/>
                      <a:pt x="1712878" y="203796"/>
                      <a:pt x="1688494" y="203796"/>
                    </a:cubicBezTo>
                    <a:cubicBezTo>
                      <a:pt x="1664015" y="203796"/>
                      <a:pt x="1664872" y="211511"/>
                      <a:pt x="1659919" y="221131"/>
                    </a:cubicBezTo>
                    <a:cubicBezTo>
                      <a:pt x="1655061" y="230752"/>
                      <a:pt x="1662396" y="228847"/>
                      <a:pt x="1659919" y="236467"/>
                    </a:cubicBezTo>
                    <a:cubicBezTo>
                      <a:pt x="1657443" y="244182"/>
                      <a:pt x="1653442" y="252850"/>
                      <a:pt x="1653442" y="259612"/>
                    </a:cubicBezTo>
                    <a:cubicBezTo>
                      <a:pt x="1653442" y="266375"/>
                      <a:pt x="1638774" y="267328"/>
                      <a:pt x="1633916" y="273043"/>
                    </a:cubicBezTo>
                    <a:cubicBezTo>
                      <a:pt x="1629058" y="278853"/>
                      <a:pt x="1620867" y="293235"/>
                      <a:pt x="1607055" y="303808"/>
                    </a:cubicBezTo>
                    <a:cubicBezTo>
                      <a:pt x="1593244" y="314381"/>
                      <a:pt x="1583434" y="330764"/>
                      <a:pt x="1583434" y="330764"/>
                    </a:cubicBezTo>
                    <a:cubicBezTo>
                      <a:pt x="1583434" y="330764"/>
                      <a:pt x="1585910" y="314381"/>
                      <a:pt x="1592387" y="302856"/>
                    </a:cubicBezTo>
                    <a:cubicBezTo>
                      <a:pt x="1598864" y="291331"/>
                      <a:pt x="1585053" y="274948"/>
                      <a:pt x="1584195" y="262470"/>
                    </a:cubicBezTo>
                    <a:cubicBezTo>
                      <a:pt x="1583434" y="249992"/>
                      <a:pt x="1588291" y="246087"/>
                      <a:pt x="1596387" y="234562"/>
                    </a:cubicBezTo>
                    <a:cubicBezTo>
                      <a:pt x="1604579" y="223036"/>
                      <a:pt x="1624105" y="219131"/>
                      <a:pt x="1632202" y="213416"/>
                    </a:cubicBezTo>
                    <a:cubicBezTo>
                      <a:pt x="1640393" y="207606"/>
                      <a:pt x="1673730" y="180745"/>
                      <a:pt x="1673730" y="180745"/>
                    </a:cubicBezTo>
                    <a:cubicBezTo>
                      <a:pt x="1673730" y="180745"/>
                      <a:pt x="1667158" y="185508"/>
                      <a:pt x="1659062" y="189413"/>
                    </a:cubicBezTo>
                    <a:cubicBezTo>
                      <a:pt x="1650870" y="193223"/>
                      <a:pt x="1641155" y="200938"/>
                      <a:pt x="1634583" y="200938"/>
                    </a:cubicBezTo>
                    <a:cubicBezTo>
                      <a:pt x="1628010" y="200938"/>
                      <a:pt x="1630487" y="193223"/>
                      <a:pt x="1629725" y="185508"/>
                    </a:cubicBezTo>
                    <a:cubicBezTo>
                      <a:pt x="1628868" y="177793"/>
                      <a:pt x="1613437" y="183603"/>
                      <a:pt x="1607722" y="191318"/>
                    </a:cubicBezTo>
                    <a:cubicBezTo>
                      <a:pt x="1602007" y="199033"/>
                      <a:pt x="1591435" y="203796"/>
                      <a:pt x="1580004" y="213416"/>
                    </a:cubicBezTo>
                    <a:cubicBezTo>
                      <a:pt x="1568575" y="223036"/>
                      <a:pt x="1571813" y="222084"/>
                      <a:pt x="1564479" y="223036"/>
                    </a:cubicBezTo>
                    <a:cubicBezTo>
                      <a:pt x="1557144" y="223989"/>
                      <a:pt x="1544952" y="218179"/>
                      <a:pt x="1539237" y="213416"/>
                    </a:cubicBezTo>
                    <a:cubicBezTo>
                      <a:pt x="1533522" y="208558"/>
                      <a:pt x="1527808" y="217226"/>
                      <a:pt x="1509901" y="218179"/>
                    </a:cubicBezTo>
                    <a:cubicBezTo>
                      <a:pt x="1491994" y="219131"/>
                      <a:pt x="1471610" y="216274"/>
                      <a:pt x="1463514" y="217226"/>
                    </a:cubicBezTo>
                    <a:cubicBezTo>
                      <a:pt x="1455322" y="218179"/>
                      <a:pt x="1435034" y="246087"/>
                      <a:pt x="1422747" y="250945"/>
                    </a:cubicBezTo>
                    <a:cubicBezTo>
                      <a:pt x="1410555" y="255802"/>
                      <a:pt x="1395029" y="264470"/>
                      <a:pt x="1399125" y="271138"/>
                    </a:cubicBezTo>
                    <a:cubicBezTo>
                      <a:pt x="1403220" y="277900"/>
                      <a:pt x="1410460" y="265327"/>
                      <a:pt x="1413793" y="265327"/>
                    </a:cubicBezTo>
                    <a:cubicBezTo>
                      <a:pt x="1417127" y="265327"/>
                      <a:pt x="1411317" y="278853"/>
                      <a:pt x="1418651" y="278853"/>
                    </a:cubicBezTo>
                    <a:cubicBezTo>
                      <a:pt x="1425985" y="278853"/>
                      <a:pt x="1430081" y="273995"/>
                      <a:pt x="1437415" y="273043"/>
                    </a:cubicBezTo>
                    <a:cubicBezTo>
                      <a:pt x="1444750" y="272090"/>
                      <a:pt x="1450464" y="279805"/>
                      <a:pt x="1452084" y="290378"/>
                    </a:cubicBezTo>
                    <a:cubicBezTo>
                      <a:pt x="1453703" y="300951"/>
                      <a:pt x="1448845" y="309619"/>
                      <a:pt x="1445607" y="323144"/>
                    </a:cubicBezTo>
                    <a:cubicBezTo>
                      <a:pt x="1442368" y="336574"/>
                      <a:pt x="1437415" y="350100"/>
                      <a:pt x="1424461" y="361625"/>
                    </a:cubicBezTo>
                    <a:cubicBezTo>
                      <a:pt x="1411412" y="373150"/>
                      <a:pt x="1390267" y="394391"/>
                      <a:pt x="1386171" y="400106"/>
                    </a:cubicBezTo>
                    <a:cubicBezTo>
                      <a:pt x="1382075" y="405916"/>
                      <a:pt x="1367502" y="401059"/>
                      <a:pt x="1365025" y="397249"/>
                    </a:cubicBezTo>
                    <a:cubicBezTo>
                      <a:pt x="1362549" y="393343"/>
                      <a:pt x="1355310" y="405916"/>
                      <a:pt x="1349595" y="408774"/>
                    </a:cubicBezTo>
                    <a:cubicBezTo>
                      <a:pt x="1343880" y="411631"/>
                      <a:pt x="1338165" y="417442"/>
                      <a:pt x="1338165" y="425157"/>
                    </a:cubicBezTo>
                    <a:cubicBezTo>
                      <a:pt x="1338165" y="432872"/>
                      <a:pt x="1321877" y="432872"/>
                      <a:pt x="1321877" y="437635"/>
                    </a:cubicBezTo>
                    <a:cubicBezTo>
                      <a:pt x="1321877" y="442397"/>
                      <a:pt x="1331593" y="455923"/>
                      <a:pt x="1335688" y="462685"/>
                    </a:cubicBezTo>
                    <a:cubicBezTo>
                      <a:pt x="1339784" y="469448"/>
                      <a:pt x="1334831" y="490594"/>
                      <a:pt x="1327497" y="495451"/>
                    </a:cubicBezTo>
                    <a:cubicBezTo>
                      <a:pt x="1320162" y="500214"/>
                      <a:pt x="1316924" y="506024"/>
                      <a:pt x="1307113" y="499356"/>
                    </a:cubicBezTo>
                    <a:cubicBezTo>
                      <a:pt x="1297302" y="492594"/>
                      <a:pt x="1305494" y="488784"/>
                      <a:pt x="1309590" y="478211"/>
                    </a:cubicBezTo>
                    <a:cubicBezTo>
                      <a:pt x="1313685" y="467638"/>
                      <a:pt x="1305494" y="461828"/>
                      <a:pt x="1303875" y="458971"/>
                    </a:cubicBezTo>
                    <a:cubicBezTo>
                      <a:pt x="1302255" y="456113"/>
                      <a:pt x="1295683" y="464781"/>
                      <a:pt x="1292540" y="465733"/>
                    </a:cubicBezTo>
                    <a:cubicBezTo>
                      <a:pt x="1289302" y="466686"/>
                      <a:pt x="1289302" y="457066"/>
                      <a:pt x="1291683" y="451255"/>
                    </a:cubicBezTo>
                    <a:cubicBezTo>
                      <a:pt x="1294159" y="445445"/>
                      <a:pt x="1290063" y="432967"/>
                      <a:pt x="1287682" y="432015"/>
                    </a:cubicBezTo>
                    <a:cubicBezTo>
                      <a:pt x="1285206" y="431062"/>
                      <a:pt x="1269775" y="446398"/>
                      <a:pt x="1263203" y="445445"/>
                    </a:cubicBezTo>
                    <a:cubicBezTo>
                      <a:pt x="1256631" y="444493"/>
                      <a:pt x="1262346" y="427157"/>
                      <a:pt x="1264822" y="422395"/>
                    </a:cubicBezTo>
                    <a:cubicBezTo>
                      <a:pt x="1267299" y="417537"/>
                      <a:pt x="1259964" y="421442"/>
                      <a:pt x="1255107" y="426205"/>
                    </a:cubicBezTo>
                    <a:cubicBezTo>
                      <a:pt x="1250249" y="431062"/>
                      <a:pt x="1239581" y="441635"/>
                      <a:pt x="1235580" y="440683"/>
                    </a:cubicBezTo>
                    <a:cubicBezTo>
                      <a:pt x="1231485" y="439730"/>
                      <a:pt x="1223293" y="448398"/>
                      <a:pt x="1229865" y="454113"/>
                    </a:cubicBezTo>
                    <a:cubicBezTo>
                      <a:pt x="1236343" y="459923"/>
                      <a:pt x="1238819" y="464685"/>
                      <a:pt x="1242915" y="465638"/>
                    </a:cubicBezTo>
                    <a:cubicBezTo>
                      <a:pt x="1247010" y="466591"/>
                      <a:pt x="1257583" y="463733"/>
                      <a:pt x="1261679" y="462781"/>
                    </a:cubicBezTo>
                    <a:cubicBezTo>
                      <a:pt x="1265679" y="461828"/>
                      <a:pt x="1273871" y="469543"/>
                      <a:pt x="1265679" y="478211"/>
                    </a:cubicBezTo>
                    <a:cubicBezTo>
                      <a:pt x="1257583" y="486879"/>
                      <a:pt x="1240438" y="487831"/>
                      <a:pt x="1243677" y="493642"/>
                    </a:cubicBezTo>
                    <a:cubicBezTo>
                      <a:pt x="1246915" y="499452"/>
                      <a:pt x="1255011" y="508024"/>
                      <a:pt x="1261584" y="521550"/>
                    </a:cubicBezTo>
                    <a:cubicBezTo>
                      <a:pt x="1268061" y="534980"/>
                      <a:pt x="1265584" y="549458"/>
                      <a:pt x="1267299" y="560031"/>
                    </a:cubicBezTo>
                    <a:cubicBezTo>
                      <a:pt x="1268918" y="570604"/>
                      <a:pt x="1243677" y="592702"/>
                      <a:pt x="1236343" y="599464"/>
                    </a:cubicBezTo>
                    <a:cubicBezTo>
                      <a:pt x="1229008" y="606227"/>
                      <a:pt x="1221674" y="622515"/>
                      <a:pt x="1209482" y="630230"/>
                    </a:cubicBezTo>
                    <a:cubicBezTo>
                      <a:pt x="1197290" y="637945"/>
                      <a:pt x="1171192" y="644708"/>
                      <a:pt x="1167096" y="641755"/>
                    </a:cubicBezTo>
                    <a:cubicBezTo>
                      <a:pt x="1163000" y="638898"/>
                      <a:pt x="1151570" y="646613"/>
                      <a:pt x="1152427" y="657186"/>
                    </a:cubicBezTo>
                    <a:cubicBezTo>
                      <a:pt x="1153189" y="667759"/>
                      <a:pt x="1158904" y="666806"/>
                      <a:pt x="1158904" y="669664"/>
                    </a:cubicBezTo>
                    <a:cubicBezTo>
                      <a:pt x="1158904" y="672521"/>
                      <a:pt x="1150713" y="684142"/>
                      <a:pt x="1147474" y="688904"/>
                    </a:cubicBezTo>
                    <a:cubicBezTo>
                      <a:pt x="1144236" y="693667"/>
                      <a:pt x="1132806" y="688904"/>
                      <a:pt x="1134425" y="674426"/>
                    </a:cubicBezTo>
                    <a:cubicBezTo>
                      <a:pt x="1136044" y="659948"/>
                      <a:pt x="1144236" y="654233"/>
                      <a:pt x="1143378" y="647470"/>
                    </a:cubicBezTo>
                    <a:cubicBezTo>
                      <a:pt x="1142617" y="640803"/>
                      <a:pt x="1135187" y="636898"/>
                      <a:pt x="1130329" y="642708"/>
                    </a:cubicBezTo>
                    <a:cubicBezTo>
                      <a:pt x="1125471" y="648518"/>
                      <a:pt x="1109946" y="664806"/>
                      <a:pt x="1109946" y="664806"/>
                    </a:cubicBezTo>
                    <a:cubicBezTo>
                      <a:pt x="1109946" y="664806"/>
                      <a:pt x="1115661" y="682141"/>
                      <a:pt x="1122995" y="688904"/>
                    </a:cubicBezTo>
                    <a:cubicBezTo>
                      <a:pt x="1130329" y="695667"/>
                      <a:pt x="1135187" y="705192"/>
                      <a:pt x="1144998" y="719670"/>
                    </a:cubicBezTo>
                    <a:cubicBezTo>
                      <a:pt x="1154809" y="734148"/>
                      <a:pt x="1147474" y="746626"/>
                      <a:pt x="1144998" y="757198"/>
                    </a:cubicBezTo>
                    <a:cubicBezTo>
                      <a:pt x="1142521" y="767771"/>
                      <a:pt x="1134425" y="767771"/>
                      <a:pt x="1127853" y="769676"/>
                    </a:cubicBezTo>
                    <a:cubicBezTo>
                      <a:pt x="1121280" y="771581"/>
                      <a:pt x="1119661" y="774534"/>
                      <a:pt x="1117280" y="780249"/>
                    </a:cubicBezTo>
                    <a:cubicBezTo>
                      <a:pt x="1114803" y="786059"/>
                      <a:pt x="1103088" y="813682"/>
                      <a:pt x="1101469" y="808824"/>
                    </a:cubicBezTo>
                    <a:cubicBezTo>
                      <a:pt x="1099849" y="803966"/>
                      <a:pt x="1089658" y="771581"/>
                      <a:pt x="1089658" y="771581"/>
                    </a:cubicBezTo>
                    <a:cubicBezTo>
                      <a:pt x="1089658" y="771581"/>
                      <a:pt x="1082323" y="754246"/>
                      <a:pt x="1071751" y="745578"/>
                    </a:cubicBezTo>
                    <a:cubicBezTo>
                      <a:pt x="1061178" y="736910"/>
                      <a:pt x="1057082" y="733100"/>
                      <a:pt x="1057082" y="741768"/>
                    </a:cubicBezTo>
                    <a:cubicBezTo>
                      <a:pt x="1057082" y="750436"/>
                      <a:pt x="1050510" y="766723"/>
                      <a:pt x="1050510" y="772534"/>
                    </a:cubicBezTo>
                    <a:cubicBezTo>
                      <a:pt x="1050510" y="778344"/>
                      <a:pt x="1035841" y="755198"/>
                      <a:pt x="1035841" y="745578"/>
                    </a:cubicBezTo>
                    <a:cubicBezTo>
                      <a:pt x="1035841" y="735958"/>
                      <a:pt x="1033365" y="719575"/>
                      <a:pt x="1034222" y="704239"/>
                    </a:cubicBezTo>
                    <a:cubicBezTo>
                      <a:pt x="1035079" y="688809"/>
                      <a:pt x="1017077" y="703287"/>
                      <a:pt x="1017077" y="703287"/>
                    </a:cubicBezTo>
                    <a:cubicBezTo>
                      <a:pt x="1017077" y="703287"/>
                      <a:pt x="1003266" y="737767"/>
                      <a:pt x="999170" y="737767"/>
                    </a:cubicBezTo>
                    <a:cubicBezTo>
                      <a:pt x="995074" y="737767"/>
                      <a:pt x="999170" y="706144"/>
                      <a:pt x="999932" y="694619"/>
                    </a:cubicBezTo>
                    <a:cubicBezTo>
                      <a:pt x="1000789" y="683094"/>
                      <a:pt x="995836" y="672521"/>
                      <a:pt x="993455" y="668616"/>
                    </a:cubicBezTo>
                    <a:cubicBezTo>
                      <a:pt x="990978" y="664711"/>
                      <a:pt x="977167" y="649375"/>
                      <a:pt x="974691" y="638803"/>
                    </a:cubicBezTo>
                    <a:cubicBezTo>
                      <a:pt x="972214" y="628230"/>
                      <a:pt x="967356" y="632040"/>
                      <a:pt x="962499" y="637850"/>
                    </a:cubicBezTo>
                    <a:cubicBezTo>
                      <a:pt x="957641" y="643565"/>
                      <a:pt x="959260" y="643565"/>
                      <a:pt x="939734" y="643565"/>
                    </a:cubicBezTo>
                    <a:cubicBezTo>
                      <a:pt x="920208" y="643565"/>
                      <a:pt x="920970" y="658043"/>
                      <a:pt x="911159" y="666616"/>
                    </a:cubicBezTo>
                    <a:cubicBezTo>
                      <a:pt x="901348" y="675283"/>
                      <a:pt x="893252" y="691666"/>
                      <a:pt x="881822" y="697381"/>
                    </a:cubicBezTo>
                    <a:cubicBezTo>
                      <a:pt x="870392" y="703192"/>
                      <a:pt x="865534" y="708907"/>
                      <a:pt x="865534" y="715669"/>
                    </a:cubicBezTo>
                    <a:cubicBezTo>
                      <a:pt x="865534" y="722432"/>
                      <a:pt x="870106" y="744625"/>
                      <a:pt x="867725" y="754246"/>
                    </a:cubicBezTo>
                    <a:cubicBezTo>
                      <a:pt x="865248" y="763866"/>
                      <a:pt x="859057" y="772438"/>
                      <a:pt x="853342" y="782154"/>
                    </a:cubicBezTo>
                    <a:cubicBezTo>
                      <a:pt x="847627" y="791774"/>
                      <a:pt x="842769" y="807109"/>
                      <a:pt x="837912" y="807109"/>
                    </a:cubicBezTo>
                    <a:cubicBezTo>
                      <a:pt x="833054" y="807109"/>
                      <a:pt x="831339" y="793679"/>
                      <a:pt x="831339" y="785011"/>
                    </a:cubicBezTo>
                    <a:cubicBezTo>
                      <a:pt x="831339" y="776344"/>
                      <a:pt x="817528" y="756151"/>
                      <a:pt x="814290" y="749388"/>
                    </a:cubicBezTo>
                    <a:cubicBezTo>
                      <a:pt x="811051" y="742625"/>
                      <a:pt x="798859" y="712812"/>
                      <a:pt x="798859" y="712812"/>
                    </a:cubicBezTo>
                    <a:cubicBezTo>
                      <a:pt x="798859" y="712812"/>
                      <a:pt x="789144" y="681094"/>
                      <a:pt x="789906" y="672426"/>
                    </a:cubicBezTo>
                    <a:cubicBezTo>
                      <a:pt x="790668" y="663758"/>
                      <a:pt x="790668" y="639755"/>
                      <a:pt x="790668" y="639755"/>
                    </a:cubicBezTo>
                    <a:cubicBezTo>
                      <a:pt x="790668" y="639755"/>
                      <a:pt x="777618" y="655186"/>
                      <a:pt x="771903" y="654138"/>
                    </a:cubicBezTo>
                    <a:cubicBezTo>
                      <a:pt x="766188" y="653185"/>
                      <a:pt x="760473" y="642613"/>
                      <a:pt x="761331" y="630040"/>
                    </a:cubicBezTo>
                    <a:cubicBezTo>
                      <a:pt x="762188" y="617562"/>
                      <a:pt x="751615" y="618514"/>
                      <a:pt x="745900" y="616514"/>
                    </a:cubicBezTo>
                    <a:cubicBezTo>
                      <a:pt x="740185" y="614609"/>
                      <a:pt x="732851" y="597274"/>
                      <a:pt x="728851" y="597274"/>
                    </a:cubicBezTo>
                    <a:cubicBezTo>
                      <a:pt x="724755" y="597274"/>
                      <a:pt x="722278" y="597274"/>
                      <a:pt x="719135" y="603084"/>
                    </a:cubicBezTo>
                    <a:cubicBezTo>
                      <a:pt x="715896" y="608894"/>
                      <a:pt x="698751" y="607846"/>
                      <a:pt x="694656" y="607846"/>
                    </a:cubicBezTo>
                    <a:cubicBezTo>
                      <a:pt x="690560" y="607846"/>
                      <a:pt x="666176" y="606894"/>
                      <a:pt x="658842" y="603941"/>
                    </a:cubicBezTo>
                    <a:cubicBezTo>
                      <a:pt x="651508" y="601084"/>
                      <a:pt x="643411" y="583748"/>
                      <a:pt x="639315" y="581843"/>
                    </a:cubicBezTo>
                    <a:cubicBezTo>
                      <a:pt x="635220" y="579938"/>
                      <a:pt x="623028" y="592416"/>
                      <a:pt x="618170" y="590511"/>
                    </a:cubicBezTo>
                    <a:cubicBezTo>
                      <a:pt x="613312" y="588606"/>
                      <a:pt x="603501" y="578986"/>
                      <a:pt x="592929" y="573175"/>
                    </a:cubicBezTo>
                    <a:cubicBezTo>
                      <a:pt x="582356" y="567365"/>
                      <a:pt x="579118" y="553935"/>
                      <a:pt x="575022" y="545267"/>
                    </a:cubicBezTo>
                    <a:cubicBezTo>
                      <a:pt x="570926" y="536599"/>
                      <a:pt x="557115" y="550030"/>
                      <a:pt x="558734" y="559745"/>
                    </a:cubicBezTo>
                    <a:cubicBezTo>
                      <a:pt x="560353" y="569365"/>
                      <a:pt x="578260" y="581843"/>
                      <a:pt x="578260" y="588606"/>
                    </a:cubicBezTo>
                    <a:cubicBezTo>
                      <a:pt x="578260" y="595273"/>
                      <a:pt x="581499" y="597274"/>
                      <a:pt x="590452" y="605941"/>
                    </a:cubicBezTo>
                    <a:cubicBezTo>
                      <a:pt x="599406" y="614609"/>
                      <a:pt x="592071" y="619372"/>
                      <a:pt x="597786" y="621372"/>
                    </a:cubicBezTo>
                    <a:cubicBezTo>
                      <a:pt x="603501" y="623277"/>
                      <a:pt x="611598" y="613657"/>
                      <a:pt x="619789" y="608894"/>
                    </a:cubicBezTo>
                    <a:cubicBezTo>
                      <a:pt x="627981" y="604036"/>
                      <a:pt x="627123" y="597369"/>
                      <a:pt x="631219" y="597369"/>
                    </a:cubicBezTo>
                    <a:cubicBezTo>
                      <a:pt x="635315" y="597369"/>
                      <a:pt x="634458" y="609847"/>
                      <a:pt x="641030" y="610799"/>
                    </a:cubicBezTo>
                    <a:cubicBezTo>
                      <a:pt x="647507" y="611752"/>
                      <a:pt x="664652" y="623277"/>
                      <a:pt x="668748" y="630992"/>
                    </a:cubicBezTo>
                    <a:cubicBezTo>
                      <a:pt x="672843" y="638707"/>
                      <a:pt x="664652" y="643470"/>
                      <a:pt x="661413" y="650233"/>
                    </a:cubicBezTo>
                    <a:cubicBezTo>
                      <a:pt x="658175" y="656995"/>
                      <a:pt x="648364" y="676236"/>
                      <a:pt x="640268" y="683951"/>
                    </a:cubicBezTo>
                    <a:cubicBezTo>
                      <a:pt x="632076" y="691666"/>
                      <a:pt x="623218" y="702239"/>
                      <a:pt x="610931" y="705097"/>
                    </a:cubicBezTo>
                    <a:cubicBezTo>
                      <a:pt x="598739" y="707954"/>
                      <a:pt x="597120" y="715669"/>
                      <a:pt x="587309" y="716622"/>
                    </a:cubicBezTo>
                    <a:cubicBezTo>
                      <a:pt x="577498" y="717574"/>
                      <a:pt x="550638" y="733005"/>
                      <a:pt x="546542" y="735862"/>
                    </a:cubicBezTo>
                    <a:cubicBezTo>
                      <a:pt x="542446" y="738720"/>
                      <a:pt x="520443" y="746435"/>
                      <a:pt x="513967" y="743578"/>
                    </a:cubicBezTo>
                    <a:cubicBezTo>
                      <a:pt x="507394" y="740720"/>
                      <a:pt x="505013" y="721480"/>
                      <a:pt x="502536" y="707002"/>
                    </a:cubicBezTo>
                    <a:cubicBezTo>
                      <a:pt x="500060" y="692619"/>
                      <a:pt x="496821" y="684904"/>
                      <a:pt x="494440" y="679093"/>
                    </a:cubicBezTo>
                    <a:cubicBezTo>
                      <a:pt x="491964" y="673283"/>
                      <a:pt x="477295" y="657948"/>
                      <a:pt x="474057" y="654995"/>
                    </a:cubicBezTo>
                    <a:cubicBezTo>
                      <a:pt x="470818" y="652138"/>
                      <a:pt x="462627" y="628992"/>
                      <a:pt x="461865" y="619372"/>
                    </a:cubicBezTo>
                    <a:cubicBezTo>
                      <a:pt x="461007" y="609751"/>
                      <a:pt x="452054" y="613561"/>
                      <a:pt x="450435" y="602989"/>
                    </a:cubicBezTo>
                    <a:cubicBezTo>
                      <a:pt x="448815" y="592416"/>
                      <a:pt x="439767" y="577938"/>
                      <a:pt x="438147" y="571175"/>
                    </a:cubicBezTo>
                    <a:cubicBezTo>
                      <a:pt x="436528" y="564412"/>
                      <a:pt x="420240" y="572128"/>
                      <a:pt x="413763" y="573080"/>
                    </a:cubicBezTo>
                    <a:cubicBezTo>
                      <a:pt x="407191" y="574033"/>
                      <a:pt x="394999" y="567270"/>
                      <a:pt x="396618" y="551935"/>
                    </a:cubicBezTo>
                    <a:cubicBezTo>
                      <a:pt x="398238" y="536599"/>
                      <a:pt x="404810" y="536599"/>
                      <a:pt x="412906" y="536599"/>
                    </a:cubicBezTo>
                    <a:cubicBezTo>
                      <a:pt x="421098" y="536599"/>
                      <a:pt x="417764" y="531742"/>
                      <a:pt x="425955" y="522121"/>
                    </a:cubicBezTo>
                    <a:cubicBezTo>
                      <a:pt x="434052" y="512501"/>
                      <a:pt x="436528" y="493260"/>
                      <a:pt x="437290" y="480783"/>
                    </a:cubicBezTo>
                    <a:cubicBezTo>
                      <a:pt x="438147" y="468210"/>
                      <a:pt x="431575" y="474020"/>
                      <a:pt x="425098" y="475925"/>
                    </a:cubicBezTo>
                    <a:cubicBezTo>
                      <a:pt x="418621" y="477830"/>
                      <a:pt x="408810" y="480783"/>
                      <a:pt x="405572" y="479735"/>
                    </a:cubicBezTo>
                    <a:cubicBezTo>
                      <a:pt x="402333" y="478783"/>
                      <a:pt x="389284" y="473925"/>
                      <a:pt x="386808" y="476878"/>
                    </a:cubicBezTo>
                    <a:cubicBezTo>
                      <a:pt x="384331" y="479735"/>
                      <a:pt x="370520" y="477830"/>
                      <a:pt x="367281" y="473068"/>
                    </a:cubicBezTo>
                    <a:cubicBezTo>
                      <a:pt x="364043" y="468210"/>
                      <a:pt x="347755" y="462495"/>
                      <a:pt x="346041" y="458590"/>
                    </a:cubicBezTo>
                    <a:cubicBezTo>
                      <a:pt x="344421" y="454780"/>
                      <a:pt x="346041" y="431634"/>
                      <a:pt x="342802" y="425824"/>
                    </a:cubicBezTo>
                    <a:cubicBezTo>
                      <a:pt x="339564" y="420013"/>
                      <a:pt x="332229" y="426776"/>
                      <a:pt x="328134" y="430681"/>
                    </a:cubicBezTo>
                    <a:cubicBezTo>
                      <a:pt x="324038" y="434491"/>
                      <a:pt x="312703" y="437444"/>
                      <a:pt x="315942" y="440302"/>
                    </a:cubicBezTo>
                    <a:cubicBezTo>
                      <a:pt x="319180" y="443159"/>
                      <a:pt x="329753" y="448969"/>
                      <a:pt x="328991" y="456685"/>
                    </a:cubicBezTo>
                    <a:cubicBezTo>
                      <a:pt x="328134" y="464400"/>
                      <a:pt x="320799" y="466305"/>
                      <a:pt x="316799" y="470210"/>
                    </a:cubicBezTo>
                    <a:cubicBezTo>
                      <a:pt x="312703" y="474115"/>
                      <a:pt x="297939" y="489260"/>
                      <a:pt x="295463" y="484498"/>
                    </a:cubicBezTo>
                    <a:cubicBezTo>
                      <a:pt x="292986" y="479640"/>
                      <a:pt x="291558" y="449065"/>
                      <a:pt x="289081" y="445159"/>
                    </a:cubicBezTo>
                    <a:cubicBezTo>
                      <a:pt x="286605" y="441349"/>
                      <a:pt x="279366" y="431729"/>
                      <a:pt x="276889" y="423061"/>
                    </a:cubicBezTo>
                    <a:cubicBezTo>
                      <a:pt x="274413" y="414394"/>
                      <a:pt x="265554" y="411536"/>
                      <a:pt x="259839" y="404773"/>
                    </a:cubicBezTo>
                    <a:cubicBezTo>
                      <a:pt x="254124" y="398106"/>
                      <a:pt x="237837" y="387438"/>
                      <a:pt x="231360" y="379818"/>
                    </a:cubicBezTo>
                    <a:cubicBezTo>
                      <a:pt x="224787" y="372103"/>
                      <a:pt x="213453" y="366292"/>
                      <a:pt x="212595" y="375913"/>
                    </a:cubicBezTo>
                    <a:cubicBezTo>
                      <a:pt x="211738" y="385533"/>
                      <a:pt x="224025" y="387438"/>
                      <a:pt x="228883" y="397058"/>
                    </a:cubicBezTo>
                    <a:cubicBezTo>
                      <a:pt x="233741" y="406678"/>
                      <a:pt x="244409" y="412489"/>
                      <a:pt x="250029" y="415346"/>
                    </a:cubicBezTo>
                    <a:cubicBezTo>
                      <a:pt x="255744" y="418204"/>
                      <a:pt x="271269" y="430777"/>
                      <a:pt x="271269" y="430777"/>
                    </a:cubicBezTo>
                    <a:cubicBezTo>
                      <a:pt x="271269" y="430777"/>
                      <a:pt x="264697" y="433634"/>
                      <a:pt x="259077" y="432681"/>
                    </a:cubicBezTo>
                    <a:cubicBezTo>
                      <a:pt x="253362" y="431729"/>
                      <a:pt x="262316" y="453446"/>
                      <a:pt x="261554" y="460114"/>
                    </a:cubicBezTo>
                    <a:cubicBezTo>
                      <a:pt x="260697" y="466876"/>
                      <a:pt x="250981" y="457637"/>
                      <a:pt x="249362" y="450017"/>
                    </a:cubicBezTo>
                    <a:cubicBezTo>
                      <a:pt x="247743" y="442302"/>
                      <a:pt x="242790" y="433634"/>
                      <a:pt x="239551" y="430777"/>
                    </a:cubicBezTo>
                    <a:cubicBezTo>
                      <a:pt x="236313" y="427919"/>
                      <a:pt x="215072" y="420204"/>
                      <a:pt x="211833" y="418299"/>
                    </a:cubicBezTo>
                    <a:cubicBezTo>
                      <a:pt x="208595" y="416394"/>
                      <a:pt x="194784" y="405821"/>
                      <a:pt x="193164" y="397153"/>
                    </a:cubicBezTo>
                    <a:cubicBezTo>
                      <a:pt x="191545" y="388485"/>
                      <a:pt x="179353" y="387533"/>
                      <a:pt x="176019" y="389438"/>
                    </a:cubicBezTo>
                    <a:cubicBezTo>
                      <a:pt x="172781" y="391343"/>
                      <a:pt x="160589" y="401916"/>
                      <a:pt x="154874" y="401916"/>
                    </a:cubicBezTo>
                    <a:cubicBezTo>
                      <a:pt x="149159" y="401916"/>
                      <a:pt x="140205" y="397153"/>
                      <a:pt x="133728" y="396106"/>
                    </a:cubicBezTo>
                    <a:cubicBezTo>
                      <a:pt x="127251" y="395153"/>
                      <a:pt x="126394" y="408583"/>
                      <a:pt x="124013" y="416299"/>
                    </a:cubicBezTo>
                    <a:cubicBezTo>
                      <a:pt x="121536" y="424014"/>
                      <a:pt x="110964" y="418204"/>
                      <a:pt x="105344" y="424966"/>
                    </a:cubicBezTo>
                    <a:cubicBezTo>
                      <a:pt x="99629" y="431729"/>
                      <a:pt x="89818" y="438492"/>
                      <a:pt x="92295" y="444207"/>
                    </a:cubicBezTo>
                    <a:cubicBezTo>
                      <a:pt x="94771" y="450017"/>
                      <a:pt x="98772" y="450017"/>
                      <a:pt x="91533" y="454780"/>
                    </a:cubicBezTo>
                    <a:cubicBezTo>
                      <a:pt x="84198" y="459542"/>
                      <a:pt x="80103" y="469258"/>
                      <a:pt x="72768" y="470210"/>
                    </a:cubicBezTo>
                    <a:cubicBezTo>
                      <a:pt x="65434" y="471163"/>
                      <a:pt x="55719" y="475068"/>
                      <a:pt x="51623" y="472115"/>
                    </a:cubicBezTo>
                    <a:cubicBezTo>
                      <a:pt x="47527" y="469258"/>
                      <a:pt x="44289" y="481735"/>
                      <a:pt x="41812" y="484593"/>
                    </a:cubicBezTo>
                    <a:cubicBezTo>
                      <a:pt x="39336" y="487450"/>
                      <a:pt x="35240" y="475925"/>
                      <a:pt x="31239" y="471163"/>
                    </a:cubicBezTo>
                    <a:cubicBezTo>
                      <a:pt x="27144" y="466305"/>
                      <a:pt x="16571" y="470210"/>
                      <a:pt x="13332" y="469258"/>
                    </a:cubicBezTo>
                    <a:cubicBezTo>
                      <a:pt x="10094" y="468305"/>
                      <a:pt x="6760" y="459637"/>
                      <a:pt x="2760" y="455827"/>
                    </a:cubicBezTo>
                    <a:cubicBezTo>
                      <a:pt x="-1336" y="452017"/>
                      <a:pt x="-479" y="443350"/>
                      <a:pt x="2760" y="440397"/>
                    </a:cubicBezTo>
                    <a:cubicBezTo>
                      <a:pt x="5998" y="437539"/>
                      <a:pt x="9237" y="432681"/>
                      <a:pt x="6855" y="424014"/>
                    </a:cubicBezTo>
                    <a:cubicBezTo>
                      <a:pt x="4379" y="415346"/>
                      <a:pt x="2760" y="396106"/>
                      <a:pt x="10951" y="392296"/>
                    </a:cubicBezTo>
                    <a:cubicBezTo>
                      <a:pt x="19143" y="388485"/>
                      <a:pt x="38669" y="392296"/>
                      <a:pt x="48384" y="392296"/>
                    </a:cubicBezTo>
                    <a:cubicBezTo>
                      <a:pt x="58195" y="392296"/>
                      <a:pt x="74959" y="396296"/>
                      <a:pt x="77721" y="390391"/>
                    </a:cubicBezTo>
                    <a:cubicBezTo>
                      <a:pt x="82198" y="382199"/>
                      <a:pt x="83817" y="372579"/>
                      <a:pt x="83055" y="363911"/>
                    </a:cubicBezTo>
                    <a:close/>
                    <a:moveTo>
                      <a:pt x="390046" y="194556"/>
                    </a:moveTo>
                    <a:cubicBezTo>
                      <a:pt x="387284" y="203605"/>
                      <a:pt x="408810" y="210939"/>
                      <a:pt x="412811" y="204177"/>
                    </a:cubicBezTo>
                    <a:cubicBezTo>
                      <a:pt x="416907" y="197414"/>
                      <a:pt x="394142" y="181126"/>
                      <a:pt x="390046" y="194556"/>
                    </a:cubicBezTo>
                    <a:close/>
                    <a:moveTo>
                      <a:pt x="362424" y="427443"/>
                    </a:moveTo>
                    <a:cubicBezTo>
                      <a:pt x="364043" y="431253"/>
                      <a:pt x="372234" y="421633"/>
                      <a:pt x="378711" y="421633"/>
                    </a:cubicBezTo>
                    <a:cubicBezTo>
                      <a:pt x="385188" y="421633"/>
                      <a:pt x="399857" y="424490"/>
                      <a:pt x="403953" y="417823"/>
                    </a:cubicBezTo>
                    <a:cubicBezTo>
                      <a:pt x="408048" y="411060"/>
                      <a:pt x="421002" y="410107"/>
                      <a:pt x="431670" y="412012"/>
                    </a:cubicBezTo>
                    <a:cubicBezTo>
                      <a:pt x="442243" y="413917"/>
                      <a:pt x="451197" y="422585"/>
                      <a:pt x="458531" y="423538"/>
                    </a:cubicBezTo>
                    <a:cubicBezTo>
                      <a:pt x="465865" y="424490"/>
                      <a:pt x="485392" y="422585"/>
                      <a:pt x="491964" y="420680"/>
                    </a:cubicBezTo>
                    <a:cubicBezTo>
                      <a:pt x="498441" y="418775"/>
                      <a:pt x="496821" y="405250"/>
                      <a:pt x="486249" y="398582"/>
                    </a:cubicBezTo>
                    <a:cubicBezTo>
                      <a:pt x="475676" y="391819"/>
                      <a:pt x="466722" y="381247"/>
                      <a:pt x="456912" y="377437"/>
                    </a:cubicBezTo>
                    <a:cubicBezTo>
                      <a:pt x="447101" y="373627"/>
                      <a:pt x="443862" y="369721"/>
                      <a:pt x="449577" y="367816"/>
                    </a:cubicBezTo>
                    <a:cubicBezTo>
                      <a:pt x="455292" y="365911"/>
                      <a:pt x="462627" y="358196"/>
                      <a:pt x="454435" y="358196"/>
                    </a:cubicBezTo>
                    <a:cubicBezTo>
                      <a:pt x="446244" y="358196"/>
                      <a:pt x="439005" y="361054"/>
                      <a:pt x="438147" y="365911"/>
                    </a:cubicBezTo>
                    <a:cubicBezTo>
                      <a:pt x="437385" y="370769"/>
                      <a:pt x="432432" y="376484"/>
                      <a:pt x="429194" y="378389"/>
                    </a:cubicBezTo>
                    <a:cubicBezTo>
                      <a:pt x="425955" y="380294"/>
                      <a:pt x="417764" y="388009"/>
                      <a:pt x="415287" y="382199"/>
                    </a:cubicBezTo>
                    <a:cubicBezTo>
                      <a:pt x="412811" y="376389"/>
                      <a:pt x="403953" y="359053"/>
                      <a:pt x="399857" y="358101"/>
                    </a:cubicBezTo>
                    <a:cubicBezTo>
                      <a:pt x="395761" y="357148"/>
                      <a:pt x="389284" y="358101"/>
                      <a:pt x="384331" y="367721"/>
                    </a:cubicBezTo>
                    <a:cubicBezTo>
                      <a:pt x="379473" y="377341"/>
                      <a:pt x="373758" y="386962"/>
                      <a:pt x="368901" y="390772"/>
                    </a:cubicBezTo>
                    <a:cubicBezTo>
                      <a:pt x="364043" y="394581"/>
                      <a:pt x="357471" y="406202"/>
                      <a:pt x="362424" y="408107"/>
                    </a:cubicBezTo>
                    <a:cubicBezTo>
                      <a:pt x="367281" y="410107"/>
                      <a:pt x="362424" y="427443"/>
                      <a:pt x="362424" y="427443"/>
                    </a:cubicBezTo>
                    <a:close/>
                    <a:moveTo>
                      <a:pt x="548923" y="360101"/>
                    </a:moveTo>
                    <a:cubicBezTo>
                      <a:pt x="539017" y="367912"/>
                      <a:pt x="535874" y="378389"/>
                      <a:pt x="539970" y="385152"/>
                    </a:cubicBezTo>
                    <a:cubicBezTo>
                      <a:pt x="544065" y="391915"/>
                      <a:pt x="555400" y="413060"/>
                      <a:pt x="561115" y="414965"/>
                    </a:cubicBezTo>
                    <a:cubicBezTo>
                      <a:pt x="566830" y="416870"/>
                      <a:pt x="587214" y="420775"/>
                      <a:pt x="579022" y="429443"/>
                    </a:cubicBezTo>
                    <a:cubicBezTo>
                      <a:pt x="570831" y="438111"/>
                      <a:pt x="569211" y="440968"/>
                      <a:pt x="561877" y="440016"/>
                    </a:cubicBezTo>
                    <a:cubicBezTo>
                      <a:pt x="554543" y="439063"/>
                      <a:pt x="557781" y="463066"/>
                      <a:pt x="563496" y="465067"/>
                    </a:cubicBezTo>
                    <a:cubicBezTo>
                      <a:pt x="569211" y="466972"/>
                      <a:pt x="586261" y="473734"/>
                      <a:pt x="591976" y="474687"/>
                    </a:cubicBezTo>
                    <a:cubicBezTo>
                      <a:pt x="597691" y="475639"/>
                      <a:pt x="616455" y="472782"/>
                      <a:pt x="615598" y="466972"/>
                    </a:cubicBezTo>
                    <a:cubicBezTo>
                      <a:pt x="614741" y="461161"/>
                      <a:pt x="611502" y="438111"/>
                      <a:pt x="605026" y="432301"/>
                    </a:cubicBezTo>
                    <a:cubicBezTo>
                      <a:pt x="598453" y="426490"/>
                      <a:pt x="613979" y="420775"/>
                      <a:pt x="609883" y="415918"/>
                    </a:cubicBezTo>
                    <a:cubicBezTo>
                      <a:pt x="605787" y="411060"/>
                      <a:pt x="600168" y="413060"/>
                      <a:pt x="596834" y="407250"/>
                    </a:cubicBezTo>
                    <a:cubicBezTo>
                      <a:pt x="593595" y="401440"/>
                      <a:pt x="591976" y="395725"/>
                      <a:pt x="587023" y="391819"/>
                    </a:cubicBezTo>
                    <a:cubicBezTo>
                      <a:pt x="582165" y="388009"/>
                      <a:pt x="578070" y="395725"/>
                      <a:pt x="578927" y="385056"/>
                    </a:cubicBezTo>
                    <a:cubicBezTo>
                      <a:pt x="579784" y="374484"/>
                      <a:pt x="591119" y="367721"/>
                      <a:pt x="595977" y="373531"/>
                    </a:cubicBezTo>
                    <a:cubicBezTo>
                      <a:pt x="600834" y="379342"/>
                      <a:pt x="615503" y="376389"/>
                      <a:pt x="618837" y="373531"/>
                    </a:cubicBezTo>
                    <a:cubicBezTo>
                      <a:pt x="622075" y="370674"/>
                      <a:pt x="612264" y="362006"/>
                      <a:pt x="609883" y="356196"/>
                    </a:cubicBezTo>
                    <a:cubicBezTo>
                      <a:pt x="607407" y="350385"/>
                      <a:pt x="591119" y="345623"/>
                      <a:pt x="588738" y="347528"/>
                    </a:cubicBezTo>
                    <a:cubicBezTo>
                      <a:pt x="586261" y="349528"/>
                      <a:pt x="579784" y="355243"/>
                      <a:pt x="573307" y="360006"/>
                    </a:cubicBezTo>
                    <a:cubicBezTo>
                      <a:pt x="566830" y="364864"/>
                      <a:pt x="553781" y="356196"/>
                      <a:pt x="548923" y="36010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orme libre : forme 65">
                <a:extLst>
                  <a:ext uri="{FF2B5EF4-FFF2-40B4-BE49-F238E27FC236}">
                    <a16:creationId xmlns:a16="http://schemas.microsoft.com/office/drawing/2014/main" id="{852B41F7-3D21-8B51-814C-BC3F27D8DE64}"/>
                  </a:ext>
                </a:extLst>
              </p:cNvPr>
              <p:cNvSpPr/>
              <p:nvPr/>
            </p:nvSpPr>
            <p:spPr>
              <a:xfrm>
                <a:off x="4641493" y="1971442"/>
                <a:ext cx="167732" cy="80571"/>
              </a:xfrm>
              <a:custGeom>
                <a:avLst/>
                <a:gdLst>
                  <a:gd name="connsiteX0" fmla="*/ 53854 w 167732"/>
                  <a:gd name="connsiteY0" fmla="*/ 76146 h 80571"/>
                  <a:gd name="connsiteX1" fmla="*/ 26232 w 167732"/>
                  <a:gd name="connsiteY1" fmla="*/ 75194 h 80571"/>
                  <a:gd name="connsiteX2" fmla="*/ 1848 w 167732"/>
                  <a:gd name="connsiteY2" fmla="*/ 66526 h 80571"/>
                  <a:gd name="connsiteX3" fmla="*/ 8325 w 167732"/>
                  <a:gd name="connsiteY3" fmla="*/ 50143 h 80571"/>
                  <a:gd name="connsiteX4" fmla="*/ 40900 w 167732"/>
                  <a:gd name="connsiteY4" fmla="*/ 32807 h 80571"/>
                  <a:gd name="connsiteX5" fmla="*/ 63665 w 167732"/>
                  <a:gd name="connsiteY5" fmla="*/ 15472 h 80571"/>
                  <a:gd name="connsiteX6" fmla="*/ 115767 w 167732"/>
                  <a:gd name="connsiteY6" fmla="*/ 7756 h 80571"/>
                  <a:gd name="connsiteX7" fmla="*/ 149200 w 167732"/>
                  <a:gd name="connsiteY7" fmla="*/ 3947 h 80571"/>
                  <a:gd name="connsiteX8" fmla="*/ 167107 w 167732"/>
                  <a:gd name="connsiteY8" fmla="*/ 7756 h 80571"/>
                  <a:gd name="connsiteX9" fmla="*/ 138627 w 167732"/>
                  <a:gd name="connsiteY9" fmla="*/ 26997 h 80571"/>
                  <a:gd name="connsiteX10" fmla="*/ 88906 w 167732"/>
                  <a:gd name="connsiteY10" fmla="*/ 26997 h 80571"/>
                  <a:gd name="connsiteX11" fmla="*/ 54712 w 167732"/>
                  <a:gd name="connsiteY11" fmla="*/ 44333 h 80571"/>
                  <a:gd name="connsiteX12" fmla="*/ 50616 w 167732"/>
                  <a:gd name="connsiteY12" fmla="*/ 59763 h 80571"/>
                  <a:gd name="connsiteX13" fmla="*/ 53854 w 167732"/>
                  <a:gd name="connsiteY13" fmla="*/ 76146 h 8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32" h="80571">
                    <a:moveTo>
                      <a:pt x="53854" y="76146"/>
                    </a:moveTo>
                    <a:cubicBezTo>
                      <a:pt x="47854" y="83290"/>
                      <a:pt x="35185" y="80909"/>
                      <a:pt x="26232" y="75194"/>
                    </a:cubicBezTo>
                    <a:cubicBezTo>
                      <a:pt x="17278" y="69383"/>
                      <a:pt x="6706" y="68526"/>
                      <a:pt x="1848" y="66526"/>
                    </a:cubicBezTo>
                    <a:cubicBezTo>
                      <a:pt x="-3010" y="64621"/>
                      <a:pt x="2610" y="53096"/>
                      <a:pt x="8325" y="50143"/>
                    </a:cubicBezTo>
                    <a:cubicBezTo>
                      <a:pt x="14040" y="47285"/>
                      <a:pt x="29471" y="38618"/>
                      <a:pt x="40900" y="32807"/>
                    </a:cubicBezTo>
                    <a:cubicBezTo>
                      <a:pt x="52235" y="27092"/>
                      <a:pt x="55569" y="15472"/>
                      <a:pt x="63665" y="15472"/>
                    </a:cubicBezTo>
                    <a:cubicBezTo>
                      <a:pt x="71761" y="15472"/>
                      <a:pt x="110909" y="5852"/>
                      <a:pt x="115767" y="7756"/>
                    </a:cubicBezTo>
                    <a:cubicBezTo>
                      <a:pt x="120625" y="9662"/>
                      <a:pt x="144247" y="11567"/>
                      <a:pt x="149200" y="3947"/>
                    </a:cubicBezTo>
                    <a:cubicBezTo>
                      <a:pt x="154057" y="-3769"/>
                      <a:pt x="171202" y="1089"/>
                      <a:pt x="167107" y="7756"/>
                    </a:cubicBezTo>
                    <a:cubicBezTo>
                      <a:pt x="163011" y="14519"/>
                      <a:pt x="148342" y="29855"/>
                      <a:pt x="138627" y="26997"/>
                    </a:cubicBezTo>
                    <a:cubicBezTo>
                      <a:pt x="128816" y="24139"/>
                      <a:pt x="101098" y="25092"/>
                      <a:pt x="88906" y="26997"/>
                    </a:cubicBezTo>
                    <a:cubicBezTo>
                      <a:pt x="76714" y="28902"/>
                      <a:pt x="65284" y="37570"/>
                      <a:pt x="54712" y="44333"/>
                    </a:cubicBezTo>
                    <a:cubicBezTo>
                      <a:pt x="44139" y="51095"/>
                      <a:pt x="46520" y="58810"/>
                      <a:pt x="50616" y="59763"/>
                    </a:cubicBezTo>
                    <a:cubicBezTo>
                      <a:pt x="54616" y="60716"/>
                      <a:pt x="58712" y="70336"/>
                      <a:pt x="53854" y="7614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orme libre : forme 66">
                <a:extLst>
                  <a:ext uri="{FF2B5EF4-FFF2-40B4-BE49-F238E27FC236}">
                    <a16:creationId xmlns:a16="http://schemas.microsoft.com/office/drawing/2014/main" id="{FCD7FE30-D612-3E19-47D9-FC4ABB4FA914}"/>
                  </a:ext>
                </a:extLst>
              </p:cNvPr>
              <p:cNvSpPr/>
              <p:nvPr/>
            </p:nvSpPr>
            <p:spPr>
              <a:xfrm>
                <a:off x="5504635" y="2238706"/>
                <a:ext cx="28328" cy="89250"/>
              </a:xfrm>
              <a:custGeom>
                <a:avLst/>
                <a:gdLst>
                  <a:gd name="connsiteX0" fmla="*/ 14911 w 28328"/>
                  <a:gd name="connsiteY0" fmla="*/ 335 h 89250"/>
                  <a:gd name="connsiteX1" fmla="*/ 1004 w 28328"/>
                  <a:gd name="connsiteY1" fmla="*/ 11860 h 89250"/>
                  <a:gd name="connsiteX2" fmla="*/ 5862 w 28328"/>
                  <a:gd name="connsiteY2" fmla="*/ 45579 h 89250"/>
                  <a:gd name="connsiteX3" fmla="*/ 7481 w 28328"/>
                  <a:gd name="connsiteY3" fmla="*/ 81202 h 89250"/>
                  <a:gd name="connsiteX4" fmla="*/ 19673 w 28328"/>
                  <a:gd name="connsiteY4" fmla="*/ 88917 h 89250"/>
                  <a:gd name="connsiteX5" fmla="*/ 18054 w 28328"/>
                  <a:gd name="connsiteY5" fmla="*/ 63867 h 89250"/>
                  <a:gd name="connsiteX6" fmla="*/ 27007 w 28328"/>
                  <a:gd name="connsiteY6" fmla="*/ 53294 h 89250"/>
                  <a:gd name="connsiteX7" fmla="*/ 22912 w 28328"/>
                  <a:gd name="connsiteY7" fmla="*/ 29196 h 89250"/>
                  <a:gd name="connsiteX8" fmla="*/ 16435 w 28328"/>
                  <a:gd name="connsiteY8" fmla="*/ 17670 h 89250"/>
                  <a:gd name="connsiteX9" fmla="*/ 21292 w 28328"/>
                  <a:gd name="connsiteY9" fmla="*/ 7097 h 89250"/>
                  <a:gd name="connsiteX10" fmla="*/ 14911 w 28328"/>
                  <a:gd name="connsiteY10" fmla="*/ 335 h 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28" h="89250">
                    <a:moveTo>
                      <a:pt x="14911" y="335"/>
                    </a:moveTo>
                    <a:cubicBezTo>
                      <a:pt x="10243" y="1954"/>
                      <a:pt x="-3853" y="-1570"/>
                      <a:pt x="1004" y="11860"/>
                    </a:cubicBezTo>
                    <a:cubicBezTo>
                      <a:pt x="5862" y="25290"/>
                      <a:pt x="6719" y="34910"/>
                      <a:pt x="5862" y="45579"/>
                    </a:cubicBezTo>
                    <a:cubicBezTo>
                      <a:pt x="5100" y="56151"/>
                      <a:pt x="5862" y="78249"/>
                      <a:pt x="7481" y="81202"/>
                    </a:cubicBezTo>
                    <a:cubicBezTo>
                      <a:pt x="9100" y="84059"/>
                      <a:pt x="15577" y="90822"/>
                      <a:pt x="19673" y="88917"/>
                    </a:cubicBezTo>
                    <a:cubicBezTo>
                      <a:pt x="23769" y="87012"/>
                      <a:pt x="18054" y="67772"/>
                      <a:pt x="18054" y="63867"/>
                    </a:cubicBezTo>
                    <a:cubicBezTo>
                      <a:pt x="18054" y="59961"/>
                      <a:pt x="23769" y="54246"/>
                      <a:pt x="27007" y="53294"/>
                    </a:cubicBezTo>
                    <a:cubicBezTo>
                      <a:pt x="30246" y="52341"/>
                      <a:pt x="27007" y="35958"/>
                      <a:pt x="22912" y="29196"/>
                    </a:cubicBezTo>
                    <a:cubicBezTo>
                      <a:pt x="18816" y="22433"/>
                      <a:pt x="13101" y="18623"/>
                      <a:pt x="16435" y="17670"/>
                    </a:cubicBezTo>
                    <a:cubicBezTo>
                      <a:pt x="19673" y="16718"/>
                      <a:pt x="23769" y="9002"/>
                      <a:pt x="21292" y="7097"/>
                    </a:cubicBezTo>
                    <a:cubicBezTo>
                      <a:pt x="19007" y="5192"/>
                      <a:pt x="20626" y="-1570"/>
                      <a:pt x="14911" y="33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orme libre : forme 67">
                <a:extLst>
                  <a:ext uri="{FF2B5EF4-FFF2-40B4-BE49-F238E27FC236}">
                    <a16:creationId xmlns:a16="http://schemas.microsoft.com/office/drawing/2014/main" id="{9D5B7731-69EE-9DC4-27D2-0C2E06B30B01}"/>
                  </a:ext>
                </a:extLst>
              </p:cNvPr>
              <p:cNvSpPr/>
              <p:nvPr/>
            </p:nvSpPr>
            <p:spPr>
              <a:xfrm>
                <a:off x="5486372" y="2337031"/>
                <a:ext cx="64453" cy="35019"/>
              </a:xfrm>
              <a:custGeom>
                <a:avLst/>
                <a:gdLst>
                  <a:gd name="connsiteX0" fmla="*/ 25078 w 64453"/>
                  <a:gd name="connsiteY0" fmla="*/ 213 h 35019"/>
                  <a:gd name="connsiteX1" fmla="*/ 16886 w 64453"/>
                  <a:gd name="connsiteY1" fmla="*/ 14691 h 35019"/>
                  <a:gd name="connsiteX2" fmla="*/ 1456 w 64453"/>
                  <a:gd name="connsiteY2" fmla="*/ 31074 h 35019"/>
                  <a:gd name="connsiteX3" fmla="*/ 27554 w 64453"/>
                  <a:gd name="connsiteY3" fmla="*/ 32026 h 35019"/>
                  <a:gd name="connsiteX4" fmla="*/ 49557 w 64453"/>
                  <a:gd name="connsiteY4" fmla="*/ 27264 h 35019"/>
                  <a:gd name="connsiteX5" fmla="*/ 64225 w 64453"/>
                  <a:gd name="connsiteY5" fmla="*/ 18596 h 35019"/>
                  <a:gd name="connsiteX6" fmla="*/ 40604 w 64453"/>
                  <a:gd name="connsiteY6" fmla="*/ 8976 h 35019"/>
                  <a:gd name="connsiteX7" fmla="*/ 25078 w 64453"/>
                  <a:gd name="connsiteY7" fmla="*/ 213 h 3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53" h="35019">
                    <a:moveTo>
                      <a:pt x="25078" y="213"/>
                    </a:moveTo>
                    <a:cubicBezTo>
                      <a:pt x="19077" y="1927"/>
                      <a:pt x="16886" y="11738"/>
                      <a:pt x="16886" y="14691"/>
                    </a:cubicBezTo>
                    <a:cubicBezTo>
                      <a:pt x="16886" y="17548"/>
                      <a:pt x="-5878" y="23359"/>
                      <a:pt x="1456" y="31074"/>
                    </a:cubicBezTo>
                    <a:cubicBezTo>
                      <a:pt x="8790" y="38789"/>
                      <a:pt x="16124" y="32979"/>
                      <a:pt x="27554" y="32026"/>
                    </a:cubicBezTo>
                    <a:cubicBezTo>
                      <a:pt x="38889" y="31074"/>
                      <a:pt x="49557" y="27264"/>
                      <a:pt x="49557" y="27264"/>
                    </a:cubicBezTo>
                    <a:cubicBezTo>
                      <a:pt x="49557" y="27264"/>
                      <a:pt x="66607" y="28217"/>
                      <a:pt x="64225" y="18596"/>
                    </a:cubicBezTo>
                    <a:cubicBezTo>
                      <a:pt x="61749" y="8976"/>
                      <a:pt x="43842" y="8023"/>
                      <a:pt x="40604" y="8976"/>
                    </a:cubicBezTo>
                    <a:cubicBezTo>
                      <a:pt x="37270" y="9833"/>
                      <a:pt x="31555" y="-1692"/>
                      <a:pt x="25078" y="21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orme libre : forme 68">
                <a:extLst>
                  <a:ext uri="{FF2B5EF4-FFF2-40B4-BE49-F238E27FC236}">
                    <a16:creationId xmlns:a16="http://schemas.microsoft.com/office/drawing/2014/main" id="{4F46F5F4-2BB7-4592-5F11-BFE7CC23D413}"/>
                  </a:ext>
                </a:extLst>
              </p:cNvPr>
              <p:cNvSpPr/>
              <p:nvPr/>
            </p:nvSpPr>
            <p:spPr>
              <a:xfrm>
                <a:off x="5388919" y="2373309"/>
                <a:ext cx="121522" cy="118811"/>
              </a:xfrm>
              <a:custGeom>
                <a:avLst/>
                <a:gdLst>
                  <a:gd name="connsiteX0" fmla="*/ 103767 w 121522"/>
                  <a:gd name="connsiteY0" fmla="*/ 1463 h 118811"/>
                  <a:gd name="connsiteX1" fmla="*/ 96433 w 121522"/>
                  <a:gd name="connsiteY1" fmla="*/ 34229 h 118811"/>
                  <a:gd name="connsiteX2" fmla="*/ 84241 w 121522"/>
                  <a:gd name="connsiteY2" fmla="*/ 56327 h 118811"/>
                  <a:gd name="connsiteX3" fmla="*/ 58999 w 121522"/>
                  <a:gd name="connsiteY3" fmla="*/ 69757 h 118811"/>
                  <a:gd name="connsiteX4" fmla="*/ 27281 w 121522"/>
                  <a:gd name="connsiteY4" fmla="*/ 69757 h 118811"/>
                  <a:gd name="connsiteX5" fmla="*/ 13375 w 121522"/>
                  <a:gd name="connsiteY5" fmla="*/ 84235 h 118811"/>
                  <a:gd name="connsiteX6" fmla="*/ 325 w 121522"/>
                  <a:gd name="connsiteY6" fmla="*/ 96713 h 118811"/>
                  <a:gd name="connsiteX7" fmla="*/ 13375 w 121522"/>
                  <a:gd name="connsiteY7" fmla="*/ 118811 h 118811"/>
                  <a:gd name="connsiteX8" fmla="*/ 24805 w 121522"/>
                  <a:gd name="connsiteY8" fmla="*/ 104333 h 118811"/>
                  <a:gd name="connsiteX9" fmla="*/ 41854 w 121522"/>
                  <a:gd name="connsiteY9" fmla="*/ 103381 h 118811"/>
                  <a:gd name="connsiteX10" fmla="*/ 53284 w 121522"/>
                  <a:gd name="connsiteY10" fmla="*/ 87950 h 118811"/>
                  <a:gd name="connsiteX11" fmla="*/ 59857 w 121522"/>
                  <a:gd name="connsiteY11" fmla="*/ 94713 h 118811"/>
                  <a:gd name="connsiteX12" fmla="*/ 72906 w 121522"/>
                  <a:gd name="connsiteY12" fmla="*/ 86998 h 118811"/>
                  <a:gd name="connsiteX13" fmla="*/ 94052 w 121522"/>
                  <a:gd name="connsiteY13" fmla="*/ 76425 h 118811"/>
                  <a:gd name="connsiteX14" fmla="*/ 111196 w 121522"/>
                  <a:gd name="connsiteY14" fmla="*/ 64900 h 118811"/>
                  <a:gd name="connsiteX15" fmla="*/ 115292 w 121522"/>
                  <a:gd name="connsiteY15" fmla="*/ 36991 h 118811"/>
                  <a:gd name="connsiteX16" fmla="*/ 118531 w 121522"/>
                  <a:gd name="connsiteY16" fmla="*/ 21561 h 118811"/>
                  <a:gd name="connsiteX17" fmla="*/ 103767 w 121522"/>
                  <a:gd name="connsiteY17" fmla="*/ 1463 h 11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522" h="118811">
                    <a:moveTo>
                      <a:pt x="103767" y="1463"/>
                    </a:moveTo>
                    <a:cubicBezTo>
                      <a:pt x="97766" y="5749"/>
                      <a:pt x="101290" y="22609"/>
                      <a:pt x="96433" y="34229"/>
                    </a:cubicBezTo>
                    <a:cubicBezTo>
                      <a:pt x="91575" y="45754"/>
                      <a:pt x="87479" y="56327"/>
                      <a:pt x="84241" y="56327"/>
                    </a:cubicBezTo>
                    <a:cubicBezTo>
                      <a:pt x="81002" y="56327"/>
                      <a:pt x="63857" y="64042"/>
                      <a:pt x="58999" y="69757"/>
                    </a:cubicBezTo>
                    <a:cubicBezTo>
                      <a:pt x="54142" y="75568"/>
                      <a:pt x="30520" y="64995"/>
                      <a:pt x="27281" y="69757"/>
                    </a:cubicBezTo>
                    <a:cubicBezTo>
                      <a:pt x="24043" y="74615"/>
                      <a:pt x="17471" y="80330"/>
                      <a:pt x="13375" y="84235"/>
                    </a:cubicBezTo>
                    <a:cubicBezTo>
                      <a:pt x="9279" y="88141"/>
                      <a:pt x="-2056" y="85188"/>
                      <a:pt x="325" y="96713"/>
                    </a:cubicBezTo>
                    <a:cubicBezTo>
                      <a:pt x="2802" y="108238"/>
                      <a:pt x="8517" y="118811"/>
                      <a:pt x="13375" y="118811"/>
                    </a:cubicBezTo>
                    <a:cubicBezTo>
                      <a:pt x="18232" y="118811"/>
                      <a:pt x="24805" y="115001"/>
                      <a:pt x="24805" y="104333"/>
                    </a:cubicBezTo>
                    <a:cubicBezTo>
                      <a:pt x="24805" y="93760"/>
                      <a:pt x="36235" y="104333"/>
                      <a:pt x="41854" y="103381"/>
                    </a:cubicBezTo>
                    <a:cubicBezTo>
                      <a:pt x="47570" y="102428"/>
                      <a:pt x="50808" y="95666"/>
                      <a:pt x="53284" y="87950"/>
                    </a:cubicBezTo>
                    <a:cubicBezTo>
                      <a:pt x="55761" y="80235"/>
                      <a:pt x="50046" y="91760"/>
                      <a:pt x="59857" y="94713"/>
                    </a:cubicBezTo>
                    <a:cubicBezTo>
                      <a:pt x="69667" y="97570"/>
                      <a:pt x="72906" y="89855"/>
                      <a:pt x="72906" y="86998"/>
                    </a:cubicBezTo>
                    <a:cubicBezTo>
                      <a:pt x="72906" y="84140"/>
                      <a:pt x="90813" y="79282"/>
                      <a:pt x="94052" y="76425"/>
                    </a:cubicBezTo>
                    <a:cubicBezTo>
                      <a:pt x="97290" y="73567"/>
                      <a:pt x="110339" y="68710"/>
                      <a:pt x="111196" y="64900"/>
                    </a:cubicBezTo>
                    <a:cubicBezTo>
                      <a:pt x="111958" y="61090"/>
                      <a:pt x="111196" y="38896"/>
                      <a:pt x="115292" y="36991"/>
                    </a:cubicBezTo>
                    <a:cubicBezTo>
                      <a:pt x="119388" y="35086"/>
                      <a:pt x="125103" y="35086"/>
                      <a:pt x="118531" y="21561"/>
                    </a:cubicBezTo>
                    <a:cubicBezTo>
                      <a:pt x="111863" y="8131"/>
                      <a:pt x="111863" y="-4347"/>
                      <a:pt x="103767" y="146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orme libre : forme 69">
                <a:extLst>
                  <a:ext uri="{FF2B5EF4-FFF2-40B4-BE49-F238E27FC236}">
                    <a16:creationId xmlns:a16="http://schemas.microsoft.com/office/drawing/2014/main" id="{5D2CB269-ED15-4934-23BC-8BA8F959A459}"/>
                  </a:ext>
                </a:extLst>
              </p:cNvPr>
              <p:cNvSpPr/>
              <p:nvPr/>
            </p:nvSpPr>
            <p:spPr>
              <a:xfrm>
                <a:off x="5299270" y="2564239"/>
                <a:ext cx="18651" cy="31915"/>
              </a:xfrm>
              <a:custGeom>
                <a:avLst/>
                <a:gdLst>
                  <a:gd name="connsiteX0" fmla="*/ 14250 w 18651"/>
                  <a:gd name="connsiteY0" fmla="*/ 80 h 31915"/>
                  <a:gd name="connsiteX1" fmla="*/ 4534 w 18651"/>
                  <a:gd name="connsiteY1" fmla="*/ 31894 h 31915"/>
                  <a:gd name="connsiteX2" fmla="*/ 14250 w 18651"/>
                  <a:gd name="connsiteY2" fmla="*/ 80 h 31915"/>
                </a:gdLst>
                <a:ahLst/>
                <a:cxnLst>
                  <a:cxn ang="0">
                    <a:pos x="connsiteX0" y="connsiteY0"/>
                  </a:cxn>
                  <a:cxn ang="0">
                    <a:pos x="connsiteX1" y="connsiteY1"/>
                  </a:cxn>
                  <a:cxn ang="0">
                    <a:pos x="connsiteX2" y="connsiteY2"/>
                  </a:cxn>
                </a:cxnLst>
                <a:rect l="l" t="t" r="r" b="b"/>
                <a:pathLst>
                  <a:path w="18651" h="31915">
                    <a:moveTo>
                      <a:pt x="14250" y="80"/>
                    </a:moveTo>
                    <a:cubicBezTo>
                      <a:pt x="2153" y="2271"/>
                      <a:pt x="-5276" y="32846"/>
                      <a:pt x="4534" y="31894"/>
                    </a:cubicBezTo>
                    <a:cubicBezTo>
                      <a:pt x="14250" y="30846"/>
                      <a:pt x="24823" y="-1825"/>
                      <a:pt x="14250" y="8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orme libre : forme 70">
                <a:extLst>
                  <a:ext uri="{FF2B5EF4-FFF2-40B4-BE49-F238E27FC236}">
                    <a16:creationId xmlns:a16="http://schemas.microsoft.com/office/drawing/2014/main" id="{E75709F4-87F3-6AF3-012C-F45FAD967183}"/>
                  </a:ext>
                </a:extLst>
              </p:cNvPr>
              <p:cNvSpPr/>
              <p:nvPr/>
            </p:nvSpPr>
            <p:spPr>
              <a:xfrm>
                <a:off x="5813487" y="3244559"/>
                <a:ext cx="44915" cy="73550"/>
              </a:xfrm>
              <a:custGeom>
                <a:avLst/>
                <a:gdLst>
                  <a:gd name="connsiteX0" fmla="*/ 2572 w 44915"/>
                  <a:gd name="connsiteY0" fmla="*/ 1084 h 73550"/>
                  <a:gd name="connsiteX1" fmla="*/ 5810 w 44915"/>
                  <a:gd name="connsiteY1" fmla="*/ 17467 h 73550"/>
                  <a:gd name="connsiteX2" fmla="*/ 9906 w 44915"/>
                  <a:gd name="connsiteY2" fmla="*/ 38613 h 73550"/>
                  <a:gd name="connsiteX3" fmla="*/ 1714 w 44915"/>
                  <a:gd name="connsiteY3" fmla="*/ 52043 h 73550"/>
                  <a:gd name="connsiteX4" fmla="*/ 18860 w 44915"/>
                  <a:gd name="connsiteY4" fmla="*/ 57853 h 73550"/>
                  <a:gd name="connsiteX5" fmla="*/ 18002 w 44915"/>
                  <a:gd name="connsiteY5" fmla="*/ 73283 h 73550"/>
                  <a:gd name="connsiteX6" fmla="*/ 31052 w 44915"/>
                  <a:gd name="connsiteY6" fmla="*/ 59853 h 73550"/>
                  <a:gd name="connsiteX7" fmla="*/ 42481 w 44915"/>
                  <a:gd name="connsiteY7" fmla="*/ 43470 h 73550"/>
                  <a:gd name="connsiteX8" fmla="*/ 39243 w 44915"/>
                  <a:gd name="connsiteY8" fmla="*/ 30993 h 73550"/>
                  <a:gd name="connsiteX9" fmla="*/ 27051 w 44915"/>
                  <a:gd name="connsiteY9" fmla="*/ 30993 h 73550"/>
                  <a:gd name="connsiteX10" fmla="*/ 16478 w 44915"/>
                  <a:gd name="connsiteY10" fmla="*/ 18515 h 73550"/>
                  <a:gd name="connsiteX11" fmla="*/ 2572 w 44915"/>
                  <a:gd name="connsiteY11" fmla="*/ 1084 h 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5" h="73550">
                    <a:moveTo>
                      <a:pt x="2572" y="1084"/>
                    </a:moveTo>
                    <a:cubicBezTo>
                      <a:pt x="-667" y="2989"/>
                      <a:pt x="2572" y="13562"/>
                      <a:pt x="5810" y="17467"/>
                    </a:cubicBezTo>
                    <a:cubicBezTo>
                      <a:pt x="9049" y="21372"/>
                      <a:pt x="10668" y="34803"/>
                      <a:pt x="9906" y="38613"/>
                    </a:cubicBezTo>
                    <a:cubicBezTo>
                      <a:pt x="9144" y="42422"/>
                      <a:pt x="-4762" y="47280"/>
                      <a:pt x="1714" y="52043"/>
                    </a:cubicBezTo>
                    <a:cubicBezTo>
                      <a:pt x="8287" y="56900"/>
                      <a:pt x="20479" y="52043"/>
                      <a:pt x="18860" y="57853"/>
                    </a:cubicBezTo>
                    <a:cubicBezTo>
                      <a:pt x="17240" y="63663"/>
                      <a:pt x="10668" y="71379"/>
                      <a:pt x="18002" y="73283"/>
                    </a:cubicBezTo>
                    <a:cubicBezTo>
                      <a:pt x="25337" y="75188"/>
                      <a:pt x="27718" y="66521"/>
                      <a:pt x="31052" y="59853"/>
                    </a:cubicBezTo>
                    <a:cubicBezTo>
                      <a:pt x="34290" y="53090"/>
                      <a:pt x="36767" y="47375"/>
                      <a:pt x="42481" y="43470"/>
                    </a:cubicBezTo>
                    <a:cubicBezTo>
                      <a:pt x="48197" y="39660"/>
                      <a:pt x="42481" y="30993"/>
                      <a:pt x="39243" y="30993"/>
                    </a:cubicBezTo>
                    <a:cubicBezTo>
                      <a:pt x="36005" y="30993"/>
                      <a:pt x="34385" y="35850"/>
                      <a:pt x="27051" y="30993"/>
                    </a:cubicBezTo>
                    <a:cubicBezTo>
                      <a:pt x="19717" y="26135"/>
                      <a:pt x="21336" y="28135"/>
                      <a:pt x="16478" y="18515"/>
                    </a:cubicBezTo>
                    <a:cubicBezTo>
                      <a:pt x="11525" y="8704"/>
                      <a:pt x="10668" y="-3774"/>
                      <a:pt x="2572" y="108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orme libre : forme 71">
                <a:extLst>
                  <a:ext uri="{FF2B5EF4-FFF2-40B4-BE49-F238E27FC236}">
                    <a16:creationId xmlns:a16="http://schemas.microsoft.com/office/drawing/2014/main" id="{8965F003-8F56-7CD6-D620-AE76E460DBC4}"/>
                  </a:ext>
                </a:extLst>
              </p:cNvPr>
              <p:cNvSpPr/>
              <p:nvPr/>
            </p:nvSpPr>
            <p:spPr>
              <a:xfrm>
                <a:off x="5747512" y="3306775"/>
                <a:ext cx="74167" cy="71711"/>
              </a:xfrm>
              <a:custGeom>
                <a:avLst/>
                <a:gdLst>
                  <a:gd name="connsiteX0" fmla="*/ 61975 w 74167"/>
                  <a:gd name="connsiteY0" fmla="*/ 399 h 71711"/>
                  <a:gd name="connsiteX1" fmla="*/ 48926 w 74167"/>
                  <a:gd name="connsiteY1" fmla="*/ 10972 h 71711"/>
                  <a:gd name="connsiteX2" fmla="*/ 35020 w 74167"/>
                  <a:gd name="connsiteY2" fmla="*/ 27355 h 71711"/>
                  <a:gd name="connsiteX3" fmla="*/ 825 w 74167"/>
                  <a:gd name="connsiteY3" fmla="*/ 56216 h 71711"/>
                  <a:gd name="connsiteX4" fmla="*/ 17112 w 74167"/>
                  <a:gd name="connsiteY4" fmla="*/ 70693 h 71711"/>
                  <a:gd name="connsiteX5" fmla="*/ 35877 w 74167"/>
                  <a:gd name="connsiteY5" fmla="*/ 62978 h 71711"/>
                  <a:gd name="connsiteX6" fmla="*/ 63595 w 74167"/>
                  <a:gd name="connsiteY6" fmla="*/ 35070 h 71711"/>
                  <a:gd name="connsiteX7" fmla="*/ 74167 w 74167"/>
                  <a:gd name="connsiteY7" fmla="*/ 10972 h 71711"/>
                  <a:gd name="connsiteX8" fmla="*/ 61975 w 74167"/>
                  <a:gd name="connsiteY8" fmla="*/ 399 h 7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67" h="71711">
                    <a:moveTo>
                      <a:pt x="61975" y="399"/>
                    </a:moveTo>
                    <a:cubicBezTo>
                      <a:pt x="60642" y="5066"/>
                      <a:pt x="53879" y="6209"/>
                      <a:pt x="48926" y="10972"/>
                    </a:cubicBezTo>
                    <a:cubicBezTo>
                      <a:pt x="44068" y="15829"/>
                      <a:pt x="48926" y="17734"/>
                      <a:pt x="35020" y="27355"/>
                    </a:cubicBezTo>
                    <a:cubicBezTo>
                      <a:pt x="21208" y="36975"/>
                      <a:pt x="4063" y="47548"/>
                      <a:pt x="825" y="56216"/>
                    </a:cubicBezTo>
                    <a:cubicBezTo>
                      <a:pt x="-2414" y="64883"/>
                      <a:pt x="4063" y="69741"/>
                      <a:pt x="17112" y="70693"/>
                    </a:cubicBezTo>
                    <a:cubicBezTo>
                      <a:pt x="30162" y="71646"/>
                      <a:pt x="26828" y="74503"/>
                      <a:pt x="35877" y="62978"/>
                    </a:cubicBezTo>
                    <a:cubicBezTo>
                      <a:pt x="44830" y="51453"/>
                      <a:pt x="52927" y="44690"/>
                      <a:pt x="63595" y="35070"/>
                    </a:cubicBezTo>
                    <a:cubicBezTo>
                      <a:pt x="74167" y="25450"/>
                      <a:pt x="74167" y="10972"/>
                      <a:pt x="74167" y="10972"/>
                    </a:cubicBezTo>
                    <a:cubicBezTo>
                      <a:pt x="74167" y="10972"/>
                      <a:pt x="62833" y="-2458"/>
                      <a:pt x="61975" y="39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orme libre : forme 72">
                <a:extLst>
                  <a:ext uri="{FF2B5EF4-FFF2-40B4-BE49-F238E27FC236}">
                    <a16:creationId xmlns:a16="http://schemas.microsoft.com/office/drawing/2014/main" id="{3C0D4C26-4CDF-73AC-416C-005EC1CE14FC}"/>
                  </a:ext>
                </a:extLst>
              </p:cNvPr>
              <p:cNvSpPr/>
              <p:nvPr/>
            </p:nvSpPr>
            <p:spPr>
              <a:xfrm>
                <a:off x="5534926" y="3309768"/>
                <a:ext cx="37664" cy="33383"/>
              </a:xfrm>
              <a:custGeom>
                <a:avLst/>
                <a:gdLst>
                  <a:gd name="connsiteX0" fmla="*/ 2527 w 37664"/>
                  <a:gd name="connsiteY0" fmla="*/ 5122 h 33383"/>
                  <a:gd name="connsiteX1" fmla="*/ 9004 w 37664"/>
                  <a:gd name="connsiteY1" fmla="*/ 26267 h 33383"/>
                  <a:gd name="connsiteX2" fmla="*/ 25292 w 37664"/>
                  <a:gd name="connsiteY2" fmla="*/ 31125 h 33383"/>
                  <a:gd name="connsiteX3" fmla="*/ 37484 w 37664"/>
                  <a:gd name="connsiteY3" fmla="*/ 1312 h 33383"/>
                  <a:gd name="connsiteX4" fmla="*/ 15481 w 37664"/>
                  <a:gd name="connsiteY4" fmla="*/ 9979 h 33383"/>
                  <a:gd name="connsiteX5" fmla="*/ 2527 w 37664"/>
                  <a:gd name="connsiteY5" fmla="*/ 5122 h 3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64" h="33383">
                    <a:moveTo>
                      <a:pt x="2527" y="5122"/>
                    </a:moveTo>
                    <a:cubicBezTo>
                      <a:pt x="-6426" y="15695"/>
                      <a:pt x="11481" y="15695"/>
                      <a:pt x="9004" y="26267"/>
                    </a:cubicBezTo>
                    <a:cubicBezTo>
                      <a:pt x="6528" y="36840"/>
                      <a:pt x="21196" y="33030"/>
                      <a:pt x="25292" y="31125"/>
                    </a:cubicBezTo>
                    <a:cubicBezTo>
                      <a:pt x="29388" y="29220"/>
                      <a:pt x="39103" y="7027"/>
                      <a:pt x="37484" y="1312"/>
                    </a:cubicBezTo>
                    <a:cubicBezTo>
                      <a:pt x="35865" y="-4498"/>
                      <a:pt x="19577" y="10932"/>
                      <a:pt x="15481" y="9979"/>
                    </a:cubicBezTo>
                    <a:cubicBezTo>
                      <a:pt x="11481" y="8932"/>
                      <a:pt x="2527" y="5122"/>
                      <a:pt x="2527" y="512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orme libre : forme 73">
                <a:extLst>
                  <a:ext uri="{FF2B5EF4-FFF2-40B4-BE49-F238E27FC236}">
                    <a16:creationId xmlns:a16="http://schemas.microsoft.com/office/drawing/2014/main" id="{7B5098D5-342D-8AA9-2C8B-6A52BB091685}"/>
                  </a:ext>
                </a:extLst>
              </p:cNvPr>
              <p:cNvSpPr/>
              <p:nvPr/>
            </p:nvSpPr>
            <p:spPr>
              <a:xfrm>
                <a:off x="5223594" y="2967310"/>
                <a:ext cx="408442" cy="328642"/>
              </a:xfrm>
              <a:custGeom>
                <a:avLst/>
                <a:gdLst>
                  <a:gd name="connsiteX0" fmla="*/ 254423 w 408442"/>
                  <a:gd name="connsiteY0" fmla="*/ 272522 h 328642"/>
                  <a:gd name="connsiteX1" fmla="*/ 246231 w 408442"/>
                  <a:gd name="connsiteY1" fmla="*/ 274427 h 328642"/>
                  <a:gd name="connsiteX2" fmla="*/ 241373 w 408442"/>
                  <a:gd name="connsiteY2" fmla="*/ 257092 h 328642"/>
                  <a:gd name="connsiteX3" fmla="*/ 228324 w 408442"/>
                  <a:gd name="connsiteY3" fmla="*/ 272522 h 328642"/>
                  <a:gd name="connsiteX4" fmla="*/ 213656 w 408442"/>
                  <a:gd name="connsiteY4" fmla="*/ 274427 h 328642"/>
                  <a:gd name="connsiteX5" fmla="*/ 214513 w 408442"/>
                  <a:gd name="connsiteY5" fmla="*/ 253282 h 328642"/>
                  <a:gd name="connsiteX6" fmla="*/ 191748 w 408442"/>
                  <a:gd name="connsiteY6" fmla="*/ 243661 h 328642"/>
                  <a:gd name="connsiteX7" fmla="*/ 172984 w 408442"/>
                  <a:gd name="connsiteY7" fmla="*/ 235946 h 328642"/>
                  <a:gd name="connsiteX8" fmla="*/ 146123 w 408442"/>
                  <a:gd name="connsiteY8" fmla="*/ 246519 h 328642"/>
                  <a:gd name="connsiteX9" fmla="*/ 122501 w 408442"/>
                  <a:gd name="connsiteY9" fmla="*/ 247472 h 328642"/>
                  <a:gd name="connsiteX10" fmla="*/ 113548 w 408442"/>
                  <a:gd name="connsiteY10" fmla="*/ 279666 h 328642"/>
                  <a:gd name="connsiteX11" fmla="*/ 80877 w 408442"/>
                  <a:gd name="connsiteY11" fmla="*/ 271570 h 328642"/>
                  <a:gd name="connsiteX12" fmla="*/ 60589 w 408442"/>
                  <a:gd name="connsiteY12" fmla="*/ 283095 h 328642"/>
                  <a:gd name="connsiteX13" fmla="*/ 36110 w 408442"/>
                  <a:gd name="connsiteY13" fmla="*/ 284047 h 328642"/>
                  <a:gd name="connsiteX14" fmla="*/ 25537 w 408442"/>
                  <a:gd name="connsiteY14" fmla="*/ 264807 h 328642"/>
                  <a:gd name="connsiteX15" fmla="*/ 39348 w 408442"/>
                  <a:gd name="connsiteY15" fmla="*/ 241661 h 328642"/>
                  <a:gd name="connsiteX16" fmla="*/ 27918 w 408442"/>
                  <a:gd name="connsiteY16" fmla="*/ 224326 h 328642"/>
                  <a:gd name="connsiteX17" fmla="*/ 20584 w 408442"/>
                  <a:gd name="connsiteY17" fmla="*/ 204133 h 328642"/>
                  <a:gd name="connsiteX18" fmla="*/ 17346 w 408442"/>
                  <a:gd name="connsiteY18" fmla="*/ 177177 h 328642"/>
                  <a:gd name="connsiteX19" fmla="*/ 581 w 408442"/>
                  <a:gd name="connsiteY19" fmla="*/ 158889 h 328642"/>
                  <a:gd name="connsiteX20" fmla="*/ 14964 w 408442"/>
                  <a:gd name="connsiteY20" fmla="*/ 131933 h 328642"/>
                  <a:gd name="connsiteX21" fmla="*/ 46682 w 408442"/>
                  <a:gd name="connsiteY21" fmla="*/ 108883 h 328642"/>
                  <a:gd name="connsiteX22" fmla="*/ 67066 w 408442"/>
                  <a:gd name="connsiteY22" fmla="*/ 106978 h 328642"/>
                  <a:gd name="connsiteX23" fmla="*/ 89831 w 408442"/>
                  <a:gd name="connsiteY23" fmla="*/ 100215 h 328642"/>
                  <a:gd name="connsiteX24" fmla="*/ 89164 w 408442"/>
                  <a:gd name="connsiteY24" fmla="*/ 60591 h 328642"/>
                  <a:gd name="connsiteX25" fmla="*/ 119168 w 408442"/>
                  <a:gd name="connsiteY25" fmla="*/ 62686 h 328642"/>
                  <a:gd name="connsiteX26" fmla="*/ 130502 w 408442"/>
                  <a:gd name="connsiteY26" fmla="*/ 39636 h 328642"/>
                  <a:gd name="connsiteX27" fmla="*/ 146790 w 408442"/>
                  <a:gd name="connsiteY27" fmla="*/ 39636 h 328642"/>
                  <a:gd name="connsiteX28" fmla="*/ 164697 w 408442"/>
                  <a:gd name="connsiteY28" fmla="*/ 43446 h 328642"/>
                  <a:gd name="connsiteX29" fmla="*/ 172889 w 408442"/>
                  <a:gd name="connsiteY29" fmla="*/ 28015 h 328642"/>
                  <a:gd name="connsiteX30" fmla="*/ 179461 w 408442"/>
                  <a:gd name="connsiteY30" fmla="*/ 13537 h 328642"/>
                  <a:gd name="connsiteX31" fmla="*/ 191653 w 408442"/>
                  <a:gd name="connsiteY31" fmla="*/ 28968 h 328642"/>
                  <a:gd name="connsiteX32" fmla="*/ 195749 w 408442"/>
                  <a:gd name="connsiteY32" fmla="*/ 9727 h 328642"/>
                  <a:gd name="connsiteX33" fmla="*/ 207941 w 408442"/>
                  <a:gd name="connsiteY33" fmla="*/ 19348 h 328642"/>
                  <a:gd name="connsiteX34" fmla="*/ 236421 w 408442"/>
                  <a:gd name="connsiteY34" fmla="*/ 20300 h 328642"/>
                  <a:gd name="connsiteX35" fmla="*/ 230705 w 408442"/>
                  <a:gd name="connsiteY35" fmla="*/ 52018 h 328642"/>
                  <a:gd name="connsiteX36" fmla="*/ 255947 w 408442"/>
                  <a:gd name="connsiteY36" fmla="*/ 68401 h 328642"/>
                  <a:gd name="connsiteX37" fmla="*/ 277949 w 408442"/>
                  <a:gd name="connsiteY37" fmla="*/ 76117 h 328642"/>
                  <a:gd name="connsiteX38" fmla="*/ 284426 w 408442"/>
                  <a:gd name="connsiteY38" fmla="*/ 38588 h 328642"/>
                  <a:gd name="connsiteX39" fmla="*/ 288522 w 408442"/>
                  <a:gd name="connsiteY39" fmla="*/ 107 h 328642"/>
                  <a:gd name="connsiteX40" fmla="*/ 303191 w 408442"/>
                  <a:gd name="connsiteY40" fmla="*/ 32873 h 328642"/>
                  <a:gd name="connsiteX41" fmla="*/ 323574 w 408442"/>
                  <a:gd name="connsiteY41" fmla="*/ 62686 h 328642"/>
                  <a:gd name="connsiteX42" fmla="*/ 335766 w 408442"/>
                  <a:gd name="connsiteY42" fmla="*/ 101167 h 328642"/>
                  <a:gd name="connsiteX43" fmla="*/ 370437 w 408442"/>
                  <a:gd name="connsiteY43" fmla="*/ 116026 h 328642"/>
                  <a:gd name="connsiteX44" fmla="*/ 382153 w 408442"/>
                  <a:gd name="connsiteY44" fmla="*/ 157936 h 328642"/>
                  <a:gd name="connsiteX45" fmla="*/ 408442 w 408442"/>
                  <a:gd name="connsiteY45" fmla="*/ 228040 h 328642"/>
                  <a:gd name="connsiteX46" fmla="*/ 374819 w 408442"/>
                  <a:gd name="connsiteY46" fmla="*/ 272522 h 328642"/>
                  <a:gd name="connsiteX47" fmla="*/ 361770 w 408442"/>
                  <a:gd name="connsiteY47" fmla="*/ 305193 h 328642"/>
                  <a:gd name="connsiteX48" fmla="*/ 347958 w 408442"/>
                  <a:gd name="connsiteY48" fmla="*/ 313861 h 328642"/>
                  <a:gd name="connsiteX49" fmla="*/ 323479 w 408442"/>
                  <a:gd name="connsiteY49" fmla="*/ 325386 h 328642"/>
                  <a:gd name="connsiteX50" fmla="*/ 305572 w 408442"/>
                  <a:gd name="connsiteY50" fmla="*/ 319576 h 328642"/>
                  <a:gd name="connsiteX51" fmla="*/ 292523 w 408442"/>
                  <a:gd name="connsiteY51" fmla="*/ 323386 h 328642"/>
                  <a:gd name="connsiteX52" fmla="*/ 271377 w 408442"/>
                  <a:gd name="connsiteY52" fmla="*/ 311860 h 328642"/>
                  <a:gd name="connsiteX53" fmla="*/ 268901 w 408442"/>
                  <a:gd name="connsiteY53" fmla="*/ 294525 h 328642"/>
                  <a:gd name="connsiteX54" fmla="*/ 257471 w 408442"/>
                  <a:gd name="connsiteY54" fmla="*/ 281095 h 328642"/>
                  <a:gd name="connsiteX55" fmla="*/ 254423 w 408442"/>
                  <a:gd name="connsiteY55" fmla="*/ 272522 h 32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8442" h="328642">
                    <a:moveTo>
                      <a:pt x="254423" y="272522"/>
                    </a:moveTo>
                    <a:cubicBezTo>
                      <a:pt x="254423" y="262711"/>
                      <a:pt x="249565" y="283095"/>
                      <a:pt x="246231" y="274427"/>
                    </a:cubicBezTo>
                    <a:cubicBezTo>
                      <a:pt x="242993" y="265759"/>
                      <a:pt x="249470" y="251377"/>
                      <a:pt x="241373" y="257092"/>
                    </a:cubicBezTo>
                    <a:cubicBezTo>
                      <a:pt x="233182" y="262902"/>
                      <a:pt x="229181" y="267664"/>
                      <a:pt x="228324" y="272522"/>
                    </a:cubicBezTo>
                    <a:cubicBezTo>
                      <a:pt x="227467" y="277285"/>
                      <a:pt x="212894" y="279285"/>
                      <a:pt x="213656" y="274427"/>
                    </a:cubicBezTo>
                    <a:cubicBezTo>
                      <a:pt x="214513" y="269665"/>
                      <a:pt x="220228" y="258044"/>
                      <a:pt x="214513" y="253282"/>
                    </a:cubicBezTo>
                    <a:cubicBezTo>
                      <a:pt x="208798" y="248424"/>
                      <a:pt x="199082" y="246519"/>
                      <a:pt x="191748" y="243661"/>
                    </a:cubicBezTo>
                    <a:cubicBezTo>
                      <a:pt x="184414" y="240804"/>
                      <a:pt x="192605" y="231184"/>
                      <a:pt x="172984" y="235946"/>
                    </a:cubicBezTo>
                    <a:cubicBezTo>
                      <a:pt x="153458" y="240804"/>
                      <a:pt x="146123" y="246519"/>
                      <a:pt x="146123" y="246519"/>
                    </a:cubicBezTo>
                    <a:cubicBezTo>
                      <a:pt x="146123" y="246519"/>
                      <a:pt x="128216" y="239756"/>
                      <a:pt x="122501" y="247472"/>
                    </a:cubicBezTo>
                    <a:cubicBezTo>
                      <a:pt x="116787" y="255187"/>
                      <a:pt x="113548" y="279666"/>
                      <a:pt x="113548" y="279666"/>
                    </a:cubicBezTo>
                    <a:cubicBezTo>
                      <a:pt x="113548" y="279666"/>
                      <a:pt x="85830" y="270617"/>
                      <a:pt x="80877" y="271570"/>
                    </a:cubicBezTo>
                    <a:cubicBezTo>
                      <a:pt x="76020" y="272522"/>
                      <a:pt x="67923" y="280238"/>
                      <a:pt x="60589" y="283095"/>
                    </a:cubicBezTo>
                    <a:cubicBezTo>
                      <a:pt x="53255" y="285952"/>
                      <a:pt x="41063" y="288905"/>
                      <a:pt x="36110" y="284047"/>
                    </a:cubicBezTo>
                    <a:cubicBezTo>
                      <a:pt x="31252" y="279190"/>
                      <a:pt x="23060" y="270617"/>
                      <a:pt x="25537" y="264807"/>
                    </a:cubicBezTo>
                    <a:cubicBezTo>
                      <a:pt x="28013" y="258997"/>
                      <a:pt x="45921" y="251281"/>
                      <a:pt x="39348" y="241661"/>
                    </a:cubicBezTo>
                    <a:cubicBezTo>
                      <a:pt x="32776" y="232041"/>
                      <a:pt x="28775" y="230136"/>
                      <a:pt x="27918" y="224326"/>
                    </a:cubicBezTo>
                    <a:cubicBezTo>
                      <a:pt x="27061" y="218515"/>
                      <a:pt x="30395" y="215658"/>
                      <a:pt x="20584" y="204133"/>
                    </a:cubicBezTo>
                    <a:cubicBezTo>
                      <a:pt x="10773" y="192607"/>
                      <a:pt x="13250" y="179082"/>
                      <a:pt x="17346" y="177177"/>
                    </a:cubicBezTo>
                    <a:cubicBezTo>
                      <a:pt x="21441" y="175177"/>
                      <a:pt x="3820" y="163651"/>
                      <a:pt x="581" y="158889"/>
                    </a:cubicBezTo>
                    <a:cubicBezTo>
                      <a:pt x="-2657" y="154031"/>
                      <a:pt x="8392" y="136791"/>
                      <a:pt x="14964" y="131933"/>
                    </a:cubicBezTo>
                    <a:cubicBezTo>
                      <a:pt x="21537" y="127171"/>
                      <a:pt x="41063" y="108883"/>
                      <a:pt x="46682" y="108883"/>
                    </a:cubicBezTo>
                    <a:cubicBezTo>
                      <a:pt x="52397" y="108883"/>
                      <a:pt x="61351" y="111740"/>
                      <a:pt x="67066" y="106978"/>
                    </a:cubicBezTo>
                    <a:cubicBezTo>
                      <a:pt x="72781" y="102120"/>
                      <a:pt x="89831" y="104120"/>
                      <a:pt x="89831" y="100215"/>
                    </a:cubicBezTo>
                    <a:cubicBezTo>
                      <a:pt x="89831" y="96405"/>
                      <a:pt x="85068" y="65353"/>
                      <a:pt x="89164" y="60591"/>
                    </a:cubicBezTo>
                    <a:cubicBezTo>
                      <a:pt x="93260" y="55733"/>
                      <a:pt x="116691" y="66496"/>
                      <a:pt x="119168" y="62686"/>
                    </a:cubicBezTo>
                    <a:cubicBezTo>
                      <a:pt x="121549" y="58876"/>
                      <a:pt x="125645" y="42493"/>
                      <a:pt x="130502" y="39636"/>
                    </a:cubicBezTo>
                    <a:cubicBezTo>
                      <a:pt x="135455" y="36778"/>
                      <a:pt x="139456" y="30016"/>
                      <a:pt x="146790" y="39636"/>
                    </a:cubicBezTo>
                    <a:cubicBezTo>
                      <a:pt x="154124" y="49256"/>
                      <a:pt x="161459" y="53066"/>
                      <a:pt x="164697" y="43446"/>
                    </a:cubicBezTo>
                    <a:cubicBezTo>
                      <a:pt x="167936" y="33826"/>
                      <a:pt x="165555" y="36683"/>
                      <a:pt x="172889" y="28015"/>
                    </a:cubicBezTo>
                    <a:cubicBezTo>
                      <a:pt x="180223" y="19348"/>
                      <a:pt x="172031" y="4870"/>
                      <a:pt x="179461" y="13537"/>
                    </a:cubicBezTo>
                    <a:cubicBezTo>
                      <a:pt x="186795" y="22205"/>
                      <a:pt x="191653" y="28968"/>
                      <a:pt x="191653" y="28968"/>
                    </a:cubicBezTo>
                    <a:cubicBezTo>
                      <a:pt x="191653" y="28968"/>
                      <a:pt x="190891" y="9727"/>
                      <a:pt x="195749" y="9727"/>
                    </a:cubicBezTo>
                    <a:cubicBezTo>
                      <a:pt x="200606" y="9727"/>
                      <a:pt x="205559" y="19348"/>
                      <a:pt x="207941" y="19348"/>
                    </a:cubicBezTo>
                    <a:cubicBezTo>
                      <a:pt x="210417" y="19348"/>
                      <a:pt x="232420" y="13537"/>
                      <a:pt x="236421" y="20300"/>
                    </a:cubicBezTo>
                    <a:cubicBezTo>
                      <a:pt x="240516" y="27063"/>
                      <a:pt x="224990" y="45351"/>
                      <a:pt x="230705" y="52018"/>
                    </a:cubicBezTo>
                    <a:cubicBezTo>
                      <a:pt x="236421" y="58781"/>
                      <a:pt x="247755" y="62591"/>
                      <a:pt x="255947" y="68401"/>
                    </a:cubicBezTo>
                    <a:cubicBezTo>
                      <a:pt x="264138" y="74116"/>
                      <a:pt x="273854" y="87642"/>
                      <a:pt x="277949" y="76117"/>
                    </a:cubicBezTo>
                    <a:cubicBezTo>
                      <a:pt x="282045" y="64591"/>
                      <a:pt x="290141" y="47256"/>
                      <a:pt x="284426" y="38588"/>
                    </a:cubicBezTo>
                    <a:cubicBezTo>
                      <a:pt x="278712" y="29920"/>
                      <a:pt x="286046" y="2012"/>
                      <a:pt x="288522" y="107"/>
                    </a:cubicBezTo>
                    <a:cubicBezTo>
                      <a:pt x="290999" y="-1798"/>
                      <a:pt x="294999" y="22205"/>
                      <a:pt x="303191" y="32873"/>
                    </a:cubicBezTo>
                    <a:cubicBezTo>
                      <a:pt x="311382" y="43446"/>
                      <a:pt x="319479" y="51161"/>
                      <a:pt x="323574" y="62686"/>
                    </a:cubicBezTo>
                    <a:cubicBezTo>
                      <a:pt x="327670" y="74212"/>
                      <a:pt x="328432" y="94500"/>
                      <a:pt x="335766" y="101167"/>
                    </a:cubicBezTo>
                    <a:cubicBezTo>
                      <a:pt x="343100" y="107930"/>
                      <a:pt x="371295" y="107454"/>
                      <a:pt x="370437" y="116026"/>
                    </a:cubicBezTo>
                    <a:cubicBezTo>
                      <a:pt x="369675" y="124694"/>
                      <a:pt x="373199" y="141554"/>
                      <a:pt x="382153" y="157936"/>
                    </a:cubicBezTo>
                    <a:cubicBezTo>
                      <a:pt x="391106" y="174319"/>
                      <a:pt x="408442" y="212610"/>
                      <a:pt x="408442" y="228040"/>
                    </a:cubicBezTo>
                    <a:cubicBezTo>
                      <a:pt x="408442" y="243471"/>
                      <a:pt x="382153" y="260902"/>
                      <a:pt x="374819" y="272522"/>
                    </a:cubicBezTo>
                    <a:cubicBezTo>
                      <a:pt x="367484" y="284047"/>
                      <a:pt x="365008" y="299478"/>
                      <a:pt x="361770" y="305193"/>
                    </a:cubicBezTo>
                    <a:cubicBezTo>
                      <a:pt x="358531" y="310908"/>
                      <a:pt x="360150" y="310051"/>
                      <a:pt x="347958" y="313861"/>
                    </a:cubicBezTo>
                    <a:cubicBezTo>
                      <a:pt x="335671" y="317671"/>
                      <a:pt x="326813" y="329291"/>
                      <a:pt x="323479" y="325386"/>
                    </a:cubicBezTo>
                    <a:cubicBezTo>
                      <a:pt x="320240" y="321576"/>
                      <a:pt x="308810" y="314813"/>
                      <a:pt x="305572" y="319576"/>
                    </a:cubicBezTo>
                    <a:cubicBezTo>
                      <a:pt x="302333" y="324433"/>
                      <a:pt x="298238" y="335006"/>
                      <a:pt x="292523" y="323386"/>
                    </a:cubicBezTo>
                    <a:cubicBezTo>
                      <a:pt x="286808" y="311860"/>
                      <a:pt x="273758" y="313765"/>
                      <a:pt x="271377" y="311860"/>
                    </a:cubicBezTo>
                    <a:cubicBezTo>
                      <a:pt x="268901" y="309955"/>
                      <a:pt x="268901" y="304145"/>
                      <a:pt x="268901" y="294525"/>
                    </a:cubicBezTo>
                    <a:cubicBezTo>
                      <a:pt x="268901" y="284905"/>
                      <a:pt x="258328" y="283952"/>
                      <a:pt x="257471" y="281095"/>
                    </a:cubicBezTo>
                    <a:cubicBezTo>
                      <a:pt x="256899" y="278332"/>
                      <a:pt x="254423" y="275380"/>
                      <a:pt x="254423" y="27252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orme libre : forme 74">
                <a:extLst>
                  <a:ext uri="{FF2B5EF4-FFF2-40B4-BE49-F238E27FC236}">
                    <a16:creationId xmlns:a16="http://schemas.microsoft.com/office/drawing/2014/main" id="{BB518215-FFC6-6543-9D52-A46671B85A8D}"/>
                  </a:ext>
                </a:extLst>
              </p:cNvPr>
              <p:cNvSpPr/>
              <p:nvPr/>
            </p:nvSpPr>
            <p:spPr>
              <a:xfrm>
                <a:off x="5853493" y="3030784"/>
                <a:ext cx="23665" cy="21122"/>
              </a:xfrm>
              <a:custGeom>
                <a:avLst/>
                <a:gdLst>
                  <a:gd name="connsiteX0" fmla="*/ 0 w 23665"/>
                  <a:gd name="connsiteY0" fmla="*/ 20453 h 21122"/>
                  <a:gd name="connsiteX1" fmla="*/ 22003 w 23665"/>
                  <a:gd name="connsiteY1" fmla="*/ 260 h 21122"/>
                  <a:gd name="connsiteX2" fmla="*/ 0 w 23665"/>
                  <a:gd name="connsiteY2" fmla="*/ 20453 h 21122"/>
                </a:gdLst>
                <a:ahLst/>
                <a:cxnLst>
                  <a:cxn ang="0">
                    <a:pos x="connsiteX0" y="connsiteY0"/>
                  </a:cxn>
                  <a:cxn ang="0">
                    <a:pos x="connsiteX1" y="connsiteY1"/>
                  </a:cxn>
                  <a:cxn ang="0">
                    <a:pos x="connsiteX2" y="connsiteY2"/>
                  </a:cxn>
                </a:cxnLst>
                <a:rect l="l" t="t" r="r" b="b"/>
                <a:pathLst>
                  <a:path w="23665" h="21122">
                    <a:moveTo>
                      <a:pt x="0" y="20453"/>
                    </a:moveTo>
                    <a:cubicBezTo>
                      <a:pt x="10668" y="25216"/>
                      <a:pt x="29337" y="3118"/>
                      <a:pt x="22003" y="260"/>
                    </a:cubicBezTo>
                    <a:cubicBezTo>
                      <a:pt x="14668" y="-2692"/>
                      <a:pt x="0" y="20453"/>
                      <a:pt x="0" y="2045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orme libre : forme 75">
                <a:extLst>
                  <a:ext uri="{FF2B5EF4-FFF2-40B4-BE49-F238E27FC236}">
                    <a16:creationId xmlns:a16="http://schemas.microsoft.com/office/drawing/2014/main" id="{B654FA54-260A-8BAC-56D2-CE63F23B0978}"/>
                  </a:ext>
                </a:extLst>
              </p:cNvPr>
              <p:cNvSpPr/>
              <p:nvPr/>
            </p:nvSpPr>
            <p:spPr>
              <a:xfrm>
                <a:off x="5726025" y="3082870"/>
                <a:ext cx="24176" cy="21658"/>
              </a:xfrm>
              <a:custGeom>
                <a:avLst/>
                <a:gdLst>
                  <a:gd name="connsiteX0" fmla="*/ 24026 w 24176"/>
                  <a:gd name="connsiteY0" fmla="*/ 16469 h 21658"/>
                  <a:gd name="connsiteX1" fmla="*/ 7738 w 24176"/>
                  <a:gd name="connsiteY1" fmla="*/ 12658 h 21658"/>
                  <a:gd name="connsiteX2" fmla="*/ 7738 w 24176"/>
                  <a:gd name="connsiteY2" fmla="*/ 1133 h 21658"/>
                  <a:gd name="connsiteX3" fmla="*/ 24026 w 24176"/>
                  <a:gd name="connsiteY3" fmla="*/ 16469 h 21658"/>
                </a:gdLst>
                <a:ahLst/>
                <a:cxnLst>
                  <a:cxn ang="0">
                    <a:pos x="connsiteX0" y="connsiteY0"/>
                  </a:cxn>
                  <a:cxn ang="0">
                    <a:pos x="connsiteX1" y="connsiteY1"/>
                  </a:cxn>
                  <a:cxn ang="0">
                    <a:pos x="connsiteX2" y="connsiteY2"/>
                  </a:cxn>
                  <a:cxn ang="0">
                    <a:pos x="connsiteX3" y="connsiteY3"/>
                  </a:cxn>
                </a:cxnLst>
                <a:rect l="l" t="t" r="r" b="b"/>
                <a:pathLst>
                  <a:path w="24176" h="21658">
                    <a:moveTo>
                      <a:pt x="24026" y="16469"/>
                    </a:moveTo>
                    <a:cubicBezTo>
                      <a:pt x="22407" y="25803"/>
                      <a:pt x="12596" y="21326"/>
                      <a:pt x="7738" y="12658"/>
                    </a:cubicBezTo>
                    <a:cubicBezTo>
                      <a:pt x="2881" y="3991"/>
                      <a:pt x="-6930" y="-2772"/>
                      <a:pt x="7738" y="1133"/>
                    </a:cubicBezTo>
                    <a:cubicBezTo>
                      <a:pt x="22407" y="4943"/>
                      <a:pt x="24883" y="11611"/>
                      <a:pt x="24026" y="1646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orme libre : forme 76">
                <a:extLst>
                  <a:ext uri="{FF2B5EF4-FFF2-40B4-BE49-F238E27FC236}">
                    <a16:creationId xmlns:a16="http://schemas.microsoft.com/office/drawing/2014/main" id="{44522D65-BD70-9E02-1B09-B4357AF65292}"/>
                  </a:ext>
                </a:extLst>
              </p:cNvPr>
              <p:cNvSpPr/>
              <p:nvPr/>
            </p:nvSpPr>
            <p:spPr>
              <a:xfrm>
                <a:off x="5061081" y="2785411"/>
                <a:ext cx="108849" cy="133624"/>
              </a:xfrm>
              <a:custGeom>
                <a:avLst/>
                <a:gdLst>
                  <a:gd name="connsiteX0" fmla="*/ 2408 w 108849"/>
                  <a:gd name="connsiteY0" fmla="*/ 174 h 133624"/>
                  <a:gd name="connsiteX1" fmla="*/ 19458 w 108849"/>
                  <a:gd name="connsiteY1" fmla="*/ 26178 h 133624"/>
                  <a:gd name="connsiteX2" fmla="*/ 43937 w 108849"/>
                  <a:gd name="connsiteY2" fmla="*/ 61801 h 133624"/>
                  <a:gd name="connsiteX3" fmla="*/ 55082 w 108849"/>
                  <a:gd name="connsiteY3" fmla="*/ 109140 h 133624"/>
                  <a:gd name="connsiteX4" fmla="*/ 90324 w 108849"/>
                  <a:gd name="connsiteY4" fmla="*/ 127238 h 133624"/>
                  <a:gd name="connsiteX5" fmla="*/ 100897 w 108849"/>
                  <a:gd name="connsiteY5" fmla="*/ 126285 h 133624"/>
                  <a:gd name="connsiteX6" fmla="*/ 106612 w 108849"/>
                  <a:gd name="connsiteY6" fmla="*/ 97425 h 133624"/>
                  <a:gd name="connsiteX7" fmla="*/ 102516 w 108849"/>
                  <a:gd name="connsiteY7" fmla="*/ 83994 h 133624"/>
                  <a:gd name="connsiteX8" fmla="*/ 79751 w 108849"/>
                  <a:gd name="connsiteY8" fmla="*/ 62849 h 133624"/>
                  <a:gd name="connsiteX9" fmla="*/ 51272 w 108849"/>
                  <a:gd name="connsiteY9" fmla="*/ 35893 h 133624"/>
                  <a:gd name="connsiteX10" fmla="*/ 22792 w 108849"/>
                  <a:gd name="connsiteY10" fmla="*/ 8937 h 133624"/>
                  <a:gd name="connsiteX11" fmla="*/ 2408 w 108849"/>
                  <a:gd name="connsiteY11" fmla="*/ 174 h 1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49" h="133624">
                    <a:moveTo>
                      <a:pt x="2408" y="174"/>
                    </a:moveTo>
                    <a:cubicBezTo>
                      <a:pt x="-7688" y="2556"/>
                      <a:pt x="17077" y="23320"/>
                      <a:pt x="19458" y="26178"/>
                    </a:cubicBezTo>
                    <a:cubicBezTo>
                      <a:pt x="21934" y="29035"/>
                      <a:pt x="43937" y="51228"/>
                      <a:pt x="43937" y="61801"/>
                    </a:cubicBezTo>
                    <a:cubicBezTo>
                      <a:pt x="43937" y="72374"/>
                      <a:pt x="50986" y="105330"/>
                      <a:pt x="55082" y="109140"/>
                    </a:cubicBezTo>
                    <a:cubicBezTo>
                      <a:pt x="59177" y="113046"/>
                      <a:pt x="87085" y="119523"/>
                      <a:pt x="90324" y="127238"/>
                    </a:cubicBezTo>
                    <a:cubicBezTo>
                      <a:pt x="93563" y="134953"/>
                      <a:pt x="100897" y="136858"/>
                      <a:pt x="100897" y="126285"/>
                    </a:cubicBezTo>
                    <a:cubicBezTo>
                      <a:pt x="100897" y="115713"/>
                      <a:pt x="102516" y="103235"/>
                      <a:pt x="106612" y="97425"/>
                    </a:cubicBezTo>
                    <a:cubicBezTo>
                      <a:pt x="110707" y="91614"/>
                      <a:pt x="109088" y="82947"/>
                      <a:pt x="102516" y="83994"/>
                    </a:cubicBezTo>
                    <a:cubicBezTo>
                      <a:pt x="96039" y="84947"/>
                      <a:pt x="90324" y="71517"/>
                      <a:pt x="79751" y="62849"/>
                    </a:cubicBezTo>
                    <a:cubicBezTo>
                      <a:pt x="69178" y="54181"/>
                      <a:pt x="60987" y="48371"/>
                      <a:pt x="51272" y="35893"/>
                    </a:cubicBezTo>
                    <a:cubicBezTo>
                      <a:pt x="41556" y="23415"/>
                      <a:pt x="29269" y="15700"/>
                      <a:pt x="22792" y="8937"/>
                    </a:cubicBezTo>
                    <a:cubicBezTo>
                      <a:pt x="16219" y="2175"/>
                      <a:pt x="6504" y="-778"/>
                      <a:pt x="2408" y="17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orme libre : forme 77">
                <a:extLst>
                  <a:ext uri="{FF2B5EF4-FFF2-40B4-BE49-F238E27FC236}">
                    <a16:creationId xmlns:a16="http://schemas.microsoft.com/office/drawing/2014/main" id="{40473B5B-D435-3FB2-2DFA-DE102841262A}"/>
                  </a:ext>
                </a:extLst>
              </p:cNvPr>
              <p:cNvSpPr/>
              <p:nvPr/>
            </p:nvSpPr>
            <p:spPr>
              <a:xfrm>
                <a:off x="5089842" y="2734627"/>
                <a:ext cx="63219" cy="103676"/>
              </a:xfrm>
              <a:custGeom>
                <a:avLst/>
                <a:gdLst>
                  <a:gd name="connsiteX0" fmla="*/ 5366 w 63219"/>
                  <a:gd name="connsiteY0" fmla="*/ 0 h 103676"/>
                  <a:gd name="connsiteX1" fmla="*/ 2127 w 63219"/>
                  <a:gd name="connsiteY1" fmla="*/ 20193 h 103676"/>
                  <a:gd name="connsiteX2" fmla="*/ 15939 w 63219"/>
                  <a:gd name="connsiteY2" fmla="*/ 39433 h 103676"/>
                  <a:gd name="connsiteX3" fmla="*/ 31464 w 63219"/>
                  <a:gd name="connsiteY3" fmla="*/ 80867 h 103676"/>
                  <a:gd name="connsiteX4" fmla="*/ 53467 w 63219"/>
                  <a:gd name="connsiteY4" fmla="*/ 102013 h 103676"/>
                  <a:gd name="connsiteX5" fmla="*/ 62421 w 63219"/>
                  <a:gd name="connsiteY5" fmla="*/ 94297 h 103676"/>
                  <a:gd name="connsiteX6" fmla="*/ 51752 w 63219"/>
                  <a:gd name="connsiteY6" fmla="*/ 73152 h 103676"/>
                  <a:gd name="connsiteX7" fmla="*/ 40418 w 63219"/>
                  <a:gd name="connsiteY7" fmla="*/ 44291 h 103676"/>
                  <a:gd name="connsiteX8" fmla="*/ 24130 w 63219"/>
                  <a:gd name="connsiteY8" fmla="*/ 22193 h 103676"/>
                  <a:gd name="connsiteX9" fmla="*/ 5366 w 63219"/>
                  <a:gd name="connsiteY9" fmla="*/ 0 h 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19" h="103676">
                    <a:moveTo>
                      <a:pt x="5366" y="0"/>
                    </a:moveTo>
                    <a:cubicBezTo>
                      <a:pt x="-1111" y="952"/>
                      <a:pt x="-1111" y="15430"/>
                      <a:pt x="2127" y="20193"/>
                    </a:cubicBezTo>
                    <a:cubicBezTo>
                      <a:pt x="5366" y="24955"/>
                      <a:pt x="11938" y="22098"/>
                      <a:pt x="15939" y="39433"/>
                    </a:cubicBezTo>
                    <a:cubicBezTo>
                      <a:pt x="20034" y="56769"/>
                      <a:pt x="28226" y="74104"/>
                      <a:pt x="31464" y="80867"/>
                    </a:cubicBezTo>
                    <a:cubicBezTo>
                      <a:pt x="34703" y="87535"/>
                      <a:pt x="48609" y="97250"/>
                      <a:pt x="53467" y="102013"/>
                    </a:cubicBezTo>
                    <a:cubicBezTo>
                      <a:pt x="58325" y="106871"/>
                      <a:pt x="65659" y="100108"/>
                      <a:pt x="62421" y="94297"/>
                    </a:cubicBezTo>
                    <a:cubicBezTo>
                      <a:pt x="59182" y="88487"/>
                      <a:pt x="52610" y="79915"/>
                      <a:pt x="51752" y="73152"/>
                    </a:cubicBezTo>
                    <a:cubicBezTo>
                      <a:pt x="50990" y="66389"/>
                      <a:pt x="46895" y="55817"/>
                      <a:pt x="40418" y="44291"/>
                    </a:cubicBezTo>
                    <a:cubicBezTo>
                      <a:pt x="33846" y="32766"/>
                      <a:pt x="28226" y="29813"/>
                      <a:pt x="24130" y="22193"/>
                    </a:cubicBezTo>
                    <a:cubicBezTo>
                      <a:pt x="20034" y="14383"/>
                      <a:pt x="5366" y="0"/>
                      <a:pt x="5366"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orme libre : forme 78">
                <a:extLst>
                  <a:ext uri="{FF2B5EF4-FFF2-40B4-BE49-F238E27FC236}">
                    <a16:creationId xmlns:a16="http://schemas.microsoft.com/office/drawing/2014/main" id="{D11A91FB-1CD2-CAE4-6811-71A7DC478076}"/>
                  </a:ext>
                </a:extLst>
              </p:cNvPr>
              <p:cNvSpPr/>
              <p:nvPr/>
            </p:nvSpPr>
            <p:spPr>
              <a:xfrm>
                <a:off x="5161346" y="2913206"/>
                <a:ext cx="39727" cy="23793"/>
              </a:xfrm>
              <a:custGeom>
                <a:avLst/>
                <a:gdLst>
                  <a:gd name="connsiteX0" fmla="*/ 2251 w 39727"/>
                  <a:gd name="connsiteY0" fmla="*/ 3348 h 23793"/>
                  <a:gd name="connsiteX1" fmla="*/ 6347 w 39727"/>
                  <a:gd name="connsiteY1" fmla="*/ 20683 h 23793"/>
                  <a:gd name="connsiteX2" fmla="*/ 25873 w 39727"/>
                  <a:gd name="connsiteY2" fmla="*/ 23541 h 23793"/>
                  <a:gd name="connsiteX3" fmla="*/ 36446 w 39727"/>
                  <a:gd name="connsiteY3" fmla="*/ 13920 h 23793"/>
                  <a:gd name="connsiteX4" fmla="*/ 13586 w 39727"/>
                  <a:gd name="connsiteY4" fmla="*/ 6205 h 23793"/>
                  <a:gd name="connsiteX5" fmla="*/ 2251 w 39727"/>
                  <a:gd name="connsiteY5" fmla="*/ 3348 h 2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27" h="23793">
                    <a:moveTo>
                      <a:pt x="2251" y="3348"/>
                    </a:moveTo>
                    <a:cubicBezTo>
                      <a:pt x="-3750" y="12110"/>
                      <a:pt x="3870" y="18778"/>
                      <a:pt x="6347" y="20683"/>
                    </a:cubicBezTo>
                    <a:cubicBezTo>
                      <a:pt x="8823" y="22588"/>
                      <a:pt x="17777" y="24493"/>
                      <a:pt x="25873" y="23541"/>
                    </a:cubicBezTo>
                    <a:cubicBezTo>
                      <a:pt x="34065" y="22588"/>
                      <a:pt x="45400" y="19731"/>
                      <a:pt x="36446" y="13920"/>
                    </a:cubicBezTo>
                    <a:cubicBezTo>
                      <a:pt x="27492" y="8110"/>
                      <a:pt x="16920" y="13920"/>
                      <a:pt x="13586" y="6205"/>
                    </a:cubicBezTo>
                    <a:cubicBezTo>
                      <a:pt x="10443" y="-1510"/>
                      <a:pt x="5585" y="-1510"/>
                      <a:pt x="2251" y="334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orme libre : forme 79">
                <a:extLst>
                  <a:ext uri="{FF2B5EF4-FFF2-40B4-BE49-F238E27FC236}">
                    <a16:creationId xmlns:a16="http://schemas.microsoft.com/office/drawing/2014/main" id="{5C2D50F6-6B28-DD59-B41E-87E2D1FE969F}"/>
                  </a:ext>
                </a:extLst>
              </p:cNvPr>
              <p:cNvSpPr/>
              <p:nvPr/>
            </p:nvSpPr>
            <p:spPr>
              <a:xfrm>
                <a:off x="5200393" y="2924174"/>
                <a:ext cx="47934" cy="22576"/>
              </a:xfrm>
              <a:custGeom>
                <a:avLst/>
                <a:gdLst>
                  <a:gd name="connsiteX0" fmla="*/ 10448 w 47934"/>
                  <a:gd name="connsiteY0" fmla="*/ 0 h 22576"/>
                  <a:gd name="connsiteX1" fmla="*/ 2257 w 47934"/>
                  <a:gd name="connsiteY1" fmla="*/ 11525 h 22576"/>
                  <a:gd name="connsiteX2" fmla="*/ 22640 w 47934"/>
                  <a:gd name="connsiteY2" fmla="*/ 20193 h 22576"/>
                  <a:gd name="connsiteX3" fmla="*/ 47881 w 47934"/>
                  <a:gd name="connsiteY3" fmla="*/ 20193 h 22576"/>
                  <a:gd name="connsiteX4" fmla="*/ 34928 w 47934"/>
                  <a:gd name="connsiteY4" fmla="*/ 5715 h 22576"/>
                  <a:gd name="connsiteX5" fmla="*/ 10448 w 47934"/>
                  <a:gd name="connsiteY5" fmla="*/ 0 h 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34" h="22576">
                    <a:moveTo>
                      <a:pt x="10448" y="0"/>
                    </a:moveTo>
                    <a:cubicBezTo>
                      <a:pt x="4733" y="2858"/>
                      <a:pt x="-4220" y="4763"/>
                      <a:pt x="2257" y="11525"/>
                    </a:cubicBezTo>
                    <a:cubicBezTo>
                      <a:pt x="8734" y="18288"/>
                      <a:pt x="12829" y="21146"/>
                      <a:pt x="22640" y="20193"/>
                    </a:cubicBezTo>
                    <a:cubicBezTo>
                      <a:pt x="32451" y="19241"/>
                      <a:pt x="47120" y="26003"/>
                      <a:pt x="47881" y="20193"/>
                    </a:cubicBezTo>
                    <a:cubicBezTo>
                      <a:pt x="48739" y="14383"/>
                      <a:pt x="38928" y="5715"/>
                      <a:pt x="34928" y="5715"/>
                    </a:cubicBezTo>
                    <a:cubicBezTo>
                      <a:pt x="30832" y="5810"/>
                      <a:pt x="10448" y="0"/>
                      <a:pt x="10448"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orme libre : forme 80">
                <a:extLst>
                  <a:ext uri="{FF2B5EF4-FFF2-40B4-BE49-F238E27FC236}">
                    <a16:creationId xmlns:a16="http://schemas.microsoft.com/office/drawing/2014/main" id="{CFA024D1-4768-2C49-A98F-D98CC62F23F7}"/>
                  </a:ext>
                </a:extLst>
              </p:cNvPr>
              <p:cNvSpPr/>
              <p:nvPr/>
            </p:nvSpPr>
            <p:spPr>
              <a:xfrm>
                <a:off x="5290499" y="2950837"/>
                <a:ext cx="13244" cy="13630"/>
              </a:xfrm>
              <a:custGeom>
                <a:avLst/>
                <a:gdLst>
                  <a:gd name="connsiteX0" fmla="*/ 161 w 13244"/>
                  <a:gd name="connsiteY0" fmla="*/ 5151 h 13630"/>
                  <a:gd name="connsiteX1" fmla="*/ 13210 w 13244"/>
                  <a:gd name="connsiteY1" fmla="*/ 8008 h 13630"/>
                  <a:gd name="connsiteX2" fmla="*/ 161 w 13244"/>
                  <a:gd name="connsiteY2" fmla="*/ 5151 h 13630"/>
                </a:gdLst>
                <a:ahLst/>
                <a:cxnLst>
                  <a:cxn ang="0">
                    <a:pos x="connsiteX0" y="connsiteY0"/>
                  </a:cxn>
                  <a:cxn ang="0">
                    <a:pos x="connsiteX1" y="connsiteY1"/>
                  </a:cxn>
                  <a:cxn ang="0">
                    <a:pos x="connsiteX2" y="connsiteY2"/>
                  </a:cxn>
                </a:cxnLst>
                <a:rect l="l" t="t" r="r" b="b"/>
                <a:pathLst>
                  <a:path w="13244" h="13630">
                    <a:moveTo>
                      <a:pt x="161" y="5151"/>
                    </a:moveTo>
                    <a:cubicBezTo>
                      <a:pt x="-1649" y="13723"/>
                      <a:pt x="12353" y="17628"/>
                      <a:pt x="13210" y="8008"/>
                    </a:cubicBezTo>
                    <a:cubicBezTo>
                      <a:pt x="13972" y="-1612"/>
                      <a:pt x="1876" y="-2565"/>
                      <a:pt x="161" y="515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orme libre : forme 81">
                <a:extLst>
                  <a:ext uri="{FF2B5EF4-FFF2-40B4-BE49-F238E27FC236}">
                    <a16:creationId xmlns:a16="http://schemas.microsoft.com/office/drawing/2014/main" id="{ABF6EFED-DB41-9C25-B1B0-DB4452739AF4}"/>
                  </a:ext>
                </a:extLst>
              </p:cNvPr>
              <p:cNvSpPr/>
              <p:nvPr/>
            </p:nvSpPr>
            <p:spPr>
              <a:xfrm>
                <a:off x="5333846" y="2937433"/>
                <a:ext cx="31013" cy="28736"/>
              </a:xfrm>
              <a:custGeom>
                <a:avLst/>
                <a:gdLst>
                  <a:gd name="connsiteX0" fmla="*/ 57 w 31013"/>
                  <a:gd name="connsiteY0" fmla="*/ 25222 h 28736"/>
                  <a:gd name="connsiteX1" fmla="*/ 17964 w 31013"/>
                  <a:gd name="connsiteY1" fmla="*/ 19412 h 28736"/>
                  <a:gd name="connsiteX2" fmla="*/ 31014 w 31013"/>
                  <a:gd name="connsiteY2" fmla="*/ 10744 h 28736"/>
                  <a:gd name="connsiteX3" fmla="*/ 13107 w 31013"/>
                  <a:gd name="connsiteY3" fmla="*/ 3029 h 28736"/>
                  <a:gd name="connsiteX4" fmla="*/ 57 w 31013"/>
                  <a:gd name="connsiteY4" fmla="*/ 25222 h 2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 h="28736">
                    <a:moveTo>
                      <a:pt x="57" y="25222"/>
                    </a:moveTo>
                    <a:cubicBezTo>
                      <a:pt x="1296" y="35700"/>
                      <a:pt x="17964" y="19412"/>
                      <a:pt x="17964" y="19412"/>
                    </a:cubicBezTo>
                    <a:cubicBezTo>
                      <a:pt x="17964" y="19412"/>
                      <a:pt x="31014" y="17507"/>
                      <a:pt x="31014" y="10744"/>
                    </a:cubicBezTo>
                    <a:cubicBezTo>
                      <a:pt x="31014" y="3982"/>
                      <a:pt x="17964" y="-4686"/>
                      <a:pt x="13107" y="3029"/>
                    </a:cubicBezTo>
                    <a:cubicBezTo>
                      <a:pt x="8154" y="10840"/>
                      <a:pt x="-800" y="18555"/>
                      <a:pt x="57" y="2522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orme libre : forme 82">
                <a:extLst>
                  <a:ext uri="{FF2B5EF4-FFF2-40B4-BE49-F238E27FC236}">
                    <a16:creationId xmlns:a16="http://schemas.microsoft.com/office/drawing/2014/main" id="{A78FFDD8-A97F-94BA-989D-9DD7B298DA96}"/>
                  </a:ext>
                </a:extLst>
              </p:cNvPr>
              <p:cNvSpPr/>
              <p:nvPr/>
            </p:nvSpPr>
            <p:spPr>
              <a:xfrm>
                <a:off x="5287175" y="2854927"/>
                <a:ext cx="46312" cy="53942"/>
              </a:xfrm>
              <a:custGeom>
                <a:avLst/>
                <a:gdLst>
                  <a:gd name="connsiteX0" fmla="*/ 10819 w 46312"/>
                  <a:gd name="connsiteY0" fmla="*/ 0 h 53942"/>
                  <a:gd name="connsiteX1" fmla="*/ 5104 w 46312"/>
                  <a:gd name="connsiteY1" fmla="*/ 16383 h 53942"/>
                  <a:gd name="connsiteX2" fmla="*/ 2628 w 46312"/>
                  <a:gd name="connsiteY2" fmla="*/ 37529 h 53942"/>
                  <a:gd name="connsiteX3" fmla="*/ 24631 w 46312"/>
                  <a:gd name="connsiteY3" fmla="*/ 27908 h 53942"/>
                  <a:gd name="connsiteX4" fmla="*/ 29488 w 46312"/>
                  <a:gd name="connsiteY4" fmla="*/ 46196 h 53942"/>
                  <a:gd name="connsiteX5" fmla="*/ 45776 w 46312"/>
                  <a:gd name="connsiteY5" fmla="*/ 53912 h 53942"/>
                  <a:gd name="connsiteX6" fmla="*/ 35965 w 46312"/>
                  <a:gd name="connsiteY6" fmla="*/ 25051 h 53942"/>
                  <a:gd name="connsiteX7" fmla="*/ 31869 w 46312"/>
                  <a:gd name="connsiteY7" fmla="*/ 14478 h 53942"/>
                  <a:gd name="connsiteX8" fmla="*/ 45776 w 46312"/>
                  <a:gd name="connsiteY8" fmla="*/ 5810 h 53942"/>
                  <a:gd name="connsiteX9" fmla="*/ 22916 w 46312"/>
                  <a:gd name="connsiteY9" fmla="*/ 3905 h 53942"/>
                  <a:gd name="connsiteX10" fmla="*/ 10819 w 46312"/>
                  <a:gd name="connsiteY10" fmla="*/ 0 h 5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312" h="53942">
                    <a:moveTo>
                      <a:pt x="10819" y="0"/>
                    </a:moveTo>
                    <a:cubicBezTo>
                      <a:pt x="5961" y="1905"/>
                      <a:pt x="6724" y="6763"/>
                      <a:pt x="5104" y="16383"/>
                    </a:cubicBezTo>
                    <a:cubicBezTo>
                      <a:pt x="3485" y="26003"/>
                      <a:pt x="-3849" y="32766"/>
                      <a:pt x="2628" y="37529"/>
                    </a:cubicBezTo>
                    <a:cubicBezTo>
                      <a:pt x="9200" y="42386"/>
                      <a:pt x="21392" y="21146"/>
                      <a:pt x="24631" y="27908"/>
                    </a:cubicBezTo>
                    <a:cubicBezTo>
                      <a:pt x="27869" y="34671"/>
                      <a:pt x="23773" y="37529"/>
                      <a:pt x="29488" y="46196"/>
                    </a:cubicBezTo>
                    <a:cubicBezTo>
                      <a:pt x="35203" y="54864"/>
                      <a:pt x="45776" y="53912"/>
                      <a:pt x="45776" y="53912"/>
                    </a:cubicBezTo>
                    <a:cubicBezTo>
                      <a:pt x="45776" y="53912"/>
                      <a:pt x="44919" y="30861"/>
                      <a:pt x="35965" y="25051"/>
                    </a:cubicBezTo>
                    <a:cubicBezTo>
                      <a:pt x="27012" y="19241"/>
                      <a:pt x="21297" y="12573"/>
                      <a:pt x="31869" y="14478"/>
                    </a:cubicBezTo>
                    <a:cubicBezTo>
                      <a:pt x="42442" y="16383"/>
                      <a:pt x="48157" y="11621"/>
                      <a:pt x="45776" y="5810"/>
                    </a:cubicBezTo>
                    <a:cubicBezTo>
                      <a:pt x="43300" y="0"/>
                      <a:pt x="27869" y="2953"/>
                      <a:pt x="22916" y="3905"/>
                    </a:cubicBezTo>
                    <a:cubicBezTo>
                      <a:pt x="18153" y="4763"/>
                      <a:pt x="10819" y="0"/>
                      <a:pt x="10819"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orme libre : forme 83">
                <a:extLst>
                  <a:ext uri="{FF2B5EF4-FFF2-40B4-BE49-F238E27FC236}">
                    <a16:creationId xmlns:a16="http://schemas.microsoft.com/office/drawing/2014/main" id="{0D95CC0F-D83D-E301-7742-B3653084630C}"/>
                  </a:ext>
                </a:extLst>
              </p:cNvPr>
              <p:cNvSpPr/>
              <p:nvPr/>
            </p:nvSpPr>
            <p:spPr>
              <a:xfrm>
                <a:off x="5300312" y="2831782"/>
                <a:ext cx="49213" cy="16474"/>
              </a:xfrm>
              <a:custGeom>
                <a:avLst/>
                <a:gdLst>
                  <a:gd name="connsiteX0" fmla="*/ 2635 w 49213"/>
                  <a:gd name="connsiteY0" fmla="*/ 3905 h 16474"/>
                  <a:gd name="connsiteX1" fmla="*/ 9969 w 49213"/>
                  <a:gd name="connsiteY1" fmla="*/ 16383 h 16474"/>
                  <a:gd name="connsiteX2" fmla="*/ 41688 w 49213"/>
                  <a:gd name="connsiteY2" fmla="*/ 12478 h 16474"/>
                  <a:gd name="connsiteX3" fmla="*/ 48260 w 49213"/>
                  <a:gd name="connsiteY3" fmla="*/ 0 h 16474"/>
                  <a:gd name="connsiteX4" fmla="*/ 19780 w 49213"/>
                  <a:gd name="connsiteY4" fmla="*/ 5810 h 16474"/>
                  <a:gd name="connsiteX5" fmla="*/ 2635 w 49213"/>
                  <a:gd name="connsiteY5" fmla="*/ 3905 h 1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3" h="16474">
                    <a:moveTo>
                      <a:pt x="2635" y="3905"/>
                    </a:moveTo>
                    <a:cubicBezTo>
                      <a:pt x="-3080" y="10668"/>
                      <a:pt x="1016" y="17335"/>
                      <a:pt x="9969" y="16383"/>
                    </a:cubicBezTo>
                    <a:cubicBezTo>
                      <a:pt x="18923" y="15430"/>
                      <a:pt x="37687" y="12478"/>
                      <a:pt x="41688" y="12478"/>
                    </a:cubicBezTo>
                    <a:cubicBezTo>
                      <a:pt x="45783" y="12478"/>
                      <a:pt x="51498" y="0"/>
                      <a:pt x="48260" y="0"/>
                    </a:cubicBezTo>
                    <a:cubicBezTo>
                      <a:pt x="45021" y="0"/>
                      <a:pt x="22161" y="4763"/>
                      <a:pt x="19780" y="5810"/>
                    </a:cubicBezTo>
                    <a:cubicBezTo>
                      <a:pt x="17304" y="6763"/>
                      <a:pt x="2635" y="3905"/>
                      <a:pt x="2635" y="390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orme libre : forme 84">
                <a:extLst>
                  <a:ext uri="{FF2B5EF4-FFF2-40B4-BE49-F238E27FC236}">
                    <a16:creationId xmlns:a16="http://schemas.microsoft.com/office/drawing/2014/main" id="{9EF169B9-4206-9747-E57B-ADCF718DEA15}"/>
                  </a:ext>
                </a:extLst>
              </p:cNvPr>
              <p:cNvSpPr/>
              <p:nvPr/>
            </p:nvSpPr>
            <p:spPr>
              <a:xfrm>
                <a:off x="5371258" y="2821876"/>
                <a:ext cx="16755" cy="35123"/>
              </a:xfrm>
              <a:custGeom>
                <a:avLst/>
                <a:gdLst>
                  <a:gd name="connsiteX0" fmla="*/ 14748 w 16755"/>
                  <a:gd name="connsiteY0" fmla="*/ 285 h 35123"/>
                  <a:gd name="connsiteX1" fmla="*/ 3413 w 16755"/>
                  <a:gd name="connsiteY1" fmla="*/ 34956 h 35123"/>
                  <a:gd name="connsiteX2" fmla="*/ 14748 w 16755"/>
                  <a:gd name="connsiteY2" fmla="*/ 285 h 35123"/>
                </a:gdLst>
                <a:ahLst/>
                <a:cxnLst>
                  <a:cxn ang="0">
                    <a:pos x="connsiteX0" y="connsiteY0"/>
                  </a:cxn>
                  <a:cxn ang="0">
                    <a:pos x="connsiteX1" y="connsiteY1"/>
                  </a:cxn>
                  <a:cxn ang="0">
                    <a:pos x="connsiteX2" y="connsiteY2"/>
                  </a:cxn>
                </a:cxnLst>
                <a:rect l="l" t="t" r="r" b="b"/>
                <a:pathLst>
                  <a:path w="16755" h="35123">
                    <a:moveTo>
                      <a:pt x="14748" y="285"/>
                    </a:moveTo>
                    <a:cubicBezTo>
                      <a:pt x="7318" y="-3525"/>
                      <a:pt x="-6398" y="32098"/>
                      <a:pt x="3413" y="34956"/>
                    </a:cubicBezTo>
                    <a:cubicBezTo>
                      <a:pt x="13129" y="37813"/>
                      <a:pt x="20463" y="3238"/>
                      <a:pt x="14748" y="28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orme libre : forme 85">
                <a:extLst>
                  <a:ext uri="{FF2B5EF4-FFF2-40B4-BE49-F238E27FC236}">
                    <a16:creationId xmlns:a16="http://schemas.microsoft.com/office/drawing/2014/main" id="{ED47F3A4-5714-17A9-F743-1FD4FCB5AC65}"/>
                  </a:ext>
                </a:extLst>
              </p:cNvPr>
              <p:cNvSpPr/>
              <p:nvPr/>
            </p:nvSpPr>
            <p:spPr>
              <a:xfrm>
                <a:off x="5193855" y="2768752"/>
                <a:ext cx="95761" cy="122368"/>
              </a:xfrm>
              <a:custGeom>
                <a:avLst/>
                <a:gdLst>
                  <a:gd name="connsiteX0" fmla="*/ 80517 w 95761"/>
                  <a:gd name="connsiteY0" fmla="*/ 2451 h 122368"/>
                  <a:gd name="connsiteX1" fmla="*/ 66611 w 95761"/>
                  <a:gd name="connsiteY1" fmla="*/ 11119 h 122368"/>
                  <a:gd name="connsiteX2" fmla="*/ 60134 w 95761"/>
                  <a:gd name="connsiteY2" fmla="*/ 23596 h 122368"/>
                  <a:gd name="connsiteX3" fmla="*/ 40607 w 95761"/>
                  <a:gd name="connsiteY3" fmla="*/ 40932 h 122368"/>
                  <a:gd name="connsiteX4" fmla="*/ 27558 w 95761"/>
                  <a:gd name="connsiteY4" fmla="*/ 46742 h 122368"/>
                  <a:gd name="connsiteX5" fmla="*/ 17747 w 95761"/>
                  <a:gd name="connsiteY5" fmla="*/ 61125 h 122368"/>
                  <a:gd name="connsiteX6" fmla="*/ 1460 w 95761"/>
                  <a:gd name="connsiteY6" fmla="*/ 56267 h 122368"/>
                  <a:gd name="connsiteX7" fmla="*/ 6318 w 95761"/>
                  <a:gd name="connsiteY7" fmla="*/ 93796 h 122368"/>
                  <a:gd name="connsiteX8" fmla="*/ 30702 w 95761"/>
                  <a:gd name="connsiteY8" fmla="*/ 118846 h 122368"/>
                  <a:gd name="connsiteX9" fmla="*/ 48609 w 95761"/>
                  <a:gd name="connsiteY9" fmla="*/ 120751 h 122368"/>
                  <a:gd name="connsiteX10" fmla="*/ 72230 w 95761"/>
                  <a:gd name="connsiteY10" fmla="*/ 115894 h 122368"/>
                  <a:gd name="connsiteX11" fmla="*/ 77946 w 95761"/>
                  <a:gd name="connsiteY11" fmla="*/ 85128 h 122368"/>
                  <a:gd name="connsiteX12" fmla="*/ 90138 w 95761"/>
                  <a:gd name="connsiteY12" fmla="*/ 59125 h 122368"/>
                  <a:gd name="connsiteX13" fmla="*/ 83565 w 95761"/>
                  <a:gd name="connsiteY13" fmla="*/ 33121 h 122368"/>
                  <a:gd name="connsiteX14" fmla="*/ 95757 w 95761"/>
                  <a:gd name="connsiteY14" fmla="*/ 20644 h 122368"/>
                  <a:gd name="connsiteX15" fmla="*/ 80517 w 95761"/>
                  <a:gd name="connsiteY15" fmla="*/ 2451 h 12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761" h="122368">
                    <a:moveTo>
                      <a:pt x="80517" y="2451"/>
                    </a:moveTo>
                    <a:cubicBezTo>
                      <a:pt x="80231" y="-4312"/>
                      <a:pt x="67468" y="4356"/>
                      <a:pt x="66611" y="11119"/>
                    </a:cubicBezTo>
                    <a:cubicBezTo>
                      <a:pt x="65849" y="17881"/>
                      <a:pt x="75564" y="23596"/>
                      <a:pt x="60134" y="23596"/>
                    </a:cubicBezTo>
                    <a:cubicBezTo>
                      <a:pt x="44703" y="23596"/>
                      <a:pt x="43846" y="38074"/>
                      <a:pt x="40607" y="40932"/>
                    </a:cubicBezTo>
                    <a:cubicBezTo>
                      <a:pt x="37369" y="43789"/>
                      <a:pt x="34035" y="44742"/>
                      <a:pt x="27558" y="46742"/>
                    </a:cubicBezTo>
                    <a:cubicBezTo>
                      <a:pt x="21081" y="48647"/>
                      <a:pt x="19462" y="56362"/>
                      <a:pt x="17747" y="61125"/>
                    </a:cubicBezTo>
                    <a:cubicBezTo>
                      <a:pt x="16128" y="65887"/>
                      <a:pt x="4698" y="52457"/>
                      <a:pt x="1460" y="56267"/>
                    </a:cubicBezTo>
                    <a:cubicBezTo>
                      <a:pt x="-1779" y="60172"/>
                      <a:pt x="603" y="78460"/>
                      <a:pt x="6318" y="93796"/>
                    </a:cubicBezTo>
                    <a:cubicBezTo>
                      <a:pt x="12032" y="109226"/>
                      <a:pt x="26701" y="118846"/>
                      <a:pt x="30702" y="118846"/>
                    </a:cubicBezTo>
                    <a:cubicBezTo>
                      <a:pt x="34797" y="118846"/>
                      <a:pt x="42989" y="118846"/>
                      <a:pt x="48609" y="120751"/>
                    </a:cubicBezTo>
                    <a:cubicBezTo>
                      <a:pt x="54323" y="122656"/>
                      <a:pt x="72993" y="124561"/>
                      <a:pt x="72230" y="115894"/>
                    </a:cubicBezTo>
                    <a:cubicBezTo>
                      <a:pt x="71469" y="107226"/>
                      <a:pt x="69754" y="93796"/>
                      <a:pt x="77946" y="85128"/>
                    </a:cubicBezTo>
                    <a:cubicBezTo>
                      <a:pt x="86137" y="76460"/>
                      <a:pt x="94233" y="71698"/>
                      <a:pt x="90138" y="59125"/>
                    </a:cubicBezTo>
                    <a:cubicBezTo>
                      <a:pt x="86042" y="46647"/>
                      <a:pt x="77946" y="38932"/>
                      <a:pt x="83565" y="33121"/>
                    </a:cubicBezTo>
                    <a:cubicBezTo>
                      <a:pt x="89280" y="27311"/>
                      <a:pt x="95757" y="25406"/>
                      <a:pt x="95757" y="20644"/>
                    </a:cubicBezTo>
                    <a:cubicBezTo>
                      <a:pt x="96043" y="15881"/>
                      <a:pt x="82232" y="34169"/>
                      <a:pt x="80517" y="245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orme libre : forme 86">
                <a:extLst>
                  <a:ext uri="{FF2B5EF4-FFF2-40B4-BE49-F238E27FC236}">
                    <a16:creationId xmlns:a16="http://schemas.microsoft.com/office/drawing/2014/main" id="{B1B27E7A-98BE-C7A7-D1C1-A8E336449090}"/>
                  </a:ext>
                </a:extLst>
              </p:cNvPr>
              <p:cNvSpPr/>
              <p:nvPr/>
            </p:nvSpPr>
            <p:spPr>
              <a:xfrm>
                <a:off x="5293286" y="2635566"/>
                <a:ext cx="48523" cy="88554"/>
              </a:xfrm>
              <a:custGeom>
                <a:avLst/>
                <a:gdLst>
                  <a:gd name="connsiteX0" fmla="*/ 20996 w 48523"/>
                  <a:gd name="connsiteY0" fmla="*/ 0 h 88554"/>
                  <a:gd name="connsiteX1" fmla="*/ 13662 w 48523"/>
                  <a:gd name="connsiteY1" fmla="*/ 17336 h 88554"/>
                  <a:gd name="connsiteX2" fmla="*/ 1374 w 48523"/>
                  <a:gd name="connsiteY2" fmla="*/ 38481 h 88554"/>
                  <a:gd name="connsiteX3" fmla="*/ 19281 w 48523"/>
                  <a:gd name="connsiteY3" fmla="*/ 63532 h 88554"/>
                  <a:gd name="connsiteX4" fmla="*/ 1374 w 48523"/>
                  <a:gd name="connsiteY4" fmla="*/ 86582 h 88554"/>
                  <a:gd name="connsiteX5" fmla="*/ 26616 w 48523"/>
                  <a:gd name="connsiteY5" fmla="*/ 64484 h 88554"/>
                  <a:gd name="connsiteX6" fmla="*/ 46142 w 48523"/>
                  <a:gd name="connsiteY6" fmla="*/ 55817 h 88554"/>
                  <a:gd name="connsiteX7" fmla="*/ 48523 w 48523"/>
                  <a:gd name="connsiteY7" fmla="*/ 50959 h 88554"/>
                  <a:gd name="connsiteX8" fmla="*/ 32235 w 48523"/>
                  <a:gd name="connsiteY8" fmla="*/ 46101 h 88554"/>
                  <a:gd name="connsiteX9" fmla="*/ 20043 w 48523"/>
                  <a:gd name="connsiteY9" fmla="*/ 38386 h 88554"/>
                  <a:gd name="connsiteX10" fmla="*/ 33950 w 48523"/>
                  <a:gd name="connsiteY10" fmla="*/ 14383 h 88554"/>
                  <a:gd name="connsiteX11" fmla="*/ 20996 w 48523"/>
                  <a:gd name="connsiteY11" fmla="*/ 0 h 8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23" h="88554">
                    <a:moveTo>
                      <a:pt x="20996" y="0"/>
                    </a:moveTo>
                    <a:cubicBezTo>
                      <a:pt x="15281" y="0"/>
                      <a:pt x="21853" y="10573"/>
                      <a:pt x="13662" y="17336"/>
                    </a:cubicBezTo>
                    <a:cubicBezTo>
                      <a:pt x="5470" y="24098"/>
                      <a:pt x="-3483" y="26956"/>
                      <a:pt x="1374" y="38481"/>
                    </a:cubicBezTo>
                    <a:cubicBezTo>
                      <a:pt x="6232" y="50006"/>
                      <a:pt x="23377" y="58674"/>
                      <a:pt x="19281" y="63532"/>
                    </a:cubicBezTo>
                    <a:cubicBezTo>
                      <a:pt x="15186" y="68294"/>
                      <a:pt x="2994" y="77915"/>
                      <a:pt x="1374" y="86582"/>
                    </a:cubicBezTo>
                    <a:cubicBezTo>
                      <a:pt x="-245" y="95250"/>
                      <a:pt x="20901" y="73057"/>
                      <a:pt x="26616" y="64484"/>
                    </a:cubicBezTo>
                    <a:cubicBezTo>
                      <a:pt x="32331" y="55817"/>
                      <a:pt x="43761" y="60674"/>
                      <a:pt x="46142" y="55817"/>
                    </a:cubicBezTo>
                    <a:cubicBezTo>
                      <a:pt x="48523" y="50959"/>
                      <a:pt x="48523" y="50959"/>
                      <a:pt x="48523" y="50959"/>
                    </a:cubicBezTo>
                    <a:cubicBezTo>
                      <a:pt x="48523" y="50959"/>
                      <a:pt x="39570" y="49054"/>
                      <a:pt x="32235" y="46101"/>
                    </a:cubicBezTo>
                    <a:cubicBezTo>
                      <a:pt x="24901" y="43244"/>
                      <a:pt x="15948" y="53816"/>
                      <a:pt x="20043" y="38386"/>
                    </a:cubicBezTo>
                    <a:cubicBezTo>
                      <a:pt x="24139" y="22955"/>
                      <a:pt x="36331" y="25908"/>
                      <a:pt x="33950" y="14383"/>
                    </a:cubicBezTo>
                    <a:cubicBezTo>
                      <a:pt x="31664" y="2858"/>
                      <a:pt x="23472" y="0"/>
                      <a:pt x="20996"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Forme libre : forme 87">
                <a:extLst>
                  <a:ext uri="{FF2B5EF4-FFF2-40B4-BE49-F238E27FC236}">
                    <a16:creationId xmlns:a16="http://schemas.microsoft.com/office/drawing/2014/main" id="{E1E74C39-BCE6-45CF-14DB-BDA5AF9922D9}"/>
                  </a:ext>
                </a:extLst>
              </p:cNvPr>
              <p:cNvSpPr/>
              <p:nvPr/>
            </p:nvSpPr>
            <p:spPr>
              <a:xfrm>
                <a:off x="5316431" y="2718597"/>
                <a:ext cx="26008" cy="19737"/>
              </a:xfrm>
              <a:custGeom>
                <a:avLst/>
                <a:gdLst>
                  <a:gd name="connsiteX0" fmla="*/ 5186 w 26008"/>
                  <a:gd name="connsiteY0" fmla="*/ 599 h 19737"/>
                  <a:gd name="connsiteX1" fmla="*/ 4424 w 26008"/>
                  <a:gd name="connsiteY1" fmla="*/ 18887 h 19737"/>
                  <a:gd name="connsiteX2" fmla="*/ 25569 w 26008"/>
                  <a:gd name="connsiteY2" fmla="*/ 16982 h 19737"/>
                  <a:gd name="connsiteX3" fmla="*/ 5186 w 26008"/>
                  <a:gd name="connsiteY3" fmla="*/ 599 h 19737"/>
                </a:gdLst>
                <a:ahLst/>
                <a:cxnLst>
                  <a:cxn ang="0">
                    <a:pos x="connsiteX0" y="connsiteY0"/>
                  </a:cxn>
                  <a:cxn ang="0">
                    <a:pos x="connsiteX1" y="connsiteY1"/>
                  </a:cxn>
                  <a:cxn ang="0">
                    <a:pos x="connsiteX2" y="connsiteY2"/>
                  </a:cxn>
                  <a:cxn ang="0">
                    <a:pos x="connsiteX3" y="connsiteY3"/>
                  </a:cxn>
                </a:cxnLst>
                <a:rect l="l" t="t" r="r" b="b"/>
                <a:pathLst>
                  <a:path w="26008" h="19737">
                    <a:moveTo>
                      <a:pt x="5186" y="599"/>
                    </a:moveTo>
                    <a:cubicBezTo>
                      <a:pt x="2424" y="1837"/>
                      <a:pt x="-4530" y="18887"/>
                      <a:pt x="4424" y="18887"/>
                    </a:cubicBezTo>
                    <a:cubicBezTo>
                      <a:pt x="13377" y="18887"/>
                      <a:pt x="28808" y="21744"/>
                      <a:pt x="25569" y="16982"/>
                    </a:cubicBezTo>
                    <a:cubicBezTo>
                      <a:pt x="22331" y="12219"/>
                      <a:pt x="14235" y="-3211"/>
                      <a:pt x="5186" y="59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orme libre : forme 88">
                <a:extLst>
                  <a:ext uri="{FF2B5EF4-FFF2-40B4-BE49-F238E27FC236}">
                    <a16:creationId xmlns:a16="http://schemas.microsoft.com/office/drawing/2014/main" id="{A52540AA-50B6-8ECB-74B3-1CD606376AFB}"/>
                  </a:ext>
                </a:extLst>
              </p:cNvPr>
              <p:cNvSpPr/>
              <p:nvPr/>
            </p:nvSpPr>
            <p:spPr>
              <a:xfrm>
                <a:off x="5341735" y="2704810"/>
                <a:ext cx="17028" cy="19275"/>
              </a:xfrm>
              <a:custGeom>
                <a:avLst/>
                <a:gdLst>
                  <a:gd name="connsiteX0" fmla="*/ 6742 w 17028"/>
                  <a:gd name="connsiteY0" fmla="*/ 3 h 19275"/>
                  <a:gd name="connsiteX1" fmla="*/ 7504 w 17028"/>
                  <a:gd name="connsiteY1" fmla="*/ 19244 h 19275"/>
                  <a:gd name="connsiteX2" fmla="*/ 6742 w 17028"/>
                  <a:gd name="connsiteY2" fmla="*/ 3 h 19275"/>
                </a:gdLst>
                <a:ahLst/>
                <a:cxnLst>
                  <a:cxn ang="0">
                    <a:pos x="connsiteX0" y="connsiteY0"/>
                  </a:cxn>
                  <a:cxn ang="0">
                    <a:pos x="connsiteX1" y="connsiteY1"/>
                  </a:cxn>
                  <a:cxn ang="0">
                    <a:pos x="connsiteX2" y="connsiteY2"/>
                  </a:cxn>
                </a:cxnLst>
                <a:rect l="l" t="t" r="r" b="b"/>
                <a:pathLst>
                  <a:path w="17028" h="19275">
                    <a:moveTo>
                      <a:pt x="6742" y="3"/>
                    </a:moveTo>
                    <a:cubicBezTo>
                      <a:pt x="3503" y="-283"/>
                      <a:pt x="-7069" y="20196"/>
                      <a:pt x="7504" y="19244"/>
                    </a:cubicBezTo>
                    <a:cubicBezTo>
                      <a:pt x="22268" y="18291"/>
                      <a:pt x="18172" y="956"/>
                      <a:pt x="6742" y="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orme libre : forme 89">
                <a:extLst>
                  <a:ext uri="{FF2B5EF4-FFF2-40B4-BE49-F238E27FC236}">
                    <a16:creationId xmlns:a16="http://schemas.microsoft.com/office/drawing/2014/main" id="{9E2A8202-2151-DAF7-078A-544940004134}"/>
                  </a:ext>
                </a:extLst>
              </p:cNvPr>
              <p:cNvSpPr/>
              <p:nvPr/>
            </p:nvSpPr>
            <p:spPr>
              <a:xfrm>
                <a:off x="5313137" y="2740437"/>
                <a:ext cx="51287" cy="39398"/>
              </a:xfrm>
              <a:custGeom>
                <a:avLst/>
                <a:gdLst>
                  <a:gd name="connsiteX0" fmla="*/ 37816 w 51287"/>
                  <a:gd name="connsiteY0" fmla="*/ 0 h 39398"/>
                  <a:gd name="connsiteX1" fmla="*/ 19052 w 51287"/>
                  <a:gd name="connsiteY1" fmla="*/ 9620 h 39398"/>
                  <a:gd name="connsiteX2" fmla="*/ 288 w 51287"/>
                  <a:gd name="connsiteY2" fmla="*/ 23146 h 39398"/>
                  <a:gd name="connsiteX3" fmla="*/ 24767 w 51287"/>
                  <a:gd name="connsiteY3" fmla="*/ 30861 h 39398"/>
                  <a:gd name="connsiteX4" fmla="*/ 36959 w 51287"/>
                  <a:gd name="connsiteY4" fmla="*/ 38576 h 39398"/>
                  <a:gd name="connsiteX5" fmla="*/ 50865 w 51287"/>
                  <a:gd name="connsiteY5" fmla="*/ 16478 h 39398"/>
                  <a:gd name="connsiteX6" fmla="*/ 37816 w 51287"/>
                  <a:gd name="connsiteY6" fmla="*/ 0 h 3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87" h="39398">
                    <a:moveTo>
                      <a:pt x="37816" y="0"/>
                    </a:moveTo>
                    <a:cubicBezTo>
                      <a:pt x="26386" y="17335"/>
                      <a:pt x="27243" y="13430"/>
                      <a:pt x="19052" y="9620"/>
                    </a:cubicBezTo>
                    <a:cubicBezTo>
                      <a:pt x="10860" y="5810"/>
                      <a:pt x="-2094" y="18288"/>
                      <a:pt x="288" y="23146"/>
                    </a:cubicBezTo>
                    <a:cubicBezTo>
                      <a:pt x="2764" y="27908"/>
                      <a:pt x="20671" y="22193"/>
                      <a:pt x="24767" y="30861"/>
                    </a:cubicBezTo>
                    <a:cubicBezTo>
                      <a:pt x="28767" y="39529"/>
                      <a:pt x="28767" y="40481"/>
                      <a:pt x="36959" y="38576"/>
                    </a:cubicBezTo>
                    <a:cubicBezTo>
                      <a:pt x="45150" y="36671"/>
                      <a:pt x="53247" y="23241"/>
                      <a:pt x="50865" y="16478"/>
                    </a:cubicBezTo>
                    <a:cubicBezTo>
                      <a:pt x="48389" y="9620"/>
                      <a:pt x="37816" y="0"/>
                      <a:pt x="37816"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orme libre : forme 90">
                <a:extLst>
                  <a:ext uri="{FF2B5EF4-FFF2-40B4-BE49-F238E27FC236}">
                    <a16:creationId xmlns:a16="http://schemas.microsoft.com/office/drawing/2014/main" id="{CE0786E8-B3F7-3A04-0212-3A740C0E5489}"/>
                  </a:ext>
                </a:extLst>
              </p:cNvPr>
              <p:cNvSpPr/>
              <p:nvPr/>
            </p:nvSpPr>
            <p:spPr>
              <a:xfrm>
                <a:off x="5401334" y="2848176"/>
                <a:ext cx="186670" cy="123109"/>
              </a:xfrm>
              <a:custGeom>
                <a:avLst/>
                <a:gdLst>
                  <a:gd name="connsiteX0" fmla="*/ 5055 w 186670"/>
                  <a:gd name="connsiteY0" fmla="*/ 5799 h 123109"/>
                  <a:gd name="connsiteX1" fmla="*/ 9913 w 186670"/>
                  <a:gd name="connsiteY1" fmla="*/ 16371 h 123109"/>
                  <a:gd name="connsiteX2" fmla="*/ 22105 w 186670"/>
                  <a:gd name="connsiteY2" fmla="*/ 26944 h 123109"/>
                  <a:gd name="connsiteX3" fmla="*/ 17247 w 186670"/>
                  <a:gd name="connsiteY3" fmla="*/ 45232 h 123109"/>
                  <a:gd name="connsiteX4" fmla="*/ 38393 w 186670"/>
                  <a:gd name="connsiteY4" fmla="*/ 45232 h 123109"/>
                  <a:gd name="connsiteX5" fmla="*/ 51442 w 186670"/>
                  <a:gd name="connsiteY5" fmla="*/ 52947 h 123109"/>
                  <a:gd name="connsiteX6" fmla="*/ 74207 w 186670"/>
                  <a:gd name="connsiteY6" fmla="*/ 66378 h 123109"/>
                  <a:gd name="connsiteX7" fmla="*/ 80684 w 186670"/>
                  <a:gd name="connsiteY7" fmla="*/ 82761 h 123109"/>
                  <a:gd name="connsiteX8" fmla="*/ 71730 w 186670"/>
                  <a:gd name="connsiteY8" fmla="*/ 93333 h 123109"/>
                  <a:gd name="connsiteX9" fmla="*/ 92114 w 186670"/>
                  <a:gd name="connsiteY9" fmla="*/ 93333 h 123109"/>
                  <a:gd name="connsiteX10" fmla="*/ 109164 w 186670"/>
                  <a:gd name="connsiteY10" fmla="*/ 113526 h 123109"/>
                  <a:gd name="connsiteX11" fmla="*/ 126309 w 186670"/>
                  <a:gd name="connsiteY11" fmla="*/ 90476 h 123109"/>
                  <a:gd name="connsiteX12" fmla="*/ 148312 w 186670"/>
                  <a:gd name="connsiteY12" fmla="*/ 91428 h 123109"/>
                  <a:gd name="connsiteX13" fmla="*/ 164599 w 186670"/>
                  <a:gd name="connsiteY13" fmla="*/ 114574 h 123109"/>
                  <a:gd name="connsiteX14" fmla="*/ 186602 w 186670"/>
                  <a:gd name="connsiteY14" fmla="*/ 121337 h 123109"/>
                  <a:gd name="connsiteX15" fmla="*/ 175172 w 186670"/>
                  <a:gd name="connsiteY15" fmla="*/ 95333 h 123109"/>
                  <a:gd name="connsiteX16" fmla="*/ 157265 w 186670"/>
                  <a:gd name="connsiteY16" fmla="*/ 69330 h 123109"/>
                  <a:gd name="connsiteX17" fmla="*/ 142597 w 186670"/>
                  <a:gd name="connsiteY17" fmla="*/ 55900 h 123109"/>
                  <a:gd name="connsiteX18" fmla="*/ 121356 w 186670"/>
                  <a:gd name="connsiteY18" fmla="*/ 34659 h 123109"/>
                  <a:gd name="connsiteX19" fmla="*/ 92876 w 186670"/>
                  <a:gd name="connsiteY19" fmla="*/ 19324 h 123109"/>
                  <a:gd name="connsiteX20" fmla="*/ 49728 w 186670"/>
                  <a:gd name="connsiteY20" fmla="*/ 16467 h 123109"/>
                  <a:gd name="connsiteX21" fmla="*/ 39917 w 186670"/>
                  <a:gd name="connsiteY21" fmla="*/ 12657 h 123109"/>
                  <a:gd name="connsiteX22" fmla="*/ 20391 w 186670"/>
                  <a:gd name="connsiteY22" fmla="*/ 5894 h 123109"/>
                  <a:gd name="connsiteX23" fmla="*/ 5055 w 186670"/>
                  <a:gd name="connsiteY23" fmla="*/ 5799 h 12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670" h="123109">
                    <a:moveTo>
                      <a:pt x="5055" y="5799"/>
                    </a:moveTo>
                    <a:cubicBezTo>
                      <a:pt x="-1041" y="13037"/>
                      <a:pt x="-3898" y="13514"/>
                      <a:pt x="9913" y="16371"/>
                    </a:cubicBezTo>
                    <a:cubicBezTo>
                      <a:pt x="23724" y="19229"/>
                      <a:pt x="27820" y="19229"/>
                      <a:pt x="22105" y="26944"/>
                    </a:cubicBezTo>
                    <a:cubicBezTo>
                      <a:pt x="16390" y="34659"/>
                      <a:pt x="12294" y="44279"/>
                      <a:pt x="17247" y="45232"/>
                    </a:cubicBezTo>
                    <a:cubicBezTo>
                      <a:pt x="22105" y="46184"/>
                      <a:pt x="36774" y="41422"/>
                      <a:pt x="38393" y="45232"/>
                    </a:cubicBezTo>
                    <a:cubicBezTo>
                      <a:pt x="40012" y="49137"/>
                      <a:pt x="35155" y="50090"/>
                      <a:pt x="51442" y="52947"/>
                    </a:cubicBezTo>
                    <a:cubicBezTo>
                      <a:pt x="67730" y="55900"/>
                      <a:pt x="70968" y="62567"/>
                      <a:pt x="74207" y="66378"/>
                    </a:cubicBezTo>
                    <a:cubicBezTo>
                      <a:pt x="77446" y="70283"/>
                      <a:pt x="87256" y="82761"/>
                      <a:pt x="80684" y="82761"/>
                    </a:cubicBezTo>
                    <a:cubicBezTo>
                      <a:pt x="74207" y="82761"/>
                      <a:pt x="66873" y="92381"/>
                      <a:pt x="71730" y="93333"/>
                    </a:cubicBezTo>
                    <a:cubicBezTo>
                      <a:pt x="76588" y="94286"/>
                      <a:pt x="91257" y="90476"/>
                      <a:pt x="92114" y="93333"/>
                    </a:cubicBezTo>
                    <a:cubicBezTo>
                      <a:pt x="92971" y="96191"/>
                      <a:pt x="101067" y="114479"/>
                      <a:pt x="109164" y="113526"/>
                    </a:cubicBezTo>
                    <a:cubicBezTo>
                      <a:pt x="117355" y="112574"/>
                      <a:pt x="122213" y="95238"/>
                      <a:pt x="126309" y="90476"/>
                    </a:cubicBezTo>
                    <a:cubicBezTo>
                      <a:pt x="130405" y="85618"/>
                      <a:pt x="146692" y="82761"/>
                      <a:pt x="148312" y="91428"/>
                    </a:cubicBezTo>
                    <a:cubicBezTo>
                      <a:pt x="149931" y="100096"/>
                      <a:pt x="154884" y="108764"/>
                      <a:pt x="164599" y="114574"/>
                    </a:cubicBezTo>
                    <a:cubicBezTo>
                      <a:pt x="174410" y="120384"/>
                      <a:pt x="185745" y="126099"/>
                      <a:pt x="186602" y="121337"/>
                    </a:cubicBezTo>
                    <a:cubicBezTo>
                      <a:pt x="187364" y="116574"/>
                      <a:pt x="181649" y="98286"/>
                      <a:pt x="175172" y="95333"/>
                    </a:cubicBezTo>
                    <a:cubicBezTo>
                      <a:pt x="168600" y="92476"/>
                      <a:pt x="157265" y="76093"/>
                      <a:pt x="157265" y="69330"/>
                    </a:cubicBezTo>
                    <a:cubicBezTo>
                      <a:pt x="157265" y="62663"/>
                      <a:pt x="147454" y="60662"/>
                      <a:pt x="142597" y="55900"/>
                    </a:cubicBezTo>
                    <a:cubicBezTo>
                      <a:pt x="137643" y="51042"/>
                      <a:pt x="133643" y="37612"/>
                      <a:pt x="121356" y="34659"/>
                    </a:cubicBezTo>
                    <a:cubicBezTo>
                      <a:pt x="109164" y="31802"/>
                      <a:pt x="105925" y="26944"/>
                      <a:pt x="92876" y="19324"/>
                    </a:cubicBezTo>
                    <a:cubicBezTo>
                      <a:pt x="79827" y="11609"/>
                      <a:pt x="50490" y="11609"/>
                      <a:pt x="49728" y="16467"/>
                    </a:cubicBezTo>
                    <a:cubicBezTo>
                      <a:pt x="48966" y="21229"/>
                      <a:pt x="49728" y="16467"/>
                      <a:pt x="39917" y="12657"/>
                    </a:cubicBezTo>
                    <a:cubicBezTo>
                      <a:pt x="30201" y="8751"/>
                      <a:pt x="22867" y="12657"/>
                      <a:pt x="20391" y="5894"/>
                    </a:cubicBezTo>
                    <a:cubicBezTo>
                      <a:pt x="18105" y="-964"/>
                      <a:pt x="12390" y="-2869"/>
                      <a:pt x="5055" y="579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2" name="Forme libre : forme 91">
              <a:extLst>
                <a:ext uri="{FF2B5EF4-FFF2-40B4-BE49-F238E27FC236}">
                  <a16:creationId xmlns:a16="http://schemas.microsoft.com/office/drawing/2014/main" id="{8F902616-AFC7-B5D1-A986-856206E5C093}"/>
                </a:ext>
              </a:extLst>
            </p:cNvPr>
            <p:cNvSpPr/>
            <p:nvPr/>
          </p:nvSpPr>
          <p:spPr>
            <a:xfrm>
              <a:off x="2475642" y="1829775"/>
              <a:ext cx="3403004" cy="1648658"/>
            </a:xfrm>
            <a:custGeom>
              <a:avLst/>
              <a:gdLst>
                <a:gd name="connsiteX0" fmla="*/ 740188 w 3403004"/>
                <a:gd name="connsiteY0" fmla="*/ 717114 h 1648658"/>
                <a:gd name="connsiteX1" fmla="*/ 621602 w 3403004"/>
                <a:gd name="connsiteY1" fmla="*/ 717114 h 1648658"/>
                <a:gd name="connsiteX2" fmla="*/ 633413 w 3403004"/>
                <a:gd name="connsiteY2" fmla="*/ 736164 h 1648658"/>
                <a:gd name="connsiteX3" fmla="*/ 739045 w 3403004"/>
                <a:gd name="connsiteY3" fmla="*/ 736164 h 1648658"/>
                <a:gd name="connsiteX4" fmla="*/ 740188 w 3403004"/>
                <a:gd name="connsiteY4" fmla="*/ 717114 h 1648658"/>
                <a:gd name="connsiteX5" fmla="*/ 873252 w 3403004"/>
                <a:gd name="connsiteY5" fmla="*/ 685395 h 1648658"/>
                <a:gd name="connsiteX6" fmla="*/ 873252 w 3403004"/>
                <a:gd name="connsiteY6" fmla="*/ 685395 h 1648658"/>
                <a:gd name="connsiteX7" fmla="*/ 877634 w 3403004"/>
                <a:gd name="connsiteY7" fmla="*/ 704445 h 1648658"/>
                <a:gd name="connsiteX8" fmla="*/ 904018 w 3403004"/>
                <a:gd name="connsiteY8" fmla="*/ 704445 h 1648658"/>
                <a:gd name="connsiteX9" fmla="*/ 898112 w 3403004"/>
                <a:gd name="connsiteY9" fmla="*/ 685395 h 1648658"/>
                <a:gd name="connsiteX10" fmla="*/ 873252 w 3403004"/>
                <a:gd name="connsiteY10" fmla="*/ 685395 h 1648658"/>
                <a:gd name="connsiteX11" fmla="*/ 1839278 w 3403004"/>
                <a:gd name="connsiteY11" fmla="*/ 668155 h 1648658"/>
                <a:gd name="connsiteX12" fmla="*/ 1818132 w 3403004"/>
                <a:gd name="connsiteY12" fmla="*/ 655678 h 1648658"/>
                <a:gd name="connsiteX13" fmla="*/ 1813751 w 3403004"/>
                <a:gd name="connsiteY13" fmla="*/ 653677 h 1648658"/>
                <a:gd name="connsiteX14" fmla="*/ 1582579 w 3403004"/>
                <a:gd name="connsiteY14" fmla="*/ 653677 h 1648658"/>
                <a:gd name="connsiteX15" fmla="*/ 1581055 w 3403004"/>
                <a:gd name="connsiteY15" fmla="*/ 657583 h 1648658"/>
                <a:gd name="connsiteX16" fmla="*/ 1578674 w 3403004"/>
                <a:gd name="connsiteY16" fmla="*/ 672727 h 1648658"/>
                <a:gd name="connsiteX17" fmla="*/ 1849660 w 3403004"/>
                <a:gd name="connsiteY17" fmla="*/ 672727 h 1648658"/>
                <a:gd name="connsiteX18" fmla="*/ 1839278 w 3403004"/>
                <a:gd name="connsiteY18" fmla="*/ 668155 h 1648658"/>
                <a:gd name="connsiteX19" fmla="*/ 2004917 w 3403004"/>
                <a:gd name="connsiteY19" fmla="*/ 717114 h 1648658"/>
                <a:gd name="connsiteX20" fmla="*/ 1534097 w 3403004"/>
                <a:gd name="connsiteY20" fmla="*/ 717114 h 1648658"/>
                <a:gd name="connsiteX21" fmla="*/ 1527715 w 3403004"/>
                <a:gd name="connsiteY21" fmla="*/ 736164 h 1648658"/>
                <a:gd name="connsiteX22" fmla="*/ 2012537 w 3403004"/>
                <a:gd name="connsiteY22" fmla="*/ 736164 h 1648658"/>
                <a:gd name="connsiteX23" fmla="*/ 2004917 w 3403004"/>
                <a:gd name="connsiteY23" fmla="*/ 717114 h 1648658"/>
                <a:gd name="connsiteX24" fmla="*/ 896969 w 3403004"/>
                <a:gd name="connsiteY24" fmla="*/ 732640 h 1648658"/>
                <a:gd name="connsiteX25" fmla="*/ 905637 w 3403004"/>
                <a:gd name="connsiteY25" fmla="*/ 717114 h 1648658"/>
                <a:gd name="connsiteX26" fmla="*/ 886206 w 3403004"/>
                <a:gd name="connsiteY26" fmla="*/ 717114 h 1648658"/>
                <a:gd name="connsiteX27" fmla="*/ 886301 w 3403004"/>
                <a:gd name="connsiteY27" fmla="*/ 717209 h 1648658"/>
                <a:gd name="connsiteX28" fmla="*/ 896969 w 3403004"/>
                <a:gd name="connsiteY28" fmla="*/ 732640 h 1648658"/>
                <a:gd name="connsiteX29" fmla="*/ 835247 w 3403004"/>
                <a:gd name="connsiteY29" fmla="*/ 799695 h 1648658"/>
                <a:gd name="connsiteX30" fmla="*/ 840010 w 3403004"/>
                <a:gd name="connsiteY30" fmla="*/ 780645 h 1648658"/>
                <a:gd name="connsiteX31" fmla="*/ 801624 w 3403004"/>
                <a:gd name="connsiteY31" fmla="*/ 780645 h 1648658"/>
                <a:gd name="connsiteX32" fmla="*/ 800862 w 3403004"/>
                <a:gd name="connsiteY32" fmla="*/ 790361 h 1648658"/>
                <a:gd name="connsiteX33" fmla="*/ 800005 w 3403004"/>
                <a:gd name="connsiteY33" fmla="*/ 799695 h 1648658"/>
                <a:gd name="connsiteX34" fmla="*/ 835247 w 3403004"/>
                <a:gd name="connsiteY34" fmla="*/ 799695 h 1648658"/>
                <a:gd name="connsiteX35" fmla="*/ 867918 w 3403004"/>
                <a:gd name="connsiteY35" fmla="*/ 767882 h 1648658"/>
                <a:gd name="connsiteX36" fmla="*/ 892588 w 3403004"/>
                <a:gd name="connsiteY36" fmla="*/ 767882 h 1648658"/>
                <a:gd name="connsiteX37" fmla="*/ 901160 w 3403004"/>
                <a:gd name="connsiteY37" fmla="*/ 767882 h 1648658"/>
                <a:gd name="connsiteX38" fmla="*/ 920782 w 3403004"/>
                <a:gd name="connsiteY38" fmla="*/ 767882 h 1648658"/>
                <a:gd name="connsiteX39" fmla="*/ 913162 w 3403004"/>
                <a:gd name="connsiteY39" fmla="*/ 761405 h 1648658"/>
                <a:gd name="connsiteX40" fmla="*/ 889540 w 3403004"/>
                <a:gd name="connsiteY40" fmla="*/ 754642 h 1648658"/>
                <a:gd name="connsiteX41" fmla="*/ 865060 w 3403004"/>
                <a:gd name="connsiteY41" fmla="*/ 761405 h 1648658"/>
                <a:gd name="connsiteX42" fmla="*/ 867918 w 3403004"/>
                <a:gd name="connsiteY42" fmla="*/ 767882 h 1648658"/>
                <a:gd name="connsiteX43" fmla="*/ 1088517 w 3403004"/>
                <a:gd name="connsiteY43" fmla="*/ 894850 h 1648658"/>
                <a:gd name="connsiteX44" fmla="*/ 1092422 w 3403004"/>
                <a:gd name="connsiteY44" fmla="*/ 894850 h 1648658"/>
                <a:gd name="connsiteX45" fmla="*/ 1091660 w 3403004"/>
                <a:gd name="connsiteY45" fmla="*/ 890374 h 1648658"/>
                <a:gd name="connsiteX46" fmla="*/ 1088517 w 3403004"/>
                <a:gd name="connsiteY46" fmla="*/ 894850 h 1648658"/>
                <a:gd name="connsiteX47" fmla="*/ 2088452 w 3403004"/>
                <a:gd name="connsiteY47" fmla="*/ 883611 h 1648658"/>
                <a:gd name="connsiteX48" fmla="*/ 2085213 w 3403004"/>
                <a:gd name="connsiteY48" fmla="*/ 875800 h 1648658"/>
                <a:gd name="connsiteX49" fmla="*/ 1510760 w 3403004"/>
                <a:gd name="connsiteY49" fmla="*/ 875800 h 1648658"/>
                <a:gd name="connsiteX50" fmla="*/ 1520000 w 3403004"/>
                <a:gd name="connsiteY50" fmla="*/ 890374 h 1648658"/>
                <a:gd name="connsiteX51" fmla="*/ 1529429 w 3403004"/>
                <a:gd name="connsiteY51" fmla="*/ 894850 h 1648658"/>
                <a:gd name="connsiteX52" fmla="*/ 2087975 w 3403004"/>
                <a:gd name="connsiteY52" fmla="*/ 894850 h 1648658"/>
                <a:gd name="connsiteX53" fmla="*/ 2088452 w 3403004"/>
                <a:gd name="connsiteY53" fmla="*/ 883611 h 1648658"/>
                <a:gd name="connsiteX54" fmla="*/ 1511903 w 3403004"/>
                <a:gd name="connsiteY54" fmla="*/ 863132 h 1648658"/>
                <a:gd name="connsiteX55" fmla="*/ 2077688 w 3403004"/>
                <a:gd name="connsiteY55" fmla="*/ 863132 h 1648658"/>
                <a:gd name="connsiteX56" fmla="*/ 2070545 w 3403004"/>
                <a:gd name="connsiteY56" fmla="*/ 854750 h 1648658"/>
                <a:gd name="connsiteX57" fmla="*/ 2060448 w 3403004"/>
                <a:gd name="connsiteY57" fmla="*/ 844082 h 1648658"/>
                <a:gd name="connsiteX58" fmla="*/ 1509617 w 3403004"/>
                <a:gd name="connsiteY58" fmla="*/ 844082 h 1648658"/>
                <a:gd name="connsiteX59" fmla="*/ 1506188 w 3403004"/>
                <a:gd name="connsiteY59" fmla="*/ 847987 h 1648658"/>
                <a:gd name="connsiteX60" fmla="*/ 1511903 w 3403004"/>
                <a:gd name="connsiteY60" fmla="*/ 862465 h 1648658"/>
                <a:gd name="connsiteX61" fmla="*/ 1511903 w 3403004"/>
                <a:gd name="connsiteY61" fmla="*/ 863132 h 1648658"/>
                <a:gd name="connsiteX62" fmla="*/ 924592 w 3403004"/>
                <a:gd name="connsiteY62" fmla="*/ 734545 h 1648658"/>
                <a:gd name="connsiteX63" fmla="*/ 921258 w 3403004"/>
                <a:gd name="connsiteY63" fmla="*/ 736164 h 1648658"/>
                <a:gd name="connsiteX64" fmla="*/ 930593 w 3403004"/>
                <a:gd name="connsiteY64" fmla="*/ 736164 h 1648658"/>
                <a:gd name="connsiteX65" fmla="*/ 924592 w 3403004"/>
                <a:gd name="connsiteY65" fmla="*/ 734545 h 1648658"/>
                <a:gd name="connsiteX66" fmla="*/ 1007650 w 3403004"/>
                <a:gd name="connsiteY66" fmla="*/ 812459 h 1648658"/>
                <a:gd name="connsiteX67" fmla="*/ 1015746 w 3403004"/>
                <a:gd name="connsiteY67" fmla="*/ 812364 h 1648658"/>
                <a:gd name="connsiteX68" fmla="*/ 984694 w 3403004"/>
                <a:gd name="connsiteY68" fmla="*/ 812364 h 1648658"/>
                <a:gd name="connsiteX69" fmla="*/ 990600 w 3403004"/>
                <a:gd name="connsiteY69" fmla="*/ 816364 h 1648658"/>
                <a:gd name="connsiteX70" fmla="*/ 1007650 w 3403004"/>
                <a:gd name="connsiteY70" fmla="*/ 812459 h 1648658"/>
                <a:gd name="connsiteX71" fmla="*/ 999554 w 3403004"/>
                <a:gd name="connsiteY71" fmla="*/ 791313 h 1648658"/>
                <a:gd name="connsiteX72" fmla="*/ 980789 w 3403004"/>
                <a:gd name="connsiteY72" fmla="*/ 792266 h 1648658"/>
                <a:gd name="connsiteX73" fmla="*/ 970312 w 3403004"/>
                <a:gd name="connsiteY73" fmla="*/ 799695 h 1648658"/>
                <a:gd name="connsiteX74" fmla="*/ 1012317 w 3403004"/>
                <a:gd name="connsiteY74" fmla="*/ 799695 h 1648658"/>
                <a:gd name="connsiteX75" fmla="*/ 999554 w 3403004"/>
                <a:gd name="connsiteY75" fmla="*/ 791313 h 1648658"/>
                <a:gd name="connsiteX76" fmla="*/ 1071467 w 3403004"/>
                <a:gd name="connsiteY76" fmla="*/ 894850 h 1648658"/>
                <a:gd name="connsiteX77" fmla="*/ 1054227 w 3403004"/>
                <a:gd name="connsiteY77" fmla="*/ 894850 h 1648658"/>
                <a:gd name="connsiteX78" fmla="*/ 1071467 w 3403004"/>
                <a:gd name="connsiteY78" fmla="*/ 894850 h 1648658"/>
                <a:gd name="connsiteX79" fmla="*/ 813435 w 3403004"/>
                <a:gd name="connsiteY79" fmla="*/ 685395 h 1648658"/>
                <a:gd name="connsiteX80" fmla="*/ 798290 w 3403004"/>
                <a:gd name="connsiteY80" fmla="*/ 685395 h 1648658"/>
                <a:gd name="connsiteX81" fmla="*/ 803148 w 3403004"/>
                <a:gd name="connsiteY81" fmla="*/ 688348 h 1648658"/>
                <a:gd name="connsiteX82" fmla="*/ 813435 w 3403004"/>
                <a:gd name="connsiteY82" fmla="*/ 685395 h 1648658"/>
                <a:gd name="connsiteX83" fmla="*/ 928688 w 3403004"/>
                <a:gd name="connsiteY83" fmla="*/ 814174 h 1648658"/>
                <a:gd name="connsiteX84" fmla="*/ 931926 w 3403004"/>
                <a:gd name="connsiteY84" fmla="*/ 829795 h 1648658"/>
                <a:gd name="connsiteX85" fmla="*/ 928688 w 3403004"/>
                <a:gd name="connsiteY85" fmla="*/ 814174 h 1648658"/>
                <a:gd name="connsiteX86" fmla="*/ 952310 w 3403004"/>
                <a:gd name="connsiteY86" fmla="*/ 788361 h 1648658"/>
                <a:gd name="connsiteX87" fmla="*/ 948119 w 3403004"/>
                <a:gd name="connsiteY87" fmla="*/ 780550 h 1648658"/>
                <a:gd name="connsiteX88" fmla="*/ 924592 w 3403004"/>
                <a:gd name="connsiteY88" fmla="*/ 780550 h 1648658"/>
                <a:gd name="connsiteX89" fmla="*/ 934402 w 3403004"/>
                <a:gd name="connsiteY89" fmla="*/ 787408 h 1648658"/>
                <a:gd name="connsiteX90" fmla="*/ 952310 w 3403004"/>
                <a:gd name="connsiteY90" fmla="*/ 788361 h 1648658"/>
                <a:gd name="connsiteX91" fmla="*/ 2375249 w 3403004"/>
                <a:gd name="connsiteY91" fmla="*/ 831414 h 1648658"/>
                <a:gd name="connsiteX92" fmla="*/ 2453926 w 3403004"/>
                <a:gd name="connsiteY92" fmla="*/ 831414 h 1648658"/>
                <a:gd name="connsiteX93" fmla="*/ 2461546 w 3403004"/>
                <a:gd name="connsiteY93" fmla="*/ 826937 h 1648658"/>
                <a:gd name="connsiteX94" fmla="*/ 2476976 w 3403004"/>
                <a:gd name="connsiteY94" fmla="*/ 812364 h 1648658"/>
                <a:gd name="connsiteX95" fmla="*/ 2370677 w 3403004"/>
                <a:gd name="connsiteY95" fmla="*/ 812364 h 1648658"/>
                <a:gd name="connsiteX96" fmla="*/ 2375249 w 3403004"/>
                <a:gd name="connsiteY96" fmla="*/ 831414 h 1648658"/>
                <a:gd name="connsiteX97" fmla="*/ 1039463 w 3403004"/>
                <a:gd name="connsiteY97" fmla="*/ 819222 h 1648658"/>
                <a:gd name="connsiteX98" fmla="*/ 1044321 w 3403004"/>
                <a:gd name="connsiteY98" fmla="*/ 812364 h 1648658"/>
                <a:gd name="connsiteX99" fmla="*/ 1031653 w 3403004"/>
                <a:gd name="connsiteY99" fmla="*/ 812364 h 1648658"/>
                <a:gd name="connsiteX100" fmla="*/ 1039463 w 3403004"/>
                <a:gd name="connsiteY100" fmla="*/ 819222 h 1648658"/>
                <a:gd name="connsiteX101" fmla="*/ 2017871 w 3403004"/>
                <a:gd name="connsiteY101" fmla="*/ 748832 h 1648658"/>
                <a:gd name="connsiteX102" fmla="*/ 1523429 w 3403004"/>
                <a:gd name="connsiteY102" fmla="*/ 748832 h 1648658"/>
                <a:gd name="connsiteX103" fmla="*/ 1518380 w 3403004"/>
                <a:gd name="connsiteY103" fmla="*/ 759500 h 1648658"/>
                <a:gd name="connsiteX104" fmla="*/ 1515142 w 3403004"/>
                <a:gd name="connsiteY104" fmla="*/ 767882 h 1648658"/>
                <a:gd name="connsiteX105" fmla="*/ 2022920 w 3403004"/>
                <a:gd name="connsiteY105" fmla="*/ 767882 h 1648658"/>
                <a:gd name="connsiteX106" fmla="*/ 2020157 w 3403004"/>
                <a:gd name="connsiteY106" fmla="*/ 753690 h 1648658"/>
                <a:gd name="connsiteX107" fmla="*/ 2017871 w 3403004"/>
                <a:gd name="connsiteY107" fmla="*/ 748832 h 1648658"/>
                <a:gd name="connsiteX108" fmla="*/ 741331 w 3403004"/>
                <a:gd name="connsiteY108" fmla="*/ 704445 h 1648658"/>
                <a:gd name="connsiteX109" fmla="*/ 748665 w 3403004"/>
                <a:gd name="connsiteY109" fmla="*/ 699874 h 1648658"/>
                <a:gd name="connsiteX110" fmla="*/ 764953 w 3403004"/>
                <a:gd name="connsiteY110" fmla="*/ 685395 h 1648658"/>
                <a:gd name="connsiteX111" fmla="*/ 764953 w 3403004"/>
                <a:gd name="connsiteY111" fmla="*/ 685300 h 1648658"/>
                <a:gd name="connsiteX112" fmla="*/ 594265 w 3403004"/>
                <a:gd name="connsiteY112" fmla="*/ 685300 h 1648658"/>
                <a:gd name="connsiteX113" fmla="*/ 611029 w 3403004"/>
                <a:gd name="connsiteY113" fmla="*/ 704350 h 1648658"/>
                <a:gd name="connsiteX114" fmla="*/ 741331 w 3403004"/>
                <a:gd name="connsiteY114" fmla="*/ 704350 h 1648658"/>
                <a:gd name="connsiteX115" fmla="*/ 1516475 w 3403004"/>
                <a:gd name="connsiteY115" fmla="*/ 780645 h 1648658"/>
                <a:gd name="connsiteX116" fmla="*/ 1520000 w 3403004"/>
                <a:gd name="connsiteY116" fmla="*/ 791313 h 1648658"/>
                <a:gd name="connsiteX117" fmla="*/ 1522000 w 3403004"/>
                <a:gd name="connsiteY117" fmla="*/ 799695 h 1648658"/>
                <a:gd name="connsiteX118" fmla="*/ 2024348 w 3403004"/>
                <a:gd name="connsiteY118" fmla="*/ 799695 h 1648658"/>
                <a:gd name="connsiteX119" fmla="*/ 2022920 w 3403004"/>
                <a:gd name="connsiteY119" fmla="*/ 780645 h 1648658"/>
                <a:gd name="connsiteX120" fmla="*/ 1516475 w 3403004"/>
                <a:gd name="connsiteY120" fmla="*/ 780645 h 1648658"/>
                <a:gd name="connsiteX121" fmla="*/ 2053399 w 3403004"/>
                <a:gd name="connsiteY121" fmla="*/ 830747 h 1648658"/>
                <a:gd name="connsiteX122" fmla="*/ 2036159 w 3403004"/>
                <a:gd name="connsiteY122" fmla="*/ 812364 h 1648658"/>
                <a:gd name="connsiteX123" fmla="*/ 1523143 w 3403004"/>
                <a:gd name="connsiteY123" fmla="*/ 812364 h 1648658"/>
                <a:gd name="connsiteX124" fmla="*/ 1518285 w 3403004"/>
                <a:gd name="connsiteY124" fmla="*/ 826937 h 1648658"/>
                <a:gd name="connsiteX125" fmla="*/ 1515523 w 3403004"/>
                <a:gd name="connsiteY125" fmla="*/ 831414 h 1648658"/>
                <a:gd name="connsiteX126" fmla="*/ 2053685 w 3403004"/>
                <a:gd name="connsiteY126" fmla="*/ 831414 h 1648658"/>
                <a:gd name="connsiteX127" fmla="*/ 2053399 w 3403004"/>
                <a:gd name="connsiteY127" fmla="*/ 830747 h 1648658"/>
                <a:gd name="connsiteX128" fmla="*/ 2785586 w 3403004"/>
                <a:gd name="connsiteY128" fmla="*/ 1420630 h 1648658"/>
                <a:gd name="connsiteX129" fmla="*/ 2810066 w 3403004"/>
                <a:gd name="connsiteY129" fmla="*/ 1419678 h 1648658"/>
                <a:gd name="connsiteX130" fmla="*/ 2817590 w 3403004"/>
                <a:gd name="connsiteY130" fmla="*/ 1415582 h 1648658"/>
                <a:gd name="connsiteX131" fmla="*/ 2780919 w 3403004"/>
                <a:gd name="connsiteY131" fmla="*/ 1415582 h 1648658"/>
                <a:gd name="connsiteX132" fmla="*/ 2785586 w 3403004"/>
                <a:gd name="connsiteY132" fmla="*/ 1420630 h 1648658"/>
                <a:gd name="connsiteX133" fmla="*/ 1027938 w 3403004"/>
                <a:gd name="connsiteY133" fmla="*/ 894850 h 1648658"/>
                <a:gd name="connsiteX134" fmla="*/ 1036606 w 3403004"/>
                <a:gd name="connsiteY134" fmla="*/ 894850 h 1648658"/>
                <a:gd name="connsiteX135" fmla="*/ 1027938 w 3403004"/>
                <a:gd name="connsiteY135" fmla="*/ 894850 h 1648658"/>
                <a:gd name="connsiteX136" fmla="*/ 1847374 w 3403004"/>
                <a:gd name="connsiteY136" fmla="*/ 1386912 h 1648658"/>
                <a:gd name="connsiteX137" fmla="*/ 1850708 w 3403004"/>
                <a:gd name="connsiteY137" fmla="*/ 1402819 h 1648658"/>
                <a:gd name="connsiteX138" fmla="*/ 1885379 w 3403004"/>
                <a:gd name="connsiteY138" fmla="*/ 1402819 h 1648658"/>
                <a:gd name="connsiteX139" fmla="*/ 1907000 w 3403004"/>
                <a:gd name="connsiteY139" fmla="*/ 1396722 h 1648658"/>
                <a:gd name="connsiteX140" fmla="*/ 1943481 w 3403004"/>
                <a:gd name="connsiteY140" fmla="*/ 1390722 h 1648658"/>
                <a:gd name="connsiteX141" fmla="*/ 1950530 w 3403004"/>
                <a:gd name="connsiteY141" fmla="*/ 1383769 h 1648658"/>
                <a:gd name="connsiteX142" fmla="*/ 1847088 w 3403004"/>
                <a:gd name="connsiteY142" fmla="*/ 1383769 h 1648658"/>
                <a:gd name="connsiteX143" fmla="*/ 1847374 w 3403004"/>
                <a:gd name="connsiteY143" fmla="*/ 1386912 h 1648658"/>
                <a:gd name="connsiteX144" fmla="*/ 1120616 w 3403004"/>
                <a:gd name="connsiteY144" fmla="*/ 1402819 h 1648658"/>
                <a:gd name="connsiteX145" fmla="*/ 1161669 w 3403004"/>
                <a:gd name="connsiteY145" fmla="*/ 1402819 h 1648658"/>
                <a:gd name="connsiteX146" fmla="*/ 1175766 w 3403004"/>
                <a:gd name="connsiteY146" fmla="*/ 1383769 h 1648658"/>
                <a:gd name="connsiteX147" fmla="*/ 1117664 w 3403004"/>
                <a:gd name="connsiteY147" fmla="*/ 1383769 h 1648658"/>
                <a:gd name="connsiteX148" fmla="*/ 1120616 w 3403004"/>
                <a:gd name="connsiteY148" fmla="*/ 1402819 h 1648658"/>
                <a:gd name="connsiteX149" fmla="*/ 2863025 w 3403004"/>
                <a:gd name="connsiteY149" fmla="*/ 1416249 h 1648658"/>
                <a:gd name="connsiteX150" fmla="*/ 2863120 w 3403004"/>
                <a:gd name="connsiteY150" fmla="*/ 1415582 h 1648658"/>
                <a:gd name="connsiteX151" fmla="*/ 2860929 w 3403004"/>
                <a:gd name="connsiteY151" fmla="*/ 1415582 h 1648658"/>
                <a:gd name="connsiteX152" fmla="*/ 2863025 w 3403004"/>
                <a:gd name="connsiteY152" fmla="*/ 1416249 h 1648658"/>
                <a:gd name="connsiteX153" fmla="*/ 3084481 w 3403004"/>
                <a:gd name="connsiteY153" fmla="*/ 1510832 h 1648658"/>
                <a:gd name="connsiteX154" fmla="*/ 3070860 w 3403004"/>
                <a:gd name="connsiteY154" fmla="*/ 1510832 h 1648658"/>
                <a:gd name="connsiteX155" fmla="*/ 3084481 w 3403004"/>
                <a:gd name="connsiteY155" fmla="*/ 1510832 h 1648658"/>
                <a:gd name="connsiteX156" fmla="*/ 2015109 w 3403004"/>
                <a:gd name="connsiteY156" fmla="*/ 1275850 h 1648658"/>
                <a:gd name="connsiteX157" fmla="*/ 2010347 w 3403004"/>
                <a:gd name="connsiteY157" fmla="*/ 1256800 h 1648658"/>
                <a:gd name="connsiteX158" fmla="*/ 1806131 w 3403004"/>
                <a:gd name="connsiteY158" fmla="*/ 1256800 h 1648658"/>
                <a:gd name="connsiteX159" fmla="*/ 1808417 w 3403004"/>
                <a:gd name="connsiteY159" fmla="*/ 1260896 h 1648658"/>
                <a:gd name="connsiteX160" fmla="*/ 1820228 w 3403004"/>
                <a:gd name="connsiteY160" fmla="*/ 1275850 h 1648658"/>
                <a:gd name="connsiteX161" fmla="*/ 2015109 w 3403004"/>
                <a:gd name="connsiteY161" fmla="*/ 1275850 h 1648658"/>
                <a:gd name="connsiteX162" fmla="*/ 3007138 w 3403004"/>
                <a:gd name="connsiteY162" fmla="*/ 1417773 h 1648658"/>
                <a:gd name="connsiteX163" fmla="*/ 3018568 w 3403004"/>
                <a:gd name="connsiteY163" fmla="*/ 1431203 h 1648658"/>
                <a:gd name="connsiteX164" fmla="*/ 3018568 w 3403004"/>
                <a:gd name="connsiteY164" fmla="*/ 1434632 h 1648658"/>
                <a:gd name="connsiteX165" fmla="*/ 3114199 w 3403004"/>
                <a:gd name="connsiteY165" fmla="*/ 1434632 h 1648658"/>
                <a:gd name="connsiteX166" fmla="*/ 3120962 w 3403004"/>
                <a:gd name="connsiteY166" fmla="*/ 1415582 h 1648658"/>
                <a:gd name="connsiteX167" fmla="*/ 3006281 w 3403004"/>
                <a:gd name="connsiteY167" fmla="*/ 1415582 h 1648658"/>
                <a:gd name="connsiteX168" fmla="*/ 3007138 w 3403004"/>
                <a:gd name="connsiteY168" fmla="*/ 1417773 h 1648658"/>
                <a:gd name="connsiteX169" fmla="*/ 1052513 w 3403004"/>
                <a:gd name="connsiteY169" fmla="*/ 1479019 h 1648658"/>
                <a:gd name="connsiteX170" fmla="*/ 1068800 w 3403004"/>
                <a:gd name="connsiteY170" fmla="*/ 1484162 h 1648658"/>
                <a:gd name="connsiteX171" fmla="*/ 1074134 w 3403004"/>
                <a:gd name="connsiteY171" fmla="*/ 1479019 h 1648658"/>
                <a:gd name="connsiteX172" fmla="*/ 1052513 w 3403004"/>
                <a:gd name="connsiteY172" fmla="*/ 1479019 h 1648658"/>
                <a:gd name="connsiteX173" fmla="*/ 3021044 w 3403004"/>
                <a:gd name="connsiteY173" fmla="*/ 1448538 h 1648658"/>
                <a:gd name="connsiteX174" fmla="*/ 3042190 w 3403004"/>
                <a:gd name="connsiteY174" fmla="*/ 1460064 h 1648658"/>
                <a:gd name="connsiteX175" fmla="*/ 3055239 w 3403004"/>
                <a:gd name="connsiteY175" fmla="*/ 1456254 h 1648658"/>
                <a:gd name="connsiteX176" fmla="*/ 3073146 w 3403004"/>
                <a:gd name="connsiteY176" fmla="*/ 1462064 h 1648658"/>
                <a:gd name="connsiteX177" fmla="*/ 3097625 w 3403004"/>
                <a:gd name="connsiteY177" fmla="*/ 1450539 h 1648658"/>
                <a:gd name="connsiteX178" fmla="*/ 3106960 w 3403004"/>
                <a:gd name="connsiteY178" fmla="*/ 1447396 h 1648658"/>
                <a:gd name="connsiteX179" fmla="*/ 3020187 w 3403004"/>
                <a:gd name="connsiteY179" fmla="*/ 1447396 h 1648658"/>
                <a:gd name="connsiteX180" fmla="*/ 3021044 w 3403004"/>
                <a:gd name="connsiteY180" fmla="*/ 1448538 h 1648658"/>
                <a:gd name="connsiteX181" fmla="*/ 1147096 w 3403004"/>
                <a:gd name="connsiteY181" fmla="*/ 1415582 h 1648658"/>
                <a:gd name="connsiteX182" fmla="*/ 1133570 w 3403004"/>
                <a:gd name="connsiteY182" fmla="*/ 1415582 h 1648658"/>
                <a:gd name="connsiteX183" fmla="*/ 1147096 w 3403004"/>
                <a:gd name="connsiteY183" fmla="*/ 1415582 h 1648658"/>
                <a:gd name="connsiteX184" fmla="*/ 1763935 w 3403004"/>
                <a:gd name="connsiteY184" fmla="*/ 1002864 h 1648658"/>
                <a:gd name="connsiteX185" fmla="*/ 1761173 w 3403004"/>
                <a:gd name="connsiteY185" fmla="*/ 1021914 h 1648658"/>
                <a:gd name="connsiteX186" fmla="*/ 1980248 w 3403004"/>
                <a:gd name="connsiteY186" fmla="*/ 1021914 h 1648658"/>
                <a:gd name="connsiteX187" fmla="*/ 1981772 w 3403004"/>
                <a:gd name="connsiteY187" fmla="*/ 1016485 h 1648658"/>
                <a:gd name="connsiteX188" fmla="*/ 2000536 w 3403004"/>
                <a:gd name="connsiteY188" fmla="*/ 1014579 h 1648658"/>
                <a:gd name="connsiteX189" fmla="*/ 2000917 w 3403004"/>
                <a:gd name="connsiteY189" fmla="*/ 1021914 h 1648658"/>
                <a:gd name="connsiteX190" fmla="*/ 2083594 w 3403004"/>
                <a:gd name="connsiteY190" fmla="*/ 1021914 h 1648658"/>
                <a:gd name="connsiteX191" fmla="*/ 2099405 w 3403004"/>
                <a:gd name="connsiteY191" fmla="*/ 1002864 h 1648658"/>
                <a:gd name="connsiteX192" fmla="*/ 1763935 w 3403004"/>
                <a:gd name="connsiteY192" fmla="*/ 1002864 h 1648658"/>
                <a:gd name="connsiteX193" fmla="*/ 1792796 w 3403004"/>
                <a:gd name="connsiteY193" fmla="*/ 1229083 h 1648658"/>
                <a:gd name="connsiteX194" fmla="*/ 1799844 w 3403004"/>
                <a:gd name="connsiteY194" fmla="*/ 1244037 h 1648658"/>
                <a:gd name="connsiteX195" fmla="*/ 2011871 w 3403004"/>
                <a:gd name="connsiteY195" fmla="*/ 1244037 h 1648658"/>
                <a:gd name="connsiteX196" fmla="*/ 2020062 w 3403004"/>
                <a:gd name="connsiteY196" fmla="*/ 1230988 h 1648658"/>
                <a:gd name="connsiteX197" fmla="*/ 2025110 w 3403004"/>
                <a:gd name="connsiteY197" fmla="*/ 1224987 h 1648658"/>
                <a:gd name="connsiteX198" fmla="*/ 1791176 w 3403004"/>
                <a:gd name="connsiteY198" fmla="*/ 1224987 h 1648658"/>
                <a:gd name="connsiteX199" fmla="*/ 1792796 w 3403004"/>
                <a:gd name="connsiteY199" fmla="*/ 1229083 h 1648658"/>
                <a:gd name="connsiteX200" fmla="*/ 1571244 w 3403004"/>
                <a:gd name="connsiteY200" fmla="*/ 949048 h 1648658"/>
                <a:gd name="connsiteX201" fmla="*/ 1580198 w 3403004"/>
                <a:gd name="connsiteY201" fmla="*/ 958382 h 1648658"/>
                <a:gd name="connsiteX202" fmla="*/ 1663922 w 3403004"/>
                <a:gd name="connsiteY202" fmla="*/ 958382 h 1648658"/>
                <a:gd name="connsiteX203" fmla="*/ 1682115 w 3403004"/>
                <a:gd name="connsiteY203" fmla="*/ 940189 h 1648658"/>
                <a:gd name="connsiteX204" fmla="*/ 1684782 w 3403004"/>
                <a:gd name="connsiteY204" fmla="*/ 939332 h 1648658"/>
                <a:gd name="connsiteX205" fmla="*/ 1566386 w 3403004"/>
                <a:gd name="connsiteY205" fmla="*/ 939332 h 1648658"/>
                <a:gd name="connsiteX206" fmla="*/ 1571244 w 3403004"/>
                <a:gd name="connsiteY206" fmla="*/ 949048 h 1648658"/>
                <a:gd name="connsiteX207" fmla="*/ 1009364 w 3403004"/>
                <a:gd name="connsiteY207" fmla="*/ 883611 h 1648658"/>
                <a:gd name="connsiteX208" fmla="*/ 994505 w 3403004"/>
                <a:gd name="connsiteY208" fmla="*/ 894850 h 1648658"/>
                <a:gd name="connsiteX209" fmla="*/ 1016222 w 3403004"/>
                <a:gd name="connsiteY209" fmla="*/ 894850 h 1648658"/>
                <a:gd name="connsiteX210" fmla="*/ 1009364 w 3403004"/>
                <a:gd name="connsiteY210" fmla="*/ 883611 h 1648658"/>
                <a:gd name="connsiteX211" fmla="*/ 966978 w 3403004"/>
                <a:gd name="connsiteY211" fmla="*/ 887516 h 1648658"/>
                <a:gd name="connsiteX212" fmla="*/ 956501 w 3403004"/>
                <a:gd name="connsiteY212" fmla="*/ 894945 h 1648658"/>
                <a:gd name="connsiteX213" fmla="*/ 984028 w 3403004"/>
                <a:gd name="connsiteY213" fmla="*/ 894945 h 1648658"/>
                <a:gd name="connsiteX214" fmla="*/ 984123 w 3403004"/>
                <a:gd name="connsiteY214" fmla="*/ 894279 h 1648658"/>
                <a:gd name="connsiteX215" fmla="*/ 987362 w 3403004"/>
                <a:gd name="connsiteY215" fmla="*/ 876943 h 1648658"/>
                <a:gd name="connsiteX216" fmla="*/ 966978 w 3403004"/>
                <a:gd name="connsiteY216" fmla="*/ 887516 h 1648658"/>
                <a:gd name="connsiteX217" fmla="*/ 1553623 w 3403004"/>
                <a:gd name="connsiteY217" fmla="*/ 910948 h 1648658"/>
                <a:gd name="connsiteX218" fmla="*/ 1560290 w 3403004"/>
                <a:gd name="connsiteY218" fmla="*/ 926569 h 1648658"/>
                <a:gd name="connsiteX219" fmla="*/ 2156270 w 3403004"/>
                <a:gd name="connsiteY219" fmla="*/ 926569 h 1648658"/>
                <a:gd name="connsiteX220" fmla="*/ 2158460 w 3403004"/>
                <a:gd name="connsiteY220" fmla="*/ 921139 h 1648658"/>
                <a:gd name="connsiteX221" fmla="*/ 2162080 w 3403004"/>
                <a:gd name="connsiteY221" fmla="*/ 907519 h 1648658"/>
                <a:gd name="connsiteX222" fmla="*/ 1551908 w 3403004"/>
                <a:gd name="connsiteY222" fmla="*/ 907519 h 1648658"/>
                <a:gd name="connsiteX223" fmla="*/ 1553623 w 3403004"/>
                <a:gd name="connsiteY223" fmla="*/ 910948 h 1648658"/>
                <a:gd name="connsiteX224" fmla="*/ 1797749 w 3403004"/>
                <a:gd name="connsiteY224" fmla="*/ 1117164 h 1648658"/>
                <a:gd name="connsiteX225" fmla="*/ 2053685 w 3403004"/>
                <a:gd name="connsiteY225" fmla="*/ 1117164 h 1648658"/>
                <a:gd name="connsiteX226" fmla="*/ 2048542 w 3403004"/>
                <a:gd name="connsiteY226" fmla="*/ 1098114 h 1648658"/>
                <a:gd name="connsiteX227" fmla="*/ 1797844 w 3403004"/>
                <a:gd name="connsiteY227" fmla="*/ 1098114 h 1648658"/>
                <a:gd name="connsiteX228" fmla="*/ 1797749 w 3403004"/>
                <a:gd name="connsiteY228" fmla="*/ 1117164 h 1648658"/>
                <a:gd name="connsiteX229" fmla="*/ 1787747 w 3403004"/>
                <a:gd name="connsiteY229" fmla="*/ 1212319 h 1648658"/>
                <a:gd name="connsiteX230" fmla="*/ 2039207 w 3403004"/>
                <a:gd name="connsiteY230" fmla="*/ 1212319 h 1648658"/>
                <a:gd name="connsiteX231" fmla="*/ 2045303 w 3403004"/>
                <a:gd name="connsiteY231" fmla="*/ 1206889 h 1648658"/>
                <a:gd name="connsiteX232" fmla="*/ 2057114 w 3403004"/>
                <a:gd name="connsiteY232" fmla="*/ 1193269 h 1648658"/>
                <a:gd name="connsiteX233" fmla="*/ 1786319 w 3403004"/>
                <a:gd name="connsiteY233" fmla="*/ 1193269 h 1648658"/>
                <a:gd name="connsiteX234" fmla="*/ 1787747 w 3403004"/>
                <a:gd name="connsiteY234" fmla="*/ 1212319 h 1648658"/>
                <a:gd name="connsiteX235" fmla="*/ 1984248 w 3403004"/>
                <a:gd name="connsiteY235" fmla="*/ 1045345 h 1648658"/>
                <a:gd name="connsiteX236" fmla="*/ 1979486 w 3403004"/>
                <a:gd name="connsiteY236" fmla="*/ 1034582 h 1648658"/>
                <a:gd name="connsiteX237" fmla="*/ 1762506 w 3403004"/>
                <a:gd name="connsiteY237" fmla="*/ 1034582 h 1648658"/>
                <a:gd name="connsiteX238" fmla="*/ 1774603 w 3403004"/>
                <a:gd name="connsiteY238" fmla="*/ 1041440 h 1648658"/>
                <a:gd name="connsiteX239" fmla="*/ 1782318 w 3403004"/>
                <a:gd name="connsiteY239" fmla="*/ 1053632 h 1648658"/>
                <a:gd name="connsiteX240" fmla="*/ 2061496 w 3403004"/>
                <a:gd name="connsiteY240" fmla="*/ 1053632 h 1648658"/>
                <a:gd name="connsiteX241" fmla="*/ 2074164 w 3403004"/>
                <a:gd name="connsiteY241" fmla="*/ 1034582 h 1648658"/>
                <a:gd name="connsiteX242" fmla="*/ 1996059 w 3403004"/>
                <a:gd name="connsiteY242" fmla="*/ 1034582 h 1648658"/>
                <a:gd name="connsiteX243" fmla="*/ 1984248 w 3403004"/>
                <a:gd name="connsiteY243" fmla="*/ 1045345 h 1648658"/>
                <a:gd name="connsiteX244" fmla="*/ 1195007 w 3403004"/>
                <a:gd name="connsiteY244" fmla="*/ 1016485 h 1648658"/>
                <a:gd name="connsiteX245" fmla="*/ 1189292 w 3403004"/>
                <a:gd name="connsiteY245" fmla="*/ 1021914 h 1648658"/>
                <a:gd name="connsiteX246" fmla="*/ 1206532 w 3403004"/>
                <a:gd name="connsiteY246" fmla="*/ 1021914 h 1648658"/>
                <a:gd name="connsiteX247" fmla="*/ 1195007 w 3403004"/>
                <a:gd name="connsiteY247" fmla="*/ 1016485 h 1648658"/>
                <a:gd name="connsiteX248" fmla="*/ 2927795 w 3403004"/>
                <a:gd name="connsiteY248" fmla="*/ 1148882 h 1648658"/>
                <a:gd name="connsiteX249" fmla="*/ 2925604 w 3403004"/>
                <a:gd name="connsiteY249" fmla="*/ 1148882 h 1648658"/>
                <a:gd name="connsiteX250" fmla="*/ 2927795 w 3403004"/>
                <a:gd name="connsiteY250" fmla="*/ 1148882 h 1648658"/>
                <a:gd name="connsiteX251" fmla="*/ 1827276 w 3403004"/>
                <a:gd name="connsiteY251" fmla="*/ 1290614 h 1648658"/>
                <a:gd name="connsiteX252" fmla="*/ 1823180 w 3403004"/>
                <a:gd name="connsiteY252" fmla="*/ 1307569 h 1648658"/>
                <a:gd name="connsiteX253" fmla="*/ 1985963 w 3403004"/>
                <a:gd name="connsiteY253" fmla="*/ 1307569 h 1648658"/>
                <a:gd name="connsiteX254" fmla="*/ 1987963 w 3403004"/>
                <a:gd name="connsiteY254" fmla="*/ 1301282 h 1648658"/>
                <a:gd name="connsiteX255" fmla="*/ 2016919 w 3403004"/>
                <a:gd name="connsiteY255" fmla="*/ 1288709 h 1648658"/>
                <a:gd name="connsiteX256" fmla="*/ 2016919 w 3403004"/>
                <a:gd name="connsiteY256" fmla="*/ 1288519 h 1648658"/>
                <a:gd name="connsiteX257" fmla="*/ 1826800 w 3403004"/>
                <a:gd name="connsiteY257" fmla="*/ 1288519 h 1648658"/>
                <a:gd name="connsiteX258" fmla="*/ 1827276 w 3403004"/>
                <a:gd name="connsiteY258" fmla="*/ 1290614 h 1648658"/>
                <a:gd name="connsiteX259" fmla="*/ 2093595 w 3403004"/>
                <a:gd name="connsiteY259" fmla="*/ 1275850 h 1648658"/>
                <a:gd name="connsiteX260" fmla="*/ 2134553 w 3403004"/>
                <a:gd name="connsiteY260" fmla="*/ 1275850 h 1648658"/>
                <a:gd name="connsiteX261" fmla="*/ 2140267 w 3403004"/>
                <a:gd name="connsiteY261" fmla="*/ 1256800 h 1648658"/>
                <a:gd name="connsiteX262" fmla="*/ 2091690 w 3403004"/>
                <a:gd name="connsiteY262" fmla="*/ 1256800 h 1648658"/>
                <a:gd name="connsiteX263" fmla="*/ 2093595 w 3403004"/>
                <a:gd name="connsiteY263" fmla="*/ 1275850 h 1648658"/>
                <a:gd name="connsiteX264" fmla="*/ 1794891 w 3403004"/>
                <a:gd name="connsiteY264" fmla="*/ 1161550 h 1648658"/>
                <a:gd name="connsiteX265" fmla="*/ 1787366 w 3403004"/>
                <a:gd name="connsiteY265" fmla="*/ 1180600 h 1648658"/>
                <a:gd name="connsiteX266" fmla="*/ 2063401 w 3403004"/>
                <a:gd name="connsiteY266" fmla="*/ 1180600 h 1648658"/>
                <a:gd name="connsiteX267" fmla="*/ 2063972 w 3403004"/>
                <a:gd name="connsiteY267" fmla="*/ 1178124 h 1648658"/>
                <a:gd name="connsiteX268" fmla="*/ 2063687 w 3403004"/>
                <a:gd name="connsiteY268" fmla="*/ 1161550 h 1648658"/>
                <a:gd name="connsiteX269" fmla="*/ 1794891 w 3403004"/>
                <a:gd name="connsiteY269" fmla="*/ 1161550 h 1648658"/>
                <a:gd name="connsiteX270" fmla="*/ 2108835 w 3403004"/>
                <a:gd name="connsiteY270" fmla="*/ 1198317 h 1648658"/>
                <a:gd name="connsiteX271" fmla="*/ 2092357 w 3403004"/>
                <a:gd name="connsiteY271" fmla="*/ 1212319 h 1648658"/>
                <a:gd name="connsiteX272" fmla="*/ 2153793 w 3403004"/>
                <a:gd name="connsiteY272" fmla="*/ 1212319 h 1648658"/>
                <a:gd name="connsiteX273" fmla="*/ 2157984 w 3403004"/>
                <a:gd name="connsiteY273" fmla="*/ 1193269 h 1648658"/>
                <a:gd name="connsiteX274" fmla="*/ 2117408 w 3403004"/>
                <a:gd name="connsiteY274" fmla="*/ 1193269 h 1648658"/>
                <a:gd name="connsiteX275" fmla="*/ 2108835 w 3403004"/>
                <a:gd name="connsiteY275" fmla="*/ 1198317 h 1648658"/>
                <a:gd name="connsiteX276" fmla="*/ 2096833 w 3403004"/>
                <a:gd name="connsiteY276" fmla="*/ 1244132 h 1648658"/>
                <a:gd name="connsiteX277" fmla="*/ 2144744 w 3403004"/>
                <a:gd name="connsiteY277" fmla="*/ 1244132 h 1648658"/>
                <a:gd name="connsiteX278" fmla="*/ 2149697 w 3403004"/>
                <a:gd name="connsiteY278" fmla="*/ 1225082 h 1648658"/>
                <a:gd name="connsiteX279" fmla="*/ 2095214 w 3403004"/>
                <a:gd name="connsiteY279" fmla="*/ 1225082 h 1648658"/>
                <a:gd name="connsiteX280" fmla="*/ 2096833 w 3403004"/>
                <a:gd name="connsiteY280" fmla="*/ 1244132 h 1648658"/>
                <a:gd name="connsiteX281" fmla="*/ 2829116 w 3403004"/>
                <a:gd name="connsiteY281" fmla="*/ 1129832 h 1648658"/>
                <a:gd name="connsiteX282" fmla="*/ 2817400 w 3403004"/>
                <a:gd name="connsiteY282" fmla="*/ 1129832 h 1648658"/>
                <a:gd name="connsiteX283" fmla="*/ 2829116 w 3403004"/>
                <a:gd name="connsiteY283" fmla="*/ 1129832 h 1648658"/>
                <a:gd name="connsiteX284" fmla="*/ 2896457 w 3403004"/>
                <a:gd name="connsiteY284" fmla="*/ 1176219 h 1648658"/>
                <a:gd name="connsiteX285" fmla="*/ 2880170 w 3403004"/>
                <a:gd name="connsiteY285" fmla="*/ 1176219 h 1648658"/>
                <a:gd name="connsiteX286" fmla="*/ 2876646 w 3403004"/>
                <a:gd name="connsiteY286" fmla="*/ 1180600 h 1648658"/>
                <a:gd name="connsiteX287" fmla="*/ 2900363 w 3403004"/>
                <a:gd name="connsiteY287" fmla="*/ 1180600 h 1648658"/>
                <a:gd name="connsiteX288" fmla="*/ 2896457 w 3403004"/>
                <a:gd name="connsiteY288" fmla="*/ 1176219 h 1648658"/>
                <a:gd name="connsiteX289" fmla="*/ 3097149 w 3403004"/>
                <a:gd name="connsiteY289" fmla="*/ 1479019 h 1648658"/>
                <a:gd name="connsiteX290" fmla="*/ 3096959 w 3403004"/>
                <a:gd name="connsiteY290" fmla="*/ 1479019 h 1648658"/>
                <a:gd name="connsiteX291" fmla="*/ 3076385 w 3403004"/>
                <a:gd name="connsiteY291" fmla="*/ 1488925 h 1648658"/>
                <a:gd name="connsiteX292" fmla="*/ 3063335 w 3403004"/>
                <a:gd name="connsiteY292" fmla="*/ 1484162 h 1648658"/>
                <a:gd name="connsiteX293" fmla="*/ 3067812 w 3403004"/>
                <a:gd name="connsiteY293" fmla="*/ 1498069 h 1648658"/>
                <a:gd name="connsiteX294" fmla="*/ 3093720 w 3403004"/>
                <a:gd name="connsiteY294" fmla="*/ 1498069 h 1648658"/>
                <a:gd name="connsiteX295" fmla="*/ 3098387 w 3403004"/>
                <a:gd name="connsiteY295" fmla="*/ 1480257 h 1648658"/>
                <a:gd name="connsiteX296" fmla="*/ 3097149 w 3403004"/>
                <a:gd name="connsiteY296" fmla="*/ 1479019 h 1648658"/>
                <a:gd name="connsiteX297" fmla="*/ 1800511 w 3403004"/>
                <a:gd name="connsiteY297" fmla="*/ 1129832 h 1648658"/>
                <a:gd name="connsiteX298" fmla="*/ 1805178 w 3403004"/>
                <a:gd name="connsiteY298" fmla="*/ 1148882 h 1648658"/>
                <a:gd name="connsiteX299" fmla="*/ 2063020 w 3403004"/>
                <a:gd name="connsiteY299" fmla="*/ 1148882 h 1648658"/>
                <a:gd name="connsiteX300" fmla="*/ 2064067 w 3403004"/>
                <a:gd name="connsiteY300" fmla="*/ 1143548 h 1648658"/>
                <a:gd name="connsiteX301" fmla="*/ 2062734 w 3403004"/>
                <a:gd name="connsiteY301" fmla="*/ 1129927 h 1648658"/>
                <a:gd name="connsiteX302" fmla="*/ 1800511 w 3403004"/>
                <a:gd name="connsiteY302" fmla="*/ 1129927 h 1648658"/>
                <a:gd name="connsiteX303" fmla="*/ 2941225 w 3403004"/>
                <a:gd name="connsiteY303" fmla="*/ 1165646 h 1648658"/>
                <a:gd name="connsiteX304" fmla="*/ 2938177 w 3403004"/>
                <a:gd name="connsiteY304" fmla="*/ 1161550 h 1648658"/>
                <a:gd name="connsiteX305" fmla="*/ 2924366 w 3403004"/>
                <a:gd name="connsiteY305" fmla="*/ 1161550 h 1648658"/>
                <a:gd name="connsiteX306" fmla="*/ 2922461 w 3403004"/>
                <a:gd name="connsiteY306" fmla="*/ 1164598 h 1648658"/>
                <a:gd name="connsiteX307" fmla="*/ 2914269 w 3403004"/>
                <a:gd name="connsiteY307" fmla="*/ 1180029 h 1648658"/>
                <a:gd name="connsiteX308" fmla="*/ 2913983 w 3403004"/>
                <a:gd name="connsiteY308" fmla="*/ 1180600 h 1648658"/>
                <a:gd name="connsiteX309" fmla="*/ 2979611 w 3403004"/>
                <a:gd name="connsiteY309" fmla="*/ 1180600 h 1648658"/>
                <a:gd name="connsiteX310" fmla="*/ 2986278 w 3403004"/>
                <a:gd name="connsiteY310" fmla="*/ 1161550 h 1648658"/>
                <a:gd name="connsiteX311" fmla="*/ 2941034 w 3403004"/>
                <a:gd name="connsiteY311" fmla="*/ 1161550 h 1648658"/>
                <a:gd name="connsiteX312" fmla="*/ 2941225 w 3403004"/>
                <a:gd name="connsiteY312" fmla="*/ 1165646 h 1648658"/>
                <a:gd name="connsiteX313" fmla="*/ 2139220 w 3403004"/>
                <a:gd name="connsiteY313" fmla="*/ 1161550 h 1648658"/>
                <a:gd name="connsiteX314" fmla="*/ 2129219 w 3403004"/>
                <a:gd name="connsiteY314" fmla="*/ 1180029 h 1648658"/>
                <a:gd name="connsiteX315" fmla="*/ 2128742 w 3403004"/>
                <a:gd name="connsiteY315" fmla="*/ 1180600 h 1648658"/>
                <a:gd name="connsiteX316" fmla="*/ 2158270 w 3403004"/>
                <a:gd name="connsiteY316" fmla="*/ 1180600 h 1648658"/>
                <a:gd name="connsiteX317" fmla="*/ 2153222 w 3403004"/>
                <a:gd name="connsiteY317" fmla="*/ 1161550 h 1648658"/>
                <a:gd name="connsiteX318" fmla="*/ 2139220 w 3403004"/>
                <a:gd name="connsiteY318" fmla="*/ 1161550 h 1648658"/>
                <a:gd name="connsiteX319" fmla="*/ 2689860 w 3403004"/>
                <a:gd name="connsiteY319" fmla="*/ 1085350 h 1648658"/>
                <a:gd name="connsiteX320" fmla="*/ 2699099 w 3403004"/>
                <a:gd name="connsiteY320" fmla="*/ 1085350 h 1648658"/>
                <a:gd name="connsiteX321" fmla="*/ 2689860 w 3403004"/>
                <a:gd name="connsiteY321" fmla="*/ 1085350 h 1648658"/>
                <a:gd name="connsiteX322" fmla="*/ 2818257 w 3403004"/>
                <a:gd name="connsiteY322" fmla="*/ 1040487 h 1648658"/>
                <a:gd name="connsiteX323" fmla="*/ 2813780 w 3403004"/>
                <a:gd name="connsiteY323" fmla="*/ 1053632 h 1648658"/>
                <a:gd name="connsiteX324" fmla="*/ 2830925 w 3403004"/>
                <a:gd name="connsiteY324" fmla="*/ 1053632 h 1648658"/>
                <a:gd name="connsiteX325" fmla="*/ 2837879 w 3403004"/>
                <a:gd name="connsiteY325" fmla="*/ 1052108 h 1648658"/>
                <a:gd name="connsiteX326" fmla="*/ 2838450 w 3403004"/>
                <a:gd name="connsiteY326" fmla="*/ 1053632 h 1648658"/>
                <a:gd name="connsiteX327" fmla="*/ 2853214 w 3403004"/>
                <a:gd name="connsiteY327" fmla="*/ 1053632 h 1648658"/>
                <a:gd name="connsiteX328" fmla="*/ 2849213 w 3403004"/>
                <a:gd name="connsiteY328" fmla="*/ 1049155 h 1648658"/>
                <a:gd name="connsiteX329" fmla="*/ 2845117 w 3403004"/>
                <a:gd name="connsiteY329" fmla="*/ 1038583 h 1648658"/>
                <a:gd name="connsiteX330" fmla="*/ 2859024 w 3403004"/>
                <a:gd name="connsiteY330" fmla="*/ 1034582 h 1648658"/>
                <a:gd name="connsiteX331" fmla="*/ 2819114 w 3403004"/>
                <a:gd name="connsiteY331" fmla="*/ 1034582 h 1648658"/>
                <a:gd name="connsiteX332" fmla="*/ 2818257 w 3403004"/>
                <a:gd name="connsiteY332" fmla="*/ 1040487 h 1648658"/>
                <a:gd name="connsiteX333" fmla="*/ 2840736 w 3403004"/>
                <a:gd name="connsiteY333" fmla="*/ 875800 h 1648658"/>
                <a:gd name="connsiteX334" fmla="*/ 2831116 w 3403004"/>
                <a:gd name="connsiteY334" fmla="*/ 875800 h 1648658"/>
                <a:gd name="connsiteX335" fmla="*/ 2820638 w 3403004"/>
                <a:gd name="connsiteY335" fmla="*/ 891326 h 1648658"/>
                <a:gd name="connsiteX336" fmla="*/ 2840736 w 3403004"/>
                <a:gd name="connsiteY336" fmla="*/ 875800 h 1648658"/>
                <a:gd name="connsiteX337" fmla="*/ 2636139 w 3403004"/>
                <a:gd name="connsiteY337" fmla="*/ 958382 h 1648658"/>
                <a:gd name="connsiteX338" fmla="*/ 2661285 w 3403004"/>
                <a:gd name="connsiteY338" fmla="*/ 958382 h 1648658"/>
                <a:gd name="connsiteX339" fmla="*/ 2656046 w 3403004"/>
                <a:gd name="connsiteY339" fmla="*/ 948095 h 1648658"/>
                <a:gd name="connsiteX340" fmla="*/ 2650141 w 3403004"/>
                <a:gd name="connsiteY340" fmla="*/ 939332 h 1648658"/>
                <a:gd name="connsiteX341" fmla="*/ 2630519 w 3403004"/>
                <a:gd name="connsiteY341" fmla="*/ 939332 h 1648658"/>
                <a:gd name="connsiteX342" fmla="*/ 2631662 w 3403004"/>
                <a:gd name="connsiteY342" fmla="*/ 943333 h 1648658"/>
                <a:gd name="connsiteX343" fmla="*/ 2636139 w 3403004"/>
                <a:gd name="connsiteY343" fmla="*/ 958382 h 1648658"/>
                <a:gd name="connsiteX344" fmla="*/ 2724531 w 3403004"/>
                <a:gd name="connsiteY344" fmla="*/ 886563 h 1648658"/>
                <a:gd name="connsiteX345" fmla="*/ 2727579 w 3403004"/>
                <a:gd name="connsiteY345" fmla="*/ 875800 h 1648658"/>
                <a:gd name="connsiteX346" fmla="*/ 2652046 w 3403004"/>
                <a:gd name="connsiteY346" fmla="*/ 875800 h 1648658"/>
                <a:gd name="connsiteX347" fmla="*/ 2666143 w 3403004"/>
                <a:gd name="connsiteY347" fmla="*/ 894850 h 1648658"/>
                <a:gd name="connsiteX348" fmla="*/ 2719388 w 3403004"/>
                <a:gd name="connsiteY348" fmla="*/ 894850 h 1648658"/>
                <a:gd name="connsiteX349" fmla="*/ 2724531 w 3403004"/>
                <a:gd name="connsiteY349" fmla="*/ 886563 h 1648658"/>
                <a:gd name="connsiteX350" fmla="*/ 2696813 w 3403004"/>
                <a:gd name="connsiteY350" fmla="*/ 909614 h 1648658"/>
                <a:gd name="connsiteX351" fmla="*/ 2697766 w 3403004"/>
                <a:gd name="connsiteY351" fmla="*/ 907519 h 1648658"/>
                <a:gd name="connsiteX352" fmla="*/ 2671191 w 3403004"/>
                <a:gd name="connsiteY352" fmla="*/ 907519 h 1648658"/>
                <a:gd name="connsiteX353" fmla="*/ 2677192 w 3403004"/>
                <a:gd name="connsiteY353" fmla="*/ 926569 h 1648658"/>
                <a:gd name="connsiteX354" fmla="*/ 2689193 w 3403004"/>
                <a:gd name="connsiteY354" fmla="*/ 926569 h 1648658"/>
                <a:gd name="connsiteX355" fmla="*/ 2696813 w 3403004"/>
                <a:gd name="connsiteY355" fmla="*/ 909614 h 1648658"/>
                <a:gd name="connsiteX356" fmla="*/ 2620709 w 3403004"/>
                <a:gd name="connsiteY356" fmla="*/ 926664 h 1648658"/>
                <a:gd name="connsiteX357" fmla="*/ 2640140 w 3403004"/>
                <a:gd name="connsiteY357" fmla="*/ 926664 h 1648658"/>
                <a:gd name="connsiteX358" fmla="*/ 2639759 w 3403004"/>
                <a:gd name="connsiteY358" fmla="*/ 925997 h 1648658"/>
                <a:gd name="connsiteX359" fmla="*/ 2624709 w 3403004"/>
                <a:gd name="connsiteY359" fmla="*/ 907614 h 1648658"/>
                <a:gd name="connsiteX360" fmla="*/ 2616994 w 3403004"/>
                <a:gd name="connsiteY360" fmla="*/ 907614 h 1648658"/>
                <a:gd name="connsiteX361" fmla="*/ 2617756 w 3403004"/>
                <a:gd name="connsiteY361" fmla="*/ 924092 h 1648658"/>
                <a:gd name="connsiteX362" fmla="*/ 2620709 w 3403004"/>
                <a:gd name="connsiteY362" fmla="*/ 926664 h 1648658"/>
                <a:gd name="connsiteX363" fmla="*/ 1793272 w 3403004"/>
                <a:gd name="connsiteY363" fmla="*/ 1085350 h 1648658"/>
                <a:gd name="connsiteX364" fmla="*/ 2046637 w 3403004"/>
                <a:gd name="connsiteY364" fmla="*/ 1085350 h 1648658"/>
                <a:gd name="connsiteX365" fmla="*/ 2050732 w 3403004"/>
                <a:gd name="connsiteY365" fmla="*/ 1066300 h 1648658"/>
                <a:gd name="connsiteX366" fmla="*/ 1786985 w 3403004"/>
                <a:gd name="connsiteY366" fmla="*/ 1066300 h 1648658"/>
                <a:gd name="connsiteX367" fmla="*/ 1793272 w 3403004"/>
                <a:gd name="connsiteY367" fmla="*/ 1085350 h 1648658"/>
                <a:gd name="connsiteX368" fmla="*/ 2873502 w 3403004"/>
                <a:gd name="connsiteY368" fmla="*/ 1129832 h 1648658"/>
                <a:gd name="connsiteX369" fmla="*/ 2859881 w 3403004"/>
                <a:gd name="connsiteY369" fmla="*/ 1129832 h 1648658"/>
                <a:gd name="connsiteX370" fmla="*/ 2859786 w 3403004"/>
                <a:gd name="connsiteY370" fmla="*/ 1131928 h 1648658"/>
                <a:gd name="connsiteX371" fmla="*/ 2873502 w 3403004"/>
                <a:gd name="connsiteY371" fmla="*/ 1129832 h 1648658"/>
                <a:gd name="connsiteX372" fmla="*/ 2867311 w 3403004"/>
                <a:gd name="connsiteY372" fmla="*/ 1117164 h 1648658"/>
                <a:gd name="connsiteX373" fmla="*/ 2890647 w 3403004"/>
                <a:gd name="connsiteY373" fmla="*/ 1117164 h 1648658"/>
                <a:gd name="connsiteX374" fmla="*/ 2872740 w 3403004"/>
                <a:gd name="connsiteY374" fmla="*/ 1109830 h 1648658"/>
                <a:gd name="connsiteX375" fmla="*/ 2867311 w 3403004"/>
                <a:gd name="connsiteY375" fmla="*/ 1117164 h 1648658"/>
                <a:gd name="connsiteX376" fmla="*/ 2942844 w 3403004"/>
                <a:gd name="connsiteY376" fmla="*/ 1148882 h 1648658"/>
                <a:gd name="connsiteX377" fmla="*/ 2949988 w 3403004"/>
                <a:gd name="connsiteY377" fmla="*/ 1148882 h 1648658"/>
                <a:gd name="connsiteX378" fmla="*/ 2945225 w 3403004"/>
                <a:gd name="connsiteY378" fmla="*/ 1146406 h 1648658"/>
                <a:gd name="connsiteX379" fmla="*/ 2942844 w 3403004"/>
                <a:gd name="connsiteY379" fmla="*/ 1148882 h 1648658"/>
                <a:gd name="connsiteX380" fmla="*/ 2774252 w 3403004"/>
                <a:gd name="connsiteY380" fmla="*/ 1113640 h 1648658"/>
                <a:gd name="connsiteX381" fmla="*/ 2761298 w 3403004"/>
                <a:gd name="connsiteY381" fmla="*/ 1099162 h 1648658"/>
                <a:gd name="connsiteX382" fmla="*/ 2754725 w 3403004"/>
                <a:gd name="connsiteY382" fmla="*/ 1098019 h 1648658"/>
                <a:gd name="connsiteX383" fmla="*/ 2728055 w 3403004"/>
                <a:gd name="connsiteY383" fmla="*/ 1098019 h 1648658"/>
                <a:gd name="connsiteX384" fmla="*/ 2726817 w 3403004"/>
                <a:gd name="connsiteY384" fmla="*/ 1099447 h 1648658"/>
                <a:gd name="connsiteX385" fmla="*/ 2725960 w 3403004"/>
                <a:gd name="connsiteY385" fmla="*/ 1098019 h 1648658"/>
                <a:gd name="connsiteX386" fmla="*/ 2689193 w 3403004"/>
                <a:gd name="connsiteY386" fmla="*/ 1098019 h 1648658"/>
                <a:gd name="connsiteX387" fmla="*/ 2693670 w 3403004"/>
                <a:gd name="connsiteY387" fmla="*/ 1102971 h 1648658"/>
                <a:gd name="connsiteX388" fmla="*/ 2713196 w 3403004"/>
                <a:gd name="connsiteY388" fmla="*/ 1105829 h 1648658"/>
                <a:gd name="connsiteX389" fmla="*/ 2726627 w 3403004"/>
                <a:gd name="connsiteY389" fmla="*/ 1101352 h 1648658"/>
                <a:gd name="connsiteX390" fmla="*/ 2728722 w 3403004"/>
                <a:gd name="connsiteY390" fmla="*/ 1104877 h 1648658"/>
                <a:gd name="connsiteX391" fmla="*/ 2749106 w 3403004"/>
                <a:gd name="connsiteY391" fmla="*/ 1113544 h 1648658"/>
                <a:gd name="connsiteX392" fmla="*/ 2774252 w 3403004"/>
                <a:gd name="connsiteY392" fmla="*/ 1113640 h 1648658"/>
                <a:gd name="connsiteX393" fmla="*/ 2149031 w 3403004"/>
                <a:gd name="connsiteY393" fmla="*/ 939332 h 1648658"/>
                <a:gd name="connsiteX394" fmla="*/ 1705070 w 3403004"/>
                <a:gd name="connsiteY394" fmla="*/ 939332 h 1648658"/>
                <a:gd name="connsiteX395" fmla="*/ 1713833 w 3403004"/>
                <a:gd name="connsiteY395" fmla="*/ 943333 h 1648658"/>
                <a:gd name="connsiteX396" fmla="*/ 1723739 w 3403004"/>
                <a:gd name="connsiteY396" fmla="*/ 958382 h 1648658"/>
                <a:gd name="connsiteX397" fmla="*/ 2137791 w 3403004"/>
                <a:gd name="connsiteY397" fmla="*/ 958382 h 1648658"/>
                <a:gd name="connsiteX398" fmla="*/ 2149031 w 3403004"/>
                <a:gd name="connsiteY398" fmla="*/ 939332 h 1648658"/>
                <a:gd name="connsiteX399" fmla="*/ 2444401 w 3403004"/>
                <a:gd name="connsiteY399" fmla="*/ 909614 h 1648658"/>
                <a:gd name="connsiteX400" fmla="*/ 2439257 w 3403004"/>
                <a:gd name="connsiteY400" fmla="*/ 926569 h 1648658"/>
                <a:gd name="connsiteX401" fmla="*/ 2455545 w 3403004"/>
                <a:gd name="connsiteY401" fmla="*/ 926569 h 1648658"/>
                <a:gd name="connsiteX402" fmla="*/ 2444401 w 3403004"/>
                <a:gd name="connsiteY402" fmla="*/ 909614 h 1648658"/>
                <a:gd name="connsiteX403" fmla="*/ 2410968 w 3403004"/>
                <a:gd name="connsiteY403" fmla="*/ 914472 h 1648658"/>
                <a:gd name="connsiteX404" fmla="*/ 2412016 w 3403004"/>
                <a:gd name="connsiteY404" fmla="*/ 926664 h 1648658"/>
                <a:gd name="connsiteX405" fmla="*/ 2425446 w 3403004"/>
                <a:gd name="connsiteY405" fmla="*/ 926664 h 1648658"/>
                <a:gd name="connsiteX406" fmla="*/ 2432971 w 3403004"/>
                <a:gd name="connsiteY406" fmla="*/ 911614 h 1648658"/>
                <a:gd name="connsiteX407" fmla="*/ 2435447 w 3403004"/>
                <a:gd name="connsiteY407" fmla="*/ 907614 h 1648658"/>
                <a:gd name="connsiteX408" fmla="*/ 2409349 w 3403004"/>
                <a:gd name="connsiteY408" fmla="*/ 907614 h 1648658"/>
                <a:gd name="connsiteX409" fmla="*/ 2410968 w 3403004"/>
                <a:gd name="connsiteY409" fmla="*/ 914472 h 1648658"/>
                <a:gd name="connsiteX410" fmla="*/ 1740408 w 3403004"/>
                <a:gd name="connsiteY410" fmla="*/ 971050 h 1648658"/>
                <a:gd name="connsiteX411" fmla="*/ 1732407 w 3403004"/>
                <a:gd name="connsiteY411" fmla="*/ 971050 h 1648658"/>
                <a:gd name="connsiteX412" fmla="*/ 1740408 w 3403004"/>
                <a:gd name="connsiteY412" fmla="*/ 971050 h 1648658"/>
                <a:gd name="connsiteX413" fmla="*/ 2743581 w 3403004"/>
                <a:gd name="connsiteY413" fmla="*/ 1053632 h 1648658"/>
                <a:gd name="connsiteX414" fmla="*/ 2792159 w 3403004"/>
                <a:gd name="connsiteY414" fmla="*/ 1053632 h 1648658"/>
                <a:gd name="connsiteX415" fmla="*/ 2792254 w 3403004"/>
                <a:gd name="connsiteY415" fmla="*/ 1034582 h 1648658"/>
                <a:gd name="connsiteX416" fmla="*/ 2727484 w 3403004"/>
                <a:gd name="connsiteY416" fmla="*/ 1034582 h 1648658"/>
                <a:gd name="connsiteX417" fmla="*/ 2743581 w 3403004"/>
                <a:gd name="connsiteY417" fmla="*/ 1053632 h 1648658"/>
                <a:gd name="connsiteX418" fmla="*/ 2693575 w 3403004"/>
                <a:gd name="connsiteY418" fmla="*/ 1052013 h 1648658"/>
                <a:gd name="connsiteX419" fmla="*/ 2689479 w 3403004"/>
                <a:gd name="connsiteY419" fmla="*/ 1038583 h 1648658"/>
                <a:gd name="connsiteX420" fmla="*/ 2682145 w 3403004"/>
                <a:gd name="connsiteY420" fmla="*/ 1034582 h 1648658"/>
                <a:gd name="connsiteX421" fmla="*/ 2633186 w 3403004"/>
                <a:gd name="connsiteY421" fmla="*/ 1034582 h 1648658"/>
                <a:gd name="connsiteX422" fmla="*/ 2637663 w 3403004"/>
                <a:gd name="connsiteY422" fmla="*/ 1053632 h 1648658"/>
                <a:gd name="connsiteX423" fmla="*/ 2692527 w 3403004"/>
                <a:gd name="connsiteY423" fmla="*/ 1053632 h 1648658"/>
                <a:gd name="connsiteX424" fmla="*/ 2693575 w 3403004"/>
                <a:gd name="connsiteY424" fmla="*/ 1052013 h 1648658"/>
                <a:gd name="connsiteX425" fmla="*/ 2678621 w 3403004"/>
                <a:gd name="connsiteY425" fmla="*/ 1002864 h 1648658"/>
                <a:gd name="connsiteX426" fmla="*/ 2665667 w 3403004"/>
                <a:gd name="connsiteY426" fmla="*/ 1002864 h 1648658"/>
                <a:gd name="connsiteX427" fmla="*/ 2669096 w 3403004"/>
                <a:gd name="connsiteY427" fmla="*/ 1005912 h 1648658"/>
                <a:gd name="connsiteX428" fmla="*/ 2678621 w 3403004"/>
                <a:gd name="connsiteY428" fmla="*/ 1002864 h 1648658"/>
                <a:gd name="connsiteX429" fmla="*/ 2618232 w 3403004"/>
                <a:gd name="connsiteY429" fmla="*/ 971050 h 1648658"/>
                <a:gd name="connsiteX430" fmla="*/ 2596420 w 3403004"/>
                <a:gd name="connsiteY430" fmla="*/ 971050 h 1648658"/>
                <a:gd name="connsiteX431" fmla="*/ 2606421 w 3403004"/>
                <a:gd name="connsiteY431" fmla="*/ 980861 h 1648658"/>
                <a:gd name="connsiteX432" fmla="*/ 2614803 w 3403004"/>
                <a:gd name="connsiteY432" fmla="*/ 990100 h 1648658"/>
                <a:gd name="connsiteX433" fmla="*/ 2637854 w 3403004"/>
                <a:gd name="connsiteY433" fmla="*/ 990100 h 1648658"/>
                <a:gd name="connsiteX434" fmla="*/ 2618232 w 3403004"/>
                <a:gd name="connsiteY434" fmla="*/ 971050 h 1648658"/>
                <a:gd name="connsiteX435" fmla="*/ 2677287 w 3403004"/>
                <a:gd name="connsiteY435" fmla="*/ 1081921 h 1648658"/>
                <a:gd name="connsiteX436" fmla="*/ 2679383 w 3403004"/>
                <a:gd name="connsiteY436" fmla="*/ 1085350 h 1648658"/>
                <a:gd name="connsiteX437" fmla="*/ 2687098 w 3403004"/>
                <a:gd name="connsiteY437" fmla="*/ 1085350 h 1648658"/>
                <a:gd name="connsiteX438" fmla="*/ 2687860 w 3403004"/>
                <a:gd name="connsiteY438" fmla="*/ 1080874 h 1648658"/>
                <a:gd name="connsiteX439" fmla="*/ 2688908 w 3403004"/>
                <a:gd name="connsiteY439" fmla="*/ 1066300 h 1648658"/>
                <a:gd name="connsiteX440" fmla="*/ 2646617 w 3403004"/>
                <a:gd name="connsiteY440" fmla="*/ 1066300 h 1648658"/>
                <a:gd name="connsiteX441" fmla="*/ 2677287 w 3403004"/>
                <a:gd name="connsiteY441" fmla="*/ 1081921 h 1648658"/>
                <a:gd name="connsiteX442" fmla="*/ 2666714 w 3403004"/>
                <a:gd name="connsiteY442" fmla="*/ 1017437 h 1648658"/>
                <a:gd name="connsiteX443" fmla="*/ 2649379 w 3403004"/>
                <a:gd name="connsiteY443" fmla="*/ 1002864 h 1648658"/>
                <a:gd name="connsiteX444" fmla="*/ 2624804 w 3403004"/>
                <a:gd name="connsiteY444" fmla="*/ 1002864 h 1648658"/>
                <a:gd name="connsiteX445" fmla="*/ 2630900 w 3403004"/>
                <a:gd name="connsiteY445" fmla="*/ 1016485 h 1648658"/>
                <a:gd name="connsiteX446" fmla="*/ 2631281 w 3403004"/>
                <a:gd name="connsiteY446" fmla="*/ 1021914 h 1648658"/>
                <a:gd name="connsiteX447" fmla="*/ 2671382 w 3403004"/>
                <a:gd name="connsiteY447" fmla="*/ 1021914 h 1648658"/>
                <a:gd name="connsiteX448" fmla="*/ 2666714 w 3403004"/>
                <a:gd name="connsiteY448" fmla="*/ 1017437 h 1648658"/>
                <a:gd name="connsiteX449" fmla="*/ 2577751 w 3403004"/>
                <a:gd name="connsiteY449" fmla="*/ 844082 h 1648658"/>
                <a:gd name="connsiteX450" fmla="*/ 2577179 w 3403004"/>
                <a:gd name="connsiteY450" fmla="*/ 863132 h 1648658"/>
                <a:gd name="connsiteX451" fmla="*/ 2582418 w 3403004"/>
                <a:gd name="connsiteY451" fmla="*/ 863132 h 1648658"/>
                <a:gd name="connsiteX452" fmla="*/ 2591848 w 3403004"/>
                <a:gd name="connsiteY452" fmla="*/ 844082 h 1648658"/>
                <a:gd name="connsiteX453" fmla="*/ 2577751 w 3403004"/>
                <a:gd name="connsiteY453" fmla="*/ 844082 h 1648658"/>
                <a:gd name="connsiteX454" fmla="*/ 2445163 w 3403004"/>
                <a:gd name="connsiteY454" fmla="*/ 845130 h 1648658"/>
                <a:gd name="connsiteX455" fmla="*/ 2445258 w 3403004"/>
                <a:gd name="connsiteY455" fmla="*/ 844082 h 1648658"/>
                <a:gd name="connsiteX456" fmla="*/ 2379155 w 3403004"/>
                <a:gd name="connsiteY456" fmla="*/ 844082 h 1648658"/>
                <a:gd name="connsiteX457" fmla="*/ 2387060 w 3403004"/>
                <a:gd name="connsiteY457" fmla="*/ 863132 h 1648658"/>
                <a:gd name="connsiteX458" fmla="*/ 2447163 w 3403004"/>
                <a:gd name="connsiteY458" fmla="*/ 863132 h 1648658"/>
                <a:gd name="connsiteX459" fmla="*/ 2445163 w 3403004"/>
                <a:gd name="connsiteY459" fmla="*/ 845130 h 1648658"/>
                <a:gd name="connsiteX460" fmla="*/ 2125123 w 3403004"/>
                <a:gd name="connsiteY460" fmla="*/ 894279 h 1648658"/>
                <a:gd name="connsiteX461" fmla="*/ 2123885 w 3403004"/>
                <a:gd name="connsiteY461" fmla="*/ 894945 h 1648658"/>
                <a:gd name="connsiteX462" fmla="*/ 2165223 w 3403004"/>
                <a:gd name="connsiteY462" fmla="*/ 894945 h 1648658"/>
                <a:gd name="connsiteX463" fmla="*/ 2165033 w 3403004"/>
                <a:gd name="connsiteY463" fmla="*/ 883706 h 1648658"/>
                <a:gd name="connsiteX464" fmla="*/ 2125123 w 3403004"/>
                <a:gd name="connsiteY464" fmla="*/ 894279 h 1648658"/>
                <a:gd name="connsiteX465" fmla="*/ 1766697 w 3403004"/>
                <a:gd name="connsiteY465" fmla="*/ 990100 h 1648658"/>
                <a:gd name="connsiteX466" fmla="*/ 2118836 w 3403004"/>
                <a:gd name="connsiteY466" fmla="*/ 990100 h 1648658"/>
                <a:gd name="connsiteX467" fmla="*/ 2132743 w 3403004"/>
                <a:gd name="connsiteY467" fmla="*/ 971050 h 1648658"/>
                <a:gd name="connsiteX468" fmla="*/ 1770221 w 3403004"/>
                <a:gd name="connsiteY468" fmla="*/ 971050 h 1648658"/>
                <a:gd name="connsiteX469" fmla="*/ 1769174 w 3403004"/>
                <a:gd name="connsiteY469" fmla="*/ 986576 h 1648658"/>
                <a:gd name="connsiteX470" fmla="*/ 1766697 w 3403004"/>
                <a:gd name="connsiteY470" fmla="*/ 990100 h 1648658"/>
                <a:gd name="connsiteX471" fmla="*/ 2081022 w 3403004"/>
                <a:gd name="connsiteY471" fmla="*/ 831414 h 1648658"/>
                <a:gd name="connsiteX472" fmla="*/ 2198370 w 3403004"/>
                <a:gd name="connsiteY472" fmla="*/ 831414 h 1648658"/>
                <a:gd name="connsiteX473" fmla="*/ 2219611 w 3403004"/>
                <a:gd name="connsiteY473" fmla="*/ 813412 h 1648658"/>
                <a:gd name="connsiteX474" fmla="*/ 2220563 w 3403004"/>
                <a:gd name="connsiteY474" fmla="*/ 812364 h 1648658"/>
                <a:gd name="connsiteX475" fmla="*/ 2075402 w 3403004"/>
                <a:gd name="connsiteY475" fmla="*/ 812364 h 1648658"/>
                <a:gd name="connsiteX476" fmla="*/ 2081022 w 3403004"/>
                <a:gd name="connsiteY476" fmla="*/ 831414 h 1648658"/>
                <a:gd name="connsiteX477" fmla="*/ 2589371 w 3403004"/>
                <a:gd name="connsiteY477" fmla="*/ 954858 h 1648658"/>
                <a:gd name="connsiteX478" fmla="*/ 2587085 w 3403004"/>
                <a:gd name="connsiteY478" fmla="*/ 958382 h 1648658"/>
                <a:gd name="connsiteX479" fmla="*/ 2602706 w 3403004"/>
                <a:gd name="connsiteY479" fmla="*/ 958382 h 1648658"/>
                <a:gd name="connsiteX480" fmla="*/ 2589371 w 3403004"/>
                <a:gd name="connsiteY480" fmla="*/ 954858 h 1648658"/>
                <a:gd name="connsiteX481" fmla="*/ 1593247 w 3403004"/>
                <a:gd name="connsiteY481" fmla="*/ 971241 h 1648658"/>
                <a:gd name="connsiteX482" fmla="*/ 1603439 w 3403004"/>
                <a:gd name="connsiteY482" fmla="*/ 971050 h 1648658"/>
                <a:gd name="connsiteX483" fmla="*/ 1593056 w 3403004"/>
                <a:gd name="connsiteY483" fmla="*/ 971050 h 1648658"/>
                <a:gd name="connsiteX484" fmla="*/ 1593247 w 3403004"/>
                <a:gd name="connsiteY484" fmla="*/ 971241 h 1648658"/>
                <a:gd name="connsiteX485" fmla="*/ 2440115 w 3403004"/>
                <a:gd name="connsiteY485" fmla="*/ 958382 h 1648658"/>
                <a:gd name="connsiteX486" fmla="*/ 2450878 w 3403004"/>
                <a:gd name="connsiteY486" fmla="*/ 958382 h 1648658"/>
                <a:gd name="connsiteX487" fmla="*/ 2456974 w 3403004"/>
                <a:gd name="connsiteY487" fmla="*/ 939332 h 1648658"/>
                <a:gd name="connsiteX488" fmla="*/ 2438114 w 3403004"/>
                <a:gd name="connsiteY488" fmla="*/ 939332 h 1648658"/>
                <a:gd name="connsiteX489" fmla="*/ 2440115 w 3403004"/>
                <a:gd name="connsiteY489" fmla="*/ 958382 h 1648658"/>
                <a:gd name="connsiteX490" fmla="*/ 2631377 w 3403004"/>
                <a:gd name="connsiteY490" fmla="*/ 894850 h 1648658"/>
                <a:gd name="connsiteX491" fmla="*/ 2636139 w 3403004"/>
                <a:gd name="connsiteY491" fmla="*/ 875800 h 1648658"/>
                <a:gd name="connsiteX492" fmla="*/ 2615470 w 3403004"/>
                <a:gd name="connsiteY492" fmla="*/ 875800 h 1648658"/>
                <a:gd name="connsiteX493" fmla="*/ 2623090 w 3403004"/>
                <a:gd name="connsiteY493" fmla="*/ 894850 h 1648658"/>
                <a:gd name="connsiteX494" fmla="*/ 2631377 w 3403004"/>
                <a:gd name="connsiteY494" fmla="*/ 894850 h 1648658"/>
                <a:gd name="connsiteX495" fmla="*/ 2447354 w 3403004"/>
                <a:gd name="connsiteY495" fmla="*/ 883706 h 1648658"/>
                <a:gd name="connsiteX496" fmla="*/ 2448021 w 3403004"/>
                <a:gd name="connsiteY496" fmla="*/ 875800 h 1648658"/>
                <a:gd name="connsiteX497" fmla="*/ 2392490 w 3403004"/>
                <a:gd name="connsiteY497" fmla="*/ 875800 h 1648658"/>
                <a:gd name="connsiteX498" fmla="*/ 2393823 w 3403004"/>
                <a:gd name="connsiteY498" fmla="*/ 878848 h 1648658"/>
                <a:gd name="connsiteX499" fmla="*/ 2402967 w 3403004"/>
                <a:gd name="connsiteY499" fmla="*/ 894850 h 1648658"/>
                <a:gd name="connsiteX500" fmla="*/ 2442686 w 3403004"/>
                <a:gd name="connsiteY500" fmla="*/ 894850 h 1648658"/>
                <a:gd name="connsiteX501" fmla="*/ 2447354 w 3403004"/>
                <a:gd name="connsiteY501" fmla="*/ 883706 h 1648658"/>
                <a:gd name="connsiteX502" fmla="*/ 2087308 w 3403004"/>
                <a:gd name="connsiteY502" fmla="*/ 863132 h 1648658"/>
                <a:gd name="connsiteX503" fmla="*/ 2129504 w 3403004"/>
                <a:gd name="connsiteY503" fmla="*/ 863132 h 1648658"/>
                <a:gd name="connsiteX504" fmla="*/ 2166652 w 3403004"/>
                <a:gd name="connsiteY504" fmla="*/ 846082 h 1648658"/>
                <a:gd name="connsiteX505" fmla="*/ 2173129 w 3403004"/>
                <a:gd name="connsiteY505" fmla="*/ 844082 h 1648658"/>
                <a:gd name="connsiteX506" fmla="*/ 2083213 w 3403004"/>
                <a:gd name="connsiteY506" fmla="*/ 844082 h 1648658"/>
                <a:gd name="connsiteX507" fmla="*/ 2087308 w 3403004"/>
                <a:gd name="connsiteY507" fmla="*/ 863132 h 1648658"/>
                <a:gd name="connsiteX508" fmla="*/ 2799112 w 3403004"/>
                <a:gd name="connsiteY508" fmla="*/ 1021914 h 1648658"/>
                <a:gd name="connsiteX509" fmla="*/ 2811018 w 3403004"/>
                <a:gd name="connsiteY509" fmla="*/ 1002864 h 1648658"/>
                <a:gd name="connsiteX510" fmla="*/ 2719864 w 3403004"/>
                <a:gd name="connsiteY510" fmla="*/ 1002864 h 1648658"/>
                <a:gd name="connsiteX511" fmla="*/ 2723007 w 3403004"/>
                <a:gd name="connsiteY511" fmla="*/ 1021914 h 1648658"/>
                <a:gd name="connsiteX512" fmla="*/ 2799112 w 3403004"/>
                <a:gd name="connsiteY512" fmla="*/ 1021914 h 1648658"/>
                <a:gd name="connsiteX513" fmla="*/ 3349371 w 3403004"/>
                <a:gd name="connsiteY513" fmla="*/ 1447300 h 1648658"/>
                <a:gd name="connsiteX514" fmla="*/ 3349276 w 3403004"/>
                <a:gd name="connsiteY514" fmla="*/ 1452348 h 1648658"/>
                <a:gd name="connsiteX515" fmla="*/ 3341084 w 3403004"/>
                <a:gd name="connsiteY515" fmla="*/ 1465779 h 1648658"/>
                <a:gd name="connsiteX516" fmla="*/ 3342037 w 3403004"/>
                <a:gd name="connsiteY516" fmla="*/ 1466255 h 1648658"/>
                <a:gd name="connsiteX517" fmla="*/ 3374041 w 3403004"/>
                <a:gd name="connsiteY517" fmla="*/ 1466255 h 1648658"/>
                <a:gd name="connsiteX518" fmla="*/ 3381756 w 3403004"/>
                <a:gd name="connsiteY518" fmla="*/ 1457111 h 1648658"/>
                <a:gd name="connsiteX519" fmla="*/ 3382232 w 3403004"/>
                <a:gd name="connsiteY519" fmla="*/ 1447205 h 1648658"/>
                <a:gd name="connsiteX520" fmla="*/ 3349371 w 3403004"/>
                <a:gd name="connsiteY520" fmla="*/ 1447205 h 1648658"/>
                <a:gd name="connsiteX521" fmla="*/ 3275648 w 3403004"/>
                <a:gd name="connsiteY521" fmla="*/ 1529787 h 1648658"/>
                <a:gd name="connsiteX522" fmla="*/ 3317177 w 3403004"/>
                <a:gd name="connsiteY522" fmla="*/ 1529787 h 1648658"/>
                <a:gd name="connsiteX523" fmla="*/ 3336989 w 3403004"/>
                <a:gd name="connsiteY523" fmla="*/ 1511022 h 1648658"/>
                <a:gd name="connsiteX524" fmla="*/ 3337274 w 3403004"/>
                <a:gd name="connsiteY524" fmla="*/ 1510737 h 1648658"/>
                <a:gd name="connsiteX525" fmla="*/ 3297650 w 3403004"/>
                <a:gd name="connsiteY525" fmla="*/ 1510737 h 1648658"/>
                <a:gd name="connsiteX526" fmla="*/ 3275648 w 3403004"/>
                <a:gd name="connsiteY526" fmla="*/ 1529787 h 1648658"/>
                <a:gd name="connsiteX527" fmla="*/ 1015841 w 3403004"/>
                <a:gd name="connsiteY527" fmla="*/ 1588080 h 1648658"/>
                <a:gd name="connsiteX528" fmla="*/ 1031748 w 3403004"/>
                <a:gd name="connsiteY528" fmla="*/ 1574269 h 1648658"/>
                <a:gd name="connsiteX529" fmla="*/ 948690 w 3403004"/>
                <a:gd name="connsiteY529" fmla="*/ 1574269 h 1648658"/>
                <a:gd name="connsiteX530" fmla="*/ 958025 w 3403004"/>
                <a:gd name="connsiteY530" fmla="*/ 1581317 h 1648658"/>
                <a:gd name="connsiteX531" fmla="*/ 952214 w 3403004"/>
                <a:gd name="connsiteY531" fmla="*/ 1593319 h 1648658"/>
                <a:gd name="connsiteX532" fmla="*/ 1012127 w 3403004"/>
                <a:gd name="connsiteY532" fmla="*/ 1593319 h 1648658"/>
                <a:gd name="connsiteX533" fmla="*/ 1015841 w 3403004"/>
                <a:gd name="connsiteY533" fmla="*/ 1588080 h 1648658"/>
                <a:gd name="connsiteX534" fmla="*/ 994696 w 3403004"/>
                <a:gd name="connsiteY534" fmla="*/ 1623703 h 1648658"/>
                <a:gd name="connsiteX535" fmla="*/ 1002125 w 3403004"/>
                <a:gd name="connsiteY535" fmla="*/ 1625132 h 1648658"/>
                <a:gd name="connsiteX536" fmla="*/ 1023842 w 3403004"/>
                <a:gd name="connsiteY536" fmla="*/ 1625132 h 1648658"/>
                <a:gd name="connsiteX537" fmla="*/ 1011841 w 3403004"/>
                <a:gd name="connsiteY537" fmla="*/ 1609321 h 1648658"/>
                <a:gd name="connsiteX538" fmla="*/ 1011174 w 3403004"/>
                <a:gd name="connsiteY538" fmla="*/ 1606082 h 1648658"/>
                <a:gd name="connsiteX539" fmla="*/ 963168 w 3403004"/>
                <a:gd name="connsiteY539" fmla="*/ 1606082 h 1648658"/>
                <a:gd name="connsiteX540" fmla="*/ 962977 w 3403004"/>
                <a:gd name="connsiteY540" fmla="*/ 1610273 h 1648658"/>
                <a:gd name="connsiteX541" fmla="*/ 971169 w 3403004"/>
                <a:gd name="connsiteY541" fmla="*/ 1625132 h 1648658"/>
                <a:gd name="connsiteX542" fmla="*/ 994505 w 3403004"/>
                <a:gd name="connsiteY542" fmla="*/ 1625132 h 1648658"/>
                <a:gd name="connsiteX543" fmla="*/ 994696 w 3403004"/>
                <a:gd name="connsiteY543" fmla="*/ 1623703 h 1648658"/>
                <a:gd name="connsiteX544" fmla="*/ 955548 w 3403004"/>
                <a:gd name="connsiteY544" fmla="*/ 1553409 h 1648658"/>
                <a:gd name="connsiteX545" fmla="*/ 951262 w 3403004"/>
                <a:gd name="connsiteY545" fmla="*/ 1561600 h 1648658"/>
                <a:gd name="connsiteX546" fmla="*/ 1042321 w 3403004"/>
                <a:gd name="connsiteY546" fmla="*/ 1561600 h 1648658"/>
                <a:gd name="connsiteX547" fmla="*/ 1044226 w 3403004"/>
                <a:gd name="connsiteY547" fmla="*/ 1549599 h 1648658"/>
                <a:gd name="connsiteX548" fmla="*/ 1027938 w 3403004"/>
                <a:gd name="connsiteY548" fmla="*/ 1546741 h 1648658"/>
                <a:gd name="connsiteX549" fmla="*/ 1027271 w 3403004"/>
                <a:gd name="connsiteY549" fmla="*/ 1542550 h 1648658"/>
                <a:gd name="connsiteX550" fmla="*/ 950595 w 3403004"/>
                <a:gd name="connsiteY550" fmla="*/ 1542550 h 1648658"/>
                <a:gd name="connsiteX551" fmla="*/ 955548 w 3403004"/>
                <a:gd name="connsiteY551" fmla="*/ 1553409 h 1648658"/>
                <a:gd name="connsiteX552" fmla="*/ 3401378 w 3403004"/>
                <a:gd name="connsiteY552" fmla="*/ 1200222 h 1648658"/>
                <a:gd name="connsiteX553" fmla="*/ 3385090 w 3403004"/>
                <a:gd name="connsiteY553" fmla="*/ 1212319 h 1648658"/>
                <a:gd name="connsiteX554" fmla="*/ 3397854 w 3403004"/>
                <a:gd name="connsiteY554" fmla="*/ 1212319 h 1648658"/>
                <a:gd name="connsiteX555" fmla="*/ 3401378 w 3403004"/>
                <a:gd name="connsiteY555" fmla="*/ 1200222 h 1648658"/>
                <a:gd name="connsiteX556" fmla="*/ 2839403 w 3403004"/>
                <a:gd name="connsiteY556" fmla="*/ 1236798 h 1648658"/>
                <a:gd name="connsiteX557" fmla="*/ 2816638 w 3403004"/>
                <a:gd name="connsiteY557" fmla="*/ 1243561 h 1648658"/>
                <a:gd name="connsiteX558" fmla="*/ 2815781 w 3403004"/>
                <a:gd name="connsiteY558" fmla="*/ 1244132 h 1648658"/>
                <a:gd name="connsiteX559" fmla="*/ 3104007 w 3403004"/>
                <a:gd name="connsiteY559" fmla="*/ 1244132 h 1648658"/>
                <a:gd name="connsiteX560" fmla="*/ 3085433 w 3403004"/>
                <a:gd name="connsiteY560" fmla="*/ 1237846 h 1648658"/>
                <a:gd name="connsiteX561" fmla="*/ 3079242 w 3403004"/>
                <a:gd name="connsiteY561" fmla="*/ 1225082 h 1648658"/>
                <a:gd name="connsiteX562" fmla="*/ 2838260 w 3403004"/>
                <a:gd name="connsiteY562" fmla="*/ 1225082 h 1648658"/>
                <a:gd name="connsiteX563" fmla="*/ 2839403 w 3403004"/>
                <a:gd name="connsiteY563" fmla="*/ 1236798 h 1648658"/>
                <a:gd name="connsiteX564" fmla="*/ 3341275 w 3403004"/>
                <a:gd name="connsiteY564" fmla="*/ 1415582 h 1648658"/>
                <a:gd name="connsiteX565" fmla="*/ 3345085 w 3403004"/>
                <a:gd name="connsiteY565" fmla="*/ 1431203 h 1648658"/>
                <a:gd name="connsiteX566" fmla="*/ 3346799 w 3403004"/>
                <a:gd name="connsiteY566" fmla="*/ 1434632 h 1648658"/>
                <a:gd name="connsiteX567" fmla="*/ 3356896 w 3403004"/>
                <a:gd name="connsiteY567" fmla="*/ 1434632 h 1648658"/>
                <a:gd name="connsiteX568" fmla="*/ 3355658 w 3403004"/>
                <a:gd name="connsiteY568" fmla="*/ 1432251 h 1648658"/>
                <a:gd name="connsiteX569" fmla="*/ 3348323 w 3403004"/>
                <a:gd name="connsiteY569" fmla="*/ 1415582 h 1648658"/>
                <a:gd name="connsiteX570" fmla="*/ 3341275 w 3403004"/>
                <a:gd name="connsiteY570" fmla="*/ 1415582 h 1648658"/>
                <a:gd name="connsiteX571" fmla="*/ 3268885 w 3403004"/>
                <a:gd name="connsiteY571" fmla="*/ 1256800 h 1648658"/>
                <a:gd name="connsiteX572" fmla="*/ 3254026 w 3403004"/>
                <a:gd name="connsiteY572" fmla="*/ 1256800 h 1648658"/>
                <a:gd name="connsiteX573" fmla="*/ 3259646 w 3403004"/>
                <a:gd name="connsiteY573" fmla="*/ 1264706 h 1648658"/>
                <a:gd name="connsiteX574" fmla="*/ 3275933 w 3403004"/>
                <a:gd name="connsiteY574" fmla="*/ 1268516 h 1648658"/>
                <a:gd name="connsiteX575" fmla="*/ 3268885 w 3403004"/>
                <a:gd name="connsiteY575" fmla="*/ 1256800 h 1648658"/>
                <a:gd name="connsiteX576" fmla="*/ 3131725 w 3403004"/>
                <a:gd name="connsiteY576" fmla="*/ 1294519 h 1648658"/>
                <a:gd name="connsiteX577" fmla="*/ 3128677 w 3403004"/>
                <a:gd name="connsiteY577" fmla="*/ 1288519 h 1648658"/>
                <a:gd name="connsiteX578" fmla="*/ 2750534 w 3403004"/>
                <a:gd name="connsiteY578" fmla="*/ 1288519 h 1648658"/>
                <a:gd name="connsiteX579" fmla="*/ 2750058 w 3403004"/>
                <a:gd name="connsiteY579" fmla="*/ 1295472 h 1648658"/>
                <a:gd name="connsiteX580" fmla="*/ 2763298 w 3403004"/>
                <a:gd name="connsiteY580" fmla="*/ 1307569 h 1648658"/>
                <a:gd name="connsiteX581" fmla="*/ 3138392 w 3403004"/>
                <a:gd name="connsiteY581" fmla="*/ 1307569 h 1648658"/>
                <a:gd name="connsiteX582" fmla="*/ 3131725 w 3403004"/>
                <a:gd name="connsiteY582" fmla="*/ 1294519 h 1648658"/>
                <a:gd name="connsiteX583" fmla="*/ 2776919 w 3403004"/>
                <a:gd name="connsiteY583" fmla="*/ 1352050 h 1648658"/>
                <a:gd name="connsiteX584" fmla="*/ 2777490 w 3403004"/>
                <a:gd name="connsiteY584" fmla="*/ 1361004 h 1648658"/>
                <a:gd name="connsiteX585" fmla="*/ 2783491 w 3403004"/>
                <a:gd name="connsiteY585" fmla="*/ 1371100 h 1648658"/>
                <a:gd name="connsiteX586" fmla="*/ 3156585 w 3403004"/>
                <a:gd name="connsiteY586" fmla="*/ 1371100 h 1648658"/>
                <a:gd name="connsiteX587" fmla="*/ 3158014 w 3403004"/>
                <a:gd name="connsiteY587" fmla="*/ 1364623 h 1648658"/>
                <a:gd name="connsiteX588" fmla="*/ 3155823 w 3403004"/>
                <a:gd name="connsiteY588" fmla="*/ 1352050 h 1648658"/>
                <a:gd name="connsiteX589" fmla="*/ 2776919 w 3403004"/>
                <a:gd name="connsiteY589" fmla="*/ 1352050 h 1648658"/>
                <a:gd name="connsiteX590" fmla="*/ 989743 w 3403004"/>
                <a:gd name="connsiteY590" fmla="*/ 1640944 h 1648658"/>
                <a:gd name="connsiteX591" fmla="*/ 1010888 w 3403004"/>
                <a:gd name="connsiteY591" fmla="*/ 1648659 h 1648658"/>
                <a:gd name="connsiteX592" fmla="*/ 1032891 w 3403004"/>
                <a:gd name="connsiteY592" fmla="*/ 1643801 h 1648658"/>
                <a:gd name="connsiteX593" fmla="*/ 1054037 w 3403004"/>
                <a:gd name="connsiteY593" fmla="*/ 1637705 h 1648658"/>
                <a:gd name="connsiteX594" fmla="*/ 990886 w 3403004"/>
                <a:gd name="connsiteY594" fmla="*/ 1637705 h 1648658"/>
                <a:gd name="connsiteX595" fmla="*/ 989743 w 3403004"/>
                <a:gd name="connsiteY595" fmla="*/ 1640944 h 1648658"/>
                <a:gd name="connsiteX596" fmla="*/ 997268 w 3403004"/>
                <a:gd name="connsiteY596" fmla="*/ 1320332 h 1648658"/>
                <a:gd name="connsiteX597" fmla="*/ 997363 w 3403004"/>
                <a:gd name="connsiteY597" fmla="*/ 1337858 h 1648658"/>
                <a:gd name="connsiteX598" fmla="*/ 995648 w 3403004"/>
                <a:gd name="connsiteY598" fmla="*/ 1339382 h 1648658"/>
                <a:gd name="connsiteX599" fmla="*/ 1207675 w 3403004"/>
                <a:gd name="connsiteY599" fmla="*/ 1339382 h 1648658"/>
                <a:gd name="connsiteX600" fmla="*/ 1209770 w 3403004"/>
                <a:gd name="connsiteY600" fmla="*/ 1335953 h 1648658"/>
                <a:gd name="connsiteX601" fmla="*/ 1209104 w 3403004"/>
                <a:gd name="connsiteY601" fmla="*/ 1320332 h 1648658"/>
                <a:gd name="connsiteX602" fmla="*/ 997268 w 3403004"/>
                <a:gd name="connsiteY602" fmla="*/ 1320332 h 1648658"/>
                <a:gd name="connsiteX603" fmla="*/ 996315 w 3403004"/>
                <a:gd name="connsiteY603" fmla="*/ 1299377 h 1648658"/>
                <a:gd name="connsiteX604" fmla="*/ 995934 w 3403004"/>
                <a:gd name="connsiteY604" fmla="*/ 1307569 h 1648658"/>
                <a:gd name="connsiteX605" fmla="*/ 1208532 w 3403004"/>
                <a:gd name="connsiteY605" fmla="*/ 1307569 h 1648658"/>
                <a:gd name="connsiteX606" fmla="*/ 1211294 w 3403004"/>
                <a:gd name="connsiteY606" fmla="*/ 1304139 h 1648658"/>
                <a:gd name="connsiteX607" fmla="*/ 1235202 w 3403004"/>
                <a:gd name="connsiteY607" fmla="*/ 1288519 h 1648658"/>
                <a:gd name="connsiteX608" fmla="*/ 997648 w 3403004"/>
                <a:gd name="connsiteY608" fmla="*/ 1288519 h 1648658"/>
                <a:gd name="connsiteX609" fmla="*/ 996315 w 3403004"/>
                <a:gd name="connsiteY609" fmla="*/ 1299377 h 1648658"/>
                <a:gd name="connsiteX610" fmla="*/ 953262 w 3403004"/>
                <a:gd name="connsiteY610" fmla="*/ 1193364 h 1648658"/>
                <a:gd name="connsiteX611" fmla="*/ 966216 w 3403004"/>
                <a:gd name="connsiteY611" fmla="*/ 1198412 h 1648658"/>
                <a:gd name="connsiteX612" fmla="*/ 983361 w 3403004"/>
                <a:gd name="connsiteY612" fmla="*/ 1210890 h 1648658"/>
                <a:gd name="connsiteX613" fmla="*/ 985742 w 3403004"/>
                <a:gd name="connsiteY613" fmla="*/ 1212414 h 1648658"/>
                <a:gd name="connsiteX614" fmla="*/ 1298162 w 3403004"/>
                <a:gd name="connsiteY614" fmla="*/ 1212414 h 1648658"/>
                <a:gd name="connsiteX615" fmla="*/ 1301782 w 3403004"/>
                <a:gd name="connsiteY615" fmla="*/ 1195459 h 1648658"/>
                <a:gd name="connsiteX616" fmla="*/ 1301306 w 3403004"/>
                <a:gd name="connsiteY616" fmla="*/ 1193364 h 1648658"/>
                <a:gd name="connsiteX617" fmla="*/ 953262 w 3403004"/>
                <a:gd name="connsiteY617" fmla="*/ 1193364 h 1648658"/>
                <a:gd name="connsiteX618" fmla="*/ 1295686 w 3403004"/>
                <a:gd name="connsiteY618" fmla="*/ 1225082 h 1648658"/>
                <a:gd name="connsiteX619" fmla="*/ 996696 w 3403004"/>
                <a:gd name="connsiteY619" fmla="*/ 1225082 h 1648658"/>
                <a:gd name="connsiteX620" fmla="*/ 997934 w 3403004"/>
                <a:gd name="connsiteY620" fmla="*/ 1227178 h 1648658"/>
                <a:gd name="connsiteX621" fmla="*/ 1001268 w 3403004"/>
                <a:gd name="connsiteY621" fmla="*/ 1244132 h 1648658"/>
                <a:gd name="connsiteX622" fmla="*/ 1291304 w 3403004"/>
                <a:gd name="connsiteY622" fmla="*/ 1244132 h 1648658"/>
                <a:gd name="connsiteX623" fmla="*/ 1296067 w 3403004"/>
                <a:gd name="connsiteY623" fmla="*/ 1227178 h 1648658"/>
                <a:gd name="connsiteX624" fmla="*/ 1295686 w 3403004"/>
                <a:gd name="connsiteY624" fmla="*/ 1225082 h 1648658"/>
                <a:gd name="connsiteX625" fmla="*/ 982409 w 3403004"/>
                <a:gd name="connsiteY625" fmla="*/ 1362909 h 1648658"/>
                <a:gd name="connsiteX626" fmla="*/ 984504 w 3403004"/>
                <a:gd name="connsiteY626" fmla="*/ 1371100 h 1648658"/>
                <a:gd name="connsiteX627" fmla="*/ 1178433 w 3403004"/>
                <a:gd name="connsiteY627" fmla="*/ 1371100 h 1648658"/>
                <a:gd name="connsiteX628" fmla="*/ 1183577 w 3403004"/>
                <a:gd name="connsiteY628" fmla="*/ 1362909 h 1648658"/>
                <a:gd name="connsiteX629" fmla="*/ 1194816 w 3403004"/>
                <a:gd name="connsiteY629" fmla="*/ 1352050 h 1648658"/>
                <a:gd name="connsiteX630" fmla="*/ 989076 w 3403004"/>
                <a:gd name="connsiteY630" fmla="*/ 1352050 h 1648658"/>
                <a:gd name="connsiteX631" fmla="*/ 982409 w 3403004"/>
                <a:gd name="connsiteY631" fmla="*/ 1362909 h 1648658"/>
                <a:gd name="connsiteX632" fmla="*/ 1119378 w 3403004"/>
                <a:gd name="connsiteY632" fmla="*/ 1415582 h 1648658"/>
                <a:gd name="connsiteX633" fmla="*/ 974693 w 3403004"/>
                <a:gd name="connsiteY633" fmla="*/ 1415582 h 1648658"/>
                <a:gd name="connsiteX634" fmla="*/ 971074 w 3403004"/>
                <a:gd name="connsiteY634" fmla="*/ 1430251 h 1648658"/>
                <a:gd name="connsiteX635" fmla="*/ 970883 w 3403004"/>
                <a:gd name="connsiteY635" fmla="*/ 1434632 h 1648658"/>
                <a:gd name="connsiteX636" fmla="*/ 1129094 w 3403004"/>
                <a:gd name="connsiteY636" fmla="*/ 1434632 h 1648658"/>
                <a:gd name="connsiteX637" fmla="*/ 1128332 w 3403004"/>
                <a:gd name="connsiteY637" fmla="*/ 1423583 h 1648658"/>
                <a:gd name="connsiteX638" fmla="*/ 1119378 w 3403004"/>
                <a:gd name="connsiteY638" fmla="*/ 1415582 h 1648658"/>
                <a:gd name="connsiteX639" fmla="*/ 970217 w 3403004"/>
                <a:gd name="connsiteY639" fmla="*/ 1460064 h 1648658"/>
                <a:gd name="connsiteX640" fmla="*/ 968788 w 3403004"/>
                <a:gd name="connsiteY640" fmla="*/ 1466350 h 1648658"/>
                <a:gd name="connsiteX641" fmla="*/ 1073277 w 3403004"/>
                <a:gd name="connsiteY641" fmla="*/ 1466350 h 1648658"/>
                <a:gd name="connsiteX642" fmla="*/ 1079373 w 3403004"/>
                <a:gd name="connsiteY642" fmla="*/ 1461016 h 1648658"/>
                <a:gd name="connsiteX643" fmla="*/ 1112806 w 3403004"/>
                <a:gd name="connsiteY643" fmla="*/ 1459111 h 1648658"/>
                <a:gd name="connsiteX644" fmla="*/ 1121569 w 3403004"/>
                <a:gd name="connsiteY644" fmla="*/ 1447300 h 1648658"/>
                <a:gd name="connsiteX645" fmla="*/ 964787 w 3403004"/>
                <a:gd name="connsiteY645" fmla="*/ 1447300 h 1648658"/>
                <a:gd name="connsiteX646" fmla="*/ 970217 w 3403004"/>
                <a:gd name="connsiteY646" fmla="*/ 1460064 h 1648658"/>
                <a:gd name="connsiteX647" fmla="*/ 986504 w 3403004"/>
                <a:gd name="connsiteY647" fmla="*/ 1383769 h 1648658"/>
                <a:gd name="connsiteX648" fmla="*/ 985647 w 3403004"/>
                <a:gd name="connsiteY648" fmla="*/ 1387864 h 1648658"/>
                <a:gd name="connsiteX649" fmla="*/ 980123 w 3403004"/>
                <a:gd name="connsiteY649" fmla="*/ 1402819 h 1648658"/>
                <a:gd name="connsiteX650" fmla="*/ 1111091 w 3403004"/>
                <a:gd name="connsiteY650" fmla="*/ 1402819 h 1648658"/>
                <a:gd name="connsiteX651" fmla="*/ 1116235 w 3403004"/>
                <a:gd name="connsiteY651" fmla="*/ 1383769 h 1648658"/>
                <a:gd name="connsiteX652" fmla="*/ 986504 w 3403004"/>
                <a:gd name="connsiteY652" fmla="*/ 1383769 h 1648658"/>
                <a:gd name="connsiteX653" fmla="*/ 1054894 w 3403004"/>
                <a:gd name="connsiteY653" fmla="*/ 1495687 h 1648658"/>
                <a:gd name="connsiteX654" fmla="*/ 1047560 w 3403004"/>
                <a:gd name="connsiteY654" fmla="*/ 1480257 h 1648658"/>
                <a:gd name="connsiteX655" fmla="*/ 1048036 w 3403004"/>
                <a:gd name="connsiteY655" fmla="*/ 1479019 h 1648658"/>
                <a:gd name="connsiteX656" fmla="*/ 964597 w 3403004"/>
                <a:gd name="connsiteY656" fmla="*/ 1479019 h 1648658"/>
                <a:gd name="connsiteX657" fmla="*/ 964406 w 3403004"/>
                <a:gd name="connsiteY657" fmla="*/ 1481209 h 1648658"/>
                <a:gd name="connsiteX658" fmla="*/ 967645 w 3403004"/>
                <a:gd name="connsiteY658" fmla="*/ 1498069 h 1648658"/>
                <a:gd name="connsiteX659" fmla="*/ 1062323 w 3403004"/>
                <a:gd name="connsiteY659" fmla="*/ 1498069 h 1648658"/>
                <a:gd name="connsiteX660" fmla="*/ 1054894 w 3403004"/>
                <a:gd name="connsiteY660" fmla="*/ 1495687 h 1648658"/>
                <a:gd name="connsiteX661" fmla="*/ 1050036 w 3403004"/>
                <a:gd name="connsiteY661" fmla="*/ 1513975 h 1648658"/>
                <a:gd name="connsiteX662" fmla="*/ 1053465 w 3403004"/>
                <a:gd name="connsiteY662" fmla="*/ 1510832 h 1648658"/>
                <a:gd name="connsiteX663" fmla="*/ 965835 w 3403004"/>
                <a:gd name="connsiteY663" fmla="*/ 1510832 h 1648658"/>
                <a:gd name="connsiteX664" fmla="*/ 958882 w 3403004"/>
                <a:gd name="connsiteY664" fmla="*/ 1522643 h 1648658"/>
                <a:gd name="connsiteX665" fmla="*/ 953643 w 3403004"/>
                <a:gd name="connsiteY665" fmla="*/ 1529787 h 1648658"/>
                <a:gd name="connsiteX666" fmla="*/ 1038130 w 3403004"/>
                <a:gd name="connsiteY666" fmla="*/ 1529787 h 1648658"/>
                <a:gd name="connsiteX667" fmla="*/ 1050036 w 3403004"/>
                <a:gd name="connsiteY667" fmla="*/ 1513975 h 1648658"/>
                <a:gd name="connsiteX668" fmla="*/ 3102483 w 3403004"/>
                <a:gd name="connsiteY668" fmla="*/ 1112687 h 1648658"/>
                <a:gd name="connsiteX669" fmla="*/ 3089148 w 3403004"/>
                <a:gd name="connsiteY669" fmla="*/ 1098114 h 1648658"/>
                <a:gd name="connsiteX670" fmla="*/ 3010186 w 3403004"/>
                <a:gd name="connsiteY670" fmla="*/ 1098114 h 1648658"/>
                <a:gd name="connsiteX671" fmla="*/ 3007995 w 3403004"/>
                <a:gd name="connsiteY671" fmla="*/ 1100209 h 1648658"/>
                <a:gd name="connsiteX672" fmla="*/ 2999042 w 3403004"/>
                <a:gd name="connsiteY672" fmla="*/ 1110782 h 1648658"/>
                <a:gd name="connsiteX673" fmla="*/ 3019425 w 3403004"/>
                <a:gd name="connsiteY673" fmla="*/ 1110782 h 1648658"/>
                <a:gd name="connsiteX674" fmla="*/ 3022283 w 3403004"/>
                <a:gd name="connsiteY674" fmla="*/ 1117164 h 1648658"/>
                <a:gd name="connsiteX675" fmla="*/ 3048572 w 3403004"/>
                <a:gd name="connsiteY675" fmla="*/ 1117164 h 1648658"/>
                <a:gd name="connsiteX676" fmla="*/ 3053620 w 3403004"/>
                <a:gd name="connsiteY676" fmla="*/ 1107925 h 1648658"/>
                <a:gd name="connsiteX677" fmla="*/ 3075623 w 3403004"/>
                <a:gd name="connsiteY677" fmla="*/ 1108877 h 1648658"/>
                <a:gd name="connsiteX678" fmla="*/ 3078480 w 3403004"/>
                <a:gd name="connsiteY678" fmla="*/ 1117164 h 1648658"/>
                <a:gd name="connsiteX679" fmla="*/ 3107055 w 3403004"/>
                <a:gd name="connsiteY679" fmla="*/ 1117164 h 1648658"/>
                <a:gd name="connsiteX680" fmla="*/ 3102483 w 3403004"/>
                <a:gd name="connsiteY680" fmla="*/ 1112687 h 1648658"/>
                <a:gd name="connsiteX681" fmla="*/ 3013710 w 3403004"/>
                <a:gd name="connsiteY681" fmla="*/ 537282 h 1648658"/>
                <a:gd name="connsiteX682" fmla="*/ 3039809 w 3403004"/>
                <a:gd name="connsiteY682" fmla="*/ 538234 h 1648658"/>
                <a:gd name="connsiteX683" fmla="*/ 3061811 w 3403004"/>
                <a:gd name="connsiteY683" fmla="*/ 533472 h 1648658"/>
                <a:gd name="connsiteX684" fmla="*/ 3076480 w 3403004"/>
                <a:gd name="connsiteY684" fmla="*/ 526709 h 1648658"/>
                <a:gd name="connsiteX685" fmla="*/ 3019806 w 3403004"/>
                <a:gd name="connsiteY685" fmla="*/ 526709 h 1648658"/>
                <a:gd name="connsiteX686" fmla="*/ 3013710 w 3403004"/>
                <a:gd name="connsiteY686" fmla="*/ 537282 h 1648658"/>
                <a:gd name="connsiteX687" fmla="*/ 3172397 w 3403004"/>
                <a:gd name="connsiteY687" fmla="*/ 418695 h 1648658"/>
                <a:gd name="connsiteX688" fmla="*/ 3201067 w 3403004"/>
                <a:gd name="connsiteY688" fmla="*/ 418695 h 1648658"/>
                <a:gd name="connsiteX689" fmla="*/ 3213259 w 3403004"/>
                <a:gd name="connsiteY689" fmla="*/ 402503 h 1648658"/>
                <a:gd name="connsiteX690" fmla="*/ 3217164 w 3403004"/>
                <a:gd name="connsiteY690" fmla="*/ 399645 h 1648658"/>
                <a:gd name="connsiteX691" fmla="*/ 3165348 w 3403004"/>
                <a:gd name="connsiteY691" fmla="*/ 399645 h 1648658"/>
                <a:gd name="connsiteX692" fmla="*/ 3172397 w 3403004"/>
                <a:gd name="connsiteY692" fmla="*/ 418695 h 1648658"/>
                <a:gd name="connsiteX693" fmla="*/ 2974562 w 3403004"/>
                <a:gd name="connsiteY693" fmla="*/ 637294 h 1648658"/>
                <a:gd name="connsiteX694" fmla="*/ 2987612 w 3403004"/>
                <a:gd name="connsiteY694" fmla="*/ 629579 h 1648658"/>
                <a:gd name="connsiteX695" fmla="*/ 3003233 w 3403004"/>
                <a:gd name="connsiteY695" fmla="*/ 621864 h 1648658"/>
                <a:gd name="connsiteX696" fmla="*/ 2933414 w 3403004"/>
                <a:gd name="connsiteY696" fmla="*/ 621864 h 1648658"/>
                <a:gd name="connsiteX697" fmla="*/ 2928271 w 3403004"/>
                <a:gd name="connsiteY697" fmla="*/ 626721 h 1648658"/>
                <a:gd name="connsiteX698" fmla="*/ 2915222 w 3403004"/>
                <a:gd name="connsiteY698" fmla="*/ 639199 h 1648658"/>
                <a:gd name="connsiteX699" fmla="*/ 2915603 w 3403004"/>
                <a:gd name="connsiteY699" fmla="*/ 640914 h 1648658"/>
                <a:gd name="connsiteX700" fmla="*/ 2963609 w 3403004"/>
                <a:gd name="connsiteY700" fmla="*/ 640914 h 1648658"/>
                <a:gd name="connsiteX701" fmla="*/ 2968181 w 3403004"/>
                <a:gd name="connsiteY701" fmla="*/ 630627 h 1648658"/>
                <a:gd name="connsiteX702" fmla="*/ 2968752 w 3403004"/>
                <a:gd name="connsiteY702" fmla="*/ 628627 h 1648658"/>
                <a:gd name="connsiteX703" fmla="*/ 2974562 w 3403004"/>
                <a:gd name="connsiteY703" fmla="*/ 637294 h 1648658"/>
                <a:gd name="connsiteX704" fmla="*/ 3025902 w 3403004"/>
                <a:gd name="connsiteY704" fmla="*/ 607481 h 1648658"/>
                <a:gd name="connsiteX705" fmla="*/ 3026950 w 3403004"/>
                <a:gd name="connsiteY705" fmla="*/ 590145 h 1648658"/>
                <a:gd name="connsiteX706" fmla="*/ 3005423 w 3403004"/>
                <a:gd name="connsiteY706" fmla="*/ 590145 h 1648658"/>
                <a:gd name="connsiteX707" fmla="*/ 2999042 w 3403004"/>
                <a:gd name="connsiteY707" fmla="*/ 598813 h 1648658"/>
                <a:gd name="connsiteX708" fmla="*/ 2977420 w 3403004"/>
                <a:gd name="connsiteY708" fmla="*/ 609195 h 1648658"/>
                <a:gd name="connsiteX709" fmla="*/ 3024950 w 3403004"/>
                <a:gd name="connsiteY709" fmla="*/ 609195 h 1648658"/>
                <a:gd name="connsiteX710" fmla="*/ 3025902 w 3403004"/>
                <a:gd name="connsiteY710" fmla="*/ 607481 h 1648658"/>
                <a:gd name="connsiteX711" fmla="*/ 2775014 w 3403004"/>
                <a:gd name="connsiteY711" fmla="*/ 1401390 h 1648658"/>
                <a:gd name="connsiteX712" fmla="*/ 2774728 w 3403004"/>
                <a:gd name="connsiteY712" fmla="*/ 1402819 h 1648658"/>
                <a:gd name="connsiteX713" fmla="*/ 2865406 w 3403004"/>
                <a:gd name="connsiteY713" fmla="*/ 1402819 h 1648658"/>
                <a:gd name="connsiteX714" fmla="*/ 2871978 w 3403004"/>
                <a:gd name="connsiteY714" fmla="*/ 1384054 h 1648658"/>
                <a:gd name="connsiteX715" fmla="*/ 2872264 w 3403004"/>
                <a:gd name="connsiteY715" fmla="*/ 1383769 h 1648658"/>
                <a:gd name="connsiteX716" fmla="*/ 2790158 w 3403004"/>
                <a:gd name="connsiteY716" fmla="*/ 1383769 h 1648658"/>
                <a:gd name="connsiteX717" fmla="*/ 2775014 w 3403004"/>
                <a:gd name="connsiteY717" fmla="*/ 1401390 h 1648658"/>
                <a:gd name="connsiteX718" fmla="*/ 3171635 w 3403004"/>
                <a:gd name="connsiteY718" fmla="*/ 432412 h 1648658"/>
                <a:gd name="connsiteX719" fmla="*/ 3164777 w 3403004"/>
                <a:gd name="connsiteY719" fmla="*/ 450509 h 1648658"/>
                <a:gd name="connsiteX720" fmla="*/ 3169539 w 3403004"/>
                <a:gd name="connsiteY720" fmla="*/ 450509 h 1648658"/>
                <a:gd name="connsiteX721" fmla="*/ 3186208 w 3403004"/>
                <a:gd name="connsiteY721" fmla="*/ 433364 h 1648658"/>
                <a:gd name="connsiteX722" fmla="*/ 3188494 w 3403004"/>
                <a:gd name="connsiteY722" fmla="*/ 431459 h 1648658"/>
                <a:gd name="connsiteX723" fmla="*/ 3171921 w 3403004"/>
                <a:gd name="connsiteY723" fmla="*/ 431459 h 1648658"/>
                <a:gd name="connsiteX724" fmla="*/ 3171635 w 3403004"/>
                <a:gd name="connsiteY724" fmla="*/ 432412 h 1648658"/>
                <a:gd name="connsiteX725" fmla="*/ 1487234 w 3403004"/>
                <a:gd name="connsiteY725" fmla="*/ 82177 h 1648658"/>
                <a:gd name="connsiteX726" fmla="*/ 1068705 w 3403004"/>
                <a:gd name="connsiteY726" fmla="*/ 82177 h 1648658"/>
                <a:gd name="connsiteX727" fmla="*/ 1058513 w 3403004"/>
                <a:gd name="connsiteY727" fmla="*/ 82749 h 1648658"/>
                <a:gd name="connsiteX728" fmla="*/ 1057370 w 3403004"/>
                <a:gd name="connsiteY728" fmla="*/ 82177 h 1648658"/>
                <a:gd name="connsiteX729" fmla="*/ 1053275 w 3403004"/>
                <a:gd name="connsiteY729" fmla="*/ 82177 h 1648658"/>
                <a:gd name="connsiteX730" fmla="*/ 1040225 w 3403004"/>
                <a:gd name="connsiteY730" fmla="*/ 94941 h 1648658"/>
                <a:gd name="connsiteX731" fmla="*/ 1040035 w 3403004"/>
                <a:gd name="connsiteY731" fmla="*/ 101227 h 1648658"/>
                <a:gd name="connsiteX732" fmla="*/ 1463993 w 3403004"/>
                <a:gd name="connsiteY732" fmla="*/ 101227 h 1648658"/>
                <a:gd name="connsiteX733" fmla="*/ 1487234 w 3403004"/>
                <a:gd name="connsiteY733" fmla="*/ 82177 h 1648658"/>
                <a:gd name="connsiteX734" fmla="*/ 3388329 w 3403004"/>
                <a:gd name="connsiteY734" fmla="*/ 309158 h 1648658"/>
                <a:gd name="connsiteX735" fmla="*/ 3397949 w 3403004"/>
                <a:gd name="connsiteY735" fmla="*/ 304395 h 1648658"/>
                <a:gd name="connsiteX736" fmla="*/ 1878711 w 3403004"/>
                <a:gd name="connsiteY736" fmla="*/ 304395 h 1648658"/>
                <a:gd name="connsiteX737" fmla="*/ 1879949 w 3403004"/>
                <a:gd name="connsiteY737" fmla="*/ 320683 h 1648658"/>
                <a:gd name="connsiteX738" fmla="*/ 1881473 w 3403004"/>
                <a:gd name="connsiteY738" fmla="*/ 323445 h 1648658"/>
                <a:gd name="connsiteX739" fmla="*/ 1968818 w 3403004"/>
                <a:gd name="connsiteY739" fmla="*/ 323445 h 1648658"/>
                <a:gd name="connsiteX740" fmla="*/ 1986915 w 3403004"/>
                <a:gd name="connsiteY740" fmla="*/ 323445 h 1648658"/>
                <a:gd name="connsiteX741" fmla="*/ 3184589 w 3403004"/>
                <a:gd name="connsiteY741" fmla="*/ 323445 h 1648658"/>
                <a:gd name="connsiteX742" fmla="*/ 3187160 w 3403004"/>
                <a:gd name="connsiteY742" fmla="*/ 320683 h 1648658"/>
                <a:gd name="connsiteX743" fmla="*/ 3209163 w 3403004"/>
                <a:gd name="connsiteY743" fmla="*/ 314873 h 1648658"/>
                <a:gd name="connsiteX744" fmla="*/ 3209354 w 3403004"/>
                <a:gd name="connsiteY744" fmla="*/ 323350 h 1648658"/>
                <a:gd name="connsiteX745" fmla="*/ 3230023 w 3403004"/>
                <a:gd name="connsiteY745" fmla="*/ 323350 h 1648658"/>
                <a:gd name="connsiteX746" fmla="*/ 3238500 w 3403004"/>
                <a:gd name="connsiteY746" fmla="*/ 318683 h 1648658"/>
                <a:gd name="connsiteX747" fmla="*/ 3253169 w 3403004"/>
                <a:gd name="connsiteY747" fmla="*/ 310015 h 1648658"/>
                <a:gd name="connsiteX748" fmla="*/ 3236595 w 3403004"/>
                <a:gd name="connsiteY748" fmla="*/ 323350 h 1648658"/>
                <a:gd name="connsiteX749" fmla="*/ 3332702 w 3403004"/>
                <a:gd name="connsiteY749" fmla="*/ 323350 h 1648658"/>
                <a:gd name="connsiteX750" fmla="*/ 3349276 w 3403004"/>
                <a:gd name="connsiteY750" fmla="*/ 315825 h 1648658"/>
                <a:gd name="connsiteX751" fmla="*/ 3388329 w 3403004"/>
                <a:gd name="connsiteY751" fmla="*/ 309158 h 1648658"/>
                <a:gd name="connsiteX752" fmla="*/ 1498759 w 3403004"/>
                <a:gd name="connsiteY752" fmla="*/ 60270 h 1648658"/>
                <a:gd name="connsiteX753" fmla="*/ 1464564 w 3403004"/>
                <a:gd name="connsiteY753" fmla="*/ 61508 h 1648658"/>
                <a:gd name="connsiteX754" fmla="*/ 1456849 w 3403004"/>
                <a:gd name="connsiteY754" fmla="*/ 69414 h 1648658"/>
                <a:gd name="connsiteX755" fmla="*/ 1500950 w 3403004"/>
                <a:gd name="connsiteY755" fmla="*/ 69414 h 1648658"/>
                <a:gd name="connsiteX756" fmla="*/ 1498759 w 3403004"/>
                <a:gd name="connsiteY756" fmla="*/ 60270 h 1648658"/>
                <a:gd name="connsiteX757" fmla="*/ 3040571 w 3403004"/>
                <a:gd name="connsiteY757" fmla="*/ 182190 h 1648658"/>
                <a:gd name="connsiteX758" fmla="*/ 3035808 w 3403004"/>
                <a:gd name="connsiteY758" fmla="*/ 177427 h 1648658"/>
                <a:gd name="connsiteX759" fmla="*/ 3018377 w 3403004"/>
                <a:gd name="connsiteY759" fmla="*/ 177427 h 1648658"/>
                <a:gd name="connsiteX760" fmla="*/ 3016949 w 3403004"/>
                <a:gd name="connsiteY760" fmla="*/ 184095 h 1648658"/>
                <a:gd name="connsiteX761" fmla="*/ 3010662 w 3403004"/>
                <a:gd name="connsiteY761" fmla="*/ 196477 h 1648658"/>
                <a:gd name="connsiteX762" fmla="*/ 3105341 w 3403004"/>
                <a:gd name="connsiteY762" fmla="*/ 196477 h 1648658"/>
                <a:gd name="connsiteX763" fmla="*/ 3090291 w 3403004"/>
                <a:gd name="connsiteY763" fmla="*/ 189905 h 1648658"/>
                <a:gd name="connsiteX764" fmla="*/ 3056096 w 3403004"/>
                <a:gd name="connsiteY764" fmla="*/ 189905 h 1648658"/>
                <a:gd name="connsiteX765" fmla="*/ 3040571 w 3403004"/>
                <a:gd name="connsiteY765" fmla="*/ 182190 h 1648658"/>
                <a:gd name="connsiteX766" fmla="*/ 3069908 w 3403004"/>
                <a:gd name="connsiteY766" fmla="*/ 1073254 h 1648658"/>
                <a:gd name="connsiteX767" fmla="*/ 3064955 w 3403004"/>
                <a:gd name="connsiteY767" fmla="*/ 1066300 h 1648658"/>
                <a:gd name="connsiteX768" fmla="*/ 2966371 w 3403004"/>
                <a:gd name="connsiteY768" fmla="*/ 1066300 h 1648658"/>
                <a:gd name="connsiteX769" fmla="*/ 2978658 w 3403004"/>
                <a:gd name="connsiteY769" fmla="*/ 1070301 h 1648658"/>
                <a:gd name="connsiteX770" fmla="*/ 3001423 w 3403004"/>
                <a:gd name="connsiteY770" fmla="*/ 1083731 h 1648658"/>
                <a:gd name="connsiteX771" fmla="*/ 3002661 w 3403004"/>
                <a:gd name="connsiteY771" fmla="*/ 1085255 h 1648658"/>
                <a:gd name="connsiteX772" fmla="*/ 3084195 w 3403004"/>
                <a:gd name="connsiteY772" fmla="*/ 1085255 h 1648658"/>
                <a:gd name="connsiteX773" fmla="*/ 3069908 w 3403004"/>
                <a:gd name="connsiteY773" fmla="*/ 1073254 h 1648658"/>
                <a:gd name="connsiteX774" fmla="*/ 3048667 w 3403004"/>
                <a:gd name="connsiteY774" fmla="*/ 1052013 h 1648658"/>
                <a:gd name="connsiteX775" fmla="*/ 3020187 w 3403004"/>
                <a:gd name="connsiteY775" fmla="*/ 1036678 h 1648658"/>
                <a:gd name="connsiteX776" fmla="*/ 3015710 w 3403004"/>
                <a:gd name="connsiteY776" fmla="*/ 1034582 h 1648658"/>
                <a:gd name="connsiteX777" fmla="*/ 2976848 w 3403004"/>
                <a:gd name="connsiteY777" fmla="*/ 1034582 h 1648658"/>
                <a:gd name="connsiteX778" fmla="*/ 2974848 w 3403004"/>
                <a:gd name="connsiteY778" fmla="*/ 1034582 h 1648658"/>
                <a:gd name="connsiteX779" fmla="*/ 2940939 w 3403004"/>
                <a:gd name="connsiteY779" fmla="*/ 1034582 h 1648658"/>
                <a:gd name="connsiteX780" fmla="*/ 2949321 w 3403004"/>
                <a:gd name="connsiteY780" fmla="*/ 1044393 h 1648658"/>
                <a:gd name="connsiteX781" fmla="*/ 2943797 w 3403004"/>
                <a:gd name="connsiteY781" fmla="*/ 1053632 h 1648658"/>
                <a:gd name="connsiteX782" fmla="*/ 3052858 w 3403004"/>
                <a:gd name="connsiteY782" fmla="*/ 1053632 h 1648658"/>
                <a:gd name="connsiteX783" fmla="*/ 3048667 w 3403004"/>
                <a:gd name="connsiteY783" fmla="*/ 1052013 h 1648658"/>
                <a:gd name="connsiteX784" fmla="*/ 3033998 w 3403004"/>
                <a:gd name="connsiteY784" fmla="*/ 1175266 h 1648658"/>
                <a:gd name="connsiteX785" fmla="*/ 3035713 w 3403004"/>
                <a:gd name="connsiteY785" fmla="*/ 1180600 h 1648658"/>
                <a:gd name="connsiteX786" fmla="*/ 3061716 w 3403004"/>
                <a:gd name="connsiteY786" fmla="*/ 1180600 h 1648658"/>
                <a:gd name="connsiteX787" fmla="*/ 3052763 w 3403004"/>
                <a:gd name="connsiteY787" fmla="*/ 1169456 h 1648658"/>
                <a:gd name="connsiteX788" fmla="*/ 3048286 w 3403004"/>
                <a:gd name="connsiteY788" fmla="*/ 1161550 h 1648658"/>
                <a:gd name="connsiteX789" fmla="*/ 3032093 w 3403004"/>
                <a:gd name="connsiteY789" fmla="*/ 1161550 h 1648658"/>
                <a:gd name="connsiteX790" fmla="*/ 3033998 w 3403004"/>
                <a:gd name="connsiteY790" fmla="*/ 1175266 h 1648658"/>
                <a:gd name="connsiteX791" fmla="*/ 937451 w 3403004"/>
                <a:gd name="connsiteY791" fmla="*/ 1175742 h 1648658"/>
                <a:gd name="connsiteX792" fmla="*/ 938498 w 3403004"/>
                <a:gd name="connsiteY792" fmla="*/ 1180600 h 1648658"/>
                <a:gd name="connsiteX793" fmla="*/ 1298829 w 3403004"/>
                <a:gd name="connsiteY793" fmla="*/ 1180600 h 1648658"/>
                <a:gd name="connsiteX794" fmla="*/ 1305687 w 3403004"/>
                <a:gd name="connsiteY794" fmla="*/ 1164598 h 1648658"/>
                <a:gd name="connsiteX795" fmla="*/ 1308830 w 3403004"/>
                <a:gd name="connsiteY795" fmla="*/ 1161550 h 1648658"/>
                <a:gd name="connsiteX796" fmla="*/ 934593 w 3403004"/>
                <a:gd name="connsiteY796" fmla="*/ 1161550 h 1648658"/>
                <a:gd name="connsiteX797" fmla="*/ 937451 w 3403004"/>
                <a:gd name="connsiteY797" fmla="*/ 1175742 h 1648658"/>
                <a:gd name="connsiteX798" fmla="*/ 3089053 w 3403004"/>
                <a:gd name="connsiteY798" fmla="*/ 1129832 h 1648658"/>
                <a:gd name="connsiteX799" fmla="*/ 3091910 w 3403004"/>
                <a:gd name="connsiteY799" fmla="*/ 1131928 h 1648658"/>
                <a:gd name="connsiteX800" fmla="*/ 3113913 w 3403004"/>
                <a:gd name="connsiteY800" fmla="*/ 1138690 h 1648658"/>
                <a:gd name="connsiteX801" fmla="*/ 3112580 w 3403004"/>
                <a:gd name="connsiteY801" fmla="*/ 1129832 h 1648658"/>
                <a:gd name="connsiteX802" fmla="*/ 3089053 w 3403004"/>
                <a:gd name="connsiteY802" fmla="*/ 1129832 h 1648658"/>
                <a:gd name="connsiteX803" fmla="*/ 2760345 w 3403004"/>
                <a:gd name="connsiteY803" fmla="*/ 978956 h 1648658"/>
                <a:gd name="connsiteX804" fmla="*/ 2747296 w 3403004"/>
                <a:gd name="connsiteY804" fmla="*/ 984766 h 1648658"/>
                <a:gd name="connsiteX805" fmla="*/ 2741105 w 3403004"/>
                <a:gd name="connsiteY805" fmla="*/ 990195 h 1648658"/>
                <a:gd name="connsiteX806" fmla="*/ 2807208 w 3403004"/>
                <a:gd name="connsiteY806" fmla="*/ 990195 h 1648658"/>
                <a:gd name="connsiteX807" fmla="*/ 2803589 w 3403004"/>
                <a:gd name="connsiteY807" fmla="*/ 971336 h 1648658"/>
                <a:gd name="connsiteX808" fmla="*/ 2803779 w 3403004"/>
                <a:gd name="connsiteY808" fmla="*/ 971145 h 1648658"/>
                <a:gd name="connsiteX809" fmla="*/ 2764631 w 3403004"/>
                <a:gd name="connsiteY809" fmla="*/ 971145 h 1648658"/>
                <a:gd name="connsiteX810" fmla="*/ 2760345 w 3403004"/>
                <a:gd name="connsiteY810" fmla="*/ 978956 h 1648658"/>
                <a:gd name="connsiteX811" fmla="*/ 2875217 w 3403004"/>
                <a:gd name="connsiteY811" fmla="*/ 893231 h 1648658"/>
                <a:gd name="connsiteX812" fmla="*/ 2879408 w 3403004"/>
                <a:gd name="connsiteY812" fmla="*/ 875800 h 1648658"/>
                <a:gd name="connsiteX813" fmla="*/ 2872073 w 3403004"/>
                <a:gd name="connsiteY813" fmla="*/ 875800 h 1648658"/>
                <a:gd name="connsiteX814" fmla="*/ 2875217 w 3403004"/>
                <a:gd name="connsiteY814" fmla="*/ 893231 h 1648658"/>
                <a:gd name="connsiteX815" fmla="*/ 2846737 w 3403004"/>
                <a:gd name="connsiteY815" fmla="*/ 689301 h 1648658"/>
                <a:gd name="connsiteX816" fmla="*/ 2846356 w 3403004"/>
                <a:gd name="connsiteY816" fmla="*/ 685395 h 1648658"/>
                <a:gd name="connsiteX817" fmla="*/ 2158937 w 3403004"/>
                <a:gd name="connsiteY817" fmla="*/ 685395 h 1648658"/>
                <a:gd name="connsiteX818" fmla="*/ 2172462 w 3403004"/>
                <a:gd name="connsiteY818" fmla="*/ 702826 h 1648658"/>
                <a:gd name="connsiteX819" fmla="*/ 2175224 w 3403004"/>
                <a:gd name="connsiteY819" fmla="*/ 704445 h 1648658"/>
                <a:gd name="connsiteX820" fmla="*/ 2839879 w 3403004"/>
                <a:gd name="connsiteY820" fmla="*/ 704445 h 1648658"/>
                <a:gd name="connsiteX821" fmla="*/ 2846737 w 3403004"/>
                <a:gd name="connsiteY821" fmla="*/ 689301 h 1648658"/>
                <a:gd name="connsiteX822" fmla="*/ 2821496 w 3403004"/>
                <a:gd name="connsiteY822" fmla="*/ 831414 h 1648658"/>
                <a:gd name="connsiteX823" fmla="*/ 2846832 w 3403004"/>
                <a:gd name="connsiteY823" fmla="*/ 831414 h 1648658"/>
                <a:gd name="connsiteX824" fmla="*/ 2853214 w 3403004"/>
                <a:gd name="connsiteY824" fmla="*/ 819222 h 1648658"/>
                <a:gd name="connsiteX825" fmla="*/ 2850642 w 3403004"/>
                <a:gd name="connsiteY825" fmla="*/ 812364 h 1648658"/>
                <a:gd name="connsiteX826" fmla="*/ 2837307 w 3403004"/>
                <a:gd name="connsiteY826" fmla="*/ 812364 h 1648658"/>
                <a:gd name="connsiteX827" fmla="*/ 2832830 w 3403004"/>
                <a:gd name="connsiteY827" fmla="*/ 822079 h 1648658"/>
                <a:gd name="connsiteX828" fmla="*/ 2821496 w 3403004"/>
                <a:gd name="connsiteY828" fmla="*/ 831414 h 1648658"/>
                <a:gd name="connsiteX829" fmla="*/ 2722436 w 3403004"/>
                <a:gd name="connsiteY829" fmla="*/ 780645 h 1648658"/>
                <a:gd name="connsiteX830" fmla="*/ 2714721 w 3403004"/>
                <a:gd name="connsiteY830" fmla="*/ 799695 h 1648658"/>
                <a:gd name="connsiteX831" fmla="*/ 2738247 w 3403004"/>
                <a:gd name="connsiteY831" fmla="*/ 799695 h 1648658"/>
                <a:gd name="connsiteX832" fmla="*/ 2738438 w 3403004"/>
                <a:gd name="connsiteY832" fmla="*/ 799029 h 1648658"/>
                <a:gd name="connsiteX833" fmla="*/ 2731961 w 3403004"/>
                <a:gd name="connsiteY833" fmla="*/ 786551 h 1648658"/>
                <a:gd name="connsiteX834" fmla="*/ 2732818 w 3403004"/>
                <a:gd name="connsiteY834" fmla="*/ 780645 h 1648658"/>
                <a:gd name="connsiteX835" fmla="*/ 2722436 w 3403004"/>
                <a:gd name="connsiteY835" fmla="*/ 780645 h 1648658"/>
                <a:gd name="connsiteX836" fmla="*/ 2837498 w 3403004"/>
                <a:gd name="connsiteY836" fmla="*/ 863132 h 1648658"/>
                <a:gd name="connsiteX837" fmla="*/ 2859691 w 3403004"/>
                <a:gd name="connsiteY837" fmla="*/ 863132 h 1648658"/>
                <a:gd name="connsiteX838" fmla="*/ 2865501 w 3403004"/>
                <a:gd name="connsiteY838" fmla="*/ 860560 h 1648658"/>
                <a:gd name="connsiteX839" fmla="*/ 2867882 w 3403004"/>
                <a:gd name="connsiteY839" fmla="*/ 855703 h 1648658"/>
                <a:gd name="connsiteX840" fmla="*/ 2851595 w 3403004"/>
                <a:gd name="connsiteY840" fmla="*/ 850845 h 1648658"/>
                <a:gd name="connsiteX841" fmla="*/ 2839117 w 3403004"/>
                <a:gd name="connsiteY841" fmla="*/ 843987 h 1648658"/>
                <a:gd name="connsiteX842" fmla="*/ 2821019 w 3403004"/>
                <a:gd name="connsiteY842" fmla="*/ 843987 h 1648658"/>
                <a:gd name="connsiteX843" fmla="*/ 2837498 w 3403004"/>
                <a:gd name="connsiteY843" fmla="*/ 863132 h 1648658"/>
                <a:gd name="connsiteX844" fmla="*/ 3011234 w 3403004"/>
                <a:gd name="connsiteY844" fmla="*/ 576715 h 1648658"/>
                <a:gd name="connsiteX845" fmla="*/ 3010948 w 3403004"/>
                <a:gd name="connsiteY845" fmla="*/ 577382 h 1648658"/>
                <a:gd name="connsiteX846" fmla="*/ 3034475 w 3403004"/>
                <a:gd name="connsiteY846" fmla="*/ 577382 h 1648658"/>
                <a:gd name="connsiteX847" fmla="*/ 3033236 w 3403004"/>
                <a:gd name="connsiteY847" fmla="*/ 564142 h 1648658"/>
                <a:gd name="connsiteX848" fmla="*/ 3030760 w 3403004"/>
                <a:gd name="connsiteY848" fmla="*/ 558332 h 1648658"/>
                <a:gd name="connsiteX849" fmla="*/ 3014472 w 3403004"/>
                <a:gd name="connsiteY849" fmla="*/ 558332 h 1648658"/>
                <a:gd name="connsiteX850" fmla="*/ 3011234 w 3403004"/>
                <a:gd name="connsiteY850" fmla="*/ 576715 h 1648658"/>
                <a:gd name="connsiteX851" fmla="*/ 3049334 w 3403004"/>
                <a:gd name="connsiteY851" fmla="*/ 431364 h 1648658"/>
                <a:gd name="connsiteX852" fmla="*/ 3034951 w 3403004"/>
                <a:gd name="connsiteY852" fmla="*/ 431364 h 1648658"/>
                <a:gd name="connsiteX853" fmla="*/ 3036570 w 3403004"/>
                <a:gd name="connsiteY853" fmla="*/ 450414 h 1648658"/>
                <a:gd name="connsiteX854" fmla="*/ 3058192 w 3403004"/>
                <a:gd name="connsiteY854" fmla="*/ 450414 h 1648658"/>
                <a:gd name="connsiteX855" fmla="*/ 3053620 w 3403004"/>
                <a:gd name="connsiteY855" fmla="*/ 437174 h 1648658"/>
                <a:gd name="connsiteX856" fmla="*/ 3049334 w 3403004"/>
                <a:gd name="connsiteY856" fmla="*/ 431364 h 1648658"/>
                <a:gd name="connsiteX857" fmla="*/ 2174748 w 3403004"/>
                <a:gd name="connsiteY857" fmla="*/ 502611 h 1648658"/>
                <a:gd name="connsiteX858" fmla="*/ 2157698 w 3403004"/>
                <a:gd name="connsiteY858" fmla="*/ 513945 h 1648658"/>
                <a:gd name="connsiteX859" fmla="*/ 2979896 w 3403004"/>
                <a:gd name="connsiteY859" fmla="*/ 513945 h 1648658"/>
                <a:gd name="connsiteX860" fmla="*/ 2999613 w 3403004"/>
                <a:gd name="connsiteY860" fmla="*/ 494895 h 1648658"/>
                <a:gd name="connsiteX861" fmla="*/ 2195132 w 3403004"/>
                <a:gd name="connsiteY861" fmla="*/ 494895 h 1648658"/>
                <a:gd name="connsiteX862" fmla="*/ 2197608 w 3403004"/>
                <a:gd name="connsiteY862" fmla="*/ 502611 h 1648658"/>
                <a:gd name="connsiteX863" fmla="*/ 2174748 w 3403004"/>
                <a:gd name="connsiteY863" fmla="*/ 502611 h 1648658"/>
                <a:gd name="connsiteX864" fmla="*/ 2871788 w 3403004"/>
                <a:gd name="connsiteY864" fmla="*/ 577382 h 1648658"/>
                <a:gd name="connsiteX865" fmla="*/ 2905792 w 3403004"/>
                <a:gd name="connsiteY865" fmla="*/ 577382 h 1648658"/>
                <a:gd name="connsiteX866" fmla="*/ 2901220 w 3403004"/>
                <a:gd name="connsiteY866" fmla="*/ 567000 h 1648658"/>
                <a:gd name="connsiteX867" fmla="*/ 2915603 w 3403004"/>
                <a:gd name="connsiteY867" fmla="*/ 558332 h 1648658"/>
                <a:gd name="connsiteX868" fmla="*/ 2841593 w 3403004"/>
                <a:gd name="connsiteY868" fmla="*/ 558332 h 1648658"/>
                <a:gd name="connsiteX869" fmla="*/ 2842546 w 3403004"/>
                <a:gd name="connsiteY869" fmla="*/ 574715 h 1648658"/>
                <a:gd name="connsiteX870" fmla="*/ 2867025 w 3403004"/>
                <a:gd name="connsiteY870" fmla="*/ 561285 h 1648658"/>
                <a:gd name="connsiteX871" fmla="*/ 2871788 w 3403004"/>
                <a:gd name="connsiteY871" fmla="*/ 577382 h 1648658"/>
                <a:gd name="connsiteX872" fmla="*/ 3052000 w 3403004"/>
                <a:gd name="connsiteY872" fmla="*/ 414981 h 1648658"/>
                <a:gd name="connsiteX873" fmla="*/ 3045524 w 3403004"/>
                <a:gd name="connsiteY873" fmla="*/ 408313 h 1648658"/>
                <a:gd name="connsiteX874" fmla="*/ 3030665 w 3403004"/>
                <a:gd name="connsiteY874" fmla="*/ 415457 h 1648658"/>
                <a:gd name="connsiteX875" fmla="*/ 3016949 w 3403004"/>
                <a:gd name="connsiteY875" fmla="*/ 402503 h 1648658"/>
                <a:gd name="connsiteX876" fmla="*/ 2998184 w 3403004"/>
                <a:gd name="connsiteY876" fmla="*/ 408313 h 1648658"/>
                <a:gd name="connsiteX877" fmla="*/ 2994279 w 3403004"/>
                <a:gd name="connsiteY877" fmla="*/ 399645 h 1648658"/>
                <a:gd name="connsiteX878" fmla="*/ 2986945 w 3403004"/>
                <a:gd name="connsiteY878" fmla="*/ 399645 h 1648658"/>
                <a:gd name="connsiteX879" fmla="*/ 2978658 w 3403004"/>
                <a:gd name="connsiteY879" fmla="*/ 400598 h 1648658"/>
                <a:gd name="connsiteX880" fmla="*/ 2978372 w 3403004"/>
                <a:gd name="connsiteY880" fmla="*/ 399645 h 1648658"/>
                <a:gd name="connsiteX881" fmla="*/ 1867757 w 3403004"/>
                <a:gd name="connsiteY881" fmla="*/ 399645 h 1648658"/>
                <a:gd name="connsiteX882" fmla="*/ 1861280 w 3403004"/>
                <a:gd name="connsiteY882" fmla="*/ 399645 h 1648658"/>
                <a:gd name="connsiteX883" fmla="*/ 1814322 w 3403004"/>
                <a:gd name="connsiteY883" fmla="*/ 399645 h 1648658"/>
                <a:gd name="connsiteX884" fmla="*/ 1800225 w 3403004"/>
                <a:gd name="connsiteY884" fmla="*/ 400598 h 1648658"/>
                <a:gd name="connsiteX885" fmla="*/ 1789652 w 3403004"/>
                <a:gd name="connsiteY885" fmla="*/ 400598 h 1648658"/>
                <a:gd name="connsiteX886" fmla="*/ 1783080 w 3403004"/>
                <a:gd name="connsiteY886" fmla="*/ 401550 h 1648658"/>
                <a:gd name="connsiteX887" fmla="*/ 1780985 w 3403004"/>
                <a:gd name="connsiteY887" fmla="*/ 399645 h 1648658"/>
                <a:gd name="connsiteX888" fmla="*/ 1752886 w 3403004"/>
                <a:gd name="connsiteY888" fmla="*/ 399645 h 1648658"/>
                <a:gd name="connsiteX889" fmla="*/ 1756220 w 3403004"/>
                <a:gd name="connsiteY889" fmla="*/ 410218 h 1648658"/>
                <a:gd name="connsiteX890" fmla="*/ 1729359 w 3403004"/>
                <a:gd name="connsiteY890" fmla="*/ 412123 h 1648658"/>
                <a:gd name="connsiteX891" fmla="*/ 1722596 w 3403004"/>
                <a:gd name="connsiteY891" fmla="*/ 418695 h 1648658"/>
                <a:gd name="connsiteX892" fmla="*/ 3052477 w 3403004"/>
                <a:gd name="connsiteY892" fmla="*/ 418695 h 1648658"/>
                <a:gd name="connsiteX893" fmla="*/ 3052000 w 3403004"/>
                <a:gd name="connsiteY893" fmla="*/ 414981 h 1648658"/>
                <a:gd name="connsiteX894" fmla="*/ 2458307 w 3403004"/>
                <a:gd name="connsiteY894" fmla="*/ 196477 h 1648658"/>
                <a:gd name="connsiteX895" fmla="*/ 2913412 w 3403004"/>
                <a:gd name="connsiteY895" fmla="*/ 196477 h 1648658"/>
                <a:gd name="connsiteX896" fmla="*/ 2908649 w 3403004"/>
                <a:gd name="connsiteY896" fmla="*/ 179237 h 1648658"/>
                <a:gd name="connsiteX897" fmla="*/ 2898934 w 3403004"/>
                <a:gd name="connsiteY897" fmla="*/ 177427 h 1648658"/>
                <a:gd name="connsiteX898" fmla="*/ 2881313 w 3403004"/>
                <a:gd name="connsiteY898" fmla="*/ 177427 h 1648658"/>
                <a:gd name="connsiteX899" fmla="*/ 2851595 w 3403004"/>
                <a:gd name="connsiteY899" fmla="*/ 184095 h 1648658"/>
                <a:gd name="connsiteX900" fmla="*/ 2833688 w 3403004"/>
                <a:gd name="connsiteY900" fmla="*/ 190857 h 1648658"/>
                <a:gd name="connsiteX901" fmla="*/ 2810923 w 3403004"/>
                <a:gd name="connsiteY901" fmla="*/ 182190 h 1648658"/>
                <a:gd name="connsiteX902" fmla="*/ 2768632 w 3403004"/>
                <a:gd name="connsiteY902" fmla="*/ 180285 h 1648658"/>
                <a:gd name="connsiteX903" fmla="*/ 2758440 w 3403004"/>
                <a:gd name="connsiteY903" fmla="*/ 177427 h 1648658"/>
                <a:gd name="connsiteX904" fmla="*/ 2494312 w 3403004"/>
                <a:gd name="connsiteY904" fmla="*/ 177427 h 1648658"/>
                <a:gd name="connsiteX905" fmla="*/ 2478691 w 3403004"/>
                <a:gd name="connsiteY905" fmla="*/ 183142 h 1648658"/>
                <a:gd name="connsiteX906" fmla="*/ 2457546 w 3403004"/>
                <a:gd name="connsiteY906" fmla="*/ 182190 h 1648658"/>
                <a:gd name="connsiteX907" fmla="*/ 2446973 w 3403004"/>
                <a:gd name="connsiteY907" fmla="*/ 188953 h 1648658"/>
                <a:gd name="connsiteX908" fmla="*/ 2458307 w 3403004"/>
                <a:gd name="connsiteY908" fmla="*/ 196477 h 1648658"/>
                <a:gd name="connsiteX909" fmla="*/ 2371535 w 3403004"/>
                <a:gd name="connsiteY909" fmla="*/ 209145 h 1648658"/>
                <a:gd name="connsiteX910" fmla="*/ 2314004 w 3403004"/>
                <a:gd name="connsiteY910" fmla="*/ 209145 h 1648658"/>
                <a:gd name="connsiteX911" fmla="*/ 2319814 w 3403004"/>
                <a:gd name="connsiteY911" fmla="*/ 224481 h 1648658"/>
                <a:gd name="connsiteX912" fmla="*/ 2326005 w 3403004"/>
                <a:gd name="connsiteY912" fmla="*/ 228195 h 1648658"/>
                <a:gd name="connsiteX913" fmla="*/ 2372582 w 3403004"/>
                <a:gd name="connsiteY913" fmla="*/ 228195 h 1648658"/>
                <a:gd name="connsiteX914" fmla="*/ 2371249 w 3403004"/>
                <a:gd name="connsiteY914" fmla="*/ 210003 h 1648658"/>
                <a:gd name="connsiteX915" fmla="*/ 2371535 w 3403004"/>
                <a:gd name="connsiteY915" fmla="*/ 209145 h 1648658"/>
                <a:gd name="connsiteX916" fmla="*/ 1951196 w 3403004"/>
                <a:gd name="connsiteY916" fmla="*/ 336114 h 1648658"/>
                <a:gd name="connsiteX917" fmla="*/ 1951673 w 3403004"/>
                <a:gd name="connsiteY917" fmla="*/ 344782 h 1648658"/>
                <a:gd name="connsiteX918" fmla="*/ 1923098 w 3403004"/>
                <a:gd name="connsiteY918" fmla="*/ 346687 h 1648658"/>
                <a:gd name="connsiteX919" fmla="*/ 1893761 w 3403004"/>
                <a:gd name="connsiteY919" fmla="*/ 350592 h 1648658"/>
                <a:gd name="connsiteX920" fmla="*/ 1899476 w 3403004"/>
                <a:gd name="connsiteY920" fmla="*/ 355259 h 1648658"/>
                <a:gd name="connsiteX921" fmla="*/ 3031141 w 3403004"/>
                <a:gd name="connsiteY921" fmla="*/ 355259 h 1648658"/>
                <a:gd name="connsiteX922" fmla="*/ 3043047 w 3403004"/>
                <a:gd name="connsiteY922" fmla="*/ 346782 h 1648658"/>
                <a:gd name="connsiteX923" fmla="*/ 3089434 w 3403004"/>
                <a:gd name="connsiteY923" fmla="*/ 347734 h 1648658"/>
                <a:gd name="connsiteX924" fmla="*/ 3118771 w 3403004"/>
                <a:gd name="connsiteY924" fmla="*/ 342972 h 1648658"/>
                <a:gd name="connsiteX925" fmla="*/ 3144012 w 3403004"/>
                <a:gd name="connsiteY925" fmla="*/ 352592 h 1648658"/>
                <a:gd name="connsiteX926" fmla="*/ 3159538 w 3403004"/>
                <a:gd name="connsiteY926" fmla="*/ 342972 h 1648658"/>
                <a:gd name="connsiteX927" fmla="*/ 3168301 w 3403004"/>
                <a:gd name="connsiteY927" fmla="*/ 336209 h 1648658"/>
                <a:gd name="connsiteX928" fmla="*/ 1951196 w 3403004"/>
                <a:gd name="connsiteY928" fmla="*/ 336209 h 1648658"/>
                <a:gd name="connsiteX929" fmla="*/ 2359914 w 3403004"/>
                <a:gd name="connsiteY929" fmla="*/ 259914 h 1648658"/>
                <a:gd name="connsiteX930" fmla="*/ 2366200 w 3403004"/>
                <a:gd name="connsiteY930" fmla="*/ 254294 h 1648658"/>
                <a:gd name="connsiteX931" fmla="*/ 2375345 w 3403004"/>
                <a:gd name="connsiteY931" fmla="*/ 240864 h 1648658"/>
                <a:gd name="connsiteX932" fmla="*/ 2331149 w 3403004"/>
                <a:gd name="connsiteY932" fmla="*/ 240864 h 1648658"/>
                <a:gd name="connsiteX933" fmla="*/ 2325624 w 3403004"/>
                <a:gd name="connsiteY933" fmla="*/ 240864 h 1648658"/>
                <a:gd name="connsiteX934" fmla="*/ 2242471 w 3403004"/>
                <a:gd name="connsiteY934" fmla="*/ 240864 h 1648658"/>
                <a:gd name="connsiteX935" fmla="*/ 2236851 w 3403004"/>
                <a:gd name="connsiteY935" fmla="*/ 240864 h 1648658"/>
                <a:gd name="connsiteX936" fmla="*/ 2197704 w 3403004"/>
                <a:gd name="connsiteY936" fmla="*/ 240864 h 1648658"/>
                <a:gd name="connsiteX937" fmla="*/ 2184845 w 3403004"/>
                <a:gd name="connsiteY937" fmla="*/ 240864 h 1648658"/>
                <a:gd name="connsiteX938" fmla="*/ 2167319 w 3403004"/>
                <a:gd name="connsiteY938" fmla="*/ 240864 h 1648658"/>
                <a:gd name="connsiteX939" fmla="*/ 2155412 w 3403004"/>
                <a:gd name="connsiteY939" fmla="*/ 246579 h 1648658"/>
                <a:gd name="connsiteX940" fmla="*/ 2127790 w 3403004"/>
                <a:gd name="connsiteY940" fmla="*/ 249436 h 1648658"/>
                <a:gd name="connsiteX941" fmla="*/ 2120075 w 3403004"/>
                <a:gd name="connsiteY941" fmla="*/ 259914 h 1648658"/>
                <a:gd name="connsiteX942" fmla="*/ 2359914 w 3403004"/>
                <a:gd name="connsiteY942" fmla="*/ 259914 h 1648658"/>
                <a:gd name="connsiteX943" fmla="*/ 1948339 w 3403004"/>
                <a:gd name="connsiteY943" fmla="*/ 658535 h 1648658"/>
                <a:gd name="connsiteX944" fmla="*/ 1914906 w 3403004"/>
                <a:gd name="connsiteY944" fmla="*/ 655678 h 1648658"/>
                <a:gd name="connsiteX945" fmla="*/ 1905190 w 3403004"/>
                <a:gd name="connsiteY945" fmla="*/ 653677 h 1648658"/>
                <a:gd name="connsiteX946" fmla="*/ 1878140 w 3403004"/>
                <a:gd name="connsiteY946" fmla="*/ 653677 h 1648658"/>
                <a:gd name="connsiteX947" fmla="*/ 1867662 w 3403004"/>
                <a:gd name="connsiteY947" fmla="*/ 672727 h 1648658"/>
                <a:gd name="connsiteX948" fmla="*/ 1937290 w 3403004"/>
                <a:gd name="connsiteY948" fmla="*/ 672727 h 1648658"/>
                <a:gd name="connsiteX949" fmla="*/ 1948339 w 3403004"/>
                <a:gd name="connsiteY949" fmla="*/ 658535 h 1648658"/>
                <a:gd name="connsiteX950" fmla="*/ 2073783 w 3403004"/>
                <a:gd name="connsiteY950" fmla="*/ 251436 h 1648658"/>
                <a:gd name="connsiteX951" fmla="*/ 2062067 w 3403004"/>
                <a:gd name="connsiteY951" fmla="*/ 240864 h 1648658"/>
                <a:gd name="connsiteX952" fmla="*/ 1818227 w 3403004"/>
                <a:gd name="connsiteY952" fmla="*/ 240864 h 1648658"/>
                <a:gd name="connsiteX953" fmla="*/ 1803654 w 3403004"/>
                <a:gd name="connsiteY953" fmla="*/ 259914 h 1648658"/>
                <a:gd name="connsiteX954" fmla="*/ 2068449 w 3403004"/>
                <a:gd name="connsiteY954" fmla="*/ 259914 h 1648658"/>
                <a:gd name="connsiteX955" fmla="*/ 2073783 w 3403004"/>
                <a:gd name="connsiteY955" fmla="*/ 251436 h 1648658"/>
                <a:gd name="connsiteX956" fmla="*/ 1882331 w 3403004"/>
                <a:gd name="connsiteY956" fmla="*/ 272677 h 1648658"/>
                <a:gd name="connsiteX957" fmla="*/ 1785938 w 3403004"/>
                <a:gd name="connsiteY957" fmla="*/ 272677 h 1648658"/>
                <a:gd name="connsiteX958" fmla="*/ 1758125 w 3403004"/>
                <a:gd name="connsiteY958" fmla="*/ 284107 h 1648658"/>
                <a:gd name="connsiteX959" fmla="*/ 1745075 w 3403004"/>
                <a:gd name="connsiteY959" fmla="*/ 291727 h 1648658"/>
                <a:gd name="connsiteX960" fmla="*/ 1878330 w 3403004"/>
                <a:gd name="connsiteY960" fmla="*/ 291727 h 1648658"/>
                <a:gd name="connsiteX961" fmla="*/ 1882331 w 3403004"/>
                <a:gd name="connsiteY961" fmla="*/ 272677 h 1648658"/>
                <a:gd name="connsiteX962" fmla="*/ 2915126 w 3403004"/>
                <a:gd name="connsiteY962" fmla="*/ 592050 h 1648658"/>
                <a:gd name="connsiteX963" fmla="*/ 2913888 w 3403004"/>
                <a:gd name="connsiteY963" fmla="*/ 590050 h 1648658"/>
                <a:gd name="connsiteX964" fmla="*/ 2884742 w 3403004"/>
                <a:gd name="connsiteY964" fmla="*/ 590050 h 1648658"/>
                <a:gd name="connsiteX965" fmla="*/ 2889028 w 3403004"/>
                <a:gd name="connsiteY965" fmla="*/ 607386 h 1648658"/>
                <a:gd name="connsiteX966" fmla="*/ 2888266 w 3403004"/>
                <a:gd name="connsiteY966" fmla="*/ 609100 h 1648658"/>
                <a:gd name="connsiteX967" fmla="*/ 2915317 w 3403004"/>
                <a:gd name="connsiteY967" fmla="*/ 609100 h 1648658"/>
                <a:gd name="connsiteX968" fmla="*/ 2915126 w 3403004"/>
                <a:gd name="connsiteY968" fmla="*/ 592050 h 1648658"/>
                <a:gd name="connsiteX969" fmla="*/ 2985516 w 3403004"/>
                <a:gd name="connsiteY969" fmla="*/ 1193364 h 1648658"/>
                <a:gd name="connsiteX970" fmla="*/ 2871216 w 3403004"/>
                <a:gd name="connsiteY970" fmla="*/ 1193364 h 1648658"/>
                <a:gd name="connsiteX971" fmla="*/ 2868644 w 3403004"/>
                <a:gd name="connsiteY971" fmla="*/ 1199365 h 1648658"/>
                <a:gd name="connsiteX972" fmla="*/ 2838641 w 3403004"/>
                <a:gd name="connsiteY972" fmla="*/ 1197269 h 1648658"/>
                <a:gd name="connsiteX973" fmla="*/ 2837117 w 3403004"/>
                <a:gd name="connsiteY973" fmla="*/ 1212414 h 1648658"/>
                <a:gd name="connsiteX974" fmla="*/ 3014091 w 3403004"/>
                <a:gd name="connsiteY974" fmla="*/ 1212414 h 1648658"/>
                <a:gd name="connsiteX975" fmla="*/ 3005423 w 3403004"/>
                <a:gd name="connsiteY975" fmla="*/ 1205080 h 1648658"/>
                <a:gd name="connsiteX976" fmla="*/ 2985516 w 3403004"/>
                <a:gd name="connsiteY976" fmla="*/ 1193364 h 1648658"/>
                <a:gd name="connsiteX977" fmla="*/ 2236470 w 3403004"/>
                <a:gd name="connsiteY977" fmla="*/ 748832 h 1648658"/>
                <a:gd name="connsiteX978" fmla="*/ 2184749 w 3403004"/>
                <a:gd name="connsiteY978" fmla="*/ 748832 h 1648658"/>
                <a:gd name="connsiteX979" fmla="*/ 2177225 w 3403004"/>
                <a:gd name="connsiteY979" fmla="*/ 750832 h 1648658"/>
                <a:gd name="connsiteX980" fmla="*/ 2174939 w 3403004"/>
                <a:gd name="connsiteY980" fmla="*/ 748832 h 1648658"/>
                <a:gd name="connsiteX981" fmla="*/ 2041208 w 3403004"/>
                <a:gd name="connsiteY981" fmla="*/ 748832 h 1648658"/>
                <a:gd name="connsiteX982" fmla="*/ 2041208 w 3403004"/>
                <a:gd name="connsiteY982" fmla="*/ 748927 h 1648658"/>
                <a:gd name="connsiteX983" fmla="*/ 2045970 w 3403004"/>
                <a:gd name="connsiteY983" fmla="*/ 767882 h 1648658"/>
                <a:gd name="connsiteX984" fmla="*/ 2248567 w 3403004"/>
                <a:gd name="connsiteY984" fmla="*/ 767882 h 1648658"/>
                <a:gd name="connsiteX985" fmla="*/ 2248186 w 3403004"/>
                <a:gd name="connsiteY985" fmla="*/ 760453 h 1648658"/>
                <a:gd name="connsiteX986" fmla="*/ 2236470 w 3403004"/>
                <a:gd name="connsiteY986" fmla="*/ 748832 h 1648658"/>
                <a:gd name="connsiteX987" fmla="*/ 2858929 w 3403004"/>
                <a:gd name="connsiteY987" fmla="*/ 1078016 h 1648658"/>
                <a:gd name="connsiteX988" fmla="*/ 2857500 w 3403004"/>
                <a:gd name="connsiteY988" fmla="*/ 1066300 h 1648658"/>
                <a:gd name="connsiteX989" fmla="*/ 2840546 w 3403004"/>
                <a:gd name="connsiteY989" fmla="*/ 1066300 h 1648658"/>
                <a:gd name="connsiteX990" fmla="*/ 2842641 w 3403004"/>
                <a:gd name="connsiteY990" fmla="*/ 1070301 h 1648658"/>
                <a:gd name="connsiteX991" fmla="*/ 2858929 w 3403004"/>
                <a:gd name="connsiteY991" fmla="*/ 1078016 h 1648658"/>
                <a:gd name="connsiteX992" fmla="*/ 1844135 w 3403004"/>
                <a:gd name="connsiteY992" fmla="*/ 1369576 h 1648658"/>
                <a:gd name="connsiteX993" fmla="*/ 1844612 w 3403004"/>
                <a:gd name="connsiteY993" fmla="*/ 1371100 h 1648658"/>
                <a:gd name="connsiteX994" fmla="*/ 1961007 w 3403004"/>
                <a:gd name="connsiteY994" fmla="*/ 1371100 h 1648658"/>
                <a:gd name="connsiteX995" fmla="*/ 1975295 w 3403004"/>
                <a:gd name="connsiteY995" fmla="*/ 1352336 h 1648658"/>
                <a:gd name="connsiteX996" fmla="*/ 1975485 w 3403004"/>
                <a:gd name="connsiteY996" fmla="*/ 1352050 h 1648658"/>
                <a:gd name="connsiteX997" fmla="*/ 1838706 w 3403004"/>
                <a:gd name="connsiteY997" fmla="*/ 1352050 h 1648658"/>
                <a:gd name="connsiteX998" fmla="*/ 1844135 w 3403004"/>
                <a:gd name="connsiteY998" fmla="*/ 1369576 h 1648658"/>
                <a:gd name="connsiteX999" fmla="*/ 1819751 w 3403004"/>
                <a:gd name="connsiteY999" fmla="*/ 1320332 h 1648658"/>
                <a:gd name="connsiteX1000" fmla="*/ 1820513 w 3403004"/>
                <a:gd name="connsiteY1000" fmla="*/ 1323475 h 1648658"/>
                <a:gd name="connsiteX1001" fmla="*/ 1829467 w 3403004"/>
                <a:gd name="connsiteY1001" fmla="*/ 1339382 h 1648658"/>
                <a:gd name="connsiteX1002" fmla="*/ 1986439 w 3403004"/>
                <a:gd name="connsiteY1002" fmla="*/ 1339382 h 1648658"/>
                <a:gd name="connsiteX1003" fmla="*/ 1992344 w 3403004"/>
                <a:gd name="connsiteY1003" fmla="*/ 1325380 h 1648658"/>
                <a:gd name="connsiteX1004" fmla="*/ 1990630 w 3403004"/>
                <a:gd name="connsiteY1004" fmla="*/ 1320332 h 1648658"/>
                <a:gd name="connsiteX1005" fmla="*/ 1819751 w 3403004"/>
                <a:gd name="connsiteY1005" fmla="*/ 1320332 h 1648658"/>
                <a:gd name="connsiteX1006" fmla="*/ 2095786 w 3403004"/>
                <a:gd name="connsiteY1006" fmla="*/ 1291662 h 1648658"/>
                <a:gd name="connsiteX1007" fmla="*/ 2102167 w 3403004"/>
                <a:gd name="connsiteY1007" fmla="*/ 1307569 h 1648658"/>
                <a:gd name="connsiteX1008" fmla="*/ 2117979 w 3403004"/>
                <a:gd name="connsiteY1008" fmla="*/ 1307569 h 1648658"/>
                <a:gd name="connsiteX1009" fmla="*/ 2129981 w 3403004"/>
                <a:gd name="connsiteY1009" fmla="*/ 1291662 h 1648658"/>
                <a:gd name="connsiteX1010" fmla="*/ 2131029 w 3403004"/>
                <a:gd name="connsiteY1010" fmla="*/ 1288519 h 1648658"/>
                <a:gd name="connsiteX1011" fmla="*/ 2095881 w 3403004"/>
                <a:gd name="connsiteY1011" fmla="*/ 1288519 h 1648658"/>
                <a:gd name="connsiteX1012" fmla="*/ 2095786 w 3403004"/>
                <a:gd name="connsiteY1012" fmla="*/ 1291662 h 1648658"/>
                <a:gd name="connsiteX1013" fmla="*/ 2836069 w 3403004"/>
                <a:gd name="connsiteY1013" fmla="*/ 1017437 h 1648658"/>
                <a:gd name="connsiteX1014" fmla="*/ 2867787 w 3403004"/>
                <a:gd name="connsiteY1014" fmla="*/ 1013532 h 1648658"/>
                <a:gd name="connsiteX1015" fmla="*/ 2875217 w 3403004"/>
                <a:gd name="connsiteY1015" fmla="*/ 1002769 h 1648658"/>
                <a:gd name="connsiteX1016" fmla="*/ 2863501 w 3403004"/>
                <a:gd name="connsiteY1016" fmla="*/ 1002769 h 1648658"/>
                <a:gd name="connsiteX1017" fmla="*/ 2845784 w 3403004"/>
                <a:gd name="connsiteY1017" fmla="*/ 1006769 h 1648658"/>
                <a:gd name="connsiteX1018" fmla="*/ 2828639 w 3403004"/>
                <a:gd name="connsiteY1018" fmla="*/ 1004864 h 1648658"/>
                <a:gd name="connsiteX1019" fmla="*/ 2836069 w 3403004"/>
                <a:gd name="connsiteY1019" fmla="*/ 1017437 h 1648658"/>
                <a:gd name="connsiteX1020" fmla="*/ 2729389 w 3403004"/>
                <a:gd name="connsiteY1020" fmla="*/ 863132 h 1648658"/>
                <a:gd name="connsiteX1021" fmla="*/ 2724626 w 3403004"/>
                <a:gd name="connsiteY1021" fmla="*/ 849035 h 1648658"/>
                <a:gd name="connsiteX1022" fmla="*/ 2721388 w 3403004"/>
                <a:gd name="connsiteY1022" fmla="*/ 844082 h 1648658"/>
                <a:gd name="connsiteX1023" fmla="*/ 2613755 w 3403004"/>
                <a:gd name="connsiteY1023" fmla="*/ 844082 h 1648658"/>
                <a:gd name="connsiteX1024" fmla="*/ 2614898 w 3403004"/>
                <a:gd name="connsiteY1024" fmla="*/ 863132 h 1648658"/>
                <a:gd name="connsiteX1025" fmla="*/ 2729389 w 3403004"/>
                <a:gd name="connsiteY1025" fmla="*/ 863132 h 1648658"/>
                <a:gd name="connsiteX1026" fmla="*/ 2800255 w 3403004"/>
                <a:gd name="connsiteY1026" fmla="*/ 940475 h 1648658"/>
                <a:gd name="connsiteX1027" fmla="*/ 2799874 w 3403004"/>
                <a:gd name="connsiteY1027" fmla="*/ 939332 h 1648658"/>
                <a:gd name="connsiteX1028" fmla="*/ 2794159 w 3403004"/>
                <a:gd name="connsiteY1028" fmla="*/ 939332 h 1648658"/>
                <a:gd name="connsiteX1029" fmla="*/ 2786348 w 3403004"/>
                <a:gd name="connsiteY1029" fmla="*/ 949048 h 1648658"/>
                <a:gd name="connsiteX1030" fmla="*/ 2788634 w 3403004"/>
                <a:gd name="connsiteY1030" fmla="*/ 958382 h 1648658"/>
                <a:gd name="connsiteX1031" fmla="*/ 2805208 w 3403004"/>
                <a:gd name="connsiteY1031" fmla="*/ 958382 h 1648658"/>
                <a:gd name="connsiteX1032" fmla="*/ 2800255 w 3403004"/>
                <a:gd name="connsiteY1032" fmla="*/ 940475 h 1648658"/>
                <a:gd name="connsiteX1033" fmla="*/ 2651284 w 3403004"/>
                <a:gd name="connsiteY1033" fmla="*/ 990100 h 1648658"/>
                <a:gd name="connsiteX1034" fmla="*/ 2673287 w 3403004"/>
                <a:gd name="connsiteY1034" fmla="*/ 990100 h 1648658"/>
                <a:gd name="connsiteX1035" fmla="*/ 2667572 w 3403004"/>
                <a:gd name="connsiteY1035" fmla="*/ 976956 h 1648658"/>
                <a:gd name="connsiteX1036" fmla="*/ 2666333 w 3403004"/>
                <a:gd name="connsiteY1036" fmla="*/ 971050 h 1648658"/>
                <a:gd name="connsiteX1037" fmla="*/ 2641092 w 3403004"/>
                <a:gd name="connsiteY1037" fmla="*/ 971050 h 1648658"/>
                <a:gd name="connsiteX1038" fmla="*/ 2647188 w 3403004"/>
                <a:gd name="connsiteY1038" fmla="*/ 984671 h 1648658"/>
                <a:gd name="connsiteX1039" fmla="*/ 2651284 w 3403004"/>
                <a:gd name="connsiteY1039" fmla="*/ 990100 h 1648658"/>
                <a:gd name="connsiteX1040" fmla="*/ 907542 w 3403004"/>
                <a:gd name="connsiteY1040" fmla="*/ 1003435 h 1648658"/>
                <a:gd name="connsiteX1041" fmla="*/ 896207 w 3403004"/>
                <a:gd name="connsiteY1041" fmla="*/ 1021819 h 1648658"/>
                <a:gd name="connsiteX1042" fmla="*/ 1170242 w 3403004"/>
                <a:gd name="connsiteY1042" fmla="*/ 1021819 h 1648658"/>
                <a:gd name="connsiteX1043" fmla="*/ 1174718 w 3403004"/>
                <a:gd name="connsiteY1043" fmla="*/ 1019247 h 1648658"/>
                <a:gd name="connsiteX1044" fmla="*/ 1197483 w 3403004"/>
                <a:gd name="connsiteY1044" fmla="*/ 1004769 h 1648658"/>
                <a:gd name="connsiteX1045" fmla="*/ 1197388 w 3403004"/>
                <a:gd name="connsiteY1045" fmla="*/ 1002673 h 1648658"/>
                <a:gd name="connsiteX1046" fmla="*/ 908494 w 3403004"/>
                <a:gd name="connsiteY1046" fmla="*/ 1002673 h 1648658"/>
                <a:gd name="connsiteX1047" fmla="*/ 907542 w 3403004"/>
                <a:gd name="connsiteY1047" fmla="*/ 1003435 h 1648658"/>
                <a:gd name="connsiteX1048" fmla="*/ 872490 w 3403004"/>
                <a:gd name="connsiteY1048" fmla="*/ 890374 h 1648658"/>
                <a:gd name="connsiteX1049" fmla="*/ 872966 w 3403004"/>
                <a:gd name="connsiteY1049" fmla="*/ 875800 h 1648658"/>
                <a:gd name="connsiteX1050" fmla="*/ 836676 w 3403004"/>
                <a:gd name="connsiteY1050" fmla="*/ 875800 h 1648658"/>
                <a:gd name="connsiteX1051" fmla="*/ 841153 w 3403004"/>
                <a:gd name="connsiteY1051" fmla="*/ 891707 h 1648658"/>
                <a:gd name="connsiteX1052" fmla="*/ 841343 w 3403004"/>
                <a:gd name="connsiteY1052" fmla="*/ 894850 h 1648658"/>
                <a:gd name="connsiteX1053" fmla="*/ 873062 w 3403004"/>
                <a:gd name="connsiteY1053" fmla="*/ 894850 h 1648658"/>
                <a:gd name="connsiteX1054" fmla="*/ 872490 w 3403004"/>
                <a:gd name="connsiteY1054" fmla="*/ 890374 h 1648658"/>
                <a:gd name="connsiteX1055" fmla="*/ 905065 w 3403004"/>
                <a:gd name="connsiteY1055" fmla="*/ 922187 h 1648658"/>
                <a:gd name="connsiteX1056" fmla="*/ 917258 w 3403004"/>
                <a:gd name="connsiteY1056" fmla="*/ 924092 h 1648658"/>
                <a:gd name="connsiteX1057" fmla="*/ 919163 w 3403004"/>
                <a:gd name="connsiteY1057" fmla="*/ 926664 h 1648658"/>
                <a:gd name="connsiteX1058" fmla="*/ 1107472 w 3403004"/>
                <a:gd name="connsiteY1058" fmla="*/ 926664 h 1648658"/>
                <a:gd name="connsiteX1059" fmla="*/ 1107091 w 3403004"/>
                <a:gd name="connsiteY1059" fmla="*/ 925997 h 1648658"/>
                <a:gd name="connsiteX1060" fmla="*/ 1093280 w 3403004"/>
                <a:gd name="connsiteY1060" fmla="*/ 923140 h 1648658"/>
                <a:gd name="connsiteX1061" fmla="*/ 1090803 w 3403004"/>
                <a:gd name="connsiteY1061" fmla="*/ 920282 h 1648658"/>
                <a:gd name="connsiteX1062" fmla="*/ 1085945 w 3403004"/>
                <a:gd name="connsiteY1062" fmla="*/ 914472 h 1648658"/>
                <a:gd name="connsiteX1063" fmla="*/ 1089279 w 3403004"/>
                <a:gd name="connsiteY1063" fmla="*/ 907614 h 1648658"/>
                <a:gd name="connsiteX1064" fmla="*/ 1046988 w 3403004"/>
                <a:gd name="connsiteY1064" fmla="*/ 907614 h 1648658"/>
                <a:gd name="connsiteX1065" fmla="*/ 1046893 w 3403004"/>
                <a:gd name="connsiteY1065" fmla="*/ 907709 h 1648658"/>
                <a:gd name="connsiteX1066" fmla="*/ 1046798 w 3403004"/>
                <a:gd name="connsiteY1066" fmla="*/ 907614 h 1648658"/>
                <a:gd name="connsiteX1067" fmla="*/ 990410 w 3403004"/>
                <a:gd name="connsiteY1067" fmla="*/ 907614 h 1648658"/>
                <a:gd name="connsiteX1068" fmla="*/ 987457 w 3403004"/>
                <a:gd name="connsiteY1068" fmla="*/ 917329 h 1648658"/>
                <a:gd name="connsiteX1069" fmla="*/ 984314 w 3403004"/>
                <a:gd name="connsiteY1069" fmla="*/ 907614 h 1648658"/>
                <a:gd name="connsiteX1070" fmla="*/ 947071 w 3403004"/>
                <a:gd name="connsiteY1070" fmla="*/ 907614 h 1648658"/>
                <a:gd name="connsiteX1071" fmla="*/ 937736 w 3403004"/>
                <a:gd name="connsiteY1071" fmla="*/ 918282 h 1648658"/>
                <a:gd name="connsiteX1072" fmla="*/ 927164 w 3403004"/>
                <a:gd name="connsiteY1072" fmla="*/ 915424 h 1648658"/>
                <a:gd name="connsiteX1073" fmla="*/ 919639 w 3403004"/>
                <a:gd name="connsiteY1073" fmla="*/ 907614 h 1648658"/>
                <a:gd name="connsiteX1074" fmla="*/ 909066 w 3403004"/>
                <a:gd name="connsiteY1074" fmla="*/ 907614 h 1648658"/>
                <a:gd name="connsiteX1075" fmla="*/ 893731 w 3403004"/>
                <a:gd name="connsiteY1075" fmla="*/ 916377 h 1648658"/>
                <a:gd name="connsiteX1076" fmla="*/ 878300 w 3403004"/>
                <a:gd name="connsiteY1076" fmla="*/ 907709 h 1648658"/>
                <a:gd name="connsiteX1077" fmla="*/ 878205 w 3403004"/>
                <a:gd name="connsiteY1077" fmla="*/ 907614 h 1648658"/>
                <a:gd name="connsiteX1078" fmla="*/ 854964 w 3403004"/>
                <a:gd name="connsiteY1078" fmla="*/ 907614 h 1648658"/>
                <a:gd name="connsiteX1079" fmla="*/ 857155 w 3403004"/>
                <a:gd name="connsiteY1079" fmla="*/ 908757 h 1648658"/>
                <a:gd name="connsiteX1080" fmla="*/ 872681 w 3403004"/>
                <a:gd name="connsiteY1080" fmla="*/ 923235 h 1648658"/>
                <a:gd name="connsiteX1081" fmla="*/ 877538 w 3403004"/>
                <a:gd name="connsiteY1081" fmla="*/ 926759 h 1648658"/>
                <a:gd name="connsiteX1082" fmla="*/ 905161 w 3403004"/>
                <a:gd name="connsiteY1082" fmla="*/ 926759 h 1648658"/>
                <a:gd name="connsiteX1083" fmla="*/ 905065 w 3403004"/>
                <a:gd name="connsiteY1083" fmla="*/ 922187 h 1648658"/>
                <a:gd name="connsiteX1084" fmla="*/ 2334482 w 3403004"/>
                <a:gd name="connsiteY1084" fmla="*/ 148471 h 1648658"/>
                <a:gd name="connsiteX1085" fmla="*/ 2334863 w 3403004"/>
                <a:gd name="connsiteY1085" fmla="*/ 145614 h 1648658"/>
                <a:gd name="connsiteX1086" fmla="*/ 2315432 w 3403004"/>
                <a:gd name="connsiteY1086" fmla="*/ 145614 h 1648658"/>
                <a:gd name="connsiteX1087" fmla="*/ 2283142 w 3403004"/>
                <a:gd name="connsiteY1087" fmla="*/ 148471 h 1648658"/>
                <a:gd name="connsiteX1088" fmla="*/ 2231041 w 3403004"/>
                <a:gd name="connsiteY1088" fmla="*/ 156186 h 1648658"/>
                <a:gd name="connsiteX1089" fmla="*/ 2219039 w 3403004"/>
                <a:gd name="connsiteY1089" fmla="*/ 164664 h 1648658"/>
                <a:gd name="connsiteX1090" fmla="*/ 2318195 w 3403004"/>
                <a:gd name="connsiteY1090" fmla="*/ 164664 h 1648658"/>
                <a:gd name="connsiteX1091" fmla="*/ 2334482 w 3403004"/>
                <a:gd name="connsiteY1091" fmla="*/ 148471 h 1648658"/>
                <a:gd name="connsiteX1092" fmla="*/ 740855 w 3403004"/>
                <a:gd name="connsiteY1092" fmla="*/ 780645 h 1648658"/>
                <a:gd name="connsiteX1093" fmla="*/ 659511 w 3403004"/>
                <a:gd name="connsiteY1093" fmla="*/ 780645 h 1648658"/>
                <a:gd name="connsiteX1094" fmla="*/ 668846 w 3403004"/>
                <a:gd name="connsiteY1094" fmla="*/ 798076 h 1648658"/>
                <a:gd name="connsiteX1095" fmla="*/ 672941 w 3403004"/>
                <a:gd name="connsiteY1095" fmla="*/ 799695 h 1648658"/>
                <a:gd name="connsiteX1096" fmla="*/ 756190 w 3403004"/>
                <a:gd name="connsiteY1096" fmla="*/ 799695 h 1648658"/>
                <a:gd name="connsiteX1097" fmla="*/ 740855 w 3403004"/>
                <a:gd name="connsiteY1097" fmla="*/ 780645 h 1648658"/>
                <a:gd name="connsiteX1098" fmla="*/ 829342 w 3403004"/>
                <a:gd name="connsiteY1098" fmla="*/ 827890 h 1648658"/>
                <a:gd name="connsiteX1099" fmla="*/ 829532 w 3403004"/>
                <a:gd name="connsiteY1099" fmla="*/ 812364 h 1648658"/>
                <a:gd name="connsiteX1100" fmla="*/ 699516 w 3403004"/>
                <a:gd name="connsiteY1100" fmla="*/ 812364 h 1648658"/>
                <a:gd name="connsiteX1101" fmla="*/ 700659 w 3403004"/>
                <a:gd name="connsiteY1101" fmla="*/ 816364 h 1648658"/>
                <a:gd name="connsiteX1102" fmla="*/ 705422 w 3403004"/>
                <a:gd name="connsiteY1102" fmla="*/ 831414 h 1648658"/>
                <a:gd name="connsiteX1103" fmla="*/ 828199 w 3403004"/>
                <a:gd name="connsiteY1103" fmla="*/ 831414 h 1648658"/>
                <a:gd name="connsiteX1104" fmla="*/ 829342 w 3403004"/>
                <a:gd name="connsiteY1104" fmla="*/ 827890 h 1648658"/>
                <a:gd name="connsiteX1105" fmla="*/ 1326166 w 3403004"/>
                <a:gd name="connsiteY1105" fmla="*/ 1072301 h 1648658"/>
                <a:gd name="connsiteX1106" fmla="*/ 1309973 w 3403004"/>
                <a:gd name="connsiteY1106" fmla="*/ 1066396 h 1648658"/>
                <a:gd name="connsiteX1107" fmla="*/ 892588 w 3403004"/>
                <a:gd name="connsiteY1107" fmla="*/ 1066396 h 1648658"/>
                <a:gd name="connsiteX1108" fmla="*/ 892016 w 3403004"/>
                <a:gd name="connsiteY1108" fmla="*/ 1078111 h 1648658"/>
                <a:gd name="connsiteX1109" fmla="*/ 896874 w 3403004"/>
                <a:gd name="connsiteY1109" fmla="*/ 1085446 h 1648658"/>
                <a:gd name="connsiteX1110" fmla="*/ 1337977 w 3403004"/>
                <a:gd name="connsiteY1110" fmla="*/ 1085446 h 1648658"/>
                <a:gd name="connsiteX1111" fmla="*/ 1326166 w 3403004"/>
                <a:gd name="connsiteY1111" fmla="*/ 1072301 h 1648658"/>
                <a:gd name="connsiteX1112" fmla="*/ 912400 w 3403004"/>
                <a:gd name="connsiteY1112" fmla="*/ 1101162 h 1648658"/>
                <a:gd name="connsiteX1113" fmla="*/ 917639 w 3403004"/>
                <a:gd name="connsiteY1113" fmla="*/ 1117164 h 1648658"/>
                <a:gd name="connsiteX1114" fmla="*/ 1336739 w 3403004"/>
                <a:gd name="connsiteY1114" fmla="*/ 1117164 h 1648658"/>
                <a:gd name="connsiteX1115" fmla="*/ 1341596 w 3403004"/>
                <a:gd name="connsiteY1115" fmla="*/ 1098114 h 1648658"/>
                <a:gd name="connsiteX1116" fmla="*/ 911447 w 3403004"/>
                <a:gd name="connsiteY1116" fmla="*/ 1098114 h 1648658"/>
                <a:gd name="connsiteX1117" fmla="*/ 912400 w 3403004"/>
                <a:gd name="connsiteY1117" fmla="*/ 1101162 h 1648658"/>
                <a:gd name="connsiteX1118" fmla="*/ 611886 w 3403004"/>
                <a:gd name="connsiteY1118" fmla="*/ 733497 h 1648658"/>
                <a:gd name="connsiteX1119" fmla="*/ 607028 w 3403004"/>
                <a:gd name="connsiteY1119" fmla="*/ 717114 h 1648658"/>
                <a:gd name="connsiteX1120" fmla="*/ 585121 w 3403004"/>
                <a:gd name="connsiteY1120" fmla="*/ 717114 h 1648658"/>
                <a:gd name="connsiteX1121" fmla="*/ 586645 w 3403004"/>
                <a:gd name="connsiteY1121" fmla="*/ 719114 h 1648658"/>
                <a:gd name="connsiteX1122" fmla="*/ 598742 w 3403004"/>
                <a:gd name="connsiteY1122" fmla="*/ 736164 h 1648658"/>
                <a:gd name="connsiteX1123" fmla="*/ 614839 w 3403004"/>
                <a:gd name="connsiteY1123" fmla="*/ 736164 h 1648658"/>
                <a:gd name="connsiteX1124" fmla="*/ 611886 w 3403004"/>
                <a:gd name="connsiteY1124" fmla="*/ 733497 h 1648658"/>
                <a:gd name="connsiteX1125" fmla="*/ 927068 w 3403004"/>
                <a:gd name="connsiteY1125" fmla="*/ 1141548 h 1648658"/>
                <a:gd name="connsiteX1126" fmla="*/ 929354 w 3403004"/>
                <a:gd name="connsiteY1126" fmla="*/ 1148882 h 1648658"/>
                <a:gd name="connsiteX1127" fmla="*/ 1320260 w 3403004"/>
                <a:gd name="connsiteY1127" fmla="*/ 1148882 h 1648658"/>
                <a:gd name="connsiteX1128" fmla="*/ 1331881 w 3403004"/>
                <a:gd name="connsiteY1128" fmla="*/ 1130975 h 1648658"/>
                <a:gd name="connsiteX1129" fmla="*/ 1332167 w 3403004"/>
                <a:gd name="connsiteY1129" fmla="*/ 1129832 h 1648658"/>
                <a:gd name="connsiteX1130" fmla="*/ 923068 w 3403004"/>
                <a:gd name="connsiteY1130" fmla="*/ 1129832 h 1648658"/>
                <a:gd name="connsiteX1131" fmla="*/ 927068 w 3403004"/>
                <a:gd name="connsiteY1131" fmla="*/ 1141548 h 1648658"/>
                <a:gd name="connsiteX1132" fmla="*/ 925354 w 3403004"/>
                <a:gd name="connsiteY1132" fmla="*/ 990100 h 1648658"/>
                <a:gd name="connsiteX1133" fmla="*/ 1187577 w 3403004"/>
                <a:gd name="connsiteY1133" fmla="*/ 990100 h 1648658"/>
                <a:gd name="connsiteX1134" fmla="*/ 1176528 w 3403004"/>
                <a:gd name="connsiteY1134" fmla="*/ 971050 h 1648658"/>
                <a:gd name="connsiteX1135" fmla="*/ 929831 w 3403004"/>
                <a:gd name="connsiteY1135" fmla="*/ 971050 h 1648658"/>
                <a:gd name="connsiteX1136" fmla="*/ 925354 w 3403004"/>
                <a:gd name="connsiteY1136" fmla="*/ 990100 h 1648658"/>
                <a:gd name="connsiteX1137" fmla="*/ 1141095 w 3403004"/>
                <a:gd name="connsiteY1137" fmla="*/ 943618 h 1648658"/>
                <a:gd name="connsiteX1138" fmla="*/ 1120902 w 3403004"/>
                <a:gd name="connsiteY1138" fmla="*/ 944380 h 1648658"/>
                <a:gd name="connsiteX1139" fmla="*/ 1118140 w 3403004"/>
                <a:gd name="connsiteY1139" fmla="*/ 939427 h 1648658"/>
                <a:gd name="connsiteX1140" fmla="*/ 924401 w 3403004"/>
                <a:gd name="connsiteY1140" fmla="*/ 939427 h 1648658"/>
                <a:gd name="connsiteX1141" fmla="*/ 926211 w 3403004"/>
                <a:gd name="connsiteY1141" fmla="*/ 942475 h 1648658"/>
                <a:gd name="connsiteX1142" fmla="*/ 931164 w 3403004"/>
                <a:gd name="connsiteY1142" fmla="*/ 958477 h 1648658"/>
                <a:gd name="connsiteX1143" fmla="*/ 1166051 w 3403004"/>
                <a:gd name="connsiteY1143" fmla="*/ 958477 h 1648658"/>
                <a:gd name="connsiteX1144" fmla="*/ 1141095 w 3403004"/>
                <a:gd name="connsiteY1144" fmla="*/ 943618 h 1648658"/>
                <a:gd name="connsiteX1145" fmla="*/ 71914 w 3403004"/>
                <a:gd name="connsiteY1145" fmla="*/ 286107 h 1648658"/>
                <a:gd name="connsiteX1146" fmla="*/ 93250 w 3403004"/>
                <a:gd name="connsiteY1146" fmla="*/ 291727 h 1648658"/>
                <a:gd name="connsiteX1147" fmla="*/ 104203 w 3403004"/>
                <a:gd name="connsiteY1147" fmla="*/ 291727 h 1648658"/>
                <a:gd name="connsiteX1148" fmla="*/ 114300 w 3403004"/>
                <a:gd name="connsiteY1148" fmla="*/ 288012 h 1648658"/>
                <a:gd name="connsiteX1149" fmla="*/ 128111 w 3403004"/>
                <a:gd name="connsiteY1149" fmla="*/ 285155 h 1648658"/>
                <a:gd name="connsiteX1150" fmla="*/ 127254 w 3403004"/>
                <a:gd name="connsiteY1150" fmla="*/ 291727 h 1648658"/>
                <a:gd name="connsiteX1151" fmla="*/ 835819 w 3403004"/>
                <a:gd name="connsiteY1151" fmla="*/ 291727 h 1648658"/>
                <a:gd name="connsiteX1152" fmla="*/ 840010 w 3403004"/>
                <a:gd name="connsiteY1152" fmla="*/ 275535 h 1648658"/>
                <a:gd name="connsiteX1153" fmla="*/ 850011 w 3403004"/>
                <a:gd name="connsiteY1153" fmla="*/ 291727 h 1648658"/>
                <a:gd name="connsiteX1154" fmla="*/ 872776 w 3403004"/>
                <a:gd name="connsiteY1154" fmla="*/ 291727 h 1648658"/>
                <a:gd name="connsiteX1155" fmla="*/ 882777 w 3403004"/>
                <a:gd name="connsiteY1155" fmla="*/ 291727 h 1648658"/>
                <a:gd name="connsiteX1156" fmla="*/ 902208 w 3403004"/>
                <a:gd name="connsiteY1156" fmla="*/ 291727 h 1648658"/>
                <a:gd name="connsiteX1157" fmla="*/ 900208 w 3403004"/>
                <a:gd name="connsiteY1157" fmla="*/ 289917 h 1648658"/>
                <a:gd name="connsiteX1158" fmla="*/ 876586 w 3403004"/>
                <a:gd name="connsiteY1158" fmla="*/ 276487 h 1648658"/>
                <a:gd name="connsiteX1159" fmla="*/ 873157 w 3403004"/>
                <a:gd name="connsiteY1159" fmla="*/ 272677 h 1648658"/>
                <a:gd name="connsiteX1160" fmla="*/ 867156 w 3403004"/>
                <a:gd name="connsiteY1160" fmla="*/ 272677 h 1648658"/>
                <a:gd name="connsiteX1161" fmla="*/ 864394 w 3403004"/>
                <a:gd name="connsiteY1161" fmla="*/ 273630 h 1648658"/>
                <a:gd name="connsiteX1162" fmla="*/ 857440 w 3403004"/>
                <a:gd name="connsiteY1162" fmla="*/ 272677 h 1648658"/>
                <a:gd name="connsiteX1163" fmla="*/ 61055 w 3403004"/>
                <a:gd name="connsiteY1163" fmla="*/ 272677 h 1648658"/>
                <a:gd name="connsiteX1164" fmla="*/ 71914 w 3403004"/>
                <a:gd name="connsiteY1164" fmla="*/ 286107 h 1648658"/>
                <a:gd name="connsiteX1165" fmla="*/ 325945 w 3403004"/>
                <a:gd name="connsiteY1165" fmla="*/ 225433 h 1648658"/>
                <a:gd name="connsiteX1166" fmla="*/ 300704 w 3403004"/>
                <a:gd name="connsiteY1166" fmla="*/ 211241 h 1648658"/>
                <a:gd name="connsiteX1167" fmla="*/ 256699 w 3403004"/>
                <a:gd name="connsiteY1167" fmla="*/ 217718 h 1648658"/>
                <a:gd name="connsiteX1168" fmla="*/ 231648 w 3403004"/>
                <a:gd name="connsiteY1168" fmla="*/ 209145 h 1648658"/>
                <a:gd name="connsiteX1169" fmla="*/ 219266 w 3403004"/>
                <a:gd name="connsiteY1169" fmla="*/ 209145 h 1648658"/>
                <a:gd name="connsiteX1170" fmla="*/ 204978 w 3403004"/>
                <a:gd name="connsiteY1170" fmla="*/ 211241 h 1648658"/>
                <a:gd name="connsiteX1171" fmla="*/ 195263 w 3403004"/>
                <a:gd name="connsiteY1171" fmla="*/ 209145 h 1648658"/>
                <a:gd name="connsiteX1172" fmla="*/ 184976 w 3403004"/>
                <a:gd name="connsiteY1172" fmla="*/ 209145 h 1648658"/>
                <a:gd name="connsiteX1173" fmla="*/ 174879 w 3403004"/>
                <a:gd name="connsiteY1173" fmla="*/ 209145 h 1648658"/>
                <a:gd name="connsiteX1174" fmla="*/ 157829 w 3403004"/>
                <a:gd name="connsiteY1174" fmla="*/ 209145 h 1648658"/>
                <a:gd name="connsiteX1175" fmla="*/ 153257 w 3403004"/>
                <a:gd name="connsiteY1175" fmla="*/ 212956 h 1648658"/>
                <a:gd name="connsiteX1176" fmla="*/ 132874 w 3403004"/>
                <a:gd name="connsiteY1176" fmla="*/ 216766 h 1648658"/>
                <a:gd name="connsiteX1177" fmla="*/ 109252 w 3403004"/>
                <a:gd name="connsiteY1177" fmla="*/ 224481 h 1648658"/>
                <a:gd name="connsiteX1178" fmla="*/ 94012 w 3403004"/>
                <a:gd name="connsiteY1178" fmla="*/ 226576 h 1648658"/>
                <a:gd name="connsiteX1179" fmla="*/ 87725 w 3403004"/>
                <a:gd name="connsiteY1179" fmla="*/ 228195 h 1648658"/>
                <a:gd name="connsiteX1180" fmla="*/ 343472 w 3403004"/>
                <a:gd name="connsiteY1180" fmla="*/ 228195 h 1648658"/>
                <a:gd name="connsiteX1181" fmla="*/ 325945 w 3403004"/>
                <a:gd name="connsiteY1181" fmla="*/ 225433 h 1648658"/>
                <a:gd name="connsiteX1182" fmla="*/ 632270 w 3403004"/>
                <a:gd name="connsiteY1182" fmla="*/ 192762 h 1648658"/>
                <a:gd name="connsiteX1183" fmla="*/ 613505 w 3403004"/>
                <a:gd name="connsiteY1183" fmla="*/ 188857 h 1648658"/>
                <a:gd name="connsiteX1184" fmla="*/ 587502 w 3403004"/>
                <a:gd name="connsiteY1184" fmla="*/ 191810 h 1648658"/>
                <a:gd name="connsiteX1185" fmla="*/ 577691 w 3403004"/>
                <a:gd name="connsiteY1185" fmla="*/ 186000 h 1648658"/>
                <a:gd name="connsiteX1186" fmla="*/ 558260 w 3403004"/>
                <a:gd name="connsiteY1186" fmla="*/ 177427 h 1648658"/>
                <a:gd name="connsiteX1187" fmla="*/ 479870 w 3403004"/>
                <a:gd name="connsiteY1187" fmla="*/ 177427 h 1648658"/>
                <a:gd name="connsiteX1188" fmla="*/ 479203 w 3403004"/>
                <a:gd name="connsiteY1188" fmla="*/ 179237 h 1648658"/>
                <a:gd name="connsiteX1189" fmla="*/ 471868 w 3403004"/>
                <a:gd name="connsiteY1189" fmla="*/ 196477 h 1648658"/>
                <a:gd name="connsiteX1190" fmla="*/ 634270 w 3403004"/>
                <a:gd name="connsiteY1190" fmla="*/ 196477 h 1648658"/>
                <a:gd name="connsiteX1191" fmla="*/ 632270 w 3403004"/>
                <a:gd name="connsiteY1191" fmla="*/ 192762 h 1648658"/>
                <a:gd name="connsiteX1192" fmla="*/ 2694623 w 3403004"/>
                <a:gd name="connsiteY1192" fmla="*/ 145709 h 1648658"/>
                <a:gd name="connsiteX1193" fmla="*/ 2693861 w 3403004"/>
                <a:gd name="connsiteY1193" fmla="*/ 145709 h 1648658"/>
                <a:gd name="connsiteX1194" fmla="*/ 2694623 w 3403004"/>
                <a:gd name="connsiteY1194" fmla="*/ 145709 h 1648658"/>
                <a:gd name="connsiteX1195" fmla="*/ 509207 w 3403004"/>
                <a:gd name="connsiteY1195" fmla="*/ 160949 h 1648658"/>
                <a:gd name="connsiteX1196" fmla="*/ 530924 w 3403004"/>
                <a:gd name="connsiteY1196" fmla="*/ 159044 h 1648658"/>
                <a:gd name="connsiteX1197" fmla="*/ 549974 w 3403004"/>
                <a:gd name="connsiteY1197" fmla="*/ 158377 h 1648658"/>
                <a:gd name="connsiteX1198" fmla="*/ 551593 w 3403004"/>
                <a:gd name="connsiteY1198" fmla="*/ 164664 h 1648658"/>
                <a:gd name="connsiteX1199" fmla="*/ 660178 w 3403004"/>
                <a:gd name="connsiteY1199" fmla="*/ 164664 h 1648658"/>
                <a:gd name="connsiteX1200" fmla="*/ 662369 w 3403004"/>
                <a:gd name="connsiteY1200" fmla="*/ 154567 h 1648658"/>
                <a:gd name="connsiteX1201" fmla="*/ 653701 w 3403004"/>
                <a:gd name="connsiteY1201" fmla="*/ 150757 h 1648658"/>
                <a:gd name="connsiteX1202" fmla="*/ 641795 w 3403004"/>
                <a:gd name="connsiteY1202" fmla="*/ 154567 h 1648658"/>
                <a:gd name="connsiteX1203" fmla="*/ 633603 w 3403004"/>
                <a:gd name="connsiteY1203" fmla="*/ 145709 h 1648658"/>
                <a:gd name="connsiteX1204" fmla="*/ 625888 w 3403004"/>
                <a:gd name="connsiteY1204" fmla="*/ 145709 h 1648658"/>
                <a:gd name="connsiteX1205" fmla="*/ 615220 w 3403004"/>
                <a:gd name="connsiteY1205" fmla="*/ 155234 h 1648658"/>
                <a:gd name="connsiteX1206" fmla="*/ 604361 w 3403004"/>
                <a:gd name="connsiteY1206" fmla="*/ 158473 h 1648658"/>
                <a:gd name="connsiteX1207" fmla="*/ 589693 w 3403004"/>
                <a:gd name="connsiteY1207" fmla="*/ 148852 h 1648658"/>
                <a:gd name="connsiteX1208" fmla="*/ 565785 w 3403004"/>
                <a:gd name="connsiteY1208" fmla="*/ 145709 h 1648658"/>
                <a:gd name="connsiteX1209" fmla="*/ 508540 w 3403004"/>
                <a:gd name="connsiteY1209" fmla="*/ 145709 h 1648658"/>
                <a:gd name="connsiteX1210" fmla="*/ 508826 w 3403004"/>
                <a:gd name="connsiteY1210" fmla="*/ 152091 h 1648658"/>
                <a:gd name="connsiteX1211" fmla="*/ 497395 w 3403004"/>
                <a:gd name="connsiteY1211" fmla="*/ 157234 h 1648658"/>
                <a:gd name="connsiteX1212" fmla="*/ 509207 w 3403004"/>
                <a:gd name="connsiteY1212" fmla="*/ 160949 h 1648658"/>
                <a:gd name="connsiteX1213" fmla="*/ 71819 w 3403004"/>
                <a:gd name="connsiteY1213" fmla="*/ 336114 h 1648658"/>
                <a:gd name="connsiteX1214" fmla="*/ 66961 w 3403004"/>
                <a:gd name="connsiteY1214" fmla="*/ 338019 h 1648658"/>
                <a:gd name="connsiteX1215" fmla="*/ 75914 w 3403004"/>
                <a:gd name="connsiteY1215" fmla="*/ 345734 h 1648658"/>
                <a:gd name="connsiteX1216" fmla="*/ 80677 w 3403004"/>
                <a:gd name="connsiteY1216" fmla="*/ 336114 h 1648658"/>
                <a:gd name="connsiteX1217" fmla="*/ 71819 w 3403004"/>
                <a:gd name="connsiteY1217" fmla="*/ 336114 h 1648658"/>
                <a:gd name="connsiteX1218" fmla="*/ 786956 w 3403004"/>
                <a:gd name="connsiteY1218" fmla="*/ 314016 h 1648658"/>
                <a:gd name="connsiteX1219" fmla="*/ 798005 w 3403004"/>
                <a:gd name="connsiteY1219" fmla="*/ 304395 h 1648658"/>
                <a:gd name="connsiteX1220" fmla="*/ 91154 w 3403004"/>
                <a:gd name="connsiteY1220" fmla="*/ 304395 h 1648658"/>
                <a:gd name="connsiteX1221" fmla="*/ 89821 w 3403004"/>
                <a:gd name="connsiteY1221" fmla="*/ 305348 h 1648658"/>
                <a:gd name="connsiteX1222" fmla="*/ 79248 w 3403004"/>
                <a:gd name="connsiteY1222" fmla="*/ 320778 h 1648658"/>
                <a:gd name="connsiteX1223" fmla="*/ 80677 w 3403004"/>
                <a:gd name="connsiteY1223" fmla="*/ 323541 h 1648658"/>
                <a:gd name="connsiteX1224" fmla="*/ 775335 w 3403004"/>
                <a:gd name="connsiteY1224" fmla="*/ 323541 h 1648658"/>
                <a:gd name="connsiteX1225" fmla="*/ 786956 w 3403004"/>
                <a:gd name="connsiteY1225" fmla="*/ 314016 h 1648658"/>
                <a:gd name="connsiteX1226" fmla="*/ 931164 w 3403004"/>
                <a:gd name="connsiteY1226" fmla="*/ 625769 h 1648658"/>
                <a:gd name="connsiteX1227" fmla="*/ 937736 w 3403004"/>
                <a:gd name="connsiteY1227" fmla="*/ 621864 h 1648658"/>
                <a:gd name="connsiteX1228" fmla="*/ 507968 w 3403004"/>
                <a:gd name="connsiteY1228" fmla="*/ 621864 h 1648658"/>
                <a:gd name="connsiteX1229" fmla="*/ 528828 w 3403004"/>
                <a:gd name="connsiteY1229" fmla="*/ 629579 h 1648658"/>
                <a:gd name="connsiteX1230" fmla="*/ 543401 w 3403004"/>
                <a:gd name="connsiteY1230" fmla="*/ 640914 h 1648658"/>
                <a:gd name="connsiteX1231" fmla="*/ 919067 w 3403004"/>
                <a:gd name="connsiteY1231" fmla="*/ 640914 h 1648658"/>
                <a:gd name="connsiteX1232" fmla="*/ 931164 w 3403004"/>
                <a:gd name="connsiteY1232" fmla="*/ 625769 h 1648658"/>
                <a:gd name="connsiteX1233" fmla="*/ 1053275 w 3403004"/>
                <a:gd name="connsiteY1233" fmla="*/ 479465 h 1648658"/>
                <a:gd name="connsiteX1234" fmla="*/ 1055751 w 3403004"/>
                <a:gd name="connsiteY1234" fmla="*/ 466035 h 1648658"/>
                <a:gd name="connsiteX1235" fmla="*/ 1053275 w 3403004"/>
                <a:gd name="connsiteY1235" fmla="*/ 463082 h 1648658"/>
                <a:gd name="connsiteX1236" fmla="*/ 1035558 w 3403004"/>
                <a:gd name="connsiteY1236" fmla="*/ 463082 h 1648658"/>
                <a:gd name="connsiteX1237" fmla="*/ 1033748 w 3403004"/>
                <a:gd name="connsiteY1237" fmla="*/ 464035 h 1648658"/>
                <a:gd name="connsiteX1238" fmla="*/ 1016698 w 3403004"/>
                <a:gd name="connsiteY1238" fmla="*/ 470702 h 1648658"/>
                <a:gd name="connsiteX1239" fmla="*/ 1002030 w 3403004"/>
                <a:gd name="connsiteY1239" fmla="*/ 476512 h 1648658"/>
                <a:gd name="connsiteX1240" fmla="*/ 1006126 w 3403004"/>
                <a:gd name="connsiteY1240" fmla="*/ 463082 h 1648658"/>
                <a:gd name="connsiteX1241" fmla="*/ 864394 w 3403004"/>
                <a:gd name="connsiteY1241" fmla="*/ 463082 h 1648658"/>
                <a:gd name="connsiteX1242" fmla="*/ 858774 w 3403004"/>
                <a:gd name="connsiteY1242" fmla="*/ 475655 h 1648658"/>
                <a:gd name="connsiteX1243" fmla="*/ 840010 w 3403004"/>
                <a:gd name="connsiteY1243" fmla="*/ 473750 h 1648658"/>
                <a:gd name="connsiteX1244" fmla="*/ 831056 w 3403004"/>
                <a:gd name="connsiteY1244" fmla="*/ 468987 h 1648658"/>
                <a:gd name="connsiteX1245" fmla="*/ 815531 w 3403004"/>
                <a:gd name="connsiteY1245" fmla="*/ 474798 h 1648658"/>
                <a:gd name="connsiteX1246" fmla="*/ 802481 w 3403004"/>
                <a:gd name="connsiteY1246" fmla="*/ 471940 h 1648658"/>
                <a:gd name="connsiteX1247" fmla="*/ 811625 w 3403004"/>
                <a:gd name="connsiteY1247" fmla="*/ 463273 h 1648658"/>
                <a:gd name="connsiteX1248" fmla="*/ 496824 w 3403004"/>
                <a:gd name="connsiteY1248" fmla="*/ 463273 h 1648658"/>
                <a:gd name="connsiteX1249" fmla="*/ 495395 w 3403004"/>
                <a:gd name="connsiteY1249" fmla="*/ 477750 h 1648658"/>
                <a:gd name="connsiteX1250" fmla="*/ 488251 w 3403004"/>
                <a:gd name="connsiteY1250" fmla="*/ 463273 h 1648658"/>
                <a:gd name="connsiteX1251" fmla="*/ 463677 w 3403004"/>
                <a:gd name="connsiteY1251" fmla="*/ 463273 h 1648658"/>
                <a:gd name="connsiteX1252" fmla="*/ 470154 w 3403004"/>
                <a:gd name="connsiteY1252" fmla="*/ 467178 h 1648658"/>
                <a:gd name="connsiteX1253" fmla="*/ 475297 w 3403004"/>
                <a:gd name="connsiteY1253" fmla="*/ 479370 h 1648658"/>
                <a:gd name="connsiteX1254" fmla="*/ 476060 w 3403004"/>
                <a:gd name="connsiteY1254" fmla="*/ 482323 h 1648658"/>
                <a:gd name="connsiteX1255" fmla="*/ 1054894 w 3403004"/>
                <a:gd name="connsiteY1255" fmla="*/ 482323 h 1648658"/>
                <a:gd name="connsiteX1256" fmla="*/ 1053275 w 3403004"/>
                <a:gd name="connsiteY1256" fmla="*/ 479465 h 1648658"/>
                <a:gd name="connsiteX1257" fmla="*/ 571119 w 3403004"/>
                <a:gd name="connsiteY1257" fmla="*/ 704445 h 1648658"/>
                <a:gd name="connsiteX1258" fmla="*/ 597408 w 3403004"/>
                <a:gd name="connsiteY1258" fmla="*/ 704445 h 1648658"/>
                <a:gd name="connsiteX1259" fmla="*/ 585788 w 3403004"/>
                <a:gd name="connsiteY1259" fmla="*/ 685395 h 1648658"/>
                <a:gd name="connsiteX1260" fmla="*/ 564261 w 3403004"/>
                <a:gd name="connsiteY1260" fmla="*/ 685395 h 1648658"/>
                <a:gd name="connsiteX1261" fmla="*/ 565499 w 3403004"/>
                <a:gd name="connsiteY1261" fmla="*/ 686443 h 1648658"/>
                <a:gd name="connsiteX1262" fmla="*/ 574453 w 3403004"/>
                <a:gd name="connsiteY1262" fmla="*/ 699874 h 1648658"/>
                <a:gd name="connsiteX1263" fmla="*/ 571119 w 3403004"/>
                <a:gd name="connsiteY1263" fmla="*/ 704445 h 1648658"/>
                <a:gd name="connsiteX1264" fmla="*/ 1840706 w 3403004"/>
                <a:gd name="connsiteY1264" fmla="*/ 590145 h 1648658"/>
                <a:gd name="connsiteX1265" fmla="*/ 1835087 w 3403004"/>
                <a:gd name="connsiteY1265" fmla="*/ 590145 h 1648658"/>
                <a:gd name="connsiteX1266" fmla="*/ 1840706 w 3403004"/>
                <a:gd name="connsiteY1266" fmla="*/ 590145 h 1648658"/>
                <a:gd name="connsiteX1267" fmla="*/ 96298 w 3403004"/>
                <a:gd name="connsiteY1267" fmla="*/ 259914 h 1648658"/>
                <a:gd name="connsiteX1268" fmla="*/ 95441 w 3403004"/>
                <a:gd name="connsiteY1268" fmla="*/ 259057 h 1648658"/>
                <a:gd name="connsiteX1269" fmla="*/ 93917 w 3403004"/>
                <a:gd name="connsiteY1269" fmla="*/ 259914 h 1648658"/>
                <a:gd name="connsiteX1270" fmla="*/ 96298 w 3403004"/>
                <a:gd name="connsiteY1270" fmla="*/ 259914 h 1648658"/>
                <a:gd name="connsiteX1271" fmla="*/ 602647 w 3403004"/>
                <a:gd name="connsiteY1271" fmla="*/ 178285 h 1648658"/>
                <a:gd name="connsiteX1272" fmla="*/ 606457 w 3403004"/>
                <a:gd name="connsiteY1272" fmla="*/ 177427 h 1648658"/>
                <a:gd name="connsiteX1273" fmla="*/ 582739 w 3403004"/>
                <a:gd name="connsiteY1273" fmla="*/ 177427 h 1648658"/>
                <a:gd name="connsiteX1274" fmla="*/ 583597 w 3403004"/>
                <a:gd name="connsiteY1274" fmla="*/ 178285 h 1648658"/>
                <a:gd name="connsiteX1275" fmla="*/ 602647 w 3403004"/>
                <a:gd name="connsiteY1275" fmla="*/ 178285 h 1648658"/>
                <a:gd name="connsiteX1276" fmla="*/ 91440 w 3403004"/>
                <a:gd name="connsiteY1276" fmla="*/ 248579 h 1648658"/>
                <a:gd name="connsiteX1277" fmla="*/ 110204 w 3403004"/>
                <a:gd name="connsiteY1277" fmla="*/ 255342 h 1648658"/>
                <a:gd name="connsiteX1278" fmla="*/ 121253 w 3403004"/>
                <a:gd name="connsiteY1278" fmla="*/ 260009 h 1648658"/>
                <a:gd name="connsiteX1279" fmla="*/ 892112 w 3403004"/>
                <a:gd name="connsiteY1279" fmla="*/ 260009 h 1648658"/>
                <a:gd name="connsiteX1280" fmla="*/ 898684 w 3403004"/>
                <a:gd name="connsiteY1280" fmla="*/ 250579 h 1648658"/>
                <a:gd name="connsiteX1281" fmla="*/ 888778 w 3403004"/>
                <a:gd name="connsiteY1281" fmla="*/ 241054 h 1648658"/>
                <a:gd name="connsiteX1282" fmla="*/ 845820 w 3403004"/>
                <a:gd name="connsiteY1282" fmla="*/ 241054 h 1648658"/>
                <a:gd name="connsiteX1283" fmla="*/ 839248 w 3403004"/>
                <a:gd name="connsiteY1283" fmla="*/ 246769 h 1648658"/>
                <a:gd name="connsiteX1284" fmla="*/ 829437 w 3403004"/>
                <a:gd name="connsiteY1284" fmla="*/ 252579 h 1648658"/>
                <a:gd name="connsiteX1285" fmla="*/ 830675 w 3403004"/>
                <a:gd name="connsiteY1285" fmla="*/ 241054 h 1648658"/>
                <a:gd name="connsiteX1286" fmla="*/ 771430 w 3403004"/>
                <a:gd name="connsiteY1286" fmla="*/ 241054 h 1648658"/>
                <a:gd name="connsiteX1287" fmla="*/ 768191 w 3403004"/>
                <a:gd name="connsiteY1287" fmla="*/ 244293 h 1648658"/>
                <a:gd name="connsiteX1288" fmla="*/ 757809 w 3403004"/>
                <a:gd name="connsiteY1288" fmla="*/ 253532 h 1648658"/>
                <a:gd name="connsiteX1289" fmla="*/ 749713 w 3403004"/>
                <a:gd name="connsiteY1289" fmla="*/ 242959 h 1648658"/>
                <a:gd name="connsiteX1290" fmla="*/ 749618 w 3403004"/>
                <a:gd name="connsiteY1290" fmla="*/ 241054 h 1648658"/>
                <a:gd name="connsiteX1291" fmla="*/ 734759 w 3403004"/>
                <a:gd name="connsiteY1291" fmla="*/ 241054 h 1648658"/>
                <a:gd name="connsiteX1292" fmla="*/ 730187 w 3403004"/>
                <a:gd name="connsiteY1292" fmla="*/ 249627 h 1648658"/>
                <a:gd name="connsiteX1293" fmla="*/ 686181 w 3403004"/>
                <a:gd name="connsiteY1293" fmla="*/ 249627 h 1648658"/>
                <a:gd name="connsiteX1294" fmla="*/ 661797 w 3403004"/>
                <a:gd name="connsiteY1294" fmla="*/ 246769 h 1648658"/>
                <a:gd name="connsiteX1295" fmla="*/ 663512 w 3403004"/>
                <a:gd name="connsiteY1295" fmla="*/ 241054 h 1648658"/>
                <a:gd name="connsiteX1296" fmla="*/ 79629 w 3403004"/>
                <a:gd name="connsiteY1296" fmla="*/ 241054 h 1648658"/>
                <a:gd name="connsiteX1297" fmla="*/ 91440 w 3403004"/>
                <a:gd name="connsiteY1297" fmla="*/ 248579 h 1648658"/>
                <a:gd name="connsiteX1298" fmla="*/ 2391442 w 3403004"/>
                <a:gd name="connsiteY1298" fmla="*/ 191810 h 1648658"/>
                <a:gd name="connsiteX1299" fmla="*/ 2388394 w 3403004"/>
                <a:gd name="connsiteY1299" fmla="*/ 196477 h 1648658"/>
                <a:gd name="connsiteX1300" fmla="*/ 2397062 w 3403004"/>
                <a:gd name="connsiteY1300" fmla="*/ 196477 h 1648658"/>
                <a:gd name="connsiteX1301" fmla="*/ 2391442 w 3403004"/>
                <a:gd name="connsiteY1301" fmla="*/ 191810 h 1648658"/>
                <a:gd name="connsiteX1302" fmla="*/ 127254 w 3403004"/>
                <a:gd name="connsiteY1302" fmla="*/ 353449 h 1648658"/>
                <a:gd name="connsiteX1303" fmla="*/ 134588 w 3403004"/>
                <a:gd name="connsiteY1303" fmla="*/ 345734 h 1648658"/>
                <a:gd name="connsiteX1304" fmla="*/ 144113 w 3403004"/>
                <a:gd name="connsiteY1304" fmla="*/ 355164 h 1648658"/>
                <a:gd name="connsiteX1305" fmla="*/ 146780 w 3403004"/>
                <a:gd name="connsiteY1305" fmla="*/ 355164 h 1648658"/>
                <a:gd name="connsiteX1306" fmla="*/ 159068 w 3403004"/>
                <a:gd name="connsiteY1306" fmla="*/ 353449 h 1648658"/>
                <a:gd name="connsiteX1307" fmla="*/ 159639 w 3403004"/>
                <a:gd name="connsiteY1307" fmla="*/ 355164 h 1648658"/>
                <a:gd name="connsiteX1308" fmla="*/ 198501 w 3403004"/>
                <a:gd name="connsiteY1308" fmla="*/ 355164 h 1648658"/>
                <a:gd name="connsiteX1309" fmla="*/ 207074 w 3403004"/>
                <a:gd name="connsiteY1309" fmla="*/ 344782 h 1648658"/>
                <a:gd name="connsiteX1310" fmla="*/ 208788 w 3403004"/>
                <a:gd name="connsiteY1310" fmla="*/ 336114 h 1648658"/>
                <a:gd name="connsiteX1311" fmla="*/ 119348 w 3403004"/>
                <a:gd name="connsiteY1311" fmla="*/ 336114 h 1648658"/>
                <a:gd name="connsiteX1312" fmla="*/ 119063 w 3403004"/>
                <a:gd name="connsiteY1312" fmla="*/ 340876 h 1648658"/>
                <a:gd name="connsiteX1313" fmla="*/ 127254 w 3403004"/>
                <a:gd name="connsiteY1313" fmla="*/ 353449 h 1648658"/>
                <a:gd name="connsiteX1314" fmla="*/ 2871978 w 3403004"/>
                <a:gd name="connsiteY1314" fmla="*/ 595003 h 1648658"/>
                <a:gd name="connsiteX1315" fmla="*/ 2878360 w 3403004"/>
                <a:gd name="connsiteY1315" fmla="*/ 590145 h 1648658"/>
                <a:gd name="connsiteX1316" fmla="*/ 2869502 w 3403004"/>
                <a:gd name="connsiteY1316" fmla="*/ 590145 h 1648658"/>
                <a:gd name="connsiteX1317" fmla="*/ 2871978 w 3403004"/>
                <a:gd name="connsiteY1317" fmla="*/ 595003 h 1648658"/>
                <a:gd name="connsiteX1318" fmla="*/ 1449610 w 3403004"/>
                <a:gd name="connsiteY1318" fmla="*/ 153900 h 1648658"/>
                <a:gd name="connsiteX1319" fmla="*/ 1455801 w 3403004"/>
                <a:gd name="connsiteY1319" fmla="*/ 145614 h 1648658"/>
                <a:gd name="connsiteX1320" fmla="*/ 1029367 w 3403004"/>
                <a:gd name="connsiteY1320" fmla="*/ 145614 h 1648658"/>
                <a:gd name="connsiteX1321" fmla="*/ 1034606 w 3403004"/>
                <a:gd name="connsiteY1321" fmla="*/ 154472 h 1648658"/>
                <a:gd name="connsiteX1322" fmla="*/ 1059466 w 3403004"/>
                <a:gd name="connsiteY1322" fmla="*/ 153234 h 1648658"/>
                <a:gd name="connsiteX1323" fmla="*/ 1093184 w 3403004"/>
                <a:gd name="connsiteY1323" fmla="*/ 161520 h 1648658"/>
                <a:gd name="connsiteX1324" fmla="*/ 1100328 w 3403004"/>
                <a:gd name="connsiteY1324" fmla="*/ 164569 h 1648658"/>
                <a:gd name="connsiteX1325" fmla="*/ 1446943 w 3403004"/>
                <a:gd name="connsiteY1325" fmla="*/ 164569 h 1648658"/>
                <a:gd name="connsiteX1326" fmla="*/ 1449610 w 3403004"/>
                <a:gd name="connsiteY1326" fmla="*/ 153900 h 1648658"/>
                <a:gd name="connsiteX1327" fmla="*/ 2437067 w 3403004"/>
                <a:gd name="connsiteY1327" fmla="*/ 194667 h 1648658"/>
                <a:gd name="connsiteX1328" fmla="*/ 2415921 w 3403004"/>
                <a:gd name="connsiteY1328" fmla="*/ 192762 h 1648658"/>
                <a:gd name="connsiteX1329" fmla="*/ 2414302 w 3403004"/>
                <a:gd name="connsiteY1329" fmla="*/ 196477 h 1648658"/>
                <a:gd name="connsiteX1330" fmla="*/ 2438781 w 3403004"/>
                <a:gd name="connsiteY1330" fmla="*/ 196477 h 1648658"/>
                <a:gd name="connsiteX1331" fmla="*/ 2437067 w 3403004"/>
                <a:gd name="connsiteY1331" fmla="*/ 194667 h 1648658"/>
                <a:gd name="connsiteX1332" fmla="*/ 760857 w 3403004"/>
                <a:gd name="connsiteY1332" fmla="*/ 132945 h 1648658"/>
                <a:gd name="connsiteX1333" fmla="*/ 757904 w 3403004"/>
                <a:gd name="connsiteY1333" fmla="*/ 132088 h 1648658"/>
                <a:gd name="connsiteX1334" fmla="*/ 739426 w 3403004"/>
                <a:gd name="connsiteY1334" fmla="*/ 125707 h 1648658"/>
                <a:gd name="connsiteX1335" fmla="*/ 738854 w 3403004"/>
                <a:gd name="connsiteY1335" fmla="*/ 132945 h 1648658"/>
                <a:gd name="connsiteX1336" fmla="*/ 760857 w 3403004"/>
                <a:gd name="connsiteY1336" fmla="*/ 132945 h 1648658"/>
                <a:gd name="connsiteX1337" fmla="*/ 615125 w 3403004"/>
                <a:gd name="connsiteY1337" fmla="*/ 119896 h 1648658"/>
                <a:gd name="connsiteX1338" fmla="*/ 589598 w 3403004"/>
                <a:gd name="connsiteY1338" fmla="*/ 130850 h 1648658"/>
                <a:gd name="connsiteX1339" fmla="*/ 586645 w 3403004"/>
                <a:gd name="connsiteY1339" fmla="*/ 132945 h 1648658"/>
                <a:gd name="connsiteX1340" fmla="*/ 618554 w 3403004"/>
                <a:gd name="connsiteY1340" fmla="*/ 132945 h 1648658"/>
                <a:gd name="connsiteX1341" fmla="*/ 615125 w 3403004"/>
                <a:gd name="connsiteY1341" fmla="*/ 119896 h 1648658"/>
                <a:gd name="connsiteX1342" fmla="*/ 122396 w 3403004"/>
                <a:gd name="connsiteY1342" fmla="*/ 380405 h 1648658"/>
                <a:gd name="connsiteX1343" fmla="*/ 111157 w 3403004"/>
                <a:gd name="connsiteY1343" fmla="*/ 386977 h 1648658"/>
                <a:gd name="connsiteX1344" fmla="*/ 161830 w 3403004"/>
                <a:gd name="connsiteY1344" fmla="*/ 386977 h 1648658"/>
                <a:gd name="connsiteX1345" fmla="*/ 179451 w 3403004"/>
                <a:gd name="connsiteY1345" fmla="*/ 369832 h 1648658"/>
                <a:gd name="connsiteX1346" fmla="*/ 190881 w 3403004"/>
                <a:gd name="connsiteY1346" fmla="*/ 379453 h 1648658"/>
                <a:gd name="connsiteX1347" fmla="*/ 207169 w 3403004"/>
                <a:gd name="connsiteY1347" fmla="*/ 370785 h 1648658"/>
                <a:gd name="connsiteX1348" fmla="*/ 209550 w 3403004"/>
                <a:gd name="connsiteY1348" fmla="*/ 367927 h 1648658"/>
                <a:gd name="connsiteX1349" fmla="*/ 147447 w 3403004"/>
                <a:gd name="connsiteY1349" fmla="*/ 367927 h 1648658"/>
                <a:gd name="connsiteX1350" fmla="*/ 122396 w 3403004"/>
                <a:gd name="connsiteY1350" fmla="*/ 380405 h 1648658"/>
                <a:gd name="connsiteX1351" fmla="*/ 111252 w 3403004"/>
                <a:gd name="connsiteY1351" fmla="*/ 336114 h 1648658"/>
                <a:gd name="connsiteX1352" fmla="*/ 91154 w 3403004"/>
                <a:gd name="connsiteY1352" fmla="*/ 336114 h 1648658"/>
                <a:gd name="connsiteX1353" fmla="*/ 95536 w 3403004"/>
                <a:gd name="connsiteY1353" fmla="*/ 342877 h 1648658"/>
                <a:gd name="connsiteX1354" fmla="*/ 111252 w 3403004"/>
                <a:gd name="connsiteY1354" fmla="*/ 336114 h 1648658"/>
                <a:gd name="connsiteX1355" fmla="*/ 941070 w 3403004"/>
                <a:gd name="connsiteY1355" fmla="*/ 590145 h 1648658"/>
                <a:gd name="connsiteX1356" fmla="*/ 496253 w 3403004"/>
                <a:gd name="connsiteY1356" fmla="*/ 590145 h 1648658"/>
                <a:gd name="connsiteX1357" fmla="*/ 500824 w 3403004"/>
                <a:gd name="connsiteY1357" fmla="*/ 609195 h 1648658"/>
                <a:gd name="connsiteX1358" fmla="*/ 949643 w 3403004"/>
                <a:gd name="connsiteY1358" fmla="*/ 609195 h 1648658"/>
                <a:gd name="connsiteX1359" fmla="*/ 941070 w 3403004"/>
                <a:gd name="connsiteY1359" fmla="*/ 590145 h 1648658"/>
                <a:gd name="connsiteX1360" fmla="*/ 962120 w 3403004"/>
                <a:gd name="connsiteY1360" fmla="*/ 568048 h 1648658"/>
                <a:gd name="connsiteX1361" fmla="*/ 966978 w 3403004"/>
                <a:gd name="connsiteY1361" fmla="*/ 559380 h 1648658"/>
                <a:gd name="connsiteX1362" fmla="*/ 966692 w 3403004"/>
                <a:gd name="connsiteY1362" fmla="*/ 558332 h 1648658"/>
                <a:gd name="connsiteX1363" fmla="*/ 479965 w 3403004"/>
                <a:gd name="connsiteY1363" fmla="*/ 558332 h 1648658"/>
                <a:gd name="connsiteX1364" fmla="*/ 488156 w 3403004"/>
                <a:gd name="connsiteY1364" fmla="*/ 577382 h 1648658"/>
                <a:gd name="connsiteX1365" fmla="*/ 957548 w 3403004"/>
                <a:gd name="connsiteY1365" fmla="*/ 577382 h 1648658"/>
                <a:gd name="connsiteX1366" fmla="*/ 962120 w 3403004"/>
                <a:gd name="connsiteY1366" fmla="*/ 568048 h 1648658"/>
                <a:gd name="connsiteX1367" fmla="*/ 610743 w 3403004"/>
                <a:gd name="connsiteY1367" fmla="*/ 748832 h 1648658"/>
                <a:gd name="connsiteX1368" fmla="*/ 626555 w 3403004"/>
                <a:gd name="connsiteY1368" fmla="*/ 757595 h 1648658"/>
                <a:gd name="connsiteX1369" fmla="*/ 627031 w 3403004"/>
                <a:gd name="connsiteY1369" fmla="*/ 748832 h 1648658"/>
                <a:gd name="connsiteX1370" fmla="*/ 610743 w 3403004"/>
                <a:gd name="connsiteY1370" fmla="*/ 748832 h 1648658"/>
                <a:gd name="connsiteX1371" fmla="*/ 576072 w 3403004"/>
                <a:gd name="connsiteY1371" fmla="*/ 660440 h 1648658"/>
                <a:gd name="connsiteX1372" fmla="*/ 587216 w 3403004"/>
                <a:gd name="connsiteY1372" fmla="*/ 672727 h 1648658"/>
                <a:gd name="connsiteX1373" fmla="*/ 892588 w 3403004"/>
                <a:gd name="connsiteY1373" fmla="*/ 672727 h 1648658"/>
                <a:gd name="connsiteX1374" fmla="*/ 904589 w 3403004"/>
                <a:gd name="connsiteY1374" fmla="*/ 655296 h 1648658"/>
                <a:gd name="connsiteX1375" fmla="*/ 906971 w 3403004"/>
                <a:gd name="connsiteY1375" fmla="*/ 653773 h 1648658"/>
                <a:gd name="connsiteX1376" fmla="*/ 549688 w 3403004"/>
                <a:gd name="connsiteY1376" fmla="*/ 653773 h 1648658"/>
                <a:gd name="connsiteX1377" fmla="*/ 557403 w 3403004"/>
                <a:gd name="connsiteY1377" fmla="*/ 672823 h 1648658"/>
                <a:gd name="connsiteX1378" fmla="*/ 574358 w 3403004"/>
                <a:gd name="connsiteY1378" fmla="*/ 672823 h 1648658"/>
                <a:gd name="connsiteX1379" fmla="*/ 576072 w 3403004"/>
                <a:gd name="connsiteY1379" fmla="*/ 660440 h 1648658"/>
                <a:gd name="connsiteX1380" fmla="*/ 836200 w 3403004"/>
                <a:gd name="connsiteY1380" fmla="*/ 526614 h 1648658"/>
                <a:gd name="connsiteX1381" fmla="*/ 479870 w 3403004"/>
                <a:gd name="connsiteY1381" fmla="*/ 526614 h 1648658"/>
                <a:gd name="connsiteX1382" fmla="*/ 478345 w 3403004"/>
                <a:gd name="connsiteY1382" fmla="*/ 545664 h 1648658"/>
                <a:gd name="connsiteX1383" fmla="*/ 841058 w 3403004"/>
                <a:gd name="connsiteY1383" fmla="*/ 545664 h 1648658"/>
                <a:gd name="connsiteX1384" fmla="*/ 836200 w 3403004"/>
                <a:gd name="connsiteY1384" fmla="*/ 526614 h 1648658"/>
                <a:gd name="connsiteX1385" fmla="*/ 2598325 w 3403004"/>
                <a:gd name="connsiteY1385" fmla="*/ 831414 h 1648658"/>
                <a:gd name="connsiteX1386" fmla="*/ 2613660 w 3403004"/>
                <a:gd name="connsiteY1386" fmla="*/ 831414 h 1648658"/>
                <a:gd name="connsiteX1387" fmla="*/ 2713006 w 3403004"/>
                <a:gd name="connsiteY1387" fmla="*/ 831414 h 1648658"/>
                <a:gd name="connsiteX1388" fmla="*/ 2702529 w 3403004"/>
                <a:gd name="connsiteY1388" fmla="*/ 818269 h 1648658"/>
                <a:gd name="connsiteX1389" fmla="*/ 2697861 w 3403004"/>
                <a:gd name="connsiteY1389" fmla="*/ 812364 h 1648658"/>
                <a:gd name="connsiteX1390" fmla="*/ 2578608 w 3403004"/>
                <a:gd name="connsiteY1390" fmla="*/ 812364 h 1648658"/>
                <a:gd name="connsiteX1391" fmla="*/ 2579561 w 3403004"/>
                <a:gd name="connsiteY1391" fmla="*/ 823984 h 1648658"/>
                <a:gd name="connsiteX1392" fmla="*/ 2578894 w 3403004"/>
                <a:gd name="connsiteY1392" fmla="*/ 831414 h 1648658"/>
                <a:gd name="connsiteX1393" fmla="*/ 2598325 w 3403004"/>
                <a:gd name="connsiteY1393" fmla="*/ 831414 h 1648658"/>
                <a:gd name="connsiteX1394" fmla="*/ 7525 w 3403004"/>
                <a:gd name="connsiteY1394" fmla="*/ 432412 h 1648658"/>
                <a:gd name="connsiteX1395" fmla="*/ 14097 w 3403004"/>
                <a:gd name="connsiteY1395" fmla="*/ 431459 h 1648658"/>
                <a:gd name="connsiteX1396" fmla="*/ 0 w 3403004"/>
                <a:gd name="connsiteY1396" fmla="*/ 431459 h 1648658"/>
                <a:gd name="connsiteX1397" fmla="*/ 7525 w 3403004"/>
                <a:gd name="connsiteY1397" fmla="*/ 432412 h 1648658"/>
                <a:gd name="connsiteX1398" fmla="*/ 63722 w 3403004"/>
                <a:gd name="connsiteY1398" fmla="*/ 414981 h 1648658"/>
                <a:gd name="connsiteX1399" fmla="*/ 53721 w 3403004"/>
                <a:gd name="connsiteY1399" fmla="*/ 418695 h 1648658"/>
                <a:gd name="connsiteX1400" fmla="*/ 75533 w 3403004"/>
                <a:gd name="connsiteY1400" fmla="*/ 418695 h 1648658"/>
                <a:gd name="connsiteX1401" fmla="*/ 75914 w 3403004"/>
                <a:gd name="connsiteY1401" fmla="*/ 400598 h 1648658"/>
                <a:gd name="connsiteX1402" fmla="*/ 63722 w 3403004"/>
                <a:gd name="connsiteY1402" fmla="*/ 414981 h 1648658"/>
                <a:gd name="connsiteX1403" fmla="*/ 837438 w 3403004"/>
                <a:gd name="connsiteY1403" fmla="*/ 494895 h 1648658"/>
                <a:gd name="connsiteX1404" fmla="*/ 480251 w 3403004"/>
                <a:gd name="connsiteY1404" fmla="*/ 494895 h 1648658"/>
                <a:gd name="connsiteX1405" fmla="*/ 481489 w 3403004"/>
                <a:gd name="connsiteY1405" fmla="*/ 501658 h 1648658"/>
                <a:gd name="connsiteX1406" fmla="*/ 480822 w 3403004"/>
                <a:gd name="connsiteY1406" fmla="*/ 513945 h 1648658"/>
                <a:gd name="connsiteX1407" fmla="*/ 836390 w 3403004"/>
                <a:gd name="connsiteY1407" fmla="*/ 513945 h 1648658"/>
                <a:gd name="connsiteX1408" fmla="*/ 837438 w 3403004"/>
                <a:gd name="connsiteY1408" fmla="*/ 494895 h 1648658"/>
                <a:gd name="connsiteX1409" fmla="*/ 837438 w 3403004"/>
                <a:gd name="connsiteY1409" fmla="*/ 494895 h 1648658"/>
                <a:gd name="connsiteX1410" fmla="*/ 468535 w 3403004"/>
                <a:gd name="connsiteY1410" fmla="*/ 440032 h 1648658"/>
                <a:gd name="connsiteX1411" fmla="*/ 478345 w 3403004"/>
                <a:gd name="connsiteY1411" fmla="*/ 446794 h 1648658"/>
                <a:gd name="connsiteX1412" fmla="*/ 483965 w 3403004"/>
                <a:gd name="connsiteY1412" fmla="*/ 450414 h 1648658"/>
                <a:gd name="connsiteX1413" fmla="*/ 832866 w 3403004"/>
                <a:gd name="connsiteY1413" fmla="*/ 450414 h 1648658"/>
                <a:gd name="connsiteX1414" fmla="*/ 843248 w 3403004"/>
                <a:gd name="connsiteY1414" fmla="*/ 448699 h 1648658"/>
                <a:gd name="connsiteX1415" fmla="*/ 844772 w 3403004"/>
                <a:gd name="connsiteY1415" fmla="*/ 450414 h 1648658"/>
                <a:gd name="connsiteX1416" fmla="*/ 1030224 w 3403004"/>
                <a:gd name="connsiteY1416" fmla="*/ 450414 h 1648658"/>
                <a:gd name="connsiteX1417" fmla="*/ 1038701 w 3403004"/>
                <a:gd name="connsiteY1417" fmla="*/ 446794 h 1648658"/>
                <a:gd name="connsiteX1418" fmla="*/ 1056608 w 3403004"/>
                <a:gd name="connsiteY1418" fmla="*/ 449652 h 1648658"/>
                <a:gd name="connsiteX1419" fmla="*/ 1063085 w 3403004"/>
                <a:gd name="connsiteY1419" fmla="*/ 446794 h 1648658"/>
                <a:gd name="connsiteX1420" fmla="*/ 1062990 w 3403004"/>
                <a:gd name="connsiteY1420" fmla="*/ 450414 h 1648658"/>
                <a:gd name="connsiteX1421" fmla="*/ 1079754 w 3403004"/>
                <a:gd name="connsiteY1421" fmla="*/ 450414 h 1648658"/>
                <a:gd name="connsiteX1422" fmla="*/ 1088612 w 3403004"/>
                <a:gd name="connsiteY1422" fmla="*/ 444127 h 1648658"/>
                <a:gd name="connsiteX1423" fmla="*/ 1108710 w 3403004"/>
                <a:gd name="connsiteY1423" fmla="*/ 442889 h 1648658"/>
                <a:gd name="connsiteX1424" fmla="*/ 1120140 w 3403004"/>
                <a:gd name="connsiteY1424" fmla="*/ 432316 h 1648658"/>
                <a:gd name="connsiteX1425" fmla="*/ 1120140 w 3403004"/>
                <a:gd name="connsiteY1425" fmla="*/ 446699 h 1648658"/>
                <a:gd name="connsiteX1426" fmla="*/ 1116616 w 3403004"/>
                <a:gd name="connsiteY1426" fmla="*/ 450319 h 1648658"/>
                <a:gd name="connsiteX1427" fmla="*/ 1134809 w 3403004"/>
                <a:gd name="connsiteY1427" fmla="*/ 450319 h 1648658"/>
                <a:gd name="connsiteX1428" fmla="*/ 1131570 w 3403004"/>
                <a:gd name="connsiteY1428" fmla="*/ 447652 h 1648658"/>
                <a:gd name="connsiteX1429" fmla="*/ 1127474 w 3403004"/>
                <a:gd name="connsiteY1429" fmla="*/ 444794 h 1648658"/>
                <a:gd name="connsiteX1430" fmla="*/ 1134332 w 3403004"/>
                <a:gd name="connsiteY1430" fmla="*/ 431364 h 1648658"/>
                <a:gd name="connsiteX1431" fmla="*/ 440912 w 3403004"/>
                <a:gd name="connsiteY1431" fmla="*/ 431364 h 1648658"/>
                <a:gd name="connsiteX1432" fmla="*/ 440817 w 3403004"/>
                <a:gd name="connsiteY1432" fmla="*/ 436126 h 1648658"/>
                <a:gd name="connsiteX1433" fmla="*/ 441865 w 3403004"/>
                <a:gd name="connsiteY1433" fmla="*/ 450319 h 1648658"/>
                <a:gd name="connsiteX1434" fmla="*/ 471202 w 3403004"/>
                <a:gd name="connsiteY1434" fmla="*/ 450319 h 1648658"/>
                <a:gd name="connsiteX1435" fmla="*/ 468535 w 3403004"/>
                <a:gd name="connsiteY1435" fmla="*/ 440032 h 1648658"/>
                <a:gd name="connsiteX1436" fmla="*/ 2906935 w 3403004"/>
                <a:gd name="connsiteY1436" fmla="*/ 624816 h 1648658"/>
                <a:gd name="connsiteX1437" fmla="*/ 2909792 w 3403004"/>
                <a:gd name="connsiteY1437" fmla="*/ 621864 h 1648658"/>
                <a:gd name="connsiteX1438" fmla="*/ 2881979 w 3403004"/>
                <a:gd name="connsiteY1438" fmla="*/ 621864 h 1648658"/>
                <a:gd name="connsiteX1439" fmla="*/ 2886551 w 3403004"/>
                <a:gd name="connsiteY1439" fmla="*/ 628627 h 1648658"/>
                <a:gd name="connsiteX1440" fmla="*/ 2906935 w 3403004"/>
                <a:gd name="connsiteY1440" fmla="*/ 624816 h 1648658"/>
                <a:gd name="connsiteX1441" fmla="*/ 1070039 w 3403004"/>
                <a:gd name="connsiteY1441" fmla="*/ 482132 h 1648658"/>
                <a:gd name="connsiteX1442" fmla="*/ 1072610 w 3403004"/>
                <a:gd name="connsiteY1442" fmla="*/ 482132 h 1648658"/>
                <a:gd name="connsiteX1443" fmla="*/ 1070039 w 3403004"/>
                <a:gd name="connsiteY1443" fmla="*/ 482132 h 1648658"/>
                <a:gd name="connsiteX1444" fmla="*/ 1100519 w 3403004"/>
                <a:gd name="connsiteY1444" fmla="*/ 503563 h 1648658"/>
                <a:gd name="connsiteX1445" fmla="*/ 1097185 w 3403004"/>
                <a:gd name="connsiteY1445" fmla="*/ 494895 h 1648658"/>
                <a:gd name="connsiteX1446" fmla="*/ 1083088 w 3403004"/>
                <a:gd name="connsiteY1446" fmla="*/ 494895 h 1648658"/>
                <a:gd name="connsiteX1447" fmla="*/ 1075277 w 3403004"/>
                <a:gd name="connsiteY1447" fmla="*/ 494895 h 1648658"/>
                <a:gd name="connsiteX1448" fmla="*/ 906780 w 3403004"/>
                <a:gd name="connsiteY1448" fmla="*/ 494895 h 1648658"/>
                <a:gd name="connsiteX1449" fmla="*/ 909066 w 3403004"/>
                <a:gd name="connsiteY1449" fmla="*/ 506421 h 1648658"/>
                <a:gd name="connsiteX1450" fmla="*/ 898493 w 3403004"/>
                <a:gd name="connsiteY1450" fmla="*/ 495848 h 1648658"/>
                <a:gd name="connsiteX1451" fmla="*/ 898398 w 3403004"/>
                <a:gd name="connsiteY1451" fmla="*/ 494895 h 1648658"/>
                <a:gd name="connsiteX1452" fmla="*/ 897731 w 3403004"/>
                <a:gd name="connsiteY1452" fmla="*/ 494895 h 1648658"/>
                <a:gd name="connsiteX1453" fmla="*/ 895922 w 3403004"/>
                <a:gd name="connsiteY1453" fmla="*/ 513945 h 1648658"/>
                <a:gd name="connsiteX1454" fmla="*/ 917639 w 3403004"/>
                <a:gd name="connsiteY1454" fmla="*/ 513945 h 1648658"/>
                <a:gd name="connsiteX1455" fmla="*/ 923735 w 3403004"/>
                <a:gd name="connsiteY1455" fmla="*/ 509374 h 1648658"/>
                <a:gd name="connsiteX1456" fmla="*/ 946499 w 3403004"/>
                <a:gd name="connsiteY1456" fmla="*/ 511278 h 1648658"/>
                <a:gd name="connsiteX1457" fmla="*/ 947261 w 3403004"/>
                <a:gd name="connsiteY1457" fmla="*/ 513945 h 1648658"/>
                <a:gd name="connsiteX1458" fmla="*/ 1025652 w 3403004"/>
                <a:gd name="connsiteY1458" fmla="*/ 513945 h 1648658"/>
                <a:gd name="connsiteX1459" fmla="*/ 1035368 w 3403004"/>
                <a:gd name="connsiteY1459" fmla="*/ 510326 h 1648658"/>
                <a:gd name="connsiteX1460" fmla="*/ 1035653 w 3403004"/>
                <a:gd name="connsiteY1460" fmla="*/ 513945 h 1648658"/>
                <a:gd name="connsiteX1461" fmla="*/ 1077468 w 3403004"/>
                <a:gd name="connsiteY1461" fmla="*/ 513945 h 1648658"/>
                <a:gd name="connsiteX1462" fmla="*/ 1080135 w 3403004"/>
                <a:gd name="connsiteY1462" fmla="*/ 513183 h 1648658"/>
                <a:gd name="connsiteX1463" fmla="*/ 1100519 w 3403004"/>
                <a:gd name="connsiteY1463" fmla="*/ 503563 h 1648658"/>
                <a:gd name="connsiteX1464" fmla="*/ 888778 w 3403004"/>
                <a:gd name="connsiteY1464" fmla="*/ 540139 h 1648658"/>
                <a:gd name="connsiteX1465" fmla="*/ 904208 w 3403004"/>
                <a:gd name="connsiteY1465" fmla="*/ 530519 h 1648658"/>
                <a:gd name="connsiteX1466" fmla="*/ 907161 w 3403004"/>
                <a:gd name="connsiteY1466" fmla="*/ 526614 h 1648658"/>
                <a:gd name="connsiteX1467" fmla="*/ 886397 w 3403004"/>
                <a:gd name="connsiteY1467" fmla="*/ 526614 h 1648658"/>
                <a:gd name="connsiteX1468" fmla="*/ 886301 w 3403004"/>
                <a:gd name="connsiteY1468" fmla="*/ 526614 h 1648658"/>
                <a:gd name="connsiteX1469" fmla="*/ 886206 w 3403004"/>
                <a:gd name="connsiteY1469" fmla="*/ 526614 h 1648658"/>
                <a:gd name="connsiteX1470" fmla="*/ 848487 w 3403004"/>
                <a:gd name="connsiteY1470" fmla="*/ 526614 h 1648658"/>
                <a:gd name="connsiteX1471" fmla="*/ 848773 w 3403004"/>
                <a:gd name="connsiteY1471" fmla="*/ 529566 h 1648658"/>
                <a:gd name="connsiteX1472" fmla="*/ 843915 w 3403004"/>
                <a:gd name="connsiteY1472" fmla="*/ 545664 h 1648658"/>
                <a:gd name="connsiteX1473" fmla="*/ 886968 w 3403004"/>
                <a:gd name="connsiteY1473" fmla="*/ 545664 h 1648658"/>
                <a:gd name="connsiteX1474" fmla="*/ 888778 w 3403004"/>
                <a:gd name="connsiteY1474" fmla="*/ 540139 h 1648658"/>
                <a:gd name="connsiteX1475" fmla="*/ 873919 w 3403004"/>
                <a:gd name="connsiteY1475" fmla="*/ 494895 h 1648658"/>
                <a:gd name="connsiteX1476" fmla="*/ 863918 w 3403004"/>
                <a:gd name="connsiteY1476" fmla="*/ 494895 h 1648658"/>
                <a:gd name="connsiteX1477" fmla="*/ 851344 w 3403004"/>
                <a:gd name="connsiteY1477" fmla="*/ 506421 h 1648658"/>
                <a:gd name="connsiteX1478" fmla="*/ 848963 w 3403004"/>
                <a:gd name="connsiteY1478" fmla="*/ 513945 h 1648658"/>
                <a:gd name="connsiteX1479" fmla="*/ 881348 w 3403004"/>
                <a:gd name="connsiteY1479" fmla="*/ 513945 h 1648658"/>
                <a:gd name="connsiteX1480" fmla="*/ 881444 w 3403004"/>
                <a:gd name="connsiteY1480" fmla="*/ 509374 h 1648658"/>
                <a:gd name="connsiteX1481" fmla="*/ 873919 w 3403004"/>
                <a:gd name="connsiteY1481" fmla="*/ 494895 h 1648658"/>
                <a:gd name="connsiteX1482" fmla="*/ 996315 w 3403004"/>
                <a:gd name="connsiteY1482" fmla="*/ 532424 h 1648658"/>
                <a:gd name="connsiteX1483" fmla="*/ 998125 w 3403004"/>
                <a:gd name="connsiteY1483" fmla="*/ 526614 h 1648658"/>
                <a:gd name="connsiteX1484" fmla="*/ 922973 w 3403004"/>
                <a:gd name="connsiteY1484" fmla="*/ 526614 h 1648658"/>
                <a:gd name="connsiteX1485" fmla="*/ 921353 w 3403004"/>
                <a:gd name="connsiteY1485" fmla="*/ 528519 h 1648658"/>
                <a:gd name="connsiteX1486" fmla="*/ 902589 w 3403004"/>
                <a:gd name="connsiteY1486" fmla="*/ 540996 h 1648658"/>
                <a:gd name="connsiteX1487" fmla="*/ 897064 w 3403004"/>
                <a:gd name="connsiteY1487" fmla="*/ 545569 h 1648658"/>
                <a:gd name="connsiteX1488" fmla="*/ 1003078 w 3403004"/>
                <a:gd name="connsiteY1488" fmla="*/ 545569 h 1648658"/>
                <a:gd name="connsiteX1489" fmla="*/ 996315 w 3403004"/>
                <a:gd name="connsiteY1489" fmla="*/ 532424 h 1648658"/>
                <a:gd name="connsiteX1490" fmla="*/ 1066324 w 3403004"/>
                <a:gd name="connsiteY1490" fmla="*/ 464130 h 1648658"/>
                <a:gd name="connsiteX1491" fmla="*/ 1070515 w 3403004"/>
                <a:gd name="connsiteY1491" fmla="*/ 463177 h 1648658"/>
                <a:gd name="connsiteX1492" fmla="*/ 1064514 w 3403004"/>
                <a:gd name="connsiteY1492" fmla="*/ 463177 h 1648658"/>
                <a:gd name="connsiteX1493" fmla="*/ 1066324 w 3403004"/>
                <a:gd name="connsiteY1493" fmla="*/ 464130 h 1648658"/>
                <a:gd name="connsiteX1494" fmla="*/ 1924622 w 3403004"/>
                <a:gd name="connsiteY1494" fmla="*/ 577382 h 1648658"/>
                <a:gd name="connsiteX1495" fmla="*/ 2136362 w 3403004"/>
                <a:gd name="connsiteY1495" fmla="*/ 577382 h 1648658"/>
                <a:gd name="connsiteX1496" fmla="*/ 2140554 w 3403004"/>
                <a:gd name="connsiteY1496" fmla="*/ 568905 h 1648658"/>
                <a:gd name="connsiteX1497" fmla="*/ 2157698 w 3403004"/>
                <a:gd name="connsiteY1497" fmla="*/ 558332 h 1648658"/>
                <a:gd name="connsiteX1498" fmla="*/ 2157698 w 3403004"/>
                <a:gd name="connsiteY1498" fmla="*/ 558332 h 1648658"/>
                <a:gd name="connsiteX1499" fmla="*/ 1923288 w 3403004"/>
                <a:gd name="connsiteY1499" fmla="*/ 558332 h 1648658"/>
                <a:gd name="connsiteX1500" fmla="*/ 1924622 w 3403004"/>
                <a:gd name="connsiteY1500" fmla="*/ 577382 h 1648658"/>
                <a:gd name="connsiteX1501" fmla="*/ 2031968 w 3403004"/>
                <a:gd name="connsiteY1501" fmla="*/ 494895 h 1648658"/>
                <a:gd name="connsiteX1502" fmla="*/ 2028254 w 3403004"/>
                <a:gd name="connsiteY1502" fmla="*/ 496800 h 1648658"/>
                <a:gd name="connsiteX1503" fmla="*/ 2035588 w 3403004"/>
                <a:gd name="connsiteY1503" fmla="*/ 506421 h 1648658"/>
                <a:gd name="connsiteX1504" fmla="*/ 2047399 w 3403004"/>
                <a:gd name="connsiteY1504" fmla="*/ 513945 h 1648658"/>
                <a:gd name="connsiteX1505" fmla="*/ 2118550 w 3403004"/>
                <a:gd name="connsiteY1505" fmla="*/ 513945 h 1648658"/>
                <a:gd name="connsiteX1506" fmla="*/ 2121884 w 3403004"/>
                <a:gd name="connsiteY1506" fmla="*/ 494895 h 1648658"/>
                <a:gd name="connsiteX1507" fmla="*/ 2031968 w 3403004"/>
                <a:gd name="connsiteY1507" fmla="*/ 494895 h 1648658"/>
                <a:gd name="connsiteX1508" fmla="*/ 2007870 w 3403004"/>
                <a:gd name="connsiteY1508" fmla="*/ 507373 h 1648658"/>
                <a:gd name="connsiteX1509" fmla="*/ 2016824 w 3403004"/>
                <a:gd name="connsiteY1509" fmla="*/ 494895 h 1648658"/>
                <a:gd name="connsiteX1510" fmla="*/ 2016824 w 3403004"/>
                <a:gd name="connsiteY1510" fmla="*/ 494895 h 1648658"/>
                <a:gd name="connsiteX1511" fmla="*/ 1985296 w 3403004"/>
                <a:gd name="connsiteY1511" fmla="*/ 494895 h 1648658"/>
                <a:gd name="connsiteX1512" fmla="*/ 1993964 w 3403004"/>
                <a:gd name="connsiteY1512" fmla="*/ 511278 h 1648658"/>
                <a:gd name="connsiteX1513" fmla="*/ 2007870 w 3403004"/>
                <a:gd name="connsiteY1513" fmla="*/ 507373 h 1648658"/>
                <a:gd name="connsiteX1514" fmla="*/ 1963007 w 3403004"/>
                <a:gd name="connsiteY1514" fmla="*/ 496800 h 1648658"/>
                <a:gd name="connsiteX1515" fmla="*/ 1964150 w 3403004"/>
                <a:gd name="connsiteY1515" fmla="*/ 494895 h 1648658"/>
                <a:gd name="connsiteX1516" fmla="*/ 1661732 w 3403004"/>
                <a:gd name="connsiteY1516" fmla="*/ 494895 h 1648658"/>
                <a:gd name="connsiteX1517" fmla="*/ 1659160 w 3403004"/>
                <a:gd name="connsiteY1517" fmla="*/ 513945 h 1648658"/>
                <a:gd name="connsiteX1518" fmla="*/ 1795558 w 3403004"/>
                <a:gd name="connsiteY1518" fmla="*/ 513945 h 1648658"/>
                <a:gd name="connsiteX1519" fmla="*/ 1792034 w 3403004"/>
                <a:gd name="connsiteY1519" fmla="*/ 505468 h 1648658"/>
                <a:gd name="connsiteX1520" fmla="*/ 1810798 w 3403004"/>
                <a:gd name="connsiteY1520" fmla="*/ 509374 h 1648658"/>
                <a:gd name="connsiteX1521" fmla="*/ 1815370 w 3403004"/>
                <a:gd name="connsiteY1521" fmla="*/ 513945 h 1648658"/>
                <a:gd name="connsiteX1522" fmla="*/ 1953006 w 3403004"/>
                <a:gd name="connsiteY1522" fmla="*/ 513945 h 1648658"/>
                <a:gd name="connsiteX1523" fmla="*/ 1963007 w 3403004"/>
                <a:gd name="connsiteY1523" fmla="*/ 496800 h 1648658"/>
                <a:gd name="connsiteX1524" fmla="*/ 2929033 w 3403004"/>
                <a:gd name="connsiteY1524" fmla="*/ 538234 h 1648658"/>
                <a:gd name="connsiteX1525" fmla="*/ 2941606 w 3403004"/>
                <a:gd name="connsiteY1525" fmla="*/ 526709 h 1648658"/>
                <a:gd name="connsiteX1526" fmla="*/ 2170557 w 3403004"/>
                <a:gd name="connsiteY1526" fmla="*/ 526709 h 1648658"/>
                <a:gd name="connsiteX1527" fmla="*/ 2175605 w 3403004"/>
                <a:gd name="connsiteY1527" fmla="*/ 536329 h 1648658"/>
                <a:gd name="connsiteX1528" fmla="*/ 2188655 w 3403004"/>
                <a:gd name="connsiteY1528" fmla="*/ 544997 h 1648658"/>
                <a:gd name="connsiteX1529" fmla="*/ 2188940 w 3403004"/>
                <a:gd name="connsiteY1529" fmla="*/ 545759 h 1648658"/>
                <a:gd name="connsiteX1530" fmla="*/ 2920556 w 3403004"/>
                <a:gd name="connsiteY1530" fmla="*/ 545759 h 1648658"/>
                <a:gd name="connsiteX1531" fmla="*/ 2929033 w 3403004"/>
                <a:gd name="connsiteY1531" fmla="*/ 538234 h 1648658"/>
                <a:gd name="connsiteX1532" fmla="*/ 1887760 w 3403004"/>
                <a:gd name="connsiteY1532" fmla="*/ 336114 h 1648658"/>
                <a:gd name="connsiteX1533" fmla="*/ 1892999 w 3403004"/>
                <a:gd name="connsiteY1533" fmla="*/ 338019 h 1648658"/>
                <a:gd name="connsiteX1534" fmla="*/ 1898142 w 3403004"/>
                <a:gd name="connsiteY1534" fmla="*/ 336114 h 1648658"/>
                <a:gd name="connsiteX1535" fmla="*/ 1887760 w 3403004"/>
                <a:gd name="connsiteY1535" fmla="*/ 336114 h 1648658"/>
                <a:gd name="connsiteX1536" fmla="*/ 1869377 w 3403004"/>
                <a:gd name="connsiteY1536" fmla="*/ 383262 h 1648658"/>
                <a:gd name="connsiteX1537" fmla="*/ 1868805 w 3403004"/>
                <a:gd name="connsiteY1537" fmla="*/ 386977 h 1648658"/>
                <a:gd name="connsiteX1538" fmla="*/ 2988659 w 3403004"/>
                <a:gd name="connsiteY1538" fmla="*/ 386977 h 1648658"/>
                <a:gd name="connsiteX1539" fmla="*/ 3002280 w 3403004"/>
                <a:gd name="connsiteY1539" fmla="*/ 380405 h 1648658"/>
                <a:gd name="connsiteX1540" fmla="*/ 3018377 w 3403004"/>
                <a:gd name="connsiteY1540" fmla="*/ 367927 h 1648658"/>
                <a:gd name="connsiteX1541" fmla="*/ 1876425 w 3403004"/>
                <a:gd name="connsiteY1541" fmla="*/ 367927 h 1648658"/>
                <a:gd name="connsiteX1542" fmla="*/ 1869377 w 3403004"/>
                <a:gd name="connsiteY1542" fmla="*/ 383262 h 1648658"/>
                <a:gd name="connsiteX1543" fmla="*/ 1849850 w 3403004"/>
                <a:gd name="connsiteY1543" fmla="*/ 345734 h 1648658"/>
                <a:gd name="connsiteX1544" fmla="*/ 1855280 w 3403004"/>
                <a:gd name="connsiteY1544" fmla="*/ 336114 h 1648658"/>
                <a:gd name="connsiteX1545" fmla="*/ 1728216 w 3403004"/>
                <a:gd name="connsiteY1545" fmla="*/ 336114 h 1648658"/>
                <a:gd name="connsiteX1546" fmla="*/ 1728502 w 3403004"/>
                <a:gd name="connsiteY1546" fmla="*/ 340876 h 1648658"/>
                <a:gd name="connsiteX1547" fmla="*/ 1732979 w 3403004"/>
                <a:gd name="connsiteY1547" fmla="*/ 355164 h 1648658"/>
                <a:gd name="connsiteX1548" fmla="*/ 1767650 w 3403004"/>
                <a:gd name="connsiteY1548" fmla="*/ 355164 h 1648658"/>
                <a:gd name="connsiteX1549" fmla="*/ 1779746 w 3403004"/>
                <a:gd name="connsiteY1549" fmla="*/ 349544 h 1648658"/>
                <a:gd name="connsiteX1550" fmla="*/ 1780985 w 3403004"/>
                <a:gd name="connsiteY1550" fmla="*/ 355164 h 1648658"/>
                <a:gd name="connsiteX1551" fmla="*/ 1841278 w 3403004"/>
                <a:gd name="connsiteY1551" fmla="*/ 355164 h 1648658"/>
                <a:gd name="connsiteX1552" fmla="*/ 1849850 w 3403004"/>
                <a:gd name="connsiteY1552" fmla="*/ 345734 h 1648658"/>
                <a:gd name="connsiteX1553" fmla="*/ 1688116 w 3403004"/>
                <a:gd name="connsiteY1553" fmla="*/ 450414 h 1648658"/>
                <a:gd name="connsiteX1554" fmla="*/ 3025616 w 3403004"/>
                <a:gd name="connsiteY1554" fmla="*/ 450414 h 1648658"/>
                <a:gd name="connsiteX1555" fmla="*/ 3031046 w 3403004"/>
                <a:gd name="connsiteY1555" fmla="*/ 431364 h 1648658"/>
                <a:gd name="connsiteX1556" fmla="*/ 1704689 w 3403004"/>
                <a:gd name="connsiteY1556" fmla="*/ 431364 h 1648658"/>
                <a:gd name="connsiteX1557" fmla="*/ 1690973 w 3403004"/>
                <a:gd name="connsiteY1557" fmla="*/ 438127 h 1648658"/>
                <a:gd name="connsiteX1558" fmla="*/ 1688116 w 3403004"/>
                <a:gd name="connsiteY1558" fmla="*/ 450414 h 1648658"/>
                <a:gd name="connsiteX1559" fmla="*/ 1840421 w 3403004"/>
                <a:gd name="connsiteY1559" fmla="*/ 323445 h 1648658"/>
                <a:gd name="connsiteX1560" fmla="*/ 1843278 w 3403004"/>
                <a:gd name="connsiteY1560" fmla="*/ 311063 h 1648658"/>
                <a:gd name="connsiteX1561" fmla="*/ 1860042 w 3403004"/>
                <a:gd name="connsiteY1561" fmla="*/ 304395 h 1648658"/>
                <a:gd name="connsiteX1562" fmla="*/ 1733074 w 3403004"/>
                <a:gd name="connsiteY1562" fmla="*/ 304395 h 1648658"/>
                <a:gd name="connsiteX1563" fmla="*/ 1723644 w 3403004"/>
                <a:gd name="connsiteY1563" fmla="*/ 319731 h 1648658"/>
                <a:gd name="connsiteX1564" fmla="*/ 1724406 w 3403004"/>
                <a:gd name="connsiteY1564" fmla="*/ 323445 h 1648658"/>
                <a:gd name="connsiteX1565" fmla="*/ 1840421 w 3403004"/>
                <a:gd name="connsiteY1565" fmla="*/ 323445 h 1648658"/>
                <a:gd name="connsiteX1566" fmla="*/ 1646301 w 3403004"/>
                <a:gd name="connsiteY1566" fmla="*/ 463177 h 1648658"/>
                <a:gd name="connsiteX1567" fmla="*/ 1636490 w 3403004"/>
                <a:gd name="connsiteY1567" fmla="*/ 466130 h 1648658"/>
                <a:gd name="connsiteX1568" fmla="*/ 1634014 w 3403004"/>
                <a:gd name="connsiteY1568" fmla="*/ 474798 h 1648658"/>
                <a:gd name="connsiteX1569" fmla="*/ 1652778 w 3403004"/>
                <a:gd name="connsiteY1569" fmla="*/ 482323 h 1648658"/>
                <a:gd name="connsiteX1570" fmla="*/ 2160746 w 3403004"/>
                <a:gd name="connsiteY1570" fmla="*/ 482323 h 1648658"/>
                <a:gd name="connsiteX1571" fmla="*/ 2167414 w 3403004"/>
                <a:gd name="connsiteY1571" fmla="*/ 476703 h 1648658"/>
                <a:gd name="connsiteX1572" fmla="*/ 2185797 w 3403004"/>
                <a:gd name="connsiteY1572" fmla="*/ 482323 h 1648658"/>
                <a:gd name="connsiteX1573" fmla="*/ 3012091 w 3403004"/>
                <a:gd name="connsiteY1573" fmla="*/ 482323 h 1648658"/>
                <a:gd name="connsiteX1574" fmla="*/ 3021997 w 3403004"/>
                <a:gd name="connsiteY1574" fmla="*/ 463273 h 1648658"/>
                <a:gd name="connsiteX1575" fmla="*/ 1646301 w 3403004"/>
                <a:gd name="connsiteY1575" fmla="*/ 463273 h 1648658"/>
                <a:gd name="connsiteX1576" fmla="*/ 2097881 w 3403004"/>
                <a:gd name="connsiteY1576" fmla="*/ 259914 h 1648658"/>
                <a:gd name="connsiteX1577" fmla="*/ 2115884 w 3403004"/>
                <a:gd name="connsiteY1577" fmla="*/ 259914 h 1648658"/>
                <a:gd name="connsiteX1578" fmla="*/ 2115407 w 3403004"/>
                <a:gd name="connsiteY1578" fmla="*/ 259057 h 1648658"/>
                <a:gd name="connsiteX1579" fmla="*/ 2120265 w 3403004"/>
                <a:gd name="connsiteY1579" fmla="*/ 240864 h 1648658"/>
                <a:gd name="connsiteX1580" fmla="*/ 2094833 w 3403004"/>
                <a:gd name="connsiteY1580" fmla="*/ 240864 h 1648658"/>
                <a:gd name="connsiteX1581" fmla="*/ 2096643 w 3403004"/>
                <a:gd name="connsiteY1581" fmla="*/ 255246 h 1648658"/>
                <a:gd name="connsiteX1582" fmla="*/ 2097881 w 3403004"/>
                <a:gd name="connsiteY1582" fmla="*/ 259914 h 1648658"/>
                <a:gd name="connsiteX1583" fmla="*/ 736759 w 3403004"/>
                <a:gd name="connsiteY1583" fmla="*/ 748832 h 1648658"/>
                <a:gd name="connsiteX1584" fmla="*/ 646938 w 3403004"/>
                <a:gd name="connsiteY1584" fmla="*/ 748832 h 1648658"/>
                <a:gd name="connsiteX1585" fmla="*/ 655892 w 3403004"/>
                <a:gd name="connsiteY1585" fmla="*/ 759500 h 1648658"/>
                <a:gd name="connsiteX1586" fmla="*/ 659416 w 3403004"/>
                <a:gd name="connsiteY1586" fmla="*/ 767882 h 1648658"/>
                <a:gd name="connsiteX1587" fmla="*/ 737807 w 3403004"/>
                <a:gd name="connsiteY1587" fmla="*/ 767882 h 1648658"/>
                <a:gd name="connsiteX1588" fmla="*/ 736759 w 3403004"/>
                <a:gd name="connsiteY1588" fmla="*/ 748832 h 1648658"/>
                <a:gd name="connsiteX1589" fmla="*/ 2015681 w 3403004"/>
                <a:gd name="connsiteY1589" fmla="*/ 621864 h 1648658"/>
                <a:gd name="connsiteX1590" fmla="*/ 2011299 w 3403004"/>
                <a:gd name="connsiteY1590" fmla="*/ 640914 h 1648658"/>
                <a:gd name="connsiteX1591" fmla="*/ 2835592 w 3403004"/>
                <a:gd name="connsiteY1591" fmla="*/ 640914 h 1648658"/>
                <a:gd name="connsiteX1592" fmla="*/ 2823210 w 3403004"/>
                <a:gd name="connsiteY1592" fmla="*/ 622912 h 1648658"/>
                <a:gd name="connsiteX1593" fmla="*/ 2823020 w 3403004"/>
                <a:gd name="connsiteY1593" fmla="*/ 621864 h 1648658"/>
                <a:gd name="connsiteX1594" fmla="*/ 2015681 w 3403004"/>
                <a:gd name="connsiteY1594" fmla="*/ 621864 h 1648658"/>
                <a:gd name="connsiteX1595" fmla="*/ 2965609 w 3403004"/>
                <a:gd name="connsiteY1595" fmla="*/ 529566 h 1648658"/>
                <a:gd name="connsiteX1596" fmla="*/ 2967990 w 3403004"/>
                <a:gd name="connsiteY1596" fmla="*/ 526614 h 1648658"/>
                <a:gd name="connsiteX1597" fmla="*/ 2944463 w 3403004"/>
                <a:gd name="connsiteY1597" fmla="*/ 526614 h 1648658"/>
                <a:gd name="connsiteX1598" fmla="*/ 2944463 w 3403004"/>
                <a:gd name="connsiteY1598" fmla="*/ 526614 h 1648658"/>
                <a:gd name="connsiteX1599" fmla="*/ 2965609 w 3403004"/>
                <a:gd name="connsiteY1599" fmla="*/ 529566 h 1648658"/>
                <a:gd name="connsiteX1600" fmla="*/ 1022699 w 3403004"/>
                <a:gd name="connsiteY1600" fmla="*/ 156472 h 1648658"/>
                <a:gd name="connsiteX1601" fmla="*/ 1026795 w 3403004"/>
                <a:gd name="connsiteY1601" fmla="*/ 145614 h 1648658"/>
                <a:gd name="connsiteX1602" fmla="*/ 998601 w 3403004"/>
                <a:gd name="connsiteY1602" fmla="*/ 145614 h 1648658"/>
                <a:gd name="connsiteX1603" fmla="*/ 1010793 w 3403004"/>
                <a:gd name="connsiteY1603" fmla="*/ 160282 h 1648658"/>
                <a:gd name="connsiteX1604" fmla="*/ 1022699 w 3403004"/>
                <a:gd name="connsiteY1604" fmla="*/ 156472 h 1648658"/>
                <a:gd name="connsiteX1605" fmla="*/ 3054477 w 3403004"/>
                <a:gd name="connsiteY1605" fmla="*/ 463177 h 1648658"/>
                <a:gd name="connsiteX1606" fmla="*/ 3036189 w 3403004"/>
                <a:gd name="connsiteY1606" fmla="*/ 463177 h 1648658"/>
                <a:gd name="connsiteX1607" fmla="*/ 3036951 w 3403004"/>
                <a:gd name="connsiteY1607" fmla="*/ 482227 h 1648658"/>
                <a:gd name="connsiteX1608" fmla="*/ 3050572 w 3403004"/>
                <a:gd name="connsiteY1608" fmla="*/ 482227 h 1648658"/>
                <a:gd name="connsiteX1609" fmla="*/ 3048762 w 3403004"/>
                <a:gd name="connsiteY1609" fmla="*/ 471845 h 1648658"/>
                <a:gd name="connsiteX1610" fmla="*/ 3054477 w 3403004"/>
                <a:gd name="connsiteY1610" fmla="*/ 463177 h 1648658"/>
                <a:gd name="connsiteX1611" fmla="*/ 751999 w 3403004"/>
                <a:gd name="connsiteY1611" fmla="*/ 844177 h 1648658"/>
                <a:gd name="connsiteX1612" fmla="*/ 752094 w 3403004"/>
                <a:gd name="connsiteY1612" fmla="*/ 844082 h 1648658"/>
                <a:gd name="connsiteX1613" fmla="*/ 743998 w 3403004"/>
                <a:gd name="connsiteY1613" fmla="*/ 844082 h 1648658"/>
                <a:gd name="connsiteX1614" fmla="*/ 751999 w 3403004"/>
                <a:gd name="connsiteY1614" fmla="*/ 844177 h 1648658"/>
                <a:gd name="connsiteX1615" fmla="*/ 3050286 w 3403004"/>
                <a:gd name="connsiteY1615" fmla="*/ 496800 h 1648658"/>
                <a:gd name="connsiteX1616" fmla="*/ 3051429 w 3403004"/>
                <a:gd name="connsiteY1616" fmla="*/ 494895 h 1648658"/>
                <a:gd name="connsiteX1617" fmla="*/ 3043428 w 3403004"/>
                <a:gd name="connsiteY1617" fmla="*/ 494895 h 1648658"/>
                <a:gd name="connsiteX1618" fmla="*/ 3050286 w 3403004"/>
                <a:gd name="connsiteY1618" fmla="*/ 496800 h 1648658"/>
                <a:gd name="connsiteX1619" fmla="*/ 3400711 w 3403004"/>
                <a:gd name="connsiteY1619" fmla="*/ 272677 h 1648658"/>
                <a:gd name="connsiteX1620" fmla="*/ 2058733 w 3403004"/>
                <a:gd name="connsiteY1620" fmla="*/ 272677 h 1648658"/>
                <a:gd name="connsiteX1621" fmla="*/ 2055876 w 3403004"/>
                <a:gd name="connsiteY1621" fmla="*/ 287060 h 1648658"/>
                <a:gd name="connsiteX1622" fmla="*/ 2039588 w 3403004"/>
                <a:gd name="connsiteY1622" fmla="*/ 285155 h 1648658"/>
                <a:gd name="connsiteX1623" fmla="*/ 2028158 w 3403004"/>
                <a:gd name="connsiteY1623" fmla="*/ 284203 h 1648658"/>
                <a:gd name="connsiteX1624" fmla="*/ 2013490 w 3403004"/>
                <a:gd name="connsiteY1624" fmla="*/ 285155 h 1648658"/>
                <a:gd name="connsiteX1625" fmla="*/ 2012156 w 3403004"/>
                <a:gd name="connsiteY1625" fmla="*/ 272677 h 1648658"/>
                <a:gd name="connsiteX1626" fmla="*/ 1917668 w 3403004"/>
                <a:gd name="connsiteY1626" fmla="*/ 272677 h 1648658"/>
                <a:gd name="connsiteX1627" fmla="*/ 1917287 w 3403004"/>
                <a:gd name="connsiteY1627" fmla="*/ 274582 h 1648658"/>
                <a:gd name="connsiteX1628" fmla="*/ 1896142 w 3403004"/>
                <a:gd name="connsiteY1628" fmla="*/ 291727 h 1648658"/>
                <a:gd name="connsiteX1629" fmla="*/ 3385852 w 3403004"/>
                <a:gd name="connsiteY1629" fmla="*/ 291727 h 1648658"/>
                <a:gd name="connsiteX1630" fmla="*/ 3384899 w 3403004"/>
                <a:gd name="connsiteY1630" fmla="*/ 285155 h 1648658"/>
                <a:gd name="connsiteX1631" fmla="*/ 3400425 w 3403004"/>
                <a:gd name="connsiteY1631" fmla="*/ 274582 h 1648658"/>
                <a:gd name="connsiteX1632" fmla="*/ 3400711 w 3403004"/>
                <a:gd name="connsiteY1632" fmla="*/ 272677 h 1648658"/>
                <a:gd name="connsiteX1633" fmla="*/ 3211544 w 3403004"/>
                <a:gd name="connsiteY1633" fmla="*/ 342877 h 1648658"/>
                <a:gd name="connsiteX1634" fmla="*/ 3186113 w 3403004"/>
                <a:gd name="connsiteY1634" fmla="*/ 355164 h 1648658"/>
                <a:gd name="connsiteX1635" fmla="*/ 3237643 w 3403004"/>
                <a:gd name="connsiteY1635" fmla="*/ 355164 h 1648658"/>
                <a:gd name="connsiteX1636" fmla="*/ 3239262 w 3403004"/>
                <a:gd name="connsiteY1636" fmla="*/ 350496 h 1648658"/>
                <a:gd name="connsiteX1637" fmla="*/ 3249359 w 3403004"/>
                <a:gd name="connsiteY1637" fmla="*/ 336114 h 1648658"/>
                <a:gd name="connsiteX1638" fmla="*/ 3220403 w 3403004"/>
                <a:gd name="connsiteY1638" fmla="*/ 336114 h 1648658"/>
                <a:gd name="connsiteX1639" fmla="*/ 3211544 w 3403004"/>
                <a:gd name="connsiteY1639" fmla="*/ 342877 h 1648658"/>
                <a:gd name="connsiteX1640" fmla="*/ 3398139 w 3403004"/>
                <a:gd name="connsiteY1640" fmla="*/ 245626 h 1648658"/>
                <a:gd name="connsiteX1641" fmla="*/ 3399949 w 3403004"/>
                <a:gd name="connsiteY1641" fmla="*/ 240864 h 1648658"/>
                <a:gd name="connsiteX1642" fmla="*/ 2428208 w 3403004"/>
                <a:gd name="connsiteY1642" fmla="*/ 240864 h 1648658"/>
                <a:gd name="connsiteX1643" fmla="*/ 2424875 w 3403004"/>
                <a:gd name="connsiteY1643" fmla="*/ 245626 h 1648658"/>
                <a:gd name="connsiteX1644" fmla="*/ 2406110 w 3403004"/>
                <a:gd name="connsiteY1644" fmla="*/ 241816 h 1648658"/>
                <a:gd name="connsiteX1645" fmla="*/ 2405729 w 3403004"/>
                <a:gd name="connsiteY1645" fmla="*/ 240864 h 1648658"/>
                <a:gd name="connsiteX1646" fmla="*/ 2393061 w 3403004"/>
                <a:gd name="connsiteY1646" fmla="*/ 240864 h 1648658"/>
                <a:gd name="connsiteX1647" fmla="*/ 2377345 w 3403004"/>
                <a:gd name="connsiteY1647" fmla="*/ 259914 h 1648658"/>
                <a:gd name="connsiteX1648" fmla="*/ 3397758 w 3403004"/>
                <a:gd name="connsiteY1648" fmla="*/ 259914 h 1648658"/>
                <a:gd name="connsiteX1649" fmla="*/ 3398139 w 3403004"/>
                <a:gd name="connsiteY1649" fmla="*/ 245626 h 1648658"/>
                <a:gd name="connsiteX1650" fmla="*/ 2815781 w 3403004"/>
                <a:gd name="connsiteY1650" fmla="*/ 728734 h 1648658"/>
                <a:gd name="connsiteX1651" fmla="*/ 2828163 w 3403004"/>
                <a:gd name="connsiteY1651" fmla="*/ 717114 h 1648658"/>
                <a:gd name="connsiteX1652" fmla="*/ 2223802 w 3403004"/>
                <a:gd name="connsiteY1652" fmla="*/ 717114 h 1648658"/>
                <a:gd name="connsiteX1653" fmla="*/ 2238280 w 3403004"/>
                <a:gd name="connsiteY1653" fmla="*/ 733497 h 1648658"/>
                <a:gd name="connsiteX1654" fmla="*/ 2253234 w 3403004"/>
                <a:gd name="connsiteY1654" fmla="*/ 736164 h 1648658"/>
                <a:gd name="connsiteX1655" fmla="*/ 2292477 w 3403004"/>
                <a:gd name="connsiteY1655" fmla="*/ 736164 h 1648658"/>
                <a:gd name="connsiteX1656" fmla="*/ 2298573 w 3403004"/>
                <a:gd name="connsiteY1656" fmla="*/ 732640 h 1648658"/>
                <a:gd name="connsiteX1657" fmla="*/ 2308289 w 3403004"/>
                <a:gd name="connsiteY1657" fmla="*/ 726829 h 1648658"/>
                <a:gd name="connsiteX1658" fmla="*/ 2316480 w 3403004"/>
                <a:gd name="connsiteY1658" fmla="*/ 736164 h 1648658"/>
                <a:gd name="connsiteX1659" fmla="*/ 2809494 w 3403004"/>
                <a:gd name="connsiteY1659" fmla="*/ 736164 h 1648658"/>
                <a:gd name="connsiteX1660" fmla="*/ 2815781 w 3403004"/>
                <a:gd name="connsiteY1660" fmla="*/ 728734 h 1648658"/>
                <a:gd name="connsiteX1661" fmla="*/ 2152555 w 3403004"/>
                <a:gd name="connsiteY1661" fmla="*/ 672632 h 1648658"/>
                <a:gd name="connsiteX1662" fmla="*/ 2845784 w 3403004"/>
                <a:gd name="connsiteY1662" fmla="*/ 672632 h 1648658"/>
                <a:gd name="connsiteX1663" fmla="*/ 2842165 w 3403004"/>
                <a:gd name="connsiteY1663" fmla="*/ 653582 h 1648658"/>
                <a:gd name="connsiteX1664" fmla="*/ 2003965 w 3403004"/>
                <a:gd name="connsiteY1664" fmla="*/ 653582 h 1648658"/>
                <a:gd name="connsiteX1665" fmla="*/ 1992344 w 3403004"/>
                <a:gd name="connsiteY1665" fmla="*/ 666155 h 1648658"/>
                <a:gd name="connsiteX1666" fmla="*/ 1982438 w 3403004"/>
                <a:gd name="connsiteY1666" fmla="*/ 667774 h 1648658"/>
                <a:gd name="connsiteX1667" fmla="*/ 1971199 w 3403004"/>
                <a:gd name="connsiteY1667" fmla="*/ 660345 h 1648658"/>
                <a:gd name="connsiteX1668" fmla="*/ 1942910 w 3403004"/>
                <a:gd name="connsiteY1668" fmla="*/ 672632 h 1648658"/>
                <a:gd name="connsiteX1669" fmla="*/ 2148269 w 3403004"/>
                <a:gd name="connsiteY1669" fmla="*/ 672632 h 1648658"/>
                <a:gd name="connsiteX1670" fmla="*/ 2152555 w 3403004"/>
                <a:gd name="connsiteY1670" fmla="*/ 672632 h 1648658"/>
                <a:gd name="connsiteX1671" fmla="*/ 2938463 w 3403004"/>
                <a:gd name="connsiteY1671" fmla="*/ 653582 h 1648658"/>
                <a:gd name="connsiteX1672" fmla="*/ 2920175 w 3403004"/>
                <a:gd name="connsiteY1672" fmla="*/ 653582 h 1648658"/>
                <a:gd name="connsiteX1673" fmla="*/ 2928080 w 3403004"/>
                <a:gd name="connsiteY1673" fmla="*/ 661297 h 1648658"/>
                <a:gd name="connsiteX1674" fmla="*/ 2938463 w 3403004"/>
                <a:gd name="connsiteY1674" fmla="*/ 653582 h 1648658"/>
                <a:gd name="connsiteX1675" fmla="*/ 3018568 w 3403004"/>
                <a:gd name="connsiteY1675" fmla="*/ 543949 h 1648658"/>
                <a:gd name="connsiteX1676" fmla="*/ 3017139 w 3403004"/>
                <a:gd name="connsiteY1676" fmla="*/ 545664 h 1648658"/>
                <a:gd name="connsiteX1677" fmla="*/ 3025902 w 3403004"/>
                <a:gd name="connsiteY1677" fmla="*/ 545664 h 1648658"/>
                <a:gd name="connsiteX1678" fmla="*/ 3018568 w 3403004"/>
                <a:gd name="connsiteY1678" fmla="*/ 543949 h 1648658"/>
                <a:gd name="connsiteX1679" fmla="*/ 3030760 w 3403004"/>
                <a:gd name="connsiteY1679" fmla="*/ 513945 h 1648658"/>
                <a:gd name="connsiteX1680" fmla="*/ 3050000 w 3403004"/>
                <a:gd name="connsiteY1680" fmla="*/ 513945 h 1648658"/>
                <a:gd name="connsiteX1681" fmla="*/ 3037332 w 3403004"/>
                <a:gd name="connsiteY1681" fmla="*/ 506421 h 1648658"/>
                <a:gd name="connsiteX1682" fmla="*/ 3030760 w 3403004"/>
                <a:gd name="connsiteY1682" fmla="*/ 513945 h 1648658"/>
                <a:gd name="connsiteX1683" fmla="*/ 2656332 w 3403004"/>
                <a:gd name="connsiteY1683" fmla="*/ 132945 h 1648658"/>
                <a:gd name="connsiteX1684" fmla="*/ 2654904 w 3403004"/>
                <a:gd name="connsiteY1684" fmla="*/ 132945 h 1648658"/>
                <a:gd name="connsiteX1685" fmla="*/ 2656332 w 3403004"/>
                <a:gd name="connsiteY1685" fmla="*/ 132945 h 1648658"/>
                <a:gd name="connsiteX1686" fmla="*/ 1172147 w 3403004"/>
                <a:gd name="connsiteY1686" fmla="*/ 30742 h 1648658"/>
                <a:gd name="connsiteX1687" fmla="*/ 1168813 w 3403004"/>
                <a:gd name="connsiteY1687" fmla="*/ 37695 h 1648658"/>
                <a:gd name="connsiteX1688" fmla="*/ 1181672 w 3403004"/>
                <a:gd name="connsiteY1688" fmla="*/ 37695 h 1648658"/>
                <a:gd name="connsiteX1689" fmla="*/ 1172147 w 3403004"/>
                <a:gd name="connsiteY1689" fmla="*/ 30742 h 1648658"/>
                <a:gd name="connsiteX1690" fmla="*/ 1416463 w 3403004"/>
                <a:gd name="connsiteY1690" fmla="*/ 50459 h 1648658"/>
                <a:gd name="connsiteX1691" fmla="*/ 1168241 w 3403004"/>
                <a:gd name="connsiteY1691" fmla="*/ 50459 h 1648658"/>
                <a:gd name="connsiteX1692" fmla="*/ 1165670 w 3403004"/>
                <a:gd name="connsiteY1692" fmla="*/ 57698 h 1648658"/>
                <a:gd name="connsiteX1693" fmla="*/ 1137857 w 3403004"/>
                <a:gd name="connsiteY1693" fmla="*/ 62175 h 1648658"/>
                <a:gd name="connsiteX1694" fmla="*/ 1108043 w 3403004"/>
                <a:gd name="connsiteY1694" fmla="*/ 57698 h 1648658"/>
                <a:gd name="connsiteX1695" fmla="*/ 1071372 w 3403004"/>
                <a:gd name="connsiteY1695" fmla="*/ 69509 h 1648658"/>
                <a:gd name="connsiteX1696" fmla="*/ 1425988 w 3403004"/>
                <a:gd name="connsiteY1696" fmla="*/ 69509 h 1648658"/>
                <a:gd name="connsiteX1697" fmla="*/ 1416463 w 3403004"/>
                <a:gd name="connsiteY1697" fmla="*/ 50459 h 1648658"/>
                <a:gd name="connsiteX1698" fmla="*/ 1407509 w 3403004"/>
                <a:gd name="connsiteY1698" fmla="*/ 18645 h 1648658"/>
                <a:gd name="connsiteX1699" fmla="*/ 1361599 w 3403004"/>
                <a:gd name="connsiteY1699" fmla="*/ 18645 h 1648658"/>
                <a:gd name="connsiteX1700" fmla="*/ 1349216 w 3403004"/>
                <a:gd name="connsiteY1700" fmla="*/ 22741 h 1648658"/>
                <a:gd name="connsiteX1701" fmla="*/ 1325309 w 3403004"/>
                <a:gd name="connsiteY1701" fmla="*/ 27313 h 1648658"/>
                <a:gd name="connsiteX1702" fmla="*/ 1277874 w 3403004"/>
                <a:gd name="connsiteY1702" fmla="*/ 24361 h 1648658"/>
                <a:gd name="connsiteX1703" fmla="*/ 1310259 w 3403004"/>
                <a:gd name="connsiteY1703" fmla="*/ 24361 h 1648658"/>
                <a:gd name="connsiteX1704" fmla="*/ 1337691 w 3403004"/>
                <a:gd name="connsiteY1704" fmla="*/ 18550 h 1648658"/>
                <a:gd name="connsiteX1705" fmla="*/ 1213009 w 3403004"/>
                <a:gd name="connsiteY1705" fmla="*/ 18550 h 1648658"/>
                <a:gd name="connsiteX1706" fmla="*/ 1202341 w 3403004"/>
                <a:gd name="connsiteY1706" fmla="*/ 21694 h 1648658"/>
                <a:gd name="connsiteX1707" fmla="*/ 1193578 w 3403004"/>
                <a:gd name="connsiteY1707" fmla="*/ 37600 h 1648658"/>
                <a:gd name="connsiteX1708" fmla="*/ 1410653 w 3403004"/>
                <a:gd name="connsiteY1708" fmla="*/ 37600 h 1648658"/>
                <a:gd name="connsiteX1709" fmla="*/ 1407509 w 3403004"/>
                <a:gd name="connsiteY1709" fmla="*/ 18645 h 1648658"/>
                <a:gd name="connsiteX1710" fmla="*/ 1451134 w 3403004"/>
                <a:gd name="connsiteY1710" fmla="*/ 114753 h 1648658"/>
                <a:gd name="connsiteX1711" fmla="*/ 1451991 w 3403004"/>
                <a:gd name="connsiteY1711" fmla="*/ 113895 h 1648658"/>
                <a:gd name="connsiteX1712" fmla="*/ 1016984 w 3403004"/>
                <a:gd name="connsiteY1712" fmla="*/ 113895 h 1648658"/>
                <a:gd name="connsiteX1713" fmla="*/ 1014317 w 3403004"/>
                <a:gd name="connsiteY1713" fmla="*/ 120563 h 1648658"/>
                <a:gd name="connsiteX1714" fmla="*/ 993458 w 3403004"/>
                <a:gd name="connsiteY1714" fmla="*/ 131517 h 1648658"/>
                <a:gd name="connsiteX1715" fmla="*/ 977456 w 3403004"/>
                <a:gd name="connsiteY1715" fmla="*/ 133041 h 1648658"/>
                <a:gd name="connsiteX1716" fmla="*/ 1443609 w 3403004"/>
                <a:gd name="connsiteY1716" fmla="*/ 133041 h 1648658"/>
                <a:gd name="connsiteX1717" fmla="*/ 1451134 w 3403004"/>
                <a:gd name="connsiteY1717" fmla="*/ 114753 h 1648658"/>
                <a:gd name="connsiteX1718" fmla="*/ 3385090 w 3403004"/>
                <a:gd name="connsiteY1718" fmla="*/ 226386 h 1648658"/>
                <a:gd name="connsiteX1719" fmla="*/ 3338703 w 3403004"/>
                <a:gd name="connsiteY1719" fmla="*/ 224481 h 1648658"/>
                <a:gd name="connsiteX1720" fmla="*/ 3318320 w 3403004"/>
                <a:gd name="connsiteY1720" fmla="*/ 218670 h 1648658"/>
                <a:gd name="connsiteX1721" fmla="*/ 3312224 w 3403004"/>
                <a:gd name="connsiteY1721" fmla="*/ 228195 h 1648658"/>
                <a:gd name="connsiteX1722" fmla="*/ 3389662 w 3403004"/>
                <a:gd name="connsiteY1722" fmla="*/ 228195 h 1648658"/>
                <a:gd name="connsiteX1723" fmla="*/ 3385090 w 3403004"/>
                <a:gd name="connsiteY1723" fmla="*/ 226386 h 1648658"/>
                <a:gd name="connsiteX1724" fmla="*/ 1303496 w 3403004"/>
                <a:gd name="connsiteY1724" fmla="*/ 72 h 1648658"/>
                <a:gd name="connsiteX1725" fmla="*/ 1272254 w 3403004"/>
                <a:gd name="connsiteY1725" fmla="*/ 3977 h 1648658"/>
                <a:gd name="connsiteX1726" fmla="*/ 1242060 w 3403004"/>
                <a:gd name="connsiteY1726" fmla="*/ 5977 h 1648658"/>
                <a:gd name="connsiteX1727" fmla="*/ 1335881 w 3403004"/>
                <a:gd name="connsiteY1727" fmla="*/ 5977 h 1648658"/>
                <a:gd name="connsiteX1728" fmla="*/ 1303496 w 3403004"/>
                <a:gd name="connsiteY1728" fmla="*/ 72 h 1648658"/>
                <a:gd name="connsiteX1729" fmla="*/ 2386584 w 3403004"/>
                <a:gd name="connsiteY1729" fmla="*/ 224481 h 1648658"/>
                <a:gd name="connsiteX1730" fmla="*/ 2385917 w 3403004"/>
                <a:gd name="connsiteY1730" fmla="*/ 228195 h 1648658"/>
                <a:gd name="connsiteX1731" fmla="*/ 2403253 w 3403004"/>
                <a:gd name="connsiteY1731" fmla="*/ 228195 h 1648658"/>
                <a:gd name="connsiteX1732" fmla="*/ 2423350 w 3403004"/>
                <a:gd name="connsiteY1732" fmla="*/ 228195 h 1648658"/>
                <a:gd name="connsiteX1733" fmla="*/ 3294983 w 3403004"/>
                <a:gd name="connsiteY1733" fmla="*/ 228195 h 1648658"/>
                <a:gd name="connsiteX1734" fmla="*/ 3257074 w 3403004"/>
                <a:gd name="connsiteY1734" fmla="*/ 222576 h 1648658"/>
                <a:gd name="connsiteX1735" fmla="*/ 3230975 w 3403004"/>
                <a:gd name="connsiteY1735" fmla="*/ 225433 h 1648658"/>
                <a:gd name="connsiteX1736" fmla="*/ 3210592 w 3403004"/>
                <a:gd name="connsiteY1736" fmla="*/ 222576 h 1648658"/>
                <a:gd name="connsiteX1737" fmla="*/ 3191828 w 3403004"/>
                <a:gd name="connsiteY1737" fmla="*/ 210098 h 1648658"/>
                <a:gd name="connsiteX1738" fmla="*/ 3190113 w 3403004"/>
                <a:gd name="connsiteY1738" fmla="*/ 209241 h 1648658"/>
                <a:gd name="connsiteX1739" fmla="*/ 3156490 w 3403004"/>
                <a:gd name="connsiteY1739" fmla="*/ 209241 h 1648658"/>
                <a:gd name="connsiteX1740" fmla="*/ 3129153 w 3403004"/>
                <a:gd name="connsiteY1740" fmla="*/ 211146 h 1648658"/>
                <a:gd name="connsiteX1741" fmla="*/ 3125438 w 3403004"/>
                <a:gd name="connsiteY1741" fmla="*/ 209241 h 1648658"/>
                <a:gd name="connsiteX1742" fmla="*/ 2936081 w 3403004"/>
                <a:gd name="connsiteY1742" fmla="*/ 209241 h 1648658"/>
                <a:gd name="connsiteX1743" fmla="*/ 2926366 w 3403004"/>
                <a:gd name="connsiteY1743" fmla="*/ 214003 h 1648658"/>
                <a:gd name="connsiteX1744" fmla="*/ 2918174 w 3403004"/>
                <a:gd name="connsiteY1744" fmla="*/ 209241 h 1648658"/>
                <a:gd name="connsiteX1745" fmla="*/ 2476596 w 3403004"/>
                <a:gd name="connsiteY1745" fmla="*/ 209241 h 1648658"/>
                <a:gd name="connsiteX1746" fmla="*/ 2476786 w 3403004"/>
                <a:gd name="connsiteY1746" fmla="*/ 224576 h 1648658"/>
                <a:gd name="connsiteX1747" fmla="*/ 2465451 w 3403004"/>
                <a:gd name="connsiteY1747" fmla="*/ 217908 h 1648658"/>
                <a:gd name="connsiteX1748" fmla="*/ 2463070 w 3403004"/>
                <a:gd name="connsiteY1748" fmla="*/ 209336 h 1648658"/>
                <a:gd name="connsiteX1749" fmla="*/ 2411444 w 3403004"/>
                <a:gd name="connsiteY1749" fmla="*/ 209336 h 1648658"/>
                <a:gd name="connsiteX1750" fmla="*/ 2409254 w 3403004"/>
                <a:gd name="connsiteY1750" fmla="*/ 211241 h 1648658"/>
                <a:gd name="connsiteX1751" fmla="*/ 2398205 w 3403004"/>
                <a:gd name="connsiteY1751" fmla="*/ 209336 h 1648658"/>
                <a:gd name="connsiteX1752" fmla="*/ 2383727 w 3403004"/>
                <a:gd name="connsiteY1752" fmla="*/ 209336 h 1648658"/>
                <a:gd name="connsiteX1753" fmla="*/ 2386584 w 3403004"/>
                <a:gd name="connsiteY1753" fmla="*/ 224481 h 1648658"/>
                <a:gd name="connsiteX1754" fmla="*/ 2987802 w 3403004"/>
                <a:gd name="connsiteY1754" fmla="*/ 164664 h 1648658"/>
                <a:gd name="connsiteX1755" fmla="*/ 3064383 w 3403004"/>
                <a:gd name="connsiteY1755" fmla="*/ 164664 h 1648658"/>
                <a:gd name="connsiteX1756" fmla="*/ 3051143 w 3403004"/>
                <a:gd name="connsiteY1756" fmla="*/ 156186 h 1648658"/>
                <a:gd name="connsiteX1757" fmla="*/ 3024283 w 3403004"/>
                <a:gd name="connsiteY1757" fmla="*/ 151329 h 1648658"/>
                <a:gd name="connsiteX1758" fmla="*/ 3015329 w 3403004"/>
                <a:gd name="connsiteY1758" fmla="*/ 154186 h 1648658"/>
                <a:gd name="connsiteX1759" fmla="*/ 2994184 w 3403004"/>
                <a:gd name="connsiteY1759" fmla="*/ 152281 h 1648658"/>
                <a:gd name="connsiteX1760" fmla="*/ 2987802 w 3403004"/>
                <a:gd name="connsiteY1760" fmla="*/ 164664 h 1648658"/>
                <a:gd name="connsiteX1761" fmla="*/ 2767679 w 3403004"/>
                <a:gd name="connsiteY1761" fmla="*/ 152281 h 1648658"/>
                <a:gd name="connsiteX1762" fmla="*/ 2737390 w 3403004"/>
                <a:gd name="connsiteY1762" fmla="*/ 145614 h 1648658"/>
                <a:gd name="connsiteX1763" fmla="*/ 2706434 w 3403004"/>
                <a:gd name="connsiteY1763" fmla="*/ 145614 h 1648658"/>
                <a:gd name="connsiteX1764" fmla="*/ 2691956 w 3403004"/>
                <a:gd name="connsiteY1764" fmla="*/ 147519 h 1648658"/>
                <a:gd name="connsiteX1765" fmla="*/ 2691098 w 3403004"/>
                <a:gd name="connsiteY1765" fmla="*/ 145614 h 1648658"/>
                <a:gd name="connsiteX1766" fmla="*/ 2642902 w 3403004"/>
                <a:gd name="connsiteY1766" fmla="*/ 145614 h 1648658"/>
                <a:gd name="connsiteX1767" fmla="*/ 2621090 w 3403004"/>
                <a:gd name="connsiteY1767" fmla="*/ 154186 h 1648658"/>
                <a:gd name="connsiteX1768" fmla="*/ 2595086 w 3403004"/>
                <a:gd name="connsiteY1768" fmla="*/ 147424 h 1648658"/>
                <a:gd name="connsiteX1769" fmla="*/ 2594991 w 3403004"/>
                <a:gd name="connsiteY1769" fmla="*/ 145519 h 1648658"/>
                <a:gd name="connsiteX1770" fmla="*/ 2582704 w 3403004"/>
                <a:gd name="connsiteY1770" fmla="*/ 145519 h 1648658"/>
                <a:gd name="connsiteX1771" fmla="*/ 2575560 w 3403004"/>
                <a:gd name="connsiteY1771" fmla="*/ 152186 h 1648658"/>
                <a:gd name="connsiteX1772" fmla="*/ 2553557 w 3403004"/>
                <a:gd name="connsiteY1772" fmla="*/ 159901 h 1648658"/>
                <a:gd name="connsiteX1773" fmla="*/ 2524221 w 3403004"/>
                <a:gd name="connsiteY1773" fmla="*/ 161806 h 1648658"/>
                <a:gd name="connsiteX1774" fmla="*/ 2517267 w 3403004"/>
                <a:gd name="connsiteY1774" fmla="*/ 164569 h 1648658"/>
                <a:gd name="connsiteX1775" fmla="*/ 2767108 w 3403004"/>
                <a:gd name="connsiteY1775" fmla="*/ 164569 h 1648658"/>
                <a:gd name="connsiteX1776" fmla="*/ 2767679 w 3403004"/>
                <a:gd name="connsiteY1776" fmla="*/ 152281 h 1648658"/>
                <a:gd name="connsiteX1777" fmla="*/ 2839403 w 3403004"/>
                <a:gd name="connsiteY1777" fmla="*/ 733497 h 1648658"/>
                <a:gd name="connsiteX1778" fmla="*/ 2834450 w 3403004"/>
                <a:gd name="connsiteY1778" fmla="*/ 736164 h 1648658"/>
                <a:gd name="connsiteX1779" fmla="*/ 2843308 w 3403004"/>
                <a:gd name="connsiteY1779" fmla="*/ 736164 h 1648658"/>
                <a:gd name="connsiteX1780" fmla="*/ 2839403 w 3403004"/>
                <a:gd name="connsiteY1780" fmla="*/ 733497 h 1648658"/>
                <a:gd name="connsiteX1781" fmla="*/ 3163538 w 3403004"/>
                <a:gd name="connsiteY1781" fmla="*/ 386977 h 1648658"/>
                <a:gd name="connsiteX1782" fmla="*/ 3232975 w 3403004"/>
                <a:gd name="connsiteY1782" fmla="*/ 386977 h 1648658"/>
                <a:gd name="connsiteX1783" fmla="*/ 3238500 w 3403004"/>
                <a:gd name="connsiteY1783" fmla="*/ 367927 h 1648658"/>
                <a:gd name="connsiteX1784" fmla="*/ 3172873 w 3403004"/>
                <a:gd name="connsiteY1784" fmla="*/ 367927 h 1648658"/>
                <a:gd name="connsiteX1785" fmla="*/ 3163538 w 3403004"/>
                <a:gd name="connsiteY1785" fmla="*/ 386977 h 1648658"/>
                <a:gd name="connsiteX1786" fmla="*/ 3357372 w 3403004"/>
                <a:gd name="connsiteY1786" fmla="*/ 1487020 h 1648658"/>
                <a:gd name="connsiteX1787" fmla="*/ 3367850 w 3403004"/>
                <a:gd name="connsiteY1787" fmla="*/ 1479019 h 1648658"/>
                <a:gd name="connsiteX1788" fmla="*/ 3355086 w 3403004"/>
                <a:gd name="connsiteY1788" fmla="*/ 1479019 h 1648658"/>
                <a:gd name="connsiteX1789" fmla="*/ 3357372 w 3403004"/>
                <a:gd name="connsiteY1789" fmla="*/ 1487020 h 1648658"/>
                <a:gd name="connsiteX1790" fmla="*/ 2963990 w 3403004"/>
                <a:gd name="connsiteY1790" fmla="*/ 1389864 h 1648658"/>
                <a:gd name="connsiteX1791" fmla="*/ 2965418 w 3403004"/>
                <a:gd name="connsiteY1791" fmla="*/ 1402914 h 1648658"/>
                <a:gd name="connsiteX1792" fmla="*/ 2980849 w 3403004"/>
                <a:gd name="connsiteY1792" fmla="*/ 1402914 h 1648658"/>
                <a:gd name="connsiteX1793" fmla="*/ 2990850 w 3403004"/>
                <a:gd name="connsiteY1793" fmla="*/ 1393770 h 1648658"/>
                <a:gd name="connsiteX1794" fmla="*/ 2994755 w 3403004"/>
                <a:gd name="connsiteY1794" fmla="*/ 1402914 h 1648658"/>
                <a:gd name="connsiteX1795" fmla="*/ 3129439 w 3403004"/>
                <a:gd name="connsiteY1795" fmla="*/ 1402914 h 1648658"/>
                <a:gd name="connsiteX1796" fmla="*/ 3148108 w 3403004"/>
                <a:gd name="connsiteY1796" fmla="*/ 1383864 h 1648658"/>
                <a:gd name="connsiteX1797" fmla="*/ 2951702 w 3403004"/>
                <a:gd name="connsiteY1797" fmla="*/ 1383864 h 1648658"/>
                <a:gd name="connsiteX1798" fmla="*/ 2963990 w 3403004"/>
                <a:gd name="connsiteY1798" fmla="*/ 1389864 h 1648658"/>
                <a:gd name="connsiteX1799" fmla="*/ 2757773 w 3403004"/>
                <a:gd name="connsiteY1799" fmla="*/ 1275850 h 1648658"/>
                <a:gd name="connsiteX1800" fmla="*/ 3123819 w 3403004"/>
                <a:gd name="connsiteY1800" fmla="*/ 1275850 h 1648658"/>
                <a:gd name="connsiteX1801" fmla="*/ 3120009 w 3403004"/>
                <a:gd name="connsiteY1801" fmla="*/ 1256800 h 1648658"/>
                <a:gd name="connsiteX1802" fmla="*/ 2778729 w 3403004"/>
                <a:gd name="connsiteY1802" fmla="*/ 1256800 h 1648658"/>
                <a:gd name="connsiteX1803" fmla="*/ 2764441 w 3403004"/>
                <a:gd name="connsiteY1803" fmla="*/ 1268516 h 1648658"/>
                <a:gd name="connsiteX1804" fmla="*/ 2757773 w 3403004"/>
                <a:gd name="connsiteY1804" fmla="*/ 1275850 h 1648658"/>
                <a:gd name="connsiteX1805" fmla="*/ 3144203 w 3403004"/>
                <a:gd name="connsiteY1805" fmla="*/ 1320332 h 1648658"/>
                <a:gd name="connsiteX1806" fmla="*/ 2763584 w 3403004"/>
                <a:gd name="connsiteY1806" fmla="*/ 1320332 h 1648658"/>
                <a:gd name="connsiteX1807" fmla="*/ 2769204 w 3403004"/>
                <a:gd name="connsiteY1807" fmla="*/ 1339382 h 1648658"/>
                <a:gd name="connsiteX1808" fmla="*/ 3151823 w 3403004"/>
                <a:gd name="connsiteY1808" fmla="*/ 1339382 h 1648658"/>
                <a:gd name="connsiteX1809" fmla="*/ 3144203 w 3403004"/>
                <a:gd name="connsiteY1809" fmla="*/ 1320332 h 1648658"/>
                <a:gd name="connsiteX1810" fmla="*/ 3076385 w 3403004"/>
                <a:gd name="connsiteY1810" fmla="*/ 1212319 h 1648658"/>
                <a:gd name="connsiteX1811" fmla="*/ 3073146 w 3403004"/>
                <a:gd name="connsiteY1811" fmla="*/ 1199269 h 1648658"/>
                <a:gd name="connsiteX1812" fmla="*/ 3070384 w 3403004"/>
                <a:gd name="connsiteY1812" fmla="*/ 1193269 h 1648658"/>
                <a:gd name="connsiteX1813" fmla="*/ 3034379 w 3403004"/>
                <a:gd name="connsiteY1813" fmla="*/ 1193269 h 1648658"/>
                <a:gd name="connsiteX1814" fmla="*/ 3027712 w 3403004"/>
                <a:gd name="connsiteY1814" fmla="*/ 1212319 h 1648658"/>
                <a:gd name="connsiteX1815" fmla="*/ 3076385 w 3403004"/>
                <a:gd name="connsiteY1815" fmla="*/ 1212319 h 1648658"/>
                <a:gd name="connsiteX1816" fmla="*/ 3340132 w 3403004"/>
                <a:gd name="connsiteY1816" fmla="*/ 1479019 h 1648658"/>
                <a:gd name="connsiteX1817" fmla="*/ 3333655 w 3403004"/>
                <a:gd name="connsiteY1817" fmla="*/ 1479019 h 1648658"/>
                <a:gd name="connsiteX1818" fmla="*/ 3322320 w 3403004"/>
                <a:gd name="connsiteY1818" fmla="*/ 1487020 h 1648658"/>
                <a:gd name="connsiteX1819" fmla="*/ 3315081 w 3403004"/>
                <a:gd name="connsiteY1819" fmla="*/ 1498069 h 1648658"/>
                <a:gd name="connsiteX1820" fmla="*/ 3345371 w 3403004"/>
                <a:gd name="connsiteY1820" fmla="*/ 1498069 h 1648658"/>
                <a:gd name="connsiteX1821" fmla="*/ 3347561 w 3403004"/>
                <a:gd name="connsiteY1821" fmla="*/ 1487020 h 1648658"/>
                <a:gd name="connsiteX1822" fmla="*/ 3340132 w 3403004"/>
                <a:gd name="connsiteY1822" fmla="*/ 1479019 h 1648658"/>
                <a:gd name="connsiteX1823" fmla="*/ 3290602 w 3403004"/>
                <a:gd name="connsiteY1823" fmla="*/ 1546646 h 1648658"/>
                <a:gd name="connsiteX1824" fmla="*/ 3306604 w 3403004"/>
                <a:gd name="connsiteY1824" fmla="*/ 1542455 h 1648658"/>
                <a:gd name="connsiteX1825" fmla="*/ 3276696 w 3403004"/>
                <a:gd name="connsiteY1825" fmla="*/ 1542455 h 1648658"/>
                <a:gd name="connsiteX1826" fmla="*/ 3290602 w 3403004"/>
                <a:gd name="connsiteY1826" fmla="*/ 1546646 h 1648658"/>
                <a:gd name="connsiteX1827" fmla="*/ 1296353 w 3403004"/>
                <a:gd name="connsiteY1827" fmla="*/ 1053632 h 1648658"/>
                <a:gd name="connsiteX1828" fmla="*/ 1279684 w 3403004"/>
                <a:gd name="connsiteY1828" fmla="*/ 1047250 h 1648658"/>
                <a:gd name="connsiteX1829" fmla="*/ 1260158 w 3403004"/>
                <a:gd name="connsiteY1829" fmla="*/ 1046298 h 1648658"/>
                <a:gd name="connsiteX1830" fmla="*/ 1242441 w 3403004"/>
                <a:gd name="connsiteY1830" fmla="*/ 1034582 h 1648658"/>
                <a:gd name="connsiteX1831" fmla="*/ 1207103 w 3403004"/>
                <a:gd name="connsiteY1831" fmla="*/ 1034582 h 1648658"/>
                <a:gd name="connsiteX1832" fmla="*/ 1195007 w 3403004"/>
                <a:gd name="connsiteY1832" fmla="*/ 1046298 h 1648658"/>
                <a:gd name="connsiteX1833" fmla="*/ 1201960 w 3403004"/>
                <a:gd name="connsiteY1833" fmla="*/ 1034582 h 1648658"/>
                <a:gd name="connsiteX1834" fmla="*/ 896588 w 3403004"/>
                <a:gd name="connsiteY1834" fmla="*/ 1034582 h 1648658"/>
                <a:gd name="connsiteX1835" fmla="*/ 897350 w 3403004"/>
                <a:gd name="connsiteY1835" fmla="*/ 1053632 h 1648658"/>
                <a:gd name="connsiteX1836" fmla="*/ 1296353 w 3403004"/>
                <a:gd name="connsiteY1836" fmla="*/ 1053632 h 1648658"/>
                <a:gd name="connsiteX1837" fmla="*/ 876586 w 3403004"/>
                <a:gd name="connsiteY1837" fmla="*/ 856750 h 1648658"/>
                <a:gd name="connsiteX1838" fmla="*/ 872014 w 3403004"/>
                <a:gd name="connsiteY1838" fmla="*/ 844082 h 1648658"/>
                <a:gd name="connsiteX1839" fmla="*/ 778097 w 3403004"/>
                <a:gd name="connsiteY1839" fmla="*/ 844082 h 1648658"/>
                <a:gd name="connsiteX1840" fmla="*/ 779717 w 3403004"/>
                <a:gd name="connsiteY1840" fmla="*/ 846082 h 1648658"/>
                <a:gd name="connsiteX1841" fmla="*/ 800862 w 3403004"/>
                <a:gd name="connsiteY1841" fmla="*/ 862465 h 1648658"/>
                <a:gd name="connsiteX1842" fmla="*/ 805053 w 3403004"/>
                <a:gd name="connsiteY1842" fmla="*/ 863132 h 1648658"/>
                <a:gd name="connsiteX1843" fmla="*/ 874967 w 3403004"/>
                <a:gd name="connsiteY1843" fmla="*/ 863132 h 1648658"/>
                <a:gd name="connsiteX1844" fmla="*/ 876586 w 3403004"/>
                <a:gd name="connsiteY1844" fmla="*/ 856750 h 1648658"/>
                <a:gd name="connsiteX1845" fmla="*/ 998982 w 3403004"/>
                <a:gd name="connsiteY1845" fmla="*/ 1275850 h 1648658"/>
                <a:gd name="connsiteX1846" fmla="*/ 1275207 w 3403004"/>
                <a:gd name="connsiteY1846" fmla="*/ 1275850 h 1648658"/>
                <a:gd name="connsiteX1847" fmla="*/ 1276540 w 3403004"/>
                <a:gd name="connsiteY1847" fmla="*/ 1274326 h 1648658"/>
                <a:gd name="connsiteX1848" fmla="*/ 1283875 w 3403004"/>
                <a:gd name="connsiteY1848" fmla="*/ 1256800 h 1648658"/>
                <a:gd name="connsiteX1849" fmla="*/ 1000792 w 3403004"/>
                <a:gd name="connsiteY1849" fmla="*/ 1256800 h 1648658"/>
                <a:gd name="connsiteX1850" fmla="*/ 998982 w 3403004"/>
                <a:gd name="connsiteY1850" fmla="*/ 1275850 h 1648658"/>
                <a:gd name="connsiteX1851" fmla="*/ 2829592 w 3403004"/>
                <a:gd name="connsiteY1851" fmla="*/ 765310 h 1648658"/>
                <a:gd name="connsiteX1852" fmla="*/ 2841879 w 3403004"/>
                <a:gd name="connsiteY1852" fmla="*/ 748832 h 1648658"/>
                <a:gd name="connsiteX1853" fmla="*/ 2826830 w 3403004"/>
                <a:gd name="connsiteY1853" fmla="*/ 748832 h 1648658"/>
                <a:gd name="connsiteX1854" fmla="*/ 2829592 w 3403004"/>
                <a:gd name="connsiteY1854" fmla="*/ 765310 h 1648658"/>
                <a:gd name="connsiteX1855" fmla="*/ 2886551 w 3403004"/>
                <a:gd name="connsiteY1855" fmla="*/ 939332 h 1648658"/>
                <a:gd name="connsiteX1856" fmla="*/ 2862929 w 3403004"/>
                <a:gd name="connsiteY1856" fmla="*/ 939332 h 1648658"/>
                <a:gd name="connsiteX1857" fmla="*/ 2863787 w 3403004"/>
                <a:gd name="connsiteY1857" fmla="*/ 940475 h 1648658"/>
                <a:gd name="connsiteX1858" fmla="*/ 2875979 w 3403004"/>
                <a:gd name="connsiteY1858" fmla="*/ 948190 h 1648658"/>
                <a:gd name="connsiteX1859" fmla="*/ 2886551 w 3403004"/>
                <a:gd name="connsiteY1859" fmla="*/ 939332 h 1648658"/>
                <a:gd name="connsiteX1860" fmla="*/ 2841117 w 3403004"/>
                <a:gd name="connsiteY1860" fmla="*/ 926664 h 1648658"/>
                <a:gd name="connsiteX1861" fmla="*/ 2889980 w 3403004"/>
                <a:gd name="connsiteY1861" fmla="*/ 926664 h 1648658"/>
                <a:gd name="connsiteX1862" fmla="*/ 2889885 w 3403004"/>
                <a:gd name="connsiteY1862" fmla="*/ 925997 h 1648658"/>
                <a:gd name="connsiteX1863" fmla="*/ 2876836 w 3403004"/>
                <a:gd name="connsiteY1863" fmla="*/ 909614 h 1648658"/>
                <a:gd name="connsiteX1864" fmla="*/ 2858072 w 3403004"/>
                <a:gd name="connsiteY1864" fmla="*/ 919234 h 1648658"/>
                <a:gd name="connsiteX1865" fmla="*/ 2841117 w 3403004"/>
                <a:gd name="connsiteY1865" fmla="*/ 926664 h 1648658"/>
                <a:gd name="connsiteX1866" fmla="*/ 2788920 w 3403004"/>
                <a:gd name="connsiteY1866" fmla="*/ 759500 h 1648658"/>
                <a:gd name="connsiteX1867" fmla="*/ 2800255 w 3403004"/>
                <a:gd name="connsiteY1867" fmla="*/ 748832 h 1648658"/>
                <a:gd name="connsiteX1868" fmla="*/ 2335721 w 3403004"/>
                <a:gd name="connsiteY1868" fmla="*/ 748832 h 1648658"/>
                <a:gd name="connsiteX1869" fmla="*/ 2340959 w 3403004"/>
                <a:gd name="connsiteY1869" fmla="*/ 759500 h 1648658"/>
                <a:gd name="connsiteX1870" fmla="*/ 2341436 w 3403004"/>
                <a:gd name="connsiteY1870" fmla="*/ 767882 h 1648658"/>
                <a:gd name="connsiteX1871" fmla="*/ 2541651 w 3403004"/>
                <a:gd name="connsiteY1871" fmla="*/ 767882 h 1648658"/>
                <a:gd name="connsiteX1872" fmla="*/ 2542223 w 3403004"/>
                <a:gd name="connsiteY1872" fmla="*/ 767215 h 1648658"/>
                <a:gd name="connsiteX1873" fmla="*/ 2554319 w 3403004"/>
                <a:gd name="connsiteY1873" fmla="*/ 767882 h 1648658"/>
                <a:gd name="connsiteX1874" fmla="*/ 2769394 w 3403004"/>
                <a:gd name="connsiteY1874" fmla="*/ 767882 h 1648658"/>
                <a:gd name="connsiteX1875" fmla="*/ 2788920 w 3403004"/>
                <a:gd name="connsiteY1875" fmla="*/ 759500 h 1648658"/>
                <a:gd name="connsiteX1876" fmla="*/ 2847499 w 3403004"/>
                <a:gd name="connsiteY1876" fmla="*/ 888469 h 1648658"/>
                <a:gd name="connsiteX1877" fmla="*/ 2843594 w 3403004"/>
                <a:gd name="connsiteY1877" fmla="*/ 894850 h 1648658"/>
                <a:gd name="connsiteX1878" fmla="*/ 2861024 w 3403004"/>
                <a:gd name="connsiteY1878" fmla="*/ 894850 h 1648658"/>
                <a:gd name="connsiteX1879" fmla="*/ 2847499 w 3403004"/>
                <a:gd name="connsiteY1879" fmla="*/ 888469 h 1648658"/>
                <a:gd name="connsiteX1880" fmla="*/ 3036475 w 3403004"/>
                <a:gd name="connsiteY1880" fmla="*/ 1130975 h 1648658"/>
                <a:gd name="connsiteX1881" fmla="*/ 3039523 w 3403004"/>
                <a:gd name="connsiteY1881" fmla="*/ 1129832 h 1648658"/>
                <a:gd name="connsiteX1882" fmla="*/ 3032379 w 3403004"/>
                <a:gd name="connsiteY1882" fmla="*/ 1129832 h 1648658"/>
                <a:gd name="connsiteX1883" fmla="*/ 3036475 w 3403004"/>
                <a:gd name="connsiteY1883" fmla="*/ 1130975 h 1648658"/>
                <a:gd name="connsiteX1884" fmla="*/ 3038094 w 3403004"/>
                <a:gd name="connsiteY1884" fmla="*/ 1136785 h 1648658"/>
                <a:gd name="connsiteX1885" fmla="*/ 3033903 w 3403004"/>
                <a:gd name="connsiteY1885" fmla="*/ 1148882 h 1648658"/>
                <a:gd name="connsiteX1886" fmla="*/ 3043428 w 3403004"/>
                <a:gd name="connsiteY1886" fmla="*/ 1148882 h 1648658"/>
                <a:gd name="connsiteX1887" fmla="*/ 3038094 w 3403004"/>
                <a:gd name="connsiteY1887" fmla="*/ 1136785 h 1648658"/>
                <a:gd name="connsiteX1888" fmla="*/ 2933510 w 3403004"/>
                <a:gd name="connsiteY1888" fmla="*/ 1021914 h 1648658"/>
                <a:gd name="connsiteX1889" fmla="*/ 2947130 w 3403004"/>
                <a:gd name="connsiteY1889" fmla="*/ 1021914 h 1648658"/>
                <a:gd name="connsiteX1890" fmla="*/ 2933510 w 3403004"/>
                <a:gd name="connsiteY1890" fmla="*/ 1021914 h 1648658"/>
                <a:gd name="connsiteX1891" fmla="*/ 2913507 w 3403004"/>
                <a:gd name="connsiteY1891" fmla="*/ 1002864 h 1648658"/>
                <a:gd name="connsiteX1892" fmla="*/ 2901029 w 3403004"/>
                <a:gd name="connsiteY1892" fmla="*/ 1002864 h 1648658"/>
                <a:gd name="connsiteX1893" fmla="*/ 2897315 w 3403004"/>
                <a:gd name="connsiteY1893" fmla="*/ 1021914 h 1648658"/>
                <a:gd name="connsiteX1894" fmla="*/ 2907411 w 3403004"/>
                <a:gd name="connsiteY1894" fmla="*/ 1021914 h 1648658"/>
                <a:gd name="connsiteX1895" fmla="*/ 2913507 w 3403004"/>
                <a:gd name="connsiteY1895" fmla="*/ 1002864 h 1648658"/>
                <a:gd name="connsiteX1896" fmla="*/ 2813399 w 3403004"/>
                <a:gd name="connsiteY1896" fmla="*/ 958382 h 1648658"/>
                <a:gd name="connsiteX1897" fmla="*/ 2815685 w 3403004"/>
                <a:gd name="connsiteY1897" fmla="*/ 958382 h 1648658"/>
                <a:gd name="connsiteX1898" fmla="*/ 2813399 w 3403004"/>
                <a:gd name="connsiteY1898" fmla="*/ 958382 h 1648658"/>
                <a:gd name="connsiteX1899" fmla="*/ 100394 w 3403004"/>
                <a:gd name="connsiteY1899" fmla="*/ 402503 h 1648658"/>
                <a:gd name="connsiteX1900" fmla="*/ 110585 w 3403004"/>
                <a:gd name="connsiteY1900" fmla="*/ 399645 h 1648658"/>
                <a:gd name="connsiteX1901" fmla="*/ 95631 w 3403004"/>
                <a:gd name="connsiteY1901" fmla="*/ 399645 h 1648658"/>
                <a:gd name="connsiteX1902" fmla="*/ 100394 w 3403004"/>
                <a:gd name="connsiteY1902" fmla="*/ 402503 h 1648658"/>
                <a:gd name="connsiteX1903" fmla="*/ 764953 w 3403004"/>
                <a:gd name="connsiteY1903" fmla="*/ 150091 h 1648658"/>
                <a:gd name="connsiteX1904" fmla="*/ 789908 w 3403004"/>
                <a:gd name="connsiteY1904" fmla="*/ 160378 h 1648658"/>
                <a:gd name="connsiteX1905" fmla="*/ 794576 w 3403004"/>
                <a:gd name="connsiteY1905" fmla="*/ 164759 h 1648658"/>
                <a:gd name="connsiteX1906" fmla="*/ 901446 w 3403004"/>
                <a:gd name="connsiteY1906" fmla="*/ 164759 h 1648658"/>
                <a:gd name="connsiteX1907" fmla="*/ 881253 w 3403004"/>
                <a:gd name="connsiteY1907" fmla="*/ 160378 h 1648658"/>
                <a:gd name="connsiteX1908" fmla="*/ 840486 w 3403004"/>
                <a:gd name="connsiteY1908" fmla="*/ 160378 h 1648658"/>
                <a:gd name="connsiteX1909" fmla="*/ 815531 w 3403004"/>
                <a:gd name="connsiteY1909" fmla="*/ 160378 h 1648658"/>
                <a:gd name="connsiteX1910" fmla="*/ 799243 w 3403004"/>
                <a:gd name="connsiteY1910" fmla="*/ 151995 h 1648658"/>
                <a:gd name="connsiteX1911" fmla="*/ 790956 w 3403004"/>
                <a:gd name="connsiteY1911" fmla="*/ 145614 h 1648658"/>
                <a:gd name="connsiteX1912" fmla="*/ 756285 w 3403004"/>
                <a:gd name="connsiteY1912" fmla="*/ 145614 h 1648658"/>
                <a:gd name="connsiteX1913" fmla="*/ 764953 w 3403004"/>
                <a:gd name="connsiteY1913" fmla="*/ 150091 h 1648658"/>
                <a:gd name="connsiteX1914" fmla="*/ 1786319 w 3403004"/>
                <a:gd name="connsiteY1914" fmla="*/ 607195 h 1648658"/>
                <a:gd name="connsiteX1915" fmla="*/ 1752029 w 3403004"/>
                <a:gd name="connsiteY1915" fmla="*/ 593003 h 1648658"/>
                <a:gd name="connsiteX1916" fmla="*/ 1702308 w 3403004"/>
                <a:gd name="connsiteY1916" fmla="*/ 594908 h 1648658"/>
                <a:gd name="connsiteX1917" fmla="*/ 1668113 w 3403004"/>
                <a:gd name="connsiteY1917" fmla="*/ 608433 h 1648658"/>
                <a:gd name="connsiteX1918" fmla="*/ 1666685 w 3403004"/>
                <a:gd name="connsiteY1918" fmla="*/ 609100 h 1648658"/>
                <a:gd name="connsiteX1919" fmla="*/ 1786795 w 3403004"/>
                <a:gd name="connsiteY1919" fmla="*/ 609100 h 1648658"/>
                <a:gd name="connsiteX1920" fmla="*/ 1786319 w 3403004"/>
                <a:gd name="connsiteY1920" fmla="*/ 607195 h 1648658"/>
                <a:gd name="connsiteX1921" fmla="*/ 2221992 w 3403004"/>
                <a:gd name="connsiteY1921" fmla="*/ 185047 h 1648658"/>
                <a:gd name="connsiteX1922" fmla="*/ 2233803 w 3403004"/>
                <a:gd name="connsiteY1922" fmla="*/ 177427 h 1648658"/>
                <a:gd name="connsiteX1923" fmla="*/ 2200656 w 3403004"/>
                <a:gd name="connsiteY1923" fmla="*/ 177427 h 1648658"/>
                <a:gd name="connsiteX1924" fmla="*/ 2175605 w 3403004"/>
                <a:gd name="connsiteY1924" fmla="*/ 190857 h 1648658"/>
                <a:gd name="connsiteX1925" fmla="*/ 2169986 w 3403004"/>
                <a:gd name="connsiteY1925" fmla="*/ 196477 h 1648658"/>
                <a:gd name="connsiteX1926" fmla="*/ 2214658 w 3403004"/>
                <a:gd name="connsiteY1926" fmla="*/ 196477 h 1648658"/>
                <a:gd name="connsiteX1927" fmla="*/ 2221992 w 3403004"/>
                <a:gd name="connsiteY1927" fmla="*/ 185047 h 1648658"/>
                <a:gd name="connsiteX1928" fmla="*/ 1788414 w 3403004"/>
                <a:gd name="connsiteY1928" fmla="*/ 386977 h 1648658"/>
                <a:gd name="connsiteX1929" fmla="*/ 1798225 w 3403004"/>
                <a:gd name="connsiteY1929" fmla="*/ 386977 h 1648658"/>
                <a:gd name="connsiteX1930" fmla="*/ 1828705 w 3403004"/>
                <a:gd name="connsiteY1930" fmla="*/ 379453 h 1648658"/>
                <a:gd name="connsiteX1931" fmla="*/ 1836896 w 3403004"/>
                <a:gd name="connsiteY1931" fmla="*/ 367927 h 1648658"/>
                <a:gd name="connsiteX1932" fmla="*/ 1785557 w 3403004"/>
                <a:gd name="connsiteY1932" fmla="*/ 367927 h 1648658"/>
                <a:gd name="connsiteX1933" fmla="*/ 1787176 w 3403004"/>
                <a:gd name="connsiteY1933" fmla="*/ 377548 h 1648658"/>
                <a:gd name="connsiteX1934" fmla="*/ 1788414 w 3403004"/>
                <a:gd name="connsiteY1934" fmla="*/ 386977 h 1648658"/>
                <a:gd name="connsiteX1935" fmla="*/ 1642967 w 3403004"/>
                <a:gd name="connsiteY1935" fmla="*/ 407361 h 1648658"/>
                <a:gd name="connsiteX1936" fmla="*/ 1629823 w 3403004"/>
                <a:gd name="connsiteY1936" fmla="*/ 418695 h 1648658"/>
                <a:gd name="connsiteX1937" fmla="*/ 1687354 w 3403004"/>
                <a:gd name="connsiteY1937" fmla="*/ 418695 h 1648658"/>
                <a:gd name="connsiteX1938" fmla="*/ 1675448 w 3403004"/>
                <a:gd name="connsiteY1938" fmla="*/ 407361 h 1648658"/>
                <a:gd name="connsiteX1939" fmla="*/ 1667732 w 3403004"/>
                <a:gd name="connsiteY1939" fmla="*/ 399645 h 1648658"/>
                <a:gd name="connsiteX1940" fmla="*/ 1634014 w 3403004"/>
                <a:gd name="connsiteY1940" fmla="*/ 399645 h 1648658"/>
                <a:gd name="connsiteX1941" fmla="*/ 1642967 w 3403004"/>
                <a:gd name="connsiteY1941" fmla="*/ 407361 h 1648658"/>
                <a:gd name="connsiteX1942" fmla="*/ 1525524 w 3403004"/>
                <a:gd name="connsiteY1942" fmla="*/ 273916 h 1648658"/>
                <a:gd name="connsiteX1943" fmla="*/ 1524095 w 3403004"/>
                <a:gd name="connsiteY1943" fmla="*/ 272677 h 1648658"/>
                <a:gd name="connsiteX1944" fmla="*/ 1435227 w 3403004"/>
                <a:gd name="connsiteY1944" fmla="*/ 272677 h 1648658"/>
                <a:gd name="connsiteX1945" fmla="*/ 1437037 w 3403004"/>
                <a:gd name="connsiteY1945" fmla="*/ 279059 h 1648658"/>
                <a:gd name="connsiteX1946" fmla="*/ 1445419 w 3403004"/>
                <a:gd name="connsiteY1946" fmla="*/ 291727 h 1648658"/>
                <a:gd name="connsiteX1947" fmla="*/ 1504093 w 3403004"/>
                <a:gd name="connsiteY1947" fmla="*/ 291727 h 1648658"/>
                <a:gd name="connsiteX1948" fmla="*/ 1517904 w 3403004"/>
                <a:gd name="connsiteY1948" fmla="*/ 289346 h 1648658"/>
                <a:gd name="connsiteX1949" fmla="*/ 1525524 w 3403004"/>
                <a:gd name="connsiteY1949" fmla="*/ 273916 h 1648658"/>
                <a:gd name="connsiteX1950" fmla="*/ 494538 w 3403004"/>
                <a:gd name="connsiteY1950" fmla="*/ 213908 h 1648658"/>
                <a:gd name="connsiteX1951" fmla="*/ 520541 w 3403004"/>
                <a:gd name="connsiteY1951" fmla="*/ 209145 h 1648658"/>
                <a:gd name="connsiteX1952" fmla="*/ 484156 w 3403004"/>
                <a:gd name="connsiteY1952" fmla="*/ 209145 h 1648658"/>
                <a:gd name="connsiteX1953" fmla="*/ 494538 w 3403004"/>
                <a:gd name="connsiteY1953" fmla="*/ 213908 h 1648658"/>
                <a:gd name="connsiteX1954" fmla="*/ 545116 w 3403004"/>
                <a:gd name="connsiteY1954" fmla="*/ 220671 h 1648658"/>
                <a:gd name="connsiteX1955" fmla="*/ 553688 w 3403004"/>
                <a:gd name="connsiteY1955" fmla="*/ 228195 h 1648658"/>
                <a:gd name="connsiteX1956" fmla="*/ 703231 w 3403004"/>
                <a:gd name="connsiteY1956" fmla="*/ 228195 h 1648658"/>
                <a:gd name="connsiteX1957" fmla="*/ 703898 w 3403004"/>
                <a:gd name="connsiteY1957" fmla="*/ 227338 h 1648658"/>
                <a:gd name="connsiteX1958" fmla="*/ 689229 w 3403004"/>
                <a:gd name="connsiteY1958" fmla="*/ 214861 h 1648658"/>
                <a:gd name="connsiteX1959" fmla="*/ 675989 w 3403004"/>
                <a:gd name="connsiteY1959" fmla="*/ 209145 h 1648658"/>
                <a:gd name="connsiteX1960" fmla="*/ 643033 w 3403004"/>
                <a:gd name="connsiteY1960" fmla="*/ 209145 h 1648658"/>
                <a:gd name="connsiteX1961" fmla="*/ 641128 w 3403004"/>
                <a:gd name="connsiteY1961" fmla="*/ 210003 h 1648658"/>
                <a:gd name="connsiteX1962" fmla="*/ 640271 w 3403004"/>
                <a:gd name="connsiteY1962" fmla="*/ 209145 h 1648658"/>
                <a:gd name="connsiteX1963" fmla="*/ 537020 w 3403004"/>
                <a:gd name="connsiteY1963" fmla="*/ 209145 h 1648658"/>
                <a:gd name="connsiteX1964" fmla="*/ 545116 w 3403004"/>
                <a:gd name="connsiteY1964" fmla="*/ 220671 h 1648658"/>
                <a:gd name="connsiteX1965" fmla="*/ 673799 w 3403004"/>
                <a:gd name="connsiteY1965" fmla="*/ 151995 h 1648658"/>
                <a:gd name="connsiteX1966" fmla="*/ 672275 w 3403004"/>
                <a:gd name="connsiteY1966" fmla="*/ 164664 h 1648658"/>
                <a:gd name="connsiteX1967" fmla="*/ 684657 w 3403004"/>
                <a:gd name="connsiteY1967" fmla="*/ 164664 h 1648658"/>
                <a:gd name="connsiteX1968" fmla="*/ 686848 w 3403004"/>
                <a:gd name="connsiteY1968" fmla="*/ 162854 h 1648658"/>
                <a:gd name="connsiteX1969" fmla="*/ 709041 w 3403004"/>
                <a:gd name="connsiteY1969" fmla="*/ 164664 h 1648658"/>
                <a:gd name="connsiteX1970" fmla="*/ 730187 w 3403004"/>
                <a:gd name="connsiteY1970" fmla="*/ 164664 h 1648658"/>
                <a:gd name="connsiteX1971" fmla="*/ 734092 w 3403004"/>
                <a:gd name="connsiteY1971" fmla="*/ 157711 h 1648658"/>
                <a:gd name="connsiteX1972" fmla="*/ 719995 w 3403004"/>
                <a:gd name="connsiteY1972" fmla="*/ 149328 h 1648658"/>
                <a:gd name="connsiteX1973" fmla="*/ 673799 w 3403004"/>
                <a:gd name="connsiteY1973" fmla="*/ 151995 h 1648658"/>
                <a:gd name="connsiteX1974" fmla="*/ 668369 w 3403004"/>
                <a:gd name="connsiteY1974" fmla="*/ 196477 h 1648658"/>
                <a:gd name="connsiteX1975" fmla="*/ 673799 w 3403004"/>
                <a:gd name="connsiteY1975" fmla="*/ 185047 h 1648658"/>
                <a:gd name="connsiteX1976" fmla="*/ 656749 w 3403004"/>
                <a:gd name="connsiteY1976" fmla="*/ 184095 h 1648658"/>
                <a:gd name="connsiteX1977" fmla="*/ 637985 w 3403004"/>
                <a:gd name="connsiteY1977" fmla="*/ 185047 h 1648658"/>
                <a:gd name="connsiteX1978" fmla="*/ 640175 w 3403004"/>
                <a:gd name="connsiteY1978" fmla="*/ 196477 h 1648658"/>
                <a:gd name="connsiteX1979" fmla="*/ 668369 w 3403004"/>
                <a:gd name="connsiteY1979" fmla="*/ 196477 h 1648658"/>
                <a:gd name="connsiteX1980" fmla="*/ 673799 w 3403004"/>
                <a:gd name="connsiteY1980" fmla="*/ 130850 h 1648658"/>
                <a:gd name="connsiteX1981" fmla="*/ 695516 w 3403004"/>
                <a:gd name="connsiteY1981" fmla="*/ 130183 h 1648658"/>
                <a:gd name="connsiteX1982" fmla="*/ 696087 w 3403004"/>
                <a:gd name="connsiteY1982" fmla="*/ 132945 h 1648658"/>
                <a:gd name="connsiteX1983" fmla="*/ 719900 w 3403004"/>
                <a:gd name="connsiteY1983" fmla="*/ 132945 h 1648658"/>
                <a:gd name="connsiteX1984" fmla="*/ 716661 w 3403004"/>
                <a:gd name="connsiteY1984" fmla="*/ 125707 h 1648658"/>
                <a:gd name="connsiteX1985" fmla="*/ 704183 w 3403004"/>
                <a:gd name="connsiteY1985" fmla="*/ 117324 h 1648658"/>
                <a:gd name="connsiteX1986" fmla="*/ 678085 w 3403004"/>
                <a:gd name="connsiteY1986" fmla="*/ 114753 h 1648658"/>
                <a:gd name="connsiteX1987" fmla="*/ 662845 w 3403004"/>
                <a:gd name="connsiteY1987" fmla="*/ 122468 h 1648658"/>
                <a:gd name="connsiteX1988" fmla="*/ 673799 w 3403004"/>
                <a:gd name="connsiteY1988" fmla="*/ 130850 h 1648658"/>
                <a:gd name="connsiteX1989" fmla="*/ 1241679 w 3403004"/>
                <a:gd name="connsiteY1989" fmla="*/ 312396 h 1648658"/>
                <a:gd name="connsiteX1990" fmla="*/ 1243298 w 3403004"/>
                <a:gd name="connsiteY1990" fmla="*/ 304395 h 1648658"/>
                <a:gd name="connsiteX1991" fmla="*/ 1167765 w 3403004"/>
                <a:gd name="connsiteY1991" fmla="*/ 304395 h 1648658"/>
                <a:gd name="connsiteX1992" fmla="*/ 1173099 w 3403004"/>
                <a:gd name="connsiteY1992" fmla="*/ 309825 h 1648658"/>
                <a:gd name="connsiteX1993" fmla="*/ 1191482 w 3403004"/>
                <a:gd name="connsiteY1993" fmla="*/ 323445 h 1648658"/>
                <a:gd name="connsiteX1994" fmla="*/ 1240917 w 3403004"/>
                <a:gd name="connsiteY1994" fmla="*/ 323445 h 1648658"/>
                <a:gd name="connsiteX1995" fmla="*/ 1241679 w 3403004"/>
                <a:gd name="connsiteY1995" fmla="*/ 312396 h 1648658"/>
                <a:gd name="connsiteX1996" fmla="*/ 1638110 w 3403004"/>
                <a:gd name="connsiteY1996" fmla="*/ 351544 h 1648658"/>
                <a:gd name="connsiteX1997" fmla="*/ 1624203 w 3403004"/>
                <a:gd name="connsiteY1997" fmla="*/ 355259 h 1648658"/>
                <a:gd name="connsiteX1998" fmla="*/ 1658874 w 3403004"/>
                <a:gd name="connsiteY1998" fmla="*/ 355259 h 1648658"/>
                <a:gd name="connsiteX1999" fmla="*/ 1638110 w 3403004"/>
                <a:gd name="connsiteY1999" fmla="*/ 351544 h 1648658"/>
                <a:gd name="connsiteX2000" fmla="*/ 1221296 w 3403004"/>
                <a:gd name="connsiteY2000" fmla="*/ 338686 h 1648658"/>
                <a:gd name="connsiteX2001" fmla="*/ 1231392 w 3403004"/>
                <a:gd name="connsiteY2001" fmla="*/ 336114 h 1648658"/>
                <a:gd name="connsiteX2002" fmla="*/ 1217295 w 3403004"/>
                <a:gd name="connsiteY2002" fmla="*/ 336114 h 1648658"/>
                <a:gd name="connsiteX2003" fmla="*/ 1221296 w 3403004"/>
                <a:gd name="connsiteY2003" fmla="*/ 338686 h 1648658"/>
                <a:gd name="connsiteX2004" fmla="*/ 523113 w 3403004"/>
                <a:gd name="connsiteY2004" fmla="*/ 227338 h 1648658"/>
                <a:gd name="connsiteX2005" fmla="*/ 499396 w 3403004"/>
                <a:gd name="connsiteY2005" fmla="*/ 221433 h 1648658"/>
                <a:gd name="connsiteX2006" fmla="*/ 471868 w 3403004"/>
                <a:gd name="connsiteY2006" fmla="*/ 220575 h 1648658"/>
                <a:gd name="connsiteX2007" fmla="*/ 460343 w 3403004"/>
                <a:gd name="connsiteY2007" fmla="*/ 228100 h 1648658"/>
                <a:gd name="connsiteX2008" fmla="*/ 524256 w 3403004"/>
                <a:gd name="connsiteY2008" fmla="*/ 228100 h 1648658"/>
                <a:gd name="connsiteX2009" fmla="*/ 523113 w 3403004"/>
                <a:gd name="connsiteY2009" fmla="*/ 227338 h 1648658"/>
                <a:gd name="connsiteX2010" fmla="*/ 1616012 w 3403004"/>
                <a:gd name="connsiteY2010" fmla="*/ 435936 h 1648658"/>
                <a:gd name="connsiteX2011" fmla="*/ 1637348 w 3403004"/>
                <a:gd name="connsiteY2011" fmla="*/ 439079 h 1648658"/>
                <a:gd name="connsiteX2012" fmla="*/ 1636490 w 3403004"/>
                <a:gd name="connsiteY2012" fmla="*/ 447747 h 1648658"/>
                <a:gd name="connsiteX2013" fmla="*/ 1649540 w 3403004"/>
                <a:gd name="connsiteY2013" fmla="*/ 440984 h 1648658"/>
                <a:gd name="connsiteX2014" fmla="*/ 1675638 w 3403004"/>
                <a:gd name="connsiteY2014" fmla="*/ 445842 h 1648658"/>
                <a:gd name="connsiteX2015" fmla="*/ 1691640 w 3403004"/>
                <a:gd name="connsiteY2015" fmla="*/ 431364 h 1648658"/>
                <a:gd name="connsiteX2016" fmla="*/ 1618679 w 3403004"/>
                <a:gd name="connsiteY2016" fmla="*/ 431364 h 1648658"/>
                <a:gd name="connsiteX2017" fmla="*/ 1616012 w 3403004"/>
                <a:gd name="connsiteY2017" fmla="*/ 435936 h 1648658"/>
                <a:gd name="connsiteX2018" fmla="*/ 1614202 w 3403004"/>
                <a:gd name="connsiteY2018" fmla="*/ 386977 h 1648658"/>
                <a:gd name="connsiteX2019" fmla="*/ 1659160 w 3403004"/>
                <a:gd name="connsiteY2019" fmla="*/ 386977 h 1648658"/>
                <a:gd name="connsiteX2020" fmla="*/ 1655255 w 3403004"/>
                <a:gd name="connsiteY2020" fmla="*/ 382310 h 1648658"/>
                <a:gd name="connsiteX2021" fmla="*/ 1665256 w 3403004"/>
                <a:gd name="connsiteY2021" fmla="*/ 367927 h 1648658"/>
                <a:gd name="connsiteX2022" fmla="*/ 1604010 w 3403004"/>
                <a:gd name="connsiteY2022" fmla="*/ 367927 h 1648658"/>
                <a:gd name="connsiteX2023" fmla="*/ 1607153 w 3403004"/>
                <a:gd name="connsiteY2023" fmla="*/ 376595 h 1648658"/>
                <a:gd name="connsiteX2024" fmla="*/ 1614202 w 3403004"/>
                <a:gd name="connsiteY2024" fmla="*/ 386977 h 1648658"/>
                <a:gd name="connsiteX2025" fmla="*/ 1051655 w 3403004"/>
                <a:gd name="connsiteY2025" fmla="*/ 276487 h 1648658"/>
                <a:gd name="connsiteX2026" fmla="*/ 1068800 w 3403004"/>
                <a:gd name="connsiteY2026" fmla="*/ 282298 h 1648658"/>
                <a:gd name="connsiteX2027" fmla="*/ 1081850 w 3403004"/>
                <a:gd name="connsiteY2027" fmla="*/ 273630 h 1648658"/>
                <a:gd name="connsiteX2028" fmla="*/ 1082612 w 3403004"/>
                <a:gd name="connsiteY2028" fmla="*/ 272677 h 1648658"/>
                <a:gd name="connsiteX2029" fmla="*/ 1044702 w 3403004"/>
                <a:gd name="connsiteY2029" fmla="*/ 272677 h 1648658"/>
                <a:gd name="connsiteX2030" fmla="*/ 1051655 w 3403004"/>
                <a:gd name="connsiteY2030" fmla="*/ 276487 h 1648658"/>
                <a:gd name="connsiteX2031" fmla="*/ 1579340 w 3403004"/>
                <a:gd name="connsiteY2031" fmla="*/ 418695 h 1648658"/>
                <a:gd name="connsiteX2032" fmla="*/ 1615916 w 3403004"/>
                <a:gd name="connsiteY2032" fmla="*/ 418695 h 1648658"/>
                <a:gd name="connsiteX2033" fmla="*/ 1617631 w 3403004"/>
                <a:gd name="connsiteY2033" fmla="*/ 412123 h 1648658"/>
                <a:gd name="connsiteX2034" fmla="*/ 1616202 w 3403004"/>
                <a:gd name="connsiteY2034" fmla="*/ 399645 h 1648658"/>
                <a:gd name="connsiteX2035" fmla="*/ 1580483 w 3403004"/>
                <a:gd name="connsiteY2035" fmla="*/ 399645 h 1648658"/>
                <a:gd name="connsiteX2036" fmla="*/ 1576959 w 3403004"/>
                <a:gd name="connsiteY2036" fmla="*/ 407361 h 1648658"/>
                <a:gd name="connsiteX2037" fmla="*/ 1579340 w 3403004"/>
                <a:gd name="connsiteY2037" fmla="*/ 418695 h 1648658"/>
                <a:gd name="connsiteX2038" fmla="*/ 908114 w 3403004"/>
                <a:gd name="connsiteY2038" fmla="*/ 386977 h 1648658"/>
                <a:gd name="connsiteX2039" fmla="*/ 918019 w 3403004"/>
                <a:gd name="connsiteY2039" fmla="*/ 386977 h 1648658"/>
                <a:gd name="connsiteX2040" fmla="*/ 908114 w 3403004"/>
                <a:gd name="connsiteY2040" fmla="*/ 386977 h 1648658"/>
                <a:gd name="connsiteX2041" fmla="*/ 1104614 w 3403004"/>
                <a:gd name="connsiteY2041" fmla="*/ 384215 h 1648658"/>
                <a:gd name="connsiteX2042" fmla="*/ 1084898 w 3403004"/>
                <a:gd name="connsiteY2042" fmla="*/ 382882 h 1648658"/>
                <a:gd name="connsiteX2043" fmla="*/ 1080611 w 3403004"/>
                <a:gd name="connsiteY2043" fmla="*/ 367927 h 1648658"/>
                <a:gd name="connsiteX2044" fmla="*/ 937165 w 3403004"/>
                <a:gd name="connsiteY2044" fmla="*/ 367927 h 1648658"/>
                <a:gd name="connsiteX2045" fmla="*/ 938403 w 3403004"/>
                <a:gd name="connsiteY2045" fmla="*/ 369832 h 1648658"/>
                <a:gd name="connsiteX2046" fmla="*/ 932688 w 3403004"/>
                <a:gd name="connsiteY2046" fmla="*/ 383262 h 1648658"/>
                <a:gd name="connsiteX2047" fmla="*/ 928116 w 3403004"/>
                <a:gd name="connsiteY2047" fmla="*/ 386977 h 1648658"/>
                <a:gd name="connsiteX2048" fmla="*/ 1109663 w 3403004"/>
                <a:gd name="connsiteY2048" fmla="*/ 386977 h 1648658"/>
                <a:gd name="connsiteX2049" fmla="*/ 1104614 w 3403004"/>
                <a:gd name="connsiteY2049" fmla="*/ 384215 h 1648658"/>
                <a:gd name="connsiteX2050" fmla="*/ 1753743 w 3403004"/>
                <a:gd name="connsiteY2050" fmla="*/ 377548 h 1648658"/>
                <a:gd name="connsiteX2051" fmla="*/ 1751076 w 3403004"/>
                <a:gd name="connsiteY2051" fmla="*/ 386977 h 1648658"/>
                <a:gd name="connsiteX2052" fmla="*/ 1775651 w 3403004"/>
                <a:gd name="connsiteY2052" fmla="*/ 386977 h 1648658"/>
                <a:gd name="connsiteX2053" fmla="*/ 1774889 w 3403004"/>
                <a:gd name="connsiteY2053" fmla="*/ 370785 h 1648658"/>
                <a:gd name="connsiteX2054" fmla="*/ 1753743 w 3403004"/>
                <a:gd name="connsiteY2054" fmla="*/ 377548 h 1648658"/>
                <a:gd name="connsiteX2055" fmla="*/ 779621 w 3403004"/>
                <a:gd name="connsiteY2055" fmla="*/ 353449 h 1648658"/>
                <a:gd name="connsiteX2056" fmla="*/ 775335 w 3403004"/>
                <a:gd name="connsiteY2056" fmla="*/ 336876 h 1648658"/>
                <a:gd name="connsiteX2057" fmla="*/ 775240 w 3403004"/>
                <a:gd name="connsiteY2057" fmla="*/ 336209 h 1648658"/>
                <a:gd name="connsiteX2058" fmla="*/ 298418 w 3403004"/>
                <a:gd name="connsiteY2058" fmla="*/ 336209 h 1648658"/>
                <a:gd name="connsiteX2059" fmla="*/ 305943 w 3403004"/>
                <a:gd name="connsiteY2059" fmla="*/ 338400 h 1648658"/>
                <a:gd name="connsiteX2060" fmla="*/ 346424 w 3403004"/>
                <a:gd name="connsiteY2060" fmla="*/ 347734 h 1648658"/>
                <a:gd name="connsiteX2061" fmla="*/ 361093 w 3403004"/>
                <a:gd name="connsiteY2061" fmla="*/ 355259 h 1648658"/>
                <a:gd name="connsiteX2062" fmla="*/ 782384 w 3403004"/>
                <a:gd name="connsiteY2062" fmla="*/ 355259 h 1648658"/>
                <a:gd name="connsiteX2063" fmla="*/ 779621 w 3403004"/>
                <a:gd name="connsiteY2063" fmla="*/ 353449 h 1648658"/>
                <a:gd name="connsiteX2064" fmla="*/ 2210657 w 3403004"/>
                <a:gd name="connsiteY2064" fmla="*/ 726829 h 1648658"/>
                <a:gd name="connsiteX2065" fmla="*/ 2202275 w 3403004"/>
                <a:gd name="connsiteY2065" fmla="*/ 736164 h 1648658"/>
                <a:gd name="connsiteX2066" fmla="*/ 2215896 w 3403004"/>
                <a:gd name="connsiteY2066" fmla="*/ 736164 h 1648658"/>
                <a:gd name="connsiteX2067" fmla="*/ 2210657 w 3403004"/>
                <a:gd name="connsiteY2067" fmla="*/ 726829 h 1648658"/>
                <a:gd name="connsiteX2068" fmla="*/ 2053399 w 3403004"/>
                <a:gd name="connsiteY2068" fmla="*/ 784551 h 1648658"/>
                <a:gd name="connsiteX2069" fmla="*/ 2067497 w 3403004"/>
                <a:gd name="connsiteY2069" fmla="*/ 799600 h 1648658"/>
                <a:gd name="connsiteX2070" fmla="*/ 2229898 w 3403004"/>
                <a:gd name="connsiteY2070" fmla="*/ 799600 h 1648658"/>
                <a:gd name="connsiteX2071" fmla="*/ 2240280 w 3403004"/>
                <a:gd name="connsiteY2071" fmla="*/ 780550 h 1648658"/>
                <a:gd name="connsiteX2072" fmla="*/ 2050923 w 3403004"/>
                <a:gd name="connsiteY2072" fmla="*/ 780550 h 1648658"/>
                <a:gd name="connsiteX2073" fmla="*/ 2053399 w 3403004"/>
                <a:gd name="connsiteY2073" fmla="*/ 784551 h 1648658"/>
                <a:gd name="connsiteX2074" fmla="*/ 2197608 w 3403004"/>
                <a:gd name="connsiteY2074" fmla="*/ 720066 h 1648658"/>
                <a:gd name="connsiteX2075" fmla="*/ 2206276 w 3403004"/>
                <a:gd name="connsiteY2075" fmla="*/ 717114 h 1648658"/>
                <a:gd name="connsiteX2076" fmla="*/ 2192750 w 3403004"/>
                <a:gd name="connsiteY2076" fmla="*/ 717114 h 1648658"/>
                <a:gd name="connsiteX2077" fmla="*/ 2197608 w 3403004"/>
                <a:gd name="connsiteY2077" fmla="*/ 720066 h 1648658"/>
                <a:gd name="connsiteX2078" fmla="*/ 1997774 w 3403004"/>
                <a:gd name="connsiteY2078" fmla="*/ 701588 h 1648658"/>
                <a:gd name="connsiteX2079" fmla="*/ 2017586 w 3403004"/>
                <a:gd name="connsiteY2079" fmla="*/ 700826 h 1648658"/>
                <a:gd name="connsiteX2080" fmla="*/ 2018824 w 3403004"/>
                <a:gd name="connsiteY2080" fmla="*/ 704445 h 1648658"/>
                <a:gd name="connsiteX2081" fmla="*/ 2148173 w 3403004"/>
                <a:gd name="connsiteY2081" fmla="*/ 704445 h 1648658"/>
                <a:gd name="connsiteX2082" fmla="*/ 2138077 w 3403004"/>
                <a:gd name="connsiteY2082" fmla="*/ 689301 h 1648658"/>
                <a:gd name="connsiteX2083" fmla="*/ 2138172 w 3403004"/>
                <a:gd name="connsiteY2083" fmla="*/ 685395 h 1648658"/>
                <a:gd name="connsiteX2084" fmla="*/ 1931003 w 3403004"/>
                <a:gd name="connsiteY2084" fmla="*/ 685395 h 1648658"/>
                <a:gd name="connsiteX2085" fmla="*/ 1929479 w 3403004"/>
                <a:gd name="connsiteY2085" fmla="*/ 685395 h 1648658"/>
                <a:gd name="connsiteX2086" fmla="*/ 1576578 w 3403004"/>
                <a:gd name="connsiteY2086" fmla="*/ 685395 h 1648658"/>
                <a:gd name="connsiteX2087" fmla="*/ 1572863 w 3403004"/>
                <a:gd name="connsiteY2087" fmla="*/ 689301 h 1648658"/>
                <a:gd name="connsiteX2088" fmla="*/ 1544098 w 3403004"/>
                <a:gd name="connsiteY2088" fmla="*/ 704445 h 1648658"/>
                <a:gd name="connsiteX2089" fmla="*/ 1999107 w 3403004"/>
                <a:gd name="connsiteY2089" fmla="*/ 704445 h 1648658"/>
                <a:gd name="connsiteX2090" fmla="*/ 1997774 w 3403004"/>
                <a:gd name="connsiteY2090" fmla="*/ 701588 h 1648658"/>
                <a:gd name="connsiteX2091" fmla="*/ 2169890 w 3403004"/>
                <a:gd name="connsiteY2091" fmla="*/ 735497 h 1648658"/>
                <a:gd name="connsiteX2092" fmla="*/ 2157698 w 3403004"/>
                <a:gd name="connsiteY2092" fmla="*/ 718162 h 1648658"/>
                <a:gd name="connsiteX2093" fmla="*/ 2157413 w 3403004"/>
                <a:gd name="connsiteY2093" fmla="*/ 717114 h 1648658"/>
                <a:gd name="connsiteX2094" fmla="*/ 2024539 w 3403004"/>
                <a:gd name="connsiteY2094" fmla="*/ 717114 h 1648658"/>
                <a:gd name="connsiteX2095" fmla="*/ 2029873 w 3403004"/>
                <a:gd name="connsiteY2095" fmla="*/ 732640 h 1648658"/>
                <a:gd name="connsiteX2096" fmla="*/ 2030921 w 3403004"/>
                <a:gd name="connsiteY2096" fmla="*/ 736164 h 1648658"/>
                <a:gd name="connsiteX2097" fmla="*/ 2170557 w 3403004"/>
                <a:gd name="connsiteY2097" fmla="*/ 736164 h 1648658"/>
                <a:gd name="connsiteX2098" fmla="*/ 2169890 w 3403004"/>
                <a:gd name="connsiteY2098" fmla="*/ 735497 h 1648658"/>
                <a:gd name="connsiteX2099" fmla="*/ 2689479 w 3403004"/>
                <a:gd name="connsiteY2099" fmla="*/ 794171 h 1648658"/>
                <a:gd name="connsiteX2100" fmla="*/ 2702147 w 3403004"/>
                <a:gd name="connsiteY2100" fmla="*/ 780645 h 1648658"/>
                <a:gd name="connsiteX2101" fmla="*/ 2560225 w 3403004"/>
                <a:gd name="connsiteY2101" fmla="*/ 780645 h 1648658"/>
                <a:gd name="connsiteX2102" fmla="*/ 2572988 w 3403004"/>
                <a:gd name="connsiteY2102" fmla="*/ 798076 h 1648658"/>
                <a:gd name="connsiteX2103" fmla="*/ 2573941 w 3403004"/>
                <a:gd name="connsiteY2103" fmla="*/ 799695 h 1648658"/>
                <a:gd name="connsiteX2104" fmla="*/ 2691479 w 3403004"/>
                <a:gd name="connsiteY2104" fmla="*/ 799695 h 1648658"/>
                <a:gd name="connsiteX2105" fmla="*/ 2689479 w 3403004"/>
                <a:gd name="connsiteY2105" fmla="*/ 794171 h 1648658"/>
                <a:gd name="connsiteX2106" fmla="*/ 1778127 w 3403004"/>
                <a:gd name="connsiteY2106" fmla="*/ 636342 h 1648658"/>
                <a:gd name="connsiteX2107" fmla="*/ 1772412 w 3403004"/>
                <a:gd name="connsiteY2107" fmla="*/ 623864 h 1648658"/>
                <a:gd name="connsiteX2108" fmla="*/ 1784604 w 3403004"/>
                <a:gd name="connsiteY2108" fmla="*/ 621864 h 1648658"/>
                <a:gd name="connsiteX2109" fmla="*/ 1614107 w 3403004"/>
                <a:gd name="connsiteY2109" fmla="*/ 621864 h 1648658"/>
                <a:gd name="connsiteX2110" fmla="*/ 1595628 w 3403004"/>
                <a:gd name="connsiteY2110" fmla="*/ 636342 h 1648658"/>
                <a:gd name="connsiteX2111" fmla="*/ 1589723 w 3403004"/>
                <a:gd name="connsiteY2111" fmla="*/ 640914 h 1648658"/>
                <a:gd name="connsiteX2112" fmla="*/ 1785176 w 3403004"/>
                <a:gd name="connsiteY2112" fmla="*/ 640914 h 1648658"/>
                <a:gd name="connsiteX2113" fmla="*/ 1778127 w 3403004"/>
                <a:gd name="connsiteY2113" fmla="*/ 636342 h 1648658"/>
                <a:gd name="connsiteX2114" fmla="*/ 2351532 w 3403004"/>
                <a:gd name="connsiteY2114" fmla="*/ 783598 h 1648658"/>
                <a:gd name="connsiteX2115" fmla="*/ 2358390 w 3403004"/>
                <a:gd name="connsiteY2115" fmla="*/ 780645 h 1648658"/>
                <a:gd name="connsiteX2116" fmla="*/ 2346865 w 3403004"/>
                <a:gd name="connsiteY2116" fmla="*/ 780645 h 1648658"/>
                <a:gd name="connsiteX2117" fmla="*/ 2351532 w 3403004"/>
                <a:gd name="connsiteY2117" fmla="*/ 783598 h 1648658"/>
                <a:gd name="connsiteX2118" fmla="*/ 2727008 w 3403004"/>
                <a:gd name="connsiteY2118" fmla="*/ 818269 h 1648658"/>
                <a:gd name="connsiteX2119" fmla="*/ 2731008 w 3403004"/>
                <a:gd name="connsiteY2119" fmla="*/ 812364 h 1648658"/>
                <a:gd name="connsiteX2120" fmla="*/ 2714816 w 3403004"/>
                <a:gd name="connsiteY2120" fmla="*/ 812364 h 1648658"/>
                <a:gd name="connsiteX2121" fmla="*/ 2727008 w 3403004"/>
                <a:gd name="connsiteY2121" fmla="*/ 818269 h 1648658"/>
                <a:gd name="connsiteX2122" fmla="*/ 2369630 w 3403004"/>
                <a:gd name="connsiteY2122" fmla="*/ 799695 h 1648658"/>
                <a:gd name="connsiteX2123" fmla="*/ 2487168 w 3403004"/>
                <a:gd name="connsiteY2123" fmla="*/ 799695 h 1648658"/>
                <a:gd name="connsiteX2124" fmla="*/ 2490788 w 3403004"/>
                <a:gd name="connsiteY2124" fmla="*/ 796171 h 1648658"/>
                <a:gd name="connsiteX2125" fmla="*/ 2502027 w 3403004"/>
                <a:gd name="connsiteY2125" fmla="*/ 780645 h 1648658"/>
                <a:gd name="connsiteX2126" fmla="*/ 2370201 w 3403004"/>
                <a:gd name="connsiteY2126" fmla="*/ 780645 h 1648658"/>
                <a:gd name="connsiteX2127" fmla="*/ 2369630 w 3403004"/>
                <a:gd name="connsiteY2127" fmla="*/ 799695 h 1648658"/>
                <a:gd name="connsiteX2128" fmla="*/ 456819 w 3403004"/>
                <a:gd name="connsiteY2128" fmla="*/ 228195 h 1648658"/>
                <a:gd name="connsiteX2129" fmla="*/ 451390 w 3403004"/>
                <a:gd name="connsiteY2129" fmla="*/ 218670 h 1648658"/>
                <a:gd name="connsiteX2130" fmla="*/ 441674 w 3403004"/>
                <a:gd name="connsiteY2130" fmla="*/ 223528 h 1648658"/>
                <a:gd name="connsiteX2131" fmla="*/ 418814 w 3403004"/>
                <a:gd name="connsiteY2131" fmla="*/ 219623 h 1648658"/>
                <a:gd name="connsiteX2132" fmla="*/ 398431 w 3403004"/>
                <a:gd name="connsiteY2132" fmla="*/ 226386 h 1648658"/>
                <a:gd name="connsiteX2133" fmla="*/ 376428 w 3403004"/>
                <a:gd name="connsiteY2133" fmla="*/ 223528 h 1648658"/>
                <a:gd name="connsiteX2134" fmla="*/ 371570 w 3403004"/>
                <a:gd name="connsiteY2134" fmla="*/ 224481 h 1648658"/>
                <a:gd name="connsiteX2135" fmla="*/ 370618 w 3403004"/>
                <a:gd name="connsiteY2135" fmla="*/ 228195 h 1648658"/>
                <a:gd name="connsiteX2136" fmla="*/ 456819 w 3403004"/>
                <a:gd name="connsiteY2136" fmla="*/ 228195 h 1648658"/>
                <a:gd name="connsiteX2137" fmla="*/ 1062228 w 3403004"/>
                <a:gd name="connsiteY2137" fmla="*/ 253341 h 1648658"/>
                <a:gd name="connsiteX2138" fmla="*/ 1044321 w 3403004"/>
                <a:gd name="connsiteY2138" fmla="*/ 241816 h 1648658"/>
                <a:gd name="connsiteX2139" fmla="*/ 1029843 w 3403004"/>
                <a:gd name="connsiteY2139" fmla="*/ 240864 h 1648658"/>
                <a:gd name="connsiteX2140" fmla="*/ 941927 w 3403004"/>
                <a:gd name="connsiteY2140" fmla="*/ 240864 h 1648658"/>
                <a:gd name="connsiteX2141" fmla="*/ 935927 w 3403004"/>
                <a:gd name="connsiteY2141" fmla="*/ 250389 h 1648658"/>
                <a:gd name="connsiteX2142" fmla="*/ 934307 w 3403004"/>
                <a:gd name="connsiteY2142" fmla="*/ 257152 h 1648658"/>
                <a:gd name="connsiteX2143" fmla="*/ 949738 w 3403004"/>
                <a:gd name="connsiteY2143" fmla="*/ 258104 h 1648658"/>
                <a:gd name="connsiteX2144" fmla="*/ 957929 w 3403004"/>
                <a:gd name="connsiteY2144" fmla="*/ 245626 h 1648658"/>
                <a:gd name="connsiteX2145" fmla="*/ 967740 w 3403004"/>
                <a:gd name="connsiteY2145" fmla="*/ 245626 h 1648658"/>
                <a:gd name="connsiteX2146" fmla="*/ 971836 w 3403004"/>
                <a:gd name="connsiteY2146" fmla="*/ 254294 h 1648658"/>
                <a:gd name="connsiteX2147" fmla="*/ 961263 w 3403004"/>
                <a:gd name="connsiteY2147" fmla="*/ 259914 h 1648658"/>
                <a:gd name="connsiteX2148" fmla="*/ 1079278 w 3403004"/>
                <a:gd name="connsiteY2148" fmla="*/ 259914 h 1648658"/>
                <a:gd name="connsiteX2149" fmla="*/ 1062228 w 3403004"/>
                <a:gd name="connsiteY2149" fmla="*/ 253341 h 1648658"/>
                <a:gd name="connsiteX2150" fmla="*/ 952310 w 3403004"/>
                <a:gd name="connsiteY2150" fmla="*/ 272677 h 1648658"/>
                <a:gd name="connsiteX2151" fmla="*/ 941927 w 3403004"/>
                <a:gd name="connsiteY2151" fmla="*/ 272677 h 1648658"/>
                <a:gd name="connsiteX2152" fmla="*/ 925449 w 3403004"/>
                <a:gd name="connsiteY2152" fmla="*/ 272677 h 1648658"/>
                <a:gd name="connsiteX2153" fmla="*/ 923068 w 3403004"/>
                <a:gd name="connsiteY2153" fmla="*/ 275535 h 1648658"/>
                <a:gd name="connsiteX2154" fmla="*/ 923449 w 3403004"/>
                <a:gd name="connsiteY2154" fmla="*/ 291727 h 1648658"/>
                <a:gd name="connsiteX2155" fmla="*/ 933164 w 3403004"/>
                <a:gd name="connsiteY2155" fmla="*/ 291727 h 1648658"/>
                <a:gd name="connsiteX2156" fmla="*/ 939356 w 3403004"/>
                <a:gd name="connsiteY2156" fmla="*/ 289917 h 1648658"/>
                <a:gd name="connsiteX2157" fmla="*/ 968693 w 3403004"/>
                <a:gd name="connsiteY2157" fmla="*/ 290870 h 1648658"/>
                <a:gd name="connsiteX2158" fmla="*/ 972217 w 3403004"/>
                <a:gd name="connsiteY2158" fmla="*/ 291632 h 1648658"/>
                <a:gd name="connsiteX2159" fmla="*/ 1050798 w 3403004"/>
                <a:gd name="connsiteY2159" fmla="*/ 291632 h 1648658"/>
                <a:gd name="connsiteX2160" fmla="*/ 1032224 w 3403004"/>
                <a:gd name="connsiteY2160" fmla="*/ 279249 h 1648658"/>
                <a:gd name="connsiteX2161" fmla="*/ 1030319 w 3403004"/>
                <a:gd name="connsiteY2161" fmla="*/ 272582 h 1648658"/>
                <a:gd name="connsiteX2162" fmla="*/ 952310 w 3403004"/>
                <a:gd name="connsiteY2162" fmla="*/ 272582 h 1648658"/>
                <a:gd name="connsiteX2163" fmla="*/ 748665 w 3403004"/>
                <a:gd name="connsiteY2163" fmla="*/ 225433 h 1648658"/>
                <a:gd name="connsiteX2164" fmla="*/ 733997 w 3403004"/>
                <a:gd name="connsiteY2164" fmla="*/ 225433 h 1648658"/>
                <a:gd name="connsiteX2165" fmla="*/ 723900 w 3403004"/>
                <a:gd name="connsiteY2165" fmla="*/ 228195 h 1648658"/>
                <a:gd name="connsiteX2166" fmla="*/ 748189 w 3403004"/>
                <a:gd name="connsiteY2166" fmla="*/ 228195 h 1648658"/>
                <a:gd name="connsiteX2167" fmla="*/ 748665 w 3403004"/>
                <a:gd name="connsiteY2167" fmla="*/ 225433 h 1648658"/>
                <a:gd name="connsiteX2168" fmla="*/ 770573 w 3403004"/>
                <a:gd name="connsiteY2168" fmla="*/ 228195 h 1648658"/>
                <a:gd name="connsiteX2169" fmla="*/ 800291 w 3403004"/>
                <a:gd name="connsiteY2169" fmla="*/ 228195 h 1648658"/>
                <a:gd name="connsiteX2170" fmla="*/ 790289 w 3403004"/>
                <a:gd name="connsiteY2170" fmla="*/ 218670 h 1648658"/>
                <a:gd name="connsiteX2171" fmla="*/ 783241 w 3403004"/>
                <a:gd name="connsiteY2171" fmla="*/ 209145 h 1648658"/>
                <a:gd name="connsiteX2172" fmla="*/ 764286 w 3403004"/>
                <a:gd name="connsiteY2172" fmla="*/ 209145 h 1648658"/>
                <a:gd name="connsiteX2173" fmla="*/ 769144 w 3403004"/>
                <a:gd name="connsiteY2173" fmla="*/ 223528 h 1648658"/>
                <a:gd name="connsiteX2174" fmla="*/ 770573 w 3403004"/>
                <a:gd name="connsiteY2174" fmla="*/ 228195 h 1648658"/>
                <a:gd name="connsiteX2175" fmla="*/ 1592485 w 3403004"/>
                <a:gd name="connsiteY2175" fmla="*/ 598813 h 1648658"/>
                <a:gd name="connsiteX2176" fmla="*/ 1610392 w 3403004"/>
                <a:gd name="connsiteY2176" fmla="*/ 600718 h 1648658"/>
                <a:gd name="connsiteX2177" fmla="*/ 1615631 w 3403004"/>
                <a:gd name="connsiteY2177" fmla="*/ 609100 h 1648658"/>
                <a:gd name="connsiteX2178" fmla="*/ 1623632 w 3403004"/>
                <a:gd name="connsiteY2178" fmla="*/ 609100 h 1648658"/>
                <a:gd name="connsiteX2179" fmla="*/ 1630775 w 3403004"/>
                <a:gd name="connsiteY2179" fmla="*/ 601671 h 1648658"/>
                <a:gd name="connsiteX2180" fmla="*/ 1651921 w 3403004"/>
                <a:gd name="connsiteY2180" fmla="*/ 599766 h 1648658"/>
                <a:gd name="connsiteX2181" fmla="*/ 1664303 w 3403004"/>
                <a:gd name="connsiteY2181" fmla="*/ 590145 h 1648658"/>
                <a:gd name="connsiteX2182" fmla="*/ 1585532 w 3403004"/>
                <a:gd name="connsiteY2182" fmla="*/ 590145 h 1648658"/>
                <a:gd name="connsiteX2183" fmla="*/ 1592485 w 3403004"/>
                <a:gd name="connsiteY2183" fmla="*/ 598813 h 1648658"/>
                <a:gd name="connsiteX2184" fmla="*/ 1150334 w 3403004"/>
                <a:gd name="connsiteY2184" fmla="*/ 279059 h 1648658"/>
                <a:gd name="connsiteX2185" fmla="*/ 1165670 w 3403004"/>
                <a:gd name="connsiteY2185" fmla="*/ 286107 h 1648658"/>
                <a:gd name="connsiteX2186" fmla="*/ 1161193 w 3403004"/>
                <a:gd name="connsiteY2186" fmla="*/ 291727 h 1648658"/>
                <a:gd name="connsiteX2187" fmla="*/ 1256633 w 3403004"/>
                <a:gd name="connsiteY2187" fmla="*/ 291727 h 1648658"/>
                <a:gd name="connsiteX2188" fmla="*/ 1261967 w 3403004"/>
                <a:gd name="connsiteY2188" fmla="*/ 280297 h 1648658"/>
                <a:gd name="connsiteX2189" fmla="*/ 1277398 w 3403004"/>
                <a:gd name="connsiteY2189" fmla="*/ 272677 h 1648658"/>
                <a:gd name="connsiteX2190" fmla="*/ 1147191 w 3403004"/>
                <a:gd name="connsiteY2190" fmla="*/ 272677 h 1648658"/>
                <a:gd name="connsiteX2191" fmla="*/ 1150334 w 3403004"/>
                <a:gd name="connsiteY2191" fmla="*/ 279059 h 1648658"/>
                <a:gd name="connsiteX2192" fmla="*/ 1680972 w 3403004"/>
                <a:gd name="connsiteY2192" fmla="*/ 558332 h 1648658"/>
                <a:gd name="connsiteX2193" fmla="*/ 1586675 w 3403004"/>
                <a:gd name="connsiteY2193" fmla="*/ 558332 h 1648658"/>
                <a:gd name="connsiteX2194" fmla="*/ 1581912 w 3403004"/>
                <a:gd name="connsiteY2194" fmla="*/ 569953 h 1648658"/>
                <a:gd name="connsiteX2195" fmla="*/ 1579150 w 3403004"/>
                <a:gd name="connsiteY2195" fmla="*/ 577382 h 1648658"/>
                <a:gd name="connsiteX2196" fmla="*/ 1673543 w 3403004"/>
                <a:gd name="connsiteY2196" fmla="*/ 577382 h 1648658"/>
                <a:gd name="connsiteX2197" fmla="*/ 1671447 w 3403004"/>
                <a:gd name="connsiteY2197" fmla="*/ 573762 h 1648658"/>
                <a:gd name="connsiteX2198" fmla="*/ 1680972 w 3403004"/>
                <a:gd name="connsiteY2198" fmla="*/ 558332 h 1648658"/>
                <a:gd name="connsiteX2199" fmla="*/ 413099 w 3403004"/>
                <a:gd name="connsiteY2199" fmla="*/ 408313 h 1648658"/>
                <a:gd name="connsiteX2200" fmla="*/ 410528 w 3403004"/>
                <a:gd name="connsiteY2200" fmla="*/ 399645 h 1648658"/>
                <a:gd name="connsiteX2201" fmla="*/ 393001 w 3403004"/>
                <a:gd name="connsiteY2201" fmla="*/ 399645 h 1648658"/>
                <a:gd name="connsiteX2202" fmla="*/ 398526 w 3403004"/>
                <a:gd name="connsiteY2202" fmla="*/ 416981 h 1648658"/>
                <a:gd name="connsiteX2203" fmla="*/ 401288 w 3403004"/>
                <a:gd name="connsiteY2203" fmla="*/ 418695 h 1648658"/>
                <a:gd name="connsiteX2204" fmla="*/ 418147 w 3403004"/>
                <a:gd name="connsiteY2204" fmla="*/ 418695 h 1648658"/>
                <a:gd name="connsiteX2205" fmla="*/ 413099 w 3403004"/>
                <a:gd name="connsiteY2205" fmla="*/ 408313 h 1648658"/>
                <a:gd name="connsiteX2206" fmla="*/ 882110 w 3403004"/>
                <a:gd name="connsiteY2206" fmla="*/ 386977 h 1648658"/>
                <a:gd name="connsiteX2207" fmla="*/ 870299 w 3403004"/>
                <a:gd name="connsiteY2207" fmla="*/ 380691 h 1648658"/>
                <a:gd name="connsiteX2208" fmla="*/ 842391 w 3403004"/>
                <a:gd name="connsiteY2208" fmla="*/ 381357 h 1648658"/>
                <a:gd name="connsiteX2209" fmla="*/ 811435 w 3403004"/>
                <a:gd name="connsiteY2209" fmla="*/ 369832 h 1648658"/>
                <a:gd name="connsiteX2210" fmla="*/ 807720 w 3403004"/>
                <a:gd name="connsiteY2210" fmla="*/ 367927 h 1648658"/>
                <a:gd name="connsiteX2211" fmla="*/ 793623 w 3403004"/>
                <a:gd name="connsiteY2211" fmla="*/ 367927 h 1648658"/>
                <a:gd name="connsiteX2212" fmla="*/ 790289 w 3403004"/>
                <a:gd name="connsiteY2212" fmla="*/ 368880 h 1648658"/>
                <a:gd name="connsiteX2213" fmla="*/ 787908 w 3403004"/>
                <a:gd name="connsiteY2213" fmla="*/ 367927 h 1648658"/>
                <a:gd name="connsiteX2214" fmla="*/ 366903 w 3403004"/>
                <a:gd name="connsiteY2214" fmla="*/ 367927 h 1648658"/>
                <a:gd name="connsiteX2215" fmla="*/ 377381 w 3403004"/>
                <a:gd name="connsiteY2215" fmla="*/ 378500 h 1648658"/>
                <a:gd name="connsiteX2216" fmla="*/ 393383 w 3403004"/>
                <a:gd name="connsiteY2216" fmla="*/ 386977 h 1648658"/>
                <a:gd name="connsiteX2217" fmla="*/ 882110 w 3403004"/>
                <a:gd name="connsiteY2217" fmla="*/ 386977 h 1648658"/>
                <a:gd name="connsiteX2218" fmla="*/ 217646 w 3403004"/>
                <a:gd name="connsiteY2218" fmla="*/ 340019 h 1648658"/>
                <a:gd name="connsiteX2219" fmla="*/ 230695 w 3403004"/>
                <a:gd name="connsiteY2219" fmla="*/ 341924 h 1648658"/>
                <a:gd name="connsiteX2220" fmla="*/ 250412 w 3403004"/>
                <a:gd name="connsiteY2220" fmla="*/ 343448 h 1648658"/>
                <a:gd name="connsiteX2221" fmla="*/ 255841 w 3403004"/>
                <a:gd name="connsiteY2221" fmla="*/ 336209 h 1648658"/>
                <a:gd name="connsiteX2222" fmla="*/ 218980 w 3403004"/>
                <a:gd name="connsiteY2222" fmla="*/ 336209 h 1648658"/>
                <a:gd name="connsiteX2223" fmla="*/ 217646 w 3403004"/>
                <a:gd name="connsiteY2223" fmla="*/ 340019 h 1648658"/>
                <a:gd name="connsiteX2224" fmla="*/ 1417130 w 3403004"/>
                <a:gd name="connsiteY2224" fmla="*/ 177713 h 1648658"/>
                <a:gd name="connsiteX2225" fmla="*/ 1446657 w 3403004"/>
                <a:gd name="connsiteY2225" fmla="*/ 180952 h 1648658"/>
                <a:gd name="connsiteX2226" fmla="*/ 1446562 w 3403004"/>
                <a:gd name="connsiteY2226" fmla="*/ 177523 h 1648658"/>
                <a:gd name="connsiteX2227" fmla="*/ 1120426 w 3403004"/>
                <a:gd name="connsiteY2227" fmla="*/ 177523 h 1648658"/>
                <a:gd name="connsiteX2228" fmla="*/ 1124236 w 3403004"/>
                <a:gd name="connsiteY2228" fmla="*/ 196573 h 1648658"/>
                <a:gd name="connsiteX2229" fmla="*/ 1412939 w 3403004"/>
                <a:gd name="connsiteY2229" fmla="*/ 196573 h 1648658"/>
                <a:gd name="connsiteX2230" fmla="*/ 1417130 w 3403004"/>
                <a:gd name="connsiteY2230" fmla="*/ 177713 h 1648658"/>
                <a:gd name="connsiteX2231" fmla="*/ 2183797 w 3403004"/>
                <a:gd name="connsiteY2231" fmla="*/ 561285 h 1648658"/>
                <a:gd name="connsiteX2232" fmla="*/ 2190941 w 3403004"/>
                <a:gd name="connsiteY2232" fmla="*/ 577382 h 1648658"/>
                <a:gd name="connsiteX2233" fmla="*/ 2807017 w 3403004"/>
                <a:gd name="connsiteY2233" fmla="*/ 577382 h 1648658"/>
                <a:gd name="connsiteX2234" fmla="*/ 2815019 w 3403004"/>
                <a:gd name="connsiteY2234" fmla="*/ 569953 h 1648658"/>
                <a:gd name="connsiteX2235" fmla="*/ 2831592 w 3403004"/>
                <a:gd name="connsiteY2235" fmla="*/ 558332 h 1648658"/>
                <a:gd name="connsiteX2236" fmla="*/ 2182273 w 3403004"/>
                <a:gd name="connsiteY2236" fmla="*/ 558332 h 1648658"/>
                <a:gd name="connsiteX2237" fmla="*/ 2183797 w 3403004"/>
                <a:gd name="connsiteY2237" fmla="*/ 561285 h 1648658"/>
                <a:gd name="connsiteX2238" fmla="*/ 2145602 w 3403004"/>
                <a:gd name="connsiteY2238" fmla="*/ 545664 h 1648658"/>
                <a:gd name="connsiteX2239" fmla="*/ 2139791 w 3403004"/>
                <a:gd name="connsiteY2239" fmla="*/ 543949 h 1648658"/>
                <a:gd name="connsiteX2240" fmla="*/ 2125980 w 3403004"/>
                <a:gd name="connsiteY2240" fmla="*/ 526614 h 1648658"/>
                <a:gd name="connsiteX2241" fmla="*/ 2063401 w 3403004"/>
                <a:gd name="connsiteY2241" fmla="*/ 526614 h 1648658"/>
                <a:gd name="connsiteX2242" fmla="*/ 2064830 w 3403004"/>
                <a:gd name="connsiteY2242" fmla="*/ 527566 h 1648658"/>
                <a:gd name="connsiteX2243" fmla="*/ 2073974 w 3403004"/>
                <a:gd name="connsiteY2243" fmla="*/ 545569 h 1648658"/>
                <a:gd name="connsiteX2244" fmla="*/ 2145602 w 3403004"/>
                <a:gd name="connsiteY2244" fmla="*/ 545569 h 1648658"/>
                <a:gd name="connsiteX2245" fmla="*/ 1038225 w 3403004"/>
                <a:gd name="connsiteY2245" fmla="*/ 526614 h 1648658"/>
                <a:gd name="connsiteX2246" fmla="*/ 1041844 w 3403004"/>
                <a:gd name="connsiteY2246" fmla="*/ 528519 h 1648658"/>
                <a:gd name="connsiteX2247" fmla="*/ 1047940 w 3403004"/>
                <a:gd name="connsiteY2247" fmla="*/ 526614 h 1648658"/>
                <a:gd name="connsiteX2248" fmla="*/ 1038225 w 3403004"/>
                <a:gd name="connsiteY2248" fmla="*/ 526614 h 1648658"/>
                <a:gd name="connsiteX2249" fmla="*/ 2845117 w 3403004"/>
                <a:gd name="connsiteY2249" fmla="*/ 607481 h 1648658"/>
                <a:gd name="connsiteX2250" fmla="*/ 2841117 w 3403004"/>
                <a:gd name="connsiteY2250" fmla="*/ 592050 h 1648658"/>
                <a:gd name="connsiteX2251" fmla="*/ 2822353 w 3403004"/>
                <a:gd name="connsiteY2251" fmla="*/ 594908 h 1648658"/>
                <a:gd name="connsiteX2252" fmla="*/ 2815971 w 3403004"/>
                <a:gd name="connsiteY2252" fmla="*/ 590050 h 1648658"/>
                <a:gd name="connsiteX2253" fmla="*/ 2193512 w 3403004"/>
                <a:gd name="connsiteY2253" fmla="*/ 590050 h 1648658"/>
                <a:gd name="connsiteX2254" fmla="*/ 2194370 w 3403004"/>
                <a:gd name="connsiteY2254" fmla="*/ 595861 h 1648658"/>
                <a:gd name="connsiteX2255" fmla="*/ 2170748 w 3403004"/>
                <a:gd name="connsiteY2255" fmla="*/ 603576 h 1648658"/>
                <a:gd name="connsiteX2256" fmla="*/ 2142268 w 3403004"/>
                <a:gd name="connsiteY2256" fmla="*/ 593956 h 1648658"/>
                <a:gd name="connsiteX2257" fmla="*/ 2139029 w 3403004"/>
                <a:gd name="connsiteY2257" fmla="*/ 590050 h 1648658"/>
                <a:gd name="connsiteX2258" fmla="*/ 1927384 w 3403004"/>
                <a:gd name="connsiteY2258" fmla="*/ 590050 h 1648658"/>
                <a:gd name="connsiteX2259" fmla="*/ 1946815 w 3403004"/>
                <a:gd name="connsiteY2259" fmla="*/ 602623 h 1648658"/>
                <a:gd name="connsiteX2260" fmla="*/ 1966341 w 3403004"/>
                <a:gd name="connsiteY2260" fmla="*/ 606433 h 1648658"/>
                <a:gd name="connsiteX2261" fmla="*/ 1984343 w 3403004"/>
                <a:gd name="connsiteY2261" fmla="*/ 609100 h 1648658"/>
                <a:gd name="connsiteX2262" fmla="*/ 1990725 w 3403004"/>
                <a:gd name="connsiteY2262" fmla="*/ 609100 h 1648658"/>
                <a:gd name="connsiteX2263" fmla="*/ 2004632 w 3403004"/>
                <a:gd name="connsiteY2263" fmla="*/ 605481 h 1648658"/>
                <a:gd name="connsiteX2264" fmla="*/ 2016824 w 3403004"/>
                <a:gd name="connsiteY2264" fmla="*/ 609100 h 1648658"/>
                <a:gd name="connsiteX2265" fmla="*/ 2843117 w 3403004"/>
                <a:gd name="connsiteY2265" fmla="*/ 609100 h 1648658"/>
                <a:gd name="connsiteX2266" fmla="*/ 2845117 w 3403004"/>
                <a:gd name="connsiteY2266" fmla="*/ 607481 h 1648658"/>
                <a:gd name="connsiteX2267" fmla="*/ 1584389 w 3403004"/>
                <a:gd name="connsiteY2267" fmla="*/ 545664 h 1648658"/>
                <a:gd name="connsiteX2268" fmla="*/ 1703261 w 3403004"/>
                <a:gd name="connsiteY2268" fmla="*/ 545664 h 1648658"/>
                <a:gd name="connsiteX2269" fmla="*/ 1709928 w 3403004"/>
                <a:gd name="connsiteY2269" fmla="*/ 526614 h 1648658"/>
                <a:gd name="connsiteX2270" fmla="*/ 1585913 w 3403004"/>
                <a:gd name="connsiteY2270" fmla="*/ 526614 h 1648658"/>
                <a:gd name="connsiteX2271" fmla="*/ 1584389 w 3403004"/>
                <a:gd name="connsiteY2271" fmla="*/ 545664 h 1648658"/>
                <a:gd name="connsiteX2272" fmla="*/ 1107091 w 3403004"/>
                <a:gd name="connsiteY2272" fmla="*/ 470797 h 1648658"/>
                <a:gd name="connsiteX2273" fmla="*/ 1111949 w 3403004"/>
                <a:gd name="connsiteY2273" fmla="*/ 478512 h 1648658"/>
                <a:gd name="connsiteX2274" fmla="*/ 1129856 w 3403004"/>
                <a:gd name="connsiteY2274" fmla="*/ 477560 h 1648658"/>
                <a:gd name="connsiteX2275" fmla="*/ 1140333 w 3403004"/>
                <a:gd name="connsiteY2275" fmla="*/ 482132 h 1648658"/>
                <a:gd name="connsiteX2276" fmla="*/ 1144048 w 3403004"/>
                <a:gd name="connsiteY2276" fmla="*/ 482132 h 1648658"/>
                <a:gd name="connsiteX2277" fmla="*/ 1146905 w 3403004"/>
                <a:gd name="connsiteY2277" fmla="*/ 479465 h 1648658"/>
                <a:gd name="connsiteX2278" fmla="*/ 1160717 w 3403004"/>
                <a:gd name="connsiteY2278" fmla="*/ 481370 h 1648658"/>
                <a:gd name="connsiteX2279" fmla="*/ 1161383 w 3403004"/>
                <a:gd name="connsiteY2279" fmla="*/ 482132 h 1648658"/>
                <a:gd name="connsiteX2280" fmla="*/ 1163860 w 3403004"/>
                <a:gd name="connsiteY2280" fmla="*/ 482132 h 1648658"/>
                <a:gd name="connsiteX2281" fmla="*/ 1163860 w 3403004"/>
                <a:gd name="connsiteY2281" fmla="*/ 473655 h 1648658"/>
                <a:gd name="connsiteX2282" fmla="*/ 1158145 w 3403004"/>
                <a:gd name="connsiteY2282" fmla="*/ 463082 h 1648658"/>
                <a:gd name="connsiteX2283" fmla="*/ 1110615 w 3403004"/>
                <a:gd name="connsiteY2283" fmla="*/ 463082 h 1648658"/>
                <a:gd name="connsiteX2284" fmla="*/ 1107091 w 3403004"/>
                <a:gd name="connsiteY2284" fmla="*/ 470797 h 1648658"/>
                <a:gd name="connsiteX2285" fmla="*/ 1584293 w 3403004"/>
                <a:gd name="connsiteY2285" fmla="*/ 437174 h 1648658"/>
                <a:gd name="connsiteX2286" fmla="*/ 1600390 w 3403004"/>
                <a:gd name="connsiteY2286" fmla="*/ 431364 h 1648658"/>
                <a:gd name="connsiteX2287" fmla="*/ 1577054 w 3403004"/>
                <a:gd name="connsiteY2287" fmla="*/ 431364 h 1648658"/>
                <a:gd name="connsiteX2288" fmla="*/ 1584293 w 3403004"/>
                <a:gd name="connsiteY2288" fmla="*/ 437174 h 1648658"/>
                <a:gd name="connsiteX2289" fmla="*/ 921353 w 3403004"/>
                <a:gd name="connsiteY2289" fmla="*/ 350592 h 1648658"/>
                <a:gd name="connsiteX2290" fmla="*/ 927068 w 3403004"/>
                <a:gd name="connsiteY2290" fmla="*/ 355259 h 1648658"/>
                <a:gd name="connsiteX2291" fmla="*/ 1072896 w 3403004"/>
                <a:gd name="connsiteY2291" fmla="*/ 355259 h 1648658"/>
                <a:gd name="connsiteX2292" fmla="*/ 1058228 w 3403004"/>
                <a:gd name="connsiteY2292" fmla="*/ 336209 h 1648658"/>
                <a:gd name="connsiteX2293" fmla="*/ 1044988 w 3403004"/>
                <a:gd name="connsiteY2293" fmla="*/ 336209 h 1648658"/>
                <a:gd name="connsiteX2294" fmla="*/ 1040987 w 3403004"/>
                <a:gd name="connsiteY2294" fmla="*/ 341924 h 1648658"/>
                <a:gd name="connsiteX2295" fmla="*/ 1021461 w 3403004"/>
                <a:gd name="connsiteY2295" fmla="*/ 352497 h 1648658"/>
                <a:gd name="connsiteX2296" fmla="*/ 1003840 w 3403004"/>
                <a:gd name="connsiteY2296" fmla="*/ 344877 h 1648658"/>
                <a:gd name="connsiteX2297" fmla="*/ 1006888 w 3403004"/>
                <a:gd name="connsiteY2297" fmla="*/ 336114 h 1648658"/>
                <a:gd name="connsiteX2298" fmla="*/ 926592 w 3403004"/>
                <a:gd name="connsiteY2298" fmla="*/ 336114 h 1648658"/>
                <a:gd name="connsiteX2299" fmla="*/ 924592 w 3403004"/>
                <a:gd name="connsiteY2299" fmla="*/ 343829 h 1648658"/>
                <a:gd name="connsiteX2300" fmla="*/ 921353 w 3403004"/>
                <a:gd name="connsiteY2300" fmla="*/ 350592 h 1648658"/>
                <a:gd name="connsiteX2301" fmla="*/ 897731 w 3403004"/>
                <a:gd name="connsiteY2301" fmla="*/ 403456 h 1648658"/>
                <a:gd name="connsiteX2302" fmla="*/ 888778 w 3403004"/>
                <a:gd name="connsiteY2302" fmla="*/ 411171 h 1648658"/>
                <a:gd name="connsiteX2303" fmla="*/ 885730 w 3403004"/>
                <a:gd name="connsiteY2303" fmla="*/ 399645 h 1648658"/>
                <a:gd name="connsiteX2304" fmla="*/ 417576 w 3403004"/>
                <a:gd name="connsiteY2304" fmla="*/ 399645 h 1648658"/>
                <a:gd name="connsiteX2305" fmla="*/ 430244 w 3403004"/>
                <a:gd name="connsiteY2305" fmla="*/ 417933 h 1648658"/>
                <a:gd name="connsiteX2306" fmla="*/ 432340 w 3403004"/>
                <a:gd name="connsiteY2306" fmla="*/ 418695 h 1648658"/>
                <a:gd name="connsiteX2307" fmla="*/ 899351 w 3403004"/>
                <a:gd name="connsiteY2307" fmla="*/ 418695 h 1648658"/>
                <a:gd name="connsiteX2308" fmla="*/ 897731 w 3403004"/>
                <a:gd name="connsiteY2308" fmla="*/ 403456 h 1648658"/>
                <a:gd name="connsiteX2309" fmla="*/ 1137190 w 3403004"/>
                <a:gd name="connsiteY2309" fmla="*/ 411171 h 1648658"/>
                <a:gd name="connsiteX2310" fmla="*/ 1121759 w 3403004"/>
                <a:gd name="connsiteY2310" fmla="*/ 400598 h 1648658"/>
                <a:gd name="connsiteX2311" fmla="*/ 1121283 w 3403004"/>
                <a:gd name="connsiteY2311" fmla="*/ 399645 h 1648658"/>
                <a:gd name="connsiteX2312" fmla="*/ 915067 w 3403004"/>
                <a:gd name="connsiteY2312" fmla="*/ 399645 h 1648658"/>
                <a:gd name="connsiteX2313" fmla="*/ 915638 w 3403004"/>
                <a:gd name="connsiteY2313" fmla="*/ 402503 h 1648658"/>
                <a:gd name="connsiteX2314" fmla="*/ 919353 w 3403004"/>
                <a:gd name="connsiteY2314" fmla="*/ 418695 h 1648658"/>
                <a:gd name="connsiteX2315" fmla="*/ 1141095 w 3403004"/>
                <a:gd name="connsiteY2315" fmla="*/ 418695 h 1648658"/>
                <a:gd name="connsiteX2316" fmla="*/ 1137190 w 3403004"/>
                <a:gd name="connsiteY2316" fmla="*/ 411171 h 1648658"/>
                <a:gd name="connsiteX2317" fmla="*/ 1765935 w 3403004"/>
                <a:gd name="connsiteY2317" fmla="*/ 567095 h 1648658"/>
                <a:gd name="connsiteX2318" fmla="*/ 1766221 w 3403004"/>
                <a:gd name="connsiteY2318" fmla="*/ 558427 h 1648658"/>
                <a:gd name="connsiteX2319" fmla="*/ 1750695 w 3403004"/>
                <a:gd name="connsiteY2319" fmla="*/ 558427 h 1648658"/>
                <a:gd name="connsiteX2320" fmla="*/ 1752029 w 3403004"/>
                <a:gd name="connsiteY2320" fmla="*/ 570048 h 1648658"/>
                <a:gd name="connsiteX2321" fmla="*/ 1765935 w 3403004"/>
                <a:gd name="connsiteY2321" fmla="*/ 567095 h 1648658"/>
                <a:gd name="connsiteX2322" fmla="*/ 962882 w 3403004"/>
                <a:gd name="connsiteY2322" fmla="*/ 309158 h 1648658"/>
                <a:gd name="connsiteX2323" fmla="*/ 931926 w 3403004"/>
                <a:gd name="connsiteY2323" fmla="*/ 311063 h 1648658"/>
                <a:gd name="connsiteX2324" fmla="*/ 926973 w 3403004"/>
                <a:gd name="connsiteY2324" fmla="*/ 323445 h 1648658"/>
                <a:gd name="connsiteX2325" fmla="*/ 1000125 w 3403004"/>
                <a:gd name="connsiteY2325" fmla="*/ 323445 h 1648658"/>
                <a:gd name="connsiteX2326" fmla="*/ 988981 w 3403004"/>
                <a:gd name="connsiteY2326" fmla="*/ 321731 h 1648658"/>
                <a:gd name="connsiteX2327" fmla="*/ 962882 w 3403004"/>
                <a:gd name="connsiteY2327" fmla="*/ 309158 h 1648658"/>
                <a:gd name="connsiteX2328" fmla="*/ 1704880 w 3403004"/>
                <a:gd name="connsiteY2328" fmla="*/ 567095 h 1648658"/>
                <a:gd name="connsiteX2329" fmla="*/ 1696784 w 3403004"/>
                <a:gd name="connsiteY2329" fmla="*/ 566142 h 1648658"/>
                <a:gd name="connsiteX2330" fmla="*/ 1704880 w 3403004"/>
                <a:gd name="connsiteY2330" fmla="*/ 567095 h 1648658"/>
                <a:gd name="connsiteX2331" fmla="*/ 1830705 w 3403004"/>
                <a:gd name="connsiteY2331" fmla="*/ 545664 h 1648658"/>
                <a:gd name="connsiteX2332" fmla="*/ 1829467 w 3403004"/>
                <a:gd name="connsiteY2332" fmla="*/ 544902 h 1648658"/>
                <a:gd name="connsiteX2333" fmla="*/ 1808321 w 3403004"/>
                <a:gd name="connsiteY2333" fmla="*/ 526614 h 1648658"/>
                <a:gd name="connsiteX2334" fmla="*/ 1808321 w 3403004"/>
                <a:gd name="connsiteY2334" fmla="*/ 526614 h 1648658"/>
                <a:gd name="connsiteX2335" fmla="*/ 1772507 w 3403004"/>
                <a:gd name="connsiteY2335" fmla="*/ 526614 h 1648658"/>
                <a:gd name="connsiteX2336" fmla="*/ 1772507 w 3403004"/>
                <a:gd name="connsiteY2336" fmla="*/ 526614 h 1648658"/>
                <a:gd name="connsiteX2337" fmla="*/ 1788128 w 3403004"/>
                <a:gd name="connsiteY2337" fmla="*/ 545664 h 1648658"/>
                <a:gd name="connsiteX2338" fmla="*/ 1830705 w 3403004"/>
                <a:gd name="connsiteY2338" fmla="*/ 545664 h 1648658"/>
                <a:gd name="connsiteX2339" fmla="*/ 1744599 w 3403004"/>
                <a:gd name="connsiteY2339" fmla="*/ 526614 h 1648658"/>
                <a:gd name="connsiteX2340" fmla="*/ 1716786 w 3403004"/>
                <a:gd name="connsiteY2340" fmla="*/ 526614 h 1648658"/>
                <a:gd name="connsiteX2341" fmla="*/ 1734217 w 3403004"/>
                <a:gd name="connsiteY2341" fmla="*/ 531471 h 1648658"/>
                <a:gd name="connsiteX2342" fmla="*/ 1744599 w 3403004"/>
                <a:gd name="connsiteY2342" fmla="*/ 526614 h 1648658"/>
                <a:gd name="connsiteX2343" fmla="*/ 1848231 w 3403004"/>
                <a:gd name="connsiteY2343" fmla="*/ 558332 h 1648658"/>
                <a:gd name="connsiteX2344" fmla="*/ 1815560 w 3403004"/>
                <a:gd name="connsiteY2344" fmla="*/ 558332 h 1648658"/>
                <a:gd name="connsiteX2345" fmla="*/ 1818894 w 3403004"/>
                <a:gd name="connsiteY2345" fmla="*/ 560332 h 1648658"/>
                <a:gd name="connsiteX2346" fmla="*/ 1828038 w 3403004"/>
                <a:gd name="connsiteY2346" fmla="*/ 577382 h 1648658"/>
                <a:gd name="connsiteX2347" fmla="*/ 1838897 w 3403004"/>
                <a:gd name="connsiteY2347" fmla="*/ 577382 h 1648658"/>
                <a:gd name="connsiteX2348" fmla="*/ 1838515 w 3403004"/>
                <a:gd name="connsiteY2348" fmla="*/ 562237 h 1648658"/>
                <a:gd name="connsiteX2349" fmla="*/ 1850708 w 3403004"/>
                <a:gd name="connsiteY2349" fmla="*/ 560332 h 1648658"/>
                <a:gd name="connsiteX2350" fmla="*/ 1848231 w 3403004"/>
                <a:gd name="connsiteY2350" fmla="*/ 558332 h 1648658"/>
                <a:gd name="connsiteX2351" fmla="*/ 1823752 w 3403004"/>
                <a:gd name="connsiteY2351" fmla="*/ 592050 h 1648658"/>
                <a:gd name="connsiteX2352" fmla="*/ 1822895 w 3403004"/>
                <a:gd name="connsiteY2352" fmla="*/ 590050 h 1648658"/>
                <a:gd name="connsiteX2353" fmla="*/ 1798034 w 3403004"/>
                <a:gd name="connsiteY2353" fmla="*/ 590050 h 1648658"/>
                <a:gd name="connsiteX2354" fmla="*/ 1802511 w 3403004"/>
                <a:gd name="connsiteY2354" fmla="*/ 593003 h 1648658"/>
                <a:gd name="connsiteX2355" fmla="*/ 1813084 w 3403004"/>
                <a:gd name="connsiteY2355" fmla="*/ 601671 h 1648658"/>
                <a:gd name="connsiteX2356" fmla="*/ 1823752 w 3403004"/>
                <a:gd name="connsiteY2356" fmla="*/ 592050 h 1648658"/>
                <a:gd name="connsiteX2357" fmla="*/ 1943100 w 3403004"/>
                <a:gd name="connsiteY2357" fmla="*/ 545664 h 1648658"/>
                <a:gd name="connsiteX2358" fmla="*/ 1941100 w 3403004"/>
                <a:gd name="connsiteY2358" fmla="*/ 537187 h 1648658"/>
                <a:gd name="connsiteX2359" fmla="*/ 1942052 w 3403004"/>
                <a:gd name="connsiteY2359" fmla="*/ 526614 h 1648658"/>
                <a:gd name="connsiteX2360" fmla="*/ 1830800 w 3403004"/>
                <a:gd name="connsiteY2360" fmla="*/ 526614 h 1648658"/>
                <a:gd name="connsiteX2361" fmla="*/ 1839278 w 3403004"/>
                <a:gd name="connsiteY2361" fmla="*/ 534329 h 1648658"/>
                <a:gd name="connsiteX2362" fmla="*/ 1852136 w 3403004"/>
                <a:gd name="connsiteY2362" fmla="*/ 545664 h 1648658"/>
                <a:gd name="connsiteX2363" fmla="*/ 1943100 w 3403004"/>
                <a:gd name="connsiteY2363" fmla="*/ 545664 h 1648658"/>
                <a:gd name="connsiteX2364" fmla="*/ 1017460 w 3403004"/>
                <a:gd name="connsiteY2364" fmla="*/ 313063 h 1648658"/>
                <a:gd name="connsiteX2365" fmla="*/ 1032986 w 3403004"/>
                <a:gd name="connsiteY2365" fmla="*/ 314016 h 1648658"/>
                <a:gd name="connsiteX2366" fmla="*/ 1041940 w 3403004"/>
                <a:gd name="connsiteY2366" fmla="*/ 306300 h 1648658"/>
                <a:gd name="connsiteX2367" fmla="*/ 1056608 w 3403004"/>
                <a:gd name="connsiteY2367" fmla="*/ 311063 h 1648658"/>
                <a:gd name="connsiteX2368" fmla="*/ 1056227 w 3403004"/>
                <a:gd name="connsiteY2368" fmla="*/ 304395 h 1648658"/>
                <a:gd name="connsiteX2369" fmla="*/ 1007269 w 3403004"/>
                <a:gd name="connsiteY2369" fmla="*/ 304395 h 1648658"/>
                <a:gd name="connsiteX2370" fmla="*/ 1008602 w 3403004"/>
                <a:gd name="connsiteY2370" fmla="*/ 305348 h 1648658"/>
                <a:gd name="connsiteX2371" fmla="*/ 1017460 w 3403004"/>
                <a:gd name="connsiteY2371" fmla="*/ 313063 h 1648658"/>
                <a:gd name="connsiteX2372" fmla="*/ 1873663 w 3403004"/>
                <a:gd name="connsiteY2372" fmla="*/ 609195 h 1648658"/>
                <a:gd name="connsiteX2373" fmla="*/ 1886140 w 3403004"/>
                <a:gd name="connsiteY2373" fmla="*/ 609195 h 1648658"/>
                <a:gd name="connsiteX2374" fmla="*/ 1896237 w 3403004"/>
                <a:gd name="connsiteY2374" fmla="*/ 599766 h 1648658"/>
                <a:gd name="connsiteX2375" fmla="*/ 1907286 w 3403004"/>
                <a:gd name="connsiteY2375" fmla="*/ 590145 h 1648658"/>
                <a:gd name="connsiteX2376" fmla="*/ 1871282 w 3403004"/>
                <a:gd name="connsiteY2376" fmla="*/ 590145 h 1648658"/>
                <a:gd name="connsiteX2377" fmla="*/ 1873663 w 3403004"/>
                <a:gd name="connsiteY2377" fmla="*/ 609195 h 1648658"/>
                <a:gd name="connsiteX2378" fmla="*/ 1869472 w 3403004"/>
                <a:gd name="connsiteY2378" fmla="*/ 577382 h 1648658"/>
                <a:gd name="connsiteX2379" fmla="*/ 1904524 w 3403004"/>
                <a:gd name="connsiteY2379" fmla="*/ 577382 h 1648658"/>
                <a:gd name="connsiteX2380" fmla="*/ 1895475 w 3403004"/>
                <a:gd name="connsiteY2380" fmla="*/ 569953 h 1648658"/>
                <a:gd name="connsiteX2381" fmla="*/ 1907667 w 3403004"/>
                <a:gd name="connsiteY2381" fmla="*/ 560332 h 1648658"/>
                <a:gd name="connsiteX2382" fmla="*/ 1909858 w 3403004"/>
                <a:gd name="connsiteY2382" fmla="*/ 558332 h 1648658"/>
                <a:gd name="connsiteX2383" fmla="*/ 1858613 w 3403004"/>
                <a:gd name="connsiteY2383" fmla="*/ 558332 h 1648658"/>
                <a:gd name="connsiteX2384" fmla="*/ 1868615 w 3403004"/>
                <a:gd name="connsiteY2384" fmla="*/ 574715 h 1648658"/>
                <a:gd name="connsiteX2385" fmla="*/ 1869472 w 3403004"/>
                <a:gd name="connsiteY2385" fmla="*/ 577382 h 1648658"/>
                <a:gd name="connsiteX2386" fmla="*/ 2022158 w 3403004"/>
                <a:gd name="connsiteY2386" fmla="*/ 545664 h 1648658"/>
                <a:gd name="connsiteX2387" fmla="*/ 2010347 w 3403004"/>
                <a:gd name="connsiteY2387" fmla="*/ 541092 h 1648658"/>
                <a:gd name="connsiteX2388" fmla="*/ 1983677 w 3403004"/>
                <a:gd name="connsiteY2388" fmla="*/ 545664 h 1648658"/>
                <a:gd name="connsiteX2389" fmla="*/ 2022158 w 3403004"/>
                <a:gd name="connsiteY2389" fmla="*/ 545664 h 1648658"/>
                <a:gd name="connsiteX2390" fmla="*/ 2332006 w 3403004"/>
                <a:gd name="connsiteY2390" fmla="*/ 195620 h 1648658"/>
                <a:gd name="connsiteX2391" fmla="*/ 2330958 w 3403004"/>
                <a:gd name="connsiteY2391" fmla="*/ 196477 h 1648658"/>
                <a:gd name="connsiteX2392" fmla="*/ 2374773 w 3403004"/>
                <a:gd name="connsiteY2392" fmla="*/ 196477 h 1648658"/>
                <a:gd name="connsiteX2393" fmla="*/ 2371916 w 3403004"/>
                <a:gd name="connsiteY2393" fmla="*/ 193715 h 1648658"/>
                <a:gd name="connsiteX2394" fmla="*/ 2351532 w 3403004"/>
                <a:gd name="connsiteY2394" fmla="*/ 180285 h 1648658"/>
                <a:gd name="connsiteX2395" fmla="*/ 2332006 w 3403004"/>
                <a:gd name="connsiteY2395" fmla="*/ 195620 h 1648658"/>
                <a:gd name="connsiteX2396" fmla="*/ 1417892 w 3403004"/>
                <a:gd name="connsiteY2396" fmla="*/ 209145 h 1648658"/>
                <a:gd name="connsiteX2397" fmla="*/ 1397318 w 3403004"/>
                <a:gd name="connsiteY2397" fmla="*/ 209145 h 1648658"/>
                <a:gd name="connsiteX2398" fmla="*/ 1399508 w 3403004"/>
                <a:gd name="connsiteY2398" fmla="*/ 213527 h 1648658"/>
                <a:gd name="connsiteX2399" fmla="*/ 1412462 w 3403004"/>
                <a:gd name="connsiteY2399" fmla="*/ 225719 h 1648658"/>
                <a:gd name="connsiteX2400" fmla="*/ 1418939 w 3403004"/>
                <a:gd name="connsiteY2400" fmla="*/ 210955 h 1648658"/>
                <a:gd name="connsiteX2401" fmla="*/ 1417892 w 3403004"/>
                <a:gd name="connsiteY2401" fmla="*/ 209145 h 1648658"/>
                <a:gd name="connsiteX2402" fmla="*/ 2256092 w 3403004"/>
                <a:gd name="connsiteY2402" fmla="*/ 228195 h 1648658"/>
                <a:gd name="connsiteX2403" fmla="*/ 2283905 w 3403004"/>
                <a:gd name="connsiteY2403" fmla="*/ 228195 h 1648658"/>
                <a:gd name="connsiteX2404" fmla="*/ 2277428 w 3403004"/>
                <a:gd name="connsiteY2404" fmla="*/ 226386 h 1648658"/>
                <a:gd name="connsiteX2405" fmla="*/ 2256092 w 3403004"/>
                <a:gd name="connsiteY2405" fmla="*/ 228195 h 1648658"/>
                <a:gd name="connsiteX2406" fmla="*/ 2193512 w 3403004"/>
                <a:gd name="connsiteY2406" fmla="*/ 215813 h 1648658"/>
                <a:gd name="connsiteX2407" fmla="*/ 2221135 w 3403004"/>
                <a:gd name="connsiteY2407" fmla="*/ 216766 h 1648658"/>
                <a:gd name="connsiteX2408" fmla="*/ 2223325 w 3403004"/>
                <a:gd name="connsiteY2408" fmla="*/ 209145 h 1648658"/>
                <a:gd name="connsiteX2409" fmla="*/ 2176177 w 3403004"/>
                <a:gd name="connsiteY2409" fmla="*/ 209145 h 1648658"/>
                <a:gd name="connsiteX2410" fmla="*/ 2193512 w 3403004"/>
                <a:gd name="connsiteY2410" fmla="*/ 215813 h 1648658"/>
                <a:gd name="connsiteX2411" fmla="*/ 1386650 w 3403004"/>
                <a:gd name="connsiteY2411" fmla="*/ 219337 h 1648658"/>
                <a:gd name="connsiteX2412" fmla="*/ 1379696 w 3403004"/>
                <a:gd name="connsiteY2412" fmla="*/ 209145 h 1648658"/>
                <a:gd name="connsiteX2413" fmla="*/ 1158240 w 3403004"/>
                <a:gd name="connsiteY2413" fmla="*/ 209145 h 1648658"/>
                <a:gd name="connsiteX2414" fmla="*/ 1167194 w 3403004"/>
                <a:gd name="connsiteY2414" fmla="*/ 226386 h 1648658"/>
                <a:gd name="connsiteX2415" fmla="*/ 1167003 w 3403004"/>
                <a:gd name="connsiteY2415" fmla="*/ 228195 h 1648658"/>
                <a:gd name="connsiteX2416" fmla="*/ 1399413 w 3403004"/>
                <a:gd name="connsiteY2416" fmla="*/ 228195 h 1648658"/>
                <a:gd name="connsiteX2417" fmla="*/ 1386650 w 3403004"/>
                <a:gd name="connsiteY2417" fmla="*/ 219337 h 1648658"/>
                <a:gd name="connsiteX2418" fmla="*/ 1973675 w 3403004"/>
                <a:gd name="connsiteY2418" fmla="*/ 219718 h 1648658"/>
                <a:gd name="connsiteX2419" fmla="*/ 1948148 w 3403004"/>
                <a:gd name="connsiteY2419" fmla="*/ 209241 h 1648658"/>
                <a:gd name="connsiteX2420" fmla="*/ 1872901 w 3403004"/>
                <a:gd name="connsiteY2420" fmla="*/ 209241 h 1648658"/>
                <a:gd name="connsiteX2421" fmla="*/ 1836039 w 3403004"/>
                <a:gd name="connsiteY2421" fmla="*/ 228291 h 1648658"/>
                <a:gd name="connsiteX2422" fmla="*/ 1993964 w 3403004"/>
                <a:gd name="connsiteY2422" fmla="*/ 228291 h 1648658"/>
                <a:gd name="connsiteX2423" fmla="*/ 1973675 w 3403004"/>
                <a:gd name="connsiteY2423" fmla="*/ 219718 h 1648658"/>
                <a:gd name="connsiteX2424" fmla="*/ 1155287 w 3403004"/>
                <a:gd name="connsiteY2424" fmla="*/ 212289 h 1648658"/>
                <a:gd name="connsiteX2425" fmla="*/ 1147858 w 3403004"/>
                <a:gd name="connsiteY2425" fmla="*/ 212289 h 1648658"/>
                <a:gd name="connsiteX2426" fmla="*/ 1135475 w 3403004"/>
                <a:gd name="connsiteY2426" fmla="*/ 219337 h 1648658"/>
                <a:gd name="connsiteX2427" fmla="*/ 1133189 w 3403004"/>
                <a:gd name="connsiteY2427" fmla="*/ 228195 h 1648658"/>
                <a:gd name="connsiteX2428" fmla="*/ 1156335 w 3403004"/>
                <a:gd name="connsiteY2428" fmla="*/ 228195 h 1648658"/>
                <a:gd name="connsiteX2429" fmla="*/ 1155287 w 3403004"/>
                <a:gd name="connsiteY2429" fmla="*/ 212289 h 1648658"/>
                <a:gd name="connsiteX2430" fmla="*/ 1149287 w 3403004"/>
                <a:gd name="connsiteY2430" fmla="*/ 241149 h 1648658"/>
                <a:gd name="connsiteX2431" fmla="*/ 1141381 w 3403004"/>
                <a:gd name="connsiteY2431" fmla="*/ 255913 h 1648658"/>
                <a:gd name="connsiteX2432" fmla="*/ 1142429 w 3403004"/>
                <a:gd name="connsiteY2432" fmla="*/ 259914 h 1648658"/>
                <a:gd name="connsiteX2433" fmla="*/ 1316069 w 3403004"/>
                <a:gd name="connsiteY2433" fmla="*/ 259914 h 1648658"/>
                <a:gd name="connsiteX2434" fmla="*/ 1326642 w 3403004"/>
                <a:gd name="connsiteY2434" fmla="*/ 247055 h 1648658"/>
                <a:gd name="connsiteX2435" fmla="*/ 1359313 w 3403004"/>
                <a:gd name="connsiteY2435" fmla="*/ 246960 h 1648658"/>
                <a:gd name="connsiteX2436" fmla="*/ 1376077 w 3403004"/>
                <a:gd name="connsiteY2436" fmla="*/ 240959 h 1648658"/>
                <a:gd name="connsiteX2437" fmla="*/ 1149191 w 3403004"/>
                <a:gd name="connsiteY2437" fmla="*/ 240959 h 1648658"/>
                <a:gd name="connsiteX2438" fmla="*/ 1149287 w 3403004"/>
                <a:gd name="connsiteY2438" fmla="*/ 241149 h 1648658"/>
                <a:gd name="connsiteX2439" fmla="*/ 1136523 w 3403004"/>
                <a:gd name="connsiteY2439" fmla="*/ 209145 h 1648658"/>
                <a:gd name="connsiteX2440" fmla="*/ 1125760 w 3403004"/>
                <a:gd name="connsiteY2440" fmla="*/ 209145 h 1648658"/>
                <a:gd name="connsiteX2441" fmla="*/ 1127474 w 3403004"/>
                <a:gd name="connsiteY2441" fmla="*/ 216766 h 1648658"/>
                <a:gd name="connsiteX2442" fmla="*/ 1136523 w 3403004"/>
                <a:gd name="connsiteY2442" fmla="*/ 209145 h 1648658"/>
                <a:gd name="connsiteX2443" fmla="*/ 715042 w 3403004"/>
                <a:gd name="connsiteY2443" fmla="*/ 184761 h 1648658"/>
                <a:gd name="connsiteX2444" fmla="*/ 693896 w 3403004"/>
                <a:gd name="connsiteY2444" fmla="*/ 186000 h 1648658"/>
                <a:gd name="connsiteX2445" fmla="*/ 694182 w 3403004"/>
                <a:gd name="connsiteY2445" fmla="*/ 196477 h 1648658"/>
                <a:gd name="connsiteX2446" fmla="*/ 742950 w 3403004"/>
                <a:gd name="connsiteY2446" fmla="*/ 196477 h 1648658"/>
                <a:gd name="connsiteX2447" fmla="*/ 737330 w 3403004"/>
                <a:gd name="connsiteY2447" fmla="*/ 184095 h 1648658"/>
                <a:gd name="connsiteX2448" fmla="*/ 715042 w 3403004"/>
                <a:gd name="connsiteY2448" fmla="*/ 184761 h 1648658"/>
                <a:gd name="connsiteX2449" fmla="*/ 652082 w 3403004"/>
                <a:gd name="connsiteY2449" fmla="*/ 178951 h 1648658"/>
                <a:gd name="connsiteX2450" fmla="*/ 653225 w 3403004"/>
                <a:gd name="connsiteY2450" fmla="*/ 177427 h 1648658"/>
                <a:gd name="connsiteX2451" fmla="*/ 625602 w 3403004"/>
                <a:gd name="connsiteY2451" fmla="*/ 177427 h 1648658"/>
                <a:gd name="connsiteX2452" fmla="*/ 627126 w 3403004"/>
                <a:gd name="connsiteY2452" fmla="*/ 177713 h 1648658"/>
                <a:gd name="connsiteX2453" fmla="*/ 652082 w 3403004"/>
                <a:gd name="connsiteY2453" fmla="*/ 178951 h 1648658"/>
                <a:gd name="connsiteX2454" fmla="*/ 917067 w 3403004"/>
                <a:gd name="connsiteY2454" fmla="*/ 228195 h 1648658"/>
                <a:gd name="connsiteX2455" fmla="*/ 917258 w 3403004"/>
                <a:gd name="connsiteY2455" fmla="*/ 227338 h 1648658"/>
                <a:gd name="connsiteX2456" fmla="*/ 920496 w 3403004"/>
                <a:gd name="connsiteY2456" fmla="*/ 221528 h 1648658"/>
                <a:gd name="connsiteX2457" fmla="*/ 923258 w 3403004"/>
                <a:gd name="connsiteY2457" fmla="*/ 228100 h 1648658"/>
                <a:gd name="connsiteX2458" fmla="*/ 1026223 w 3403004"/>
                <a:gd name="connsiteY2458" fmla="*/ 228100 h 1648658"/>
                <a:gd name="connsiteX2459" fmla="*/ 1022318 w 3403004"/>
                <a:gd name="connsiteY2459" fmla="*/ 216670 h 1648658"/>
                <a:gd name="connsiteX2460" fmla="*/ 985838 w 3403004"/>
                <a:gd name="connsiteY2460" fmla="*/ 209050 h 1648658"/>
                <a:gd name="connsiteX2461" fmla="*/ 807434 w 3403004"/>
                <a:gd name="connsiteY2461" fmla="*/ 209050 h 1648658"/>
                <a:gd name="connsiteX2462" fmla="*/ 812197 w 3403004"/>
                <a:gd name="connsiteY2462" fmla="*/ 215718 h 1648658"/>
                <a:gd name="connsiteX2463" fmla="*/ 834200 w 3403004"/>
                <a:gd name="connsiteY2463" fmla="*/ 223433 h 1648658"/>
                <a:gd name="connsiteX2464" fmla="*/ 855345 w 3403004"/>
                <a:gd name="connsiteY2464" fmla="*/ 225338 h 1648658"/>
                <a:gd name="connsiteX2465" fmla="*/ 855250 w 3403004"/>
                <a:gd name="connsiteY2465" fmla="*/ 228100 h 1648658"/>
                <a:gd name="connsiteX2466" fmla="*/ 917067 w 3403004"/>
                <a:gd name="connsiteY2466" fmla="*/ 228100 h 1648658"/>
                <a:gd name="connsiteX2467" fmla="*/ 767144 w 3403004"/>
                <a:gd name="connsiteY2467" fmla="*/ 195620 h 1648658"/>
                <a:gd name="connsiteX2468" fmla="*/ 789432 w 3403004"/>
                <a:gd name="connsiteY2468" fmla="*/ 192382 h 1648658"/>
                <a:gd name="connsiteX2469" fmla="*/ 790004 w 3403004"/>
                <a:gd name="connsiteY2469" fmla="*/ 181428 h 1648658"/>
                <a:gd name="connsiteX2470" fmla="*/ 780574 w 3403004"/>
                <a:gd name="connsiteY2470" fmla="*/ 177332 h 1648658"/>
                <a:gd name="connsiteX2471" fmla="*/ 774478 w 3403004"/>
                <a:gd name="connsiteY2471" fmla="*/ 177332 h 1648658"/>
                <a:gd name="connsiteX2472" fmla="*/ 755237 w 3403004"/>
                <a:gd name="connsiteY2472" fmla="*/ 191715 h 1648658"/>
                <a:gd name="connsiteX2473" fmla="*/ 767144 w 3403004"/>
                <a:gd name="connsiteY2473" fmla="*/ 195620 h 1648658"/>
                <a:gd name="connsiteX2474" fmla="*/ 828485 w 3403004"/>
                <a:gd name="connsiteY2474" fmla="*/ 181237 h 1648658"/>
                <a:gd name="connsiteX2475" fmla="*/ 804577 w 3403004"/>
                <a:gd name="connsiteY2475" fmla="*/ 196477 h 1648658"/>
                <a:gd name="connsiteX2476" fmla="*/ 846677 w 3403004"/>
                <a:gd name="connsiteY2476" fmla="*/ 196477 h 1648658"/>
                <a:gd name="connsiteX2477" fmla="*/ 847154 w 3403004"/>
                <a:gd name="connsiteY2477" fmla="*/ 193715 h 1648658"/>
                <a:gd name="connsiteX2478" fmla="*/ 828485 w 3403004"/>
                <a:gd name="connsiteY2478" fmla="*/ 181237 h 1648658"/>
                <a:gd name="connsiteX2479" fmla="*/ 907256 w 3403004"/>
                <a:gd name="connsiteY2479" fmla="*/ 321350 h 1648658"/>
                <a:gd name="connsiteX2480" fmla="*/ 902398 w 3403004"/>
                <a:gd name="connsiteY2480" fmla="*/ 313635 h 1648658"/>
                <a:gd name="connsiteX2481" fmla="*/ 907256 w 3403004"/>
                <a:gd name="connsiteY2481" fmla="*/ 321350 h 1648658"/>
                <a:gd name="connsiteX2482" fmla="*/ 994029 w 3403004"/>
                <a:gd name="connsiteY2482" fmla="*/ 304395 h 1648658"/>
                <a:gd name="connsiteX2483" fmla="*/ 996315 w 3403004"/>
                <a:gd name="connsiteY2483" fmla="*/ 306300 h 1648658"/>
                <a:gd name="connsiteX2484" fmla="*/ 1000887 w 3403004"/>
                <a:gd name="connsiteY2484" fmla="*/ 304395 h 1648658"/>
                <a:gd name="connsiteX2485" fmla="*/ 994029 w 3403004"/>
                <a:gd name="connsiteY2485" fmla="*/ 304395 h 1648658"/>
                <a:gd name="connsiteX2486" fmla="*/ 730187 w 3403004"/>
                <a:gd name="connsiteY2486" fmla="*/ 213622 h 1648658"/>
                <a:gd name="connsiteX2487" fmla="*/ 736092 w 3403004"/>
                <a:gd name="connsiteY2487" fmla="*/ 209145 h 1648658"/>
                <a:gd name="connsiteX2488" fmla="*/ 719423 w 3403004"/>
                <a:gd name="connsiteY2488" fmla="*/ 209145 h 1648658"/>
                <a:gd name="connsiteX2489" fmla="*/ 730187 w 3403004"/>
                <a:gd name="connsiteY2489" fmla="*/ 213622 h 1648658"/>
                <a:gd name="connsiteX2490" fmla="*/ 870871 w 3403004"/>
                <a:gd name="connsiteY2490" fmla="*/ 307920 h 1648658"/>
                <a:gd name="connsiteX2491" fmla="*/ 882777 w 3403004"/>
                <a:gd name="connsiteY2491" fmla="*/ 311158 h 1648658"/>
                <a:gd name="connsiteX2492" fmla="*/ 870871 w 3403004"/>
                <a:gd name="connsiteY2492" fmla="*/ 307920 h 1648658"/>
                <a:gd name="connsiteX2493" fmla="*/ 753618 w 3403004"/>
                <a:gd name="connsiteY2493" fmla="*/ 164664 h 1648658"/>
                <a:gd name="connsiteX2494" fmla="*/ 771049 w 3403004"/>
                <a:gd name="connsiteY2494" fmla="*/ 164664 h 1648658"/>
                <a:gd name="connsiteX2495" fmla="*/ 753618 w 3403004"/>
                <a:gd name="connsiteY2495" fmla="*/ 164664 h 1648658"/>
                <a:gd name="connsiteX2496" fmla="*/ 885539 w 3403004"/>
                <a:gd name="connsiteY2496" fmla="*/ 184095 h 1648658"/>
                <a:gd name="connsiteX2497" fmla="*/ 860298 w 3403004"/>
                <a:gd name="connsiteY2497" fmla="*/ 186952 h 1648658"/>
                <a:gd name="connsiteX2498" fmla="*/ 860774 w 3403004"/>
                <a:gd name="connsiteY2498" fmla="*/ 196477 h 1648658"/>
                <a:gd name="connsiteX2499" fmla="*/ 955358 w 3403004"/>
                <a:gd name="connsiteY2499" fmla="*/ 196477 h 1648658"/>
                <a:gd name="connsiteX2500" fmla="*/ 948309 w 3403004"/>
                <a:gd name="connsiteY2500" fmla="*/ 192762 h 1648658"/>
                <a:gd name="connsiteX2501" fmla="*/ 923925 w 3403004"/>
                <a:gd name="connsiteY2501" fmla="*/ 181237 h 1648658"/>
                <a:gd name="connsiteX2502" fmla="*/ 885539 w 3403004"/>
                <a:gd name="connsiteY2502" fmla="*/ 184095 h 164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Lst>
              <a:rect l="l" t="t" r="r" b="b"/>
              <a:pathLst>
                <a:path w="3403004" h="1648658">
                  <a:moveTo>
                    <a:pt x="740188" y="717114"/>
                  </a:moveTo>
                  <a:lnTo>
                    <a:pt x="621602" y="717114"/>
                  </a:lnTo>
                  <a:cubicBezTo>
                    <a:pt x="625507" y="723019"/>
                    <a:pt x="629793" y="730544"/>
                    <a:pt x="633413" y="736164"/>
                  </a:cubicBezTo>
                  <a:lnTo>
                    <a:pt x="739045" y="736164"/>
                  </a:lnTo>
                  <a:cubicBezTo>
                    <a:pt x="741331" y="730544"/>
                    <a:pt x="741902" y="722067"/>
                    <a:pt x="740188" y="717114"/>
                  </a:cubicBezTo>
                  <a:close/>
                  <a:moveTo>
                    <a:pt x="873252" y="685395"/>
                  </a:moveTo>
                  <a:cubicBezTo>
                    <a:pt x="873252" y="685395"/>
                    <a:pt x="873252" y="685395"/>
                    <a:pt x="873252" y="685395"/>
                  </a:cubicBezTo>
                  <a:cubicBezTo>
                    <a:pt x="874109" y="691206"/>
                    <a:pt x="875443" y="698350"/>
                    <a:pt x="877634" y="704445"/>
                  </a:cubicBezTo>
                  <a:lnTo>
                    <a:pt x="904018" y="704445"/>
                  </a:lnTo>
                  <a:cubicBezTo>
                    <a:pt x="902398" y="699397"/>
                    <a:pt x="900303" y="691682"/>
                    <a:pt x="898112" y="685395"/>
                  </a:cubicBezTo>
                  <a:lnTo>
                    <a:pt x="873252" y="685395"/>
                  </a:lnTo>
                  <a:close/>
                  <a:moveTo>
                    <a:pt x="1839278" y="668155"/>
                  </a:moveTo>
                  <a:cubicBezTo>
                    <a:pt x="1831943" y="668155"/>
                    <a:pt x="1818132" y="655678"/>
                    <a:pt x="1818132" y="655678"/>
                  </a:cubicBezTo>
                  <a:cubicBezTo>
                    <a:pt x="1818132" y="655678"/>
                    <a:pt x="1816322" y="654820"/>
                    <a:pt x="1813751" y="653677"/>
                  </a:cubicBezTo>
                  <a:lnTo>
                    <a:pt x="1582579" y="653677"/>
                  </a:lnTo>
                  <a:cubicBezTo>
                    <a:pt x="1582103" y="654916"/>
                    <a:pt x="1581531" y="656154"/>
                    <a:pt x="1581055" y="657583"/>
                  </a:cubicBezTo>
                  <a:cubicBezTo>
                    <a:pt x="1579245" y="663012"/>
                    <a:pt x="1578864" y="668155"/>
                    <a:pt x="1578674" y="672727"/>
                  </a:cubicBezTo>
                  <a:lnTo>
                    <a:pt x="1849660" y="672727"/>
                  </a:lnTo>
                  <a:cubicBezTo>
                    <a:pt x="1845850" y="670441"/>
                    <a:pt x="1842135" y="668155"/>
                    <a:pt x="1839278" y="668155"/>
                  </a:cubicBezTo>
                  <a:close/>
                  <a:moveTo>
                    <a:pt x="2004917" y="717114"/>
                  </a:moveTo>
                  <a:lnTo>
                    <a:pt x="1534097" y="717114"/>
                  </a:lnTo>
                  <a:cubicBezTo>
                    <a:pt x="1532001" y="722448"/>
                    <a:pt x="1529906" y="729211"/>
                    <a:pt x="1527715" y="736164"/>
                  </a:cubicBezTo>
                  <a:lnTo>
                    <a:pt x="2012537" y="736164"/>
                  </a:lnTo>
                  <a:cubicBezTo>
                    <a:pt x="2009965" y="729591"/>
                    <a:pt x="2007394" y="723115"/>
                    <a:pt x="2004917" y="717114"/>
                  </a:cubicBezTo>
                  <a:close/>
                  <a:moveTo>
                    <a:pt x="896969" y="732640"/>
                  </a:moveTo>
                  <a:cubicBezTo>
                    <a:pt x="901922" y="733306"/>
                    <a:pt x="904970" y="724829"/>
                    <a:pt x="905637" y="717114"/>
                  </a:cubicBezTo>
                  <a:lnTo>
                    <a:pt x="886206" y="717114"/>
                  </a:lnTo>
                  <a:cubicBezTo>
                    <a:pt x="886206" y="717114"/>
                    <a:pt x="886301" y="717209"/>
                    <a:pt x="886301" y="717209"/>
                  </a:cubicBezTo>
                  <a:cubicBezTo>
                    <a:pt x="893635" y="720066"/>
                    <a:pt x="889635" y="731592"/>
                    <a:pt x="896969" y="732640"/>
                  </a:cubicBezTo>
                  <a:close/>
                  <a:moveTo>
                    <a:pt x="835247" y="799695"/>
                  </a:moveTo>
                  <a:cubicBezTo>
                    <a:pt x="840391" y="795028"/>
                    <a:pt x="841343" y="786741"/>
                    <a:pt x="840010" y="780645"/>
                  </a:cubicBezTo>
                  <a:lnTo>
                    <a:pt x="801624" y="780645"/>
                  </a:lnTo>
                  <a:cubicBezTo>
                    <a:pt x="800291" y="783408"/>
                    <a:pt x="799814" y="786741"/>
                    <a:pt x="800862" y="790361"/>
                  </a:cubicBezTo>
                  <a:cubicBezTo>
                    <a:pt x="801910" y="794171"/>
                    <a:pt x="801243" y="797314"/>
                    <a:pt x="800005" y="799695"/>
                  </a:cubicBezTo>
                  <a:lnTo>
                    <a:pt x="835247" y="799695"/>
                  </a:lnTo>
                  <a:close/>
                  <a:moveTo>
                    <a:pt x="867918" y="767882"/>
                  </a:moveTo>
                  <a:lnTo>
                    <a:pt x="892588" y="767882"/>
                  </a:lnTo>
                  <a:cubicBezTo>
                    <a:pt x="895540" y="767787"/>
                    <a:pt x="898398" y="767787"/>
                    <a:pt x="901160" y="767882"/>
                  </a:cubicBezTo>
                  <a:lnTo>
                    <a:pt x="920782" y="767882"/>
                  </a:lnTo>
                  <a:cubicBezTo>
                    <a:pt x="917924" y="765882"/>
                    <a:pt x="915257" y="763596"/>
                    <a:pt x="913162" y="761405"/>
                  </a:cubicBezTo>
                  <a:cubicBezTo>
                    <a:pt x="906589" y="754642"/>
                    <a:pt x="894398" y="754642"/>
                    <a:pt x="889540" y="754642"/>
                  </a:cubicBezTo>
                  <a:cubicBezTo>
                    <a:pt x="884682" y="754642"/>
                    <a:pt x="865060" y="761405"/>
                    <a:pt x="865060" y="761405"/>
                  </a:cubicBezTo>
                  <a:cubicBezTo>
                    <a:pt x="864870" y="765215"/>
                    <a:pt x="865918" y="767025"/>
                    <a:pt x="867918" y="767882"/>
                  </a:cubicBezTo>
                  <a:close/>
                  <a:moveTo>
                    <a:pt x="1088517" y="894850"/>
                  </a:moveTo>
                  <a:lnTo>
                    <a:pt x="1092422" y="894850"/>
                  </a:lnTo>
                  <a:cubicBezTo>
                    <a:pt x="1092708" y="891898"/>
                    <a:pt x="1092518" y="889992"/>
                    <a:pt x="1091660" y="890374"/>
                  </a:cubicBezTo>
                  <a:cubicBezTo>
                    <a:pt x="1090708" y="890754"/>
                    <a:pt x="1089660" y="892660"/>
                    <a:pt x="1088517" y="894850"/>
                  </a:cubicBezTo>
                  <a:close/>
                  <a:moveTo>
                    <a:pt x="2088452" y="883611"/>
                  </a:moveTo>
                  <a:cubicBezTo>
                    <a:pt x="2088261" y="881991"/>
                    <a:pt x="2086928" y="879134"/>
                    <a:pt x="2085213" y="875800"/>
                  </a:cubicBezTo>
                  <a:lnTo>
                    <a:pt x="1510760" y="875800"/>
                  </a:lnTo>
                  <a:cubicBezTo>
                    <a:pt x="1510379" y="880849"/>
                    <a:pt x="1511713" y="885706"/>
                    <a:pt x="1520000" y="890374"/>
                  </a:cubicBezTo>
                  <a:cubicBezTo>
                    <a:pt x="1523238" y="892183"/>
                    <a:pt x="1526381" y="893612"/>
                    <a:pt x="1529429" y="894850"/>
                  </a:cubicBezTo>
                  <a:lnTo>
                    <a:pt x="2087975" y="894850"/>
                  </a:lnTo>
                  <a:cubicBezTo>
                    <a:pt x="2087690" y="890945"/>
                    <a:pt x="2088832" y="886468"/>
                    <a:pt x="2088452" y="883611"/>
                  </a:cubicBezTo>
                  <a:close/>
                  <a:moveTo>
                    <a:pt x="1511903" y="863132"/>
                  </a:moveTo>
                  <a:lnTo>
                    <a:pt x="2077688" y="863132"/>
                  </a:lnTo>
                  <a:cubicBezTo>
                    <a:pt x="2074640" y="858655"/>
                    <a:pt x="2071878" y="855131"/>
                    <a:pt x="2070545" y="854750"/>
                  </a:cubicBezTo>
                  <a:cubicBezTo>
                    <a:pt x="2068640" y="854179"/>
                    <a:pt x="2064353" y="849892"/>
                    <a:pt x="2060448" y="844082"/>
                  </a:cubicBezTo>
                  <a:lnTo>
                    <a:pt x="1509617" y="844082"/>
                  </a:lnTo>
                  <a:cubicBezTo>
                    <a:pt x="1508665" y="846368"/>
                    <a:pt x="1507808" y="847606"/>
                    <a:pt x="1506188" y="847987"/>
                  </a:cubicBezTo>
                  <a:cubicBezTo>
                    <a:pt x="1502093" y="848940"/>
                    <a:pt x="1510284" y="852845"/>
                    <a:pt x="1511903" y="862465"/>
                  </a:cubicBezTo>
                  <a:cubicBezTo>
                    <a:pt x="1511903" y="862751"/>
                    <a:pt x="1511903" y="862941"/>
                    <a:pt x="1511903" y="863132"/>
                  </a:cubicBezTo>
                  <a:close/>
                  <a:moveTo>
                    <a:pt x="924592" y="734545"/>
                  </a:moveTo>
                  <a:cubicBezTo>
                    <a:pt x="923068" y="734735"/>
                    <a:pt x="922020" y="735402"/>
                    <a:pt x="921258" y="736164"/>
                  </a:cubicBezTo>
                  <a:lnTo>
                    <a:pt x="930593" y="736164"/>
                  </a:lnTo>
                  <a:cubicBezTo>
                    <a:pt x="929164" y="734925"/>
                    <a:pt x="927068" y="734163"/>
                    <a:pt x="924592" y="734545"/>
                  </a:cubicBezTo>
                  <a:close/>
                  <a:moveTo>
                    <a:pt x="1007650" y="812459"/>
                  </a:moveTo>
                  <a:cubicBezTo>
                    <a:pt x="1010793" y="812459"/>
                    <a:pt x="1014794" y="823317"/>
                    <a:pt x="1015746" y="812364"/>
                  </a:cubicBezTo>
                  <a:lnTo>
                    <a:pt x="984694" y="812364"/>
                  </a:lnTo>
                  <a:cubicBezTo>
                    <a:pt x="986600" y="813602"/>
                    <a:pt x="988409" y="815031"/>
                    <a:pt x="990600" y="816364"/>
                  </a:cubicBezTo>
                  <a:cubicBezTo>
                    <a:pt x="995458" y="819222"/>
                    <a:pt x="1004411" y="812459"/>
                    <a:pt x="1007650" y="812459"/>
                  </a:cubicBezTo>
                  <a:close/>
                  <a:moveTo>
                    <a:pt x="999554" y="791313"/>
                  </a:moveTo>
                  <a:cubicBezTo>
                    <a:pt x="993077" y="789408"/>
                    <a:pt x="985742" y="791313"/>
                    <a:pt x="980789" y="792266"/>
                  </a:cubicBezTo>
                  <a:cubicBezTo>
                    <a:pt x="978503" y="792742"/>
                    <a:pt x="974217" y="796171"/>
                    <a:pt x="970312" y="799695"/>
                  </a:cubicBezTo>
                  <a:lnTo>
                    <a:pt x="1012317" y="799695"/>
                  </a:lnTo>
                  <a:cubicBezTo>
                    <a:pt x="1008888" y="795028"/>
                    <a:pt x="1003459" y="792457"/>
                    <a:pt x="999554" y="791313"/>
                  </a:cubicBezTo>
                  <a:close/>
                  <a:moveTo>
                    <a:pt x="1071467" y="894850"/>
                  </a:moveTo>
                  <a:cubicBezTo>
                    <a:pt x="1065943" y="891326"/>
                    <a:pt x="1058513" y="892374"/>
                    <a:pt x="1054227" y="894850"/>
                  </a:cubicBezTo>
                  <a:lnTo>
                    <a:pt x="1071467" y="894850"/>
                  </a:lnTo>
                  <a:close/>
                  <a:moveTo>
                    <a:pt x="813435" y="685395"/>
                  </a:moveTo>
                  <a:lnTo>
                    <a:pt x="798290" y="685395"/>
                  </a:lnTo>
                  <a:cubicBezTo>
                    <a:pt x="799719" y="686158"/>
                    <a:pt x="801243" y="687110"/>
                    <a:pt x="803148" y="688348"/>
                  </a:cubicBezTo>
                  <a:cubicBezTo>
                    <a:pt x="810101" y="692730"/>
                    <a:pt x="812673" y="688729"/>
                    <a:pt x="813435" y="685395"/>
                  </a:cubicBezTo>
                  <a:close/>
                  <a:moveTo>
                    <a:pt x="928688" y="814174"/>
                  </a:moveTo>
                  <a:cubicBezTo>
                    <a:pt x="921258" y="815793"/>
                    <a:pt x="922973" y="832938"/>
                    <a:pt x="931926" y="829795"/>
                  </a:cubicBezTo>
                  <a:cubicBezTo>
                    <a:pt x="940880" y="826746"/>
                    <a:pt x="936022" y="812650"/>
                    <a:pt x="928688" y="814174"/>
                  </a:cubicBezTo>
                  <a:close/>
                  <a:moveTo>
                    <a:pt x="952310" y="788361"/>
                  </a:moveTo>
                  <a:cubicBezTo>
                    <a:pt x="952690" y="786646"/>
                    <a:pt x="950785" y="783408"/>
                    <a:pt x="948119" y="780550"/>
                  </a:cubicBezTo>
                  <a:lnTo>
                    <a:pt x="924592" y="780550"/>
                  </a:lnTo>
                  <a:cubicBezTo>
                    <a:pt x="928688" y="783217"/>
                    <a:pt x="932593" y="785694"/>
                    <a:pt x="934402" y="787408"/>
                  </a:cubicBezTo>
                  <a:cubicBezTo>
                    <a:pt x="938498" y="791313"/>
                    <a:pt x="951452" y="792266"/>
                    <a:pt x="952310" y="788361"/>
                  </a:cubicBezTo>
                  <a:close/>
                  <a:moveTo>
                    <a:pt x="2375249" y="831414"/>
                  </a:moveTo>
                  <a:lnTo>
                    <a:pt x="2453926" y="831414"/>
                  </a:lnTo>
                  <a:cubicBezTo>
                    <a:pt x="2456021" y="829890"/>
                    <a:pt x="2458498" y="828366"/>
                    <a:pt x="2461546" y="826937"/>
                  </a:cubicBezTo>
                  <a:cubicBezTo>
                    <a:pt x="2467356" y="823984"/>
                    <a:pt x="2472309" y="818365"/>
                    <a:pt x="2476976" y="812364"/>
                  </a:cubicBezTo>
                  <a:lnTo>
                    <a:pt x="2370677" y="812364"/>
                  </a:lnTo>
                  <a:cubicBezTo>
                    <a:pt x="2371821" y="818460"/>
                    <a:pt x="2373630" y="825604"/>
                    <a:pt x="2375249" y="831414"/>
                  </a:cubicBezTo>
                  <a:close/>
                  <a:moveTo>
                    <a:pt x="1039463" y="819222"/>
                  </a:moveTo>
                  <a:cubicBezTo>
                    <a:pt x="1042892" y="817983"/>
                    <a:pt x="1044226" y="815221"/>
                    <a:pt x="1044321" y="812364"/>
                  </a:cubicBezTo>
                  <a:lnTo>
                    <a:pt x="1031653" y="812364"/>
                  </a:lnTo>
                  <a:cubicBezTo>
                    <a:pt x="1032034" y="816841"/>
                    <a:pt x="1034701" y="820936"/>
                    <a:pt x="1039463" y="819222"/>
                  </a:cubicBezTo>
                  <a:close/>
                  <a:moveTo>
                    <a:pt x="2017871" y="748832"/>
                  </a:moveTo>
                  <a:lnTo>
                    <a:pt x="1523429" y="748832"/>
                  </a:lnTo>
                  <a:cubicBezTo>
                    <a:pt x="1521809" y="752928"/>
                    <a:pt x="1520190" y="756738"/>
                    <a:pt x="1518380" y="759500"/>
                  </a:cubicBezTo>
                  <a:cubicBezTo>
                    <a:pt x="1516571" y="762358"/>
                    <a:pt x="1515618" y="765120"/>
                    <a:pt x="1515142" y="767882"/>
                  </a:cubicBezTo>
                  <a:lnTo>
                    <a:pt x="2022920" y="767882"/>
                  </a:lnTo>
                  <a:cubicBezTo>
                    <a:pt x="2022634" y="762548"/>
                    <a:pt x="2021967" y="757595"/>
                    <a:pt x="2020157" y="753690"/>
                  </a:cubicBezTo>
                  <a:cubicBezTo>
                    <a:pt x="2019300" y="752166"/>
                    <a:pt x="2018633" y="750451"/>
                    <a:pt x="2017871" y="748832"/>
                  </a:cubicBezTo>
                  <a:close/>
                  <a:moveTo>
                    <a:pt x="741331" y="704445"/>
                  </a:moveTo>
                  <a:cubicBezTo>
                    <a:pt x="743712" y="702445"/>
                    <a:pt x="746570" y="700636"/>
                    <a:pt x="748665" y="699874"/>
                  </a:cubicBezTo>
                  <a:cubicBezTo>
                    <a:pt x="754380" y="697969"/>
                    <a:pt x="763334" y="689301"/>
                    <a:pt x="764953" y="685395"/>
                  </a:cubicBezTo>
                  <a:cubicBezTo>
                    <a:pt x="764953" y="685395"/>
                    <a:pt x="764953" y="685395"/>
                    <a:pt x="764953" y="685300"/>
                  </a:cubicBezTo>
                  <a:lnTo>
                    <a:pt x="594265" y="685300"/>
                  </a:lnTo>
                  <a:cubicBezTo>
                    <a:pt x="599218" y="691682"/>
                    <a:pt x="605790" y="698826"/>
                    <a:pt x="611029" y="704350"/>
                  </a:cubicBezTo>
                  <a:lnTo>
                    <a:pt x="741331" y="704350"/>
                  </a:lnTo>
                  <a:close/>
                  <a:moveTo>
                    <a:pt x="1516475" y="780645"/>
                  </a:moveTo>
                  <a:cubicBezTo>
                    <a:pt x="1517714" y="784646"/>
                    <a:pt x="1519333" y="788266"/>
                    <a:pt x="1520000" y="791313"/>
                  </a:cubicBezTo>
                  <a:cubicBezTo>
                    <a:pt x="1520476" y="793600"/>
                    <a:pt x="1521238" y="796457"/>
                    <a:pt x="1522000" y="799695"/>
                  </a:cubicBezTo>
                  <a:lnTo>
                    <a:pt x="2024348" y="799695"/>
                  </a:lnTo>
                  <a:cubicBezTo>
                    <a:pt x="2022824" y="795028"/>
                    <a:pt x="2022824" y="788075"/>
                    <a:pt x="2022920" y="780645"/>
                  </a:cubicBezTo>
                  <a:lnTo>
                    <a:pt x="1516475" y="780645"/>
                  </a:lnTo>
                  <a:close/>
                  <a:moveTo>
                    <a:pt x="2053399" y="830747"/>
                  </a:moveTo>
                  <a:cubicBezTo>
                    <a:pt x="2050828" y="823508"/>
                    <a:pt x="2043113" y="817793"/>
                    <a:pt x="2036159" y="812364"/>
                  </a:cubicBezTo>
                  <a:lnTo>
                    <a:pt x="1523143" y="812364"/>
                  </a:lnTo>
                  <a:cubicBezTo>
                    <a:pt x="1522857" y="817126"/>
                    <a:pt x="1521524" y="822079"/>
                    <a:pt x="1518285" y="826937"/>
                  </a:cubicBezTo>
                  <a:cubicBezTo>
                    <a:pt x="1517237" y="828556"/>
                    <a:pt x="1516285" y="830080"/>
                    <a:pt x="1515523" y="831414"/>
                  </a:cubicBezTo>
                  <a:lnTo>
                    <a:pt x="2053685" y="831414"/>
                  </a:lnTo>
                  <a:cubicBezTo>
                    <a:pt x="2053590" y="831223"/>
                    <a:pt x="2053495" y="830937"/>
                    <a:pt x="2053399" y="830747"/>
                  </a:cubicBezTo>
                  <a:close/>
                  <a:moveTo>
                    <a:pt x="2785586" y="1420630"/>
                  </a:moveTo>
                  <a:cubicBezTo>
                    <a:pt x="2790444" y="1425393"/>
                    <a:pt x="2802636" y="1422535"/>
                    <a:pt x="2810066" y="1419678"/>
                  </a:cubicBezTo>
                  <a:cubicBezTo>
                    <a:pt x="2812542" y="1418725"/>
                    <a:pt x="2815114" y="1417201"/>
                    <a:pt x="2817590" y="1415582"/>
                  </a:cubicBezTo>
                  <a:lnTo>
                    <a:pt x="2780919" y="1415582"/>
                  </a:lnTo>
                  <a:cubicBezTo>
                    <a:pt x="2782538" y="1417487"/>
                    <a:pt x="2784158" y="1419202"/>
                    <a:pt x="2785586" y="1420630"/>
                  </a:cubicBezTo>
                  <a:close/>
                  <a:moveTo>
                    <a:pt x="1027938" y="894850"/>
                  </a:moveTo>
                  <a:lnTo>
                    <a:pt x="1036606" y="894850"/>
                  </a:lnTo>
                  <a:cubicBezTo>
                    <a:pt x="1034034" y="894088"/>
                    <a:pt x="1030891" y="893993"/>
                    <a:pt x="1027938" y="894850"/>
                  </a:cubicBezTo>
                  <a:close/>
                  <a:moveTo>
                    <a:pt x="1847374" y="1386912"/>
                  </a:moveTo>
                  <a:cubicBezTo>
                    <a:pt x="1847850" y="1393579"/>
                    <a:pt x="1848422" y="1398723"/>
                    <a:pt x="1850708" y="1402819"/>
                  </a:cubicBezTo>
                  <a:lnTo>
                    <a:pt x="1885379" y="1402819"/>
                  </a:lnTo>
                  <a:cubicBezTo>
                    <a:pt x="1892237" y="1399199"/>
                    <a:pt x="1900809" y="1396151"/>
                    <a:pt x="1907000" y="1396722"/>
                  </a:cubicBezTo>
                  <a:cubicBezTo>
                    <a:pt x="1917573" y="1397675"/>
                    <a:pt x="1932813" y="1399485"/>
                    <a:pt x="1943481" y="1390722"/>
                  </a:cubicBezTo>
                  <a:cubicBezTo>
                    <a:pt x="1945672" y="1388912"/>
                    <a:pt x="1948053" y="1386436"/>
                    <a:pt x="1950530" y="1383769"/>
                  </a:cubicBezTo>
                  <a:lnTo>
                    <a:pt x="1847088" y="1383769"/>
                  </a:lnTo>
                  <a:cubicBezTo>
                    <a:pt x="1847183" y="1384816"/>
                    <a:pt x="1847279" y="1385864"/>
                    <a:pt x="1847374" y="1386912"/>
                  </a:cubicBezTo>
                  <a:close/>
                  <a:moveTo>
                    <a:pt x="1120616" y="1402819"/>
                  </a:moveTo>
                  <a:lnTo>
                    <a:pt x="1161669" y="1402819"/>
                  </a:lnTo>
                  <a:cubicBezTo>
                    <a:pt x="1168718" y="1395294"/>
                    <a:pt x="1174052" y="1389388"/>
                    <a:pt x="1175766" y="1383769"/>
                  </a:cubicBezTo>
                  <a:lnTo>
                    <a:pt x="1117664" y="1383769"/>
                  </a:lnTo>
                  <a:cubicBezTo>
                    <a:pt x="1118045" y="1387579"/>
                    <a:pt x="1118616" y="1395865"/>
                    <a:pt x="1120616" y="1402819"/>
                  </a:cubicBezTo>
                  <a:close/>
                  <a:moveTo>
                    <a:pt x="2863025" y="1416249"/>
                  </a:moveTo>
                  <a:cubicBezTo>
                    <a:pt x="2863025" y="1416249"/>
                    <a:pt x="2863025" y="1415963"/>
                    <a:pt x="2863120" y="1415582"/>
                  </a:cubicBezTo>
                  <a:lnTo>
                    <a:pt x="2860929" y="1415582"/>
                  </a:lnTo>
                  <a:cubicBezTo>
                    <a:pt x="2862167" y="1415963"/>
                    <a:pt x="2863025" y="1416249"/>
                    <a:pt x="2863025" y="1416249"/>
                  </a:cubicBezTo>
                  <a:close/>
                  <a:moveTo>
                    <a:pt x="3084481" y="1510832"/>
                  </a:moveTo>
                  <a:lnTo>
                    <a:pt x="3070860" y="1510832"/>
                  </a:lnTo>
                  <a:cubicBezTo>
                    <a:pt x="3073622" y="1513594"/>
                    <a:pt x="3080575" y="1512165"/>
                    <a:pt x="3084481" y="1510832"/>
                  </a:cubicBezTo>
                  <a:close/>
                  <a:moveTo>
                    <a:pt x="2015109" y="1275850"/>
                  </a:moveTo>
                  <a:cubicBezTo>
                    <a:pt x="2013680" y="1268897"/>
                    <a:pt x="2011585" y="1261182"/>
                    <a:pt x="2010347" y="1256800"/>
                  </a:cubicBezTo>
                  <a:lnTo>
                    <a:pt x="1806131" y="1256800"/>
                  </a:lnTo>
                  <a:cubicBezTo>
                    <a:pt x="1806988" y="1258324"/>
                    <a:pt x="1807750" y="1259753"/>
                    <a:pt x="1808417" y="1260896"/>
                  </a:cubicBezTo>
                  <a:cubicBezTo>
                    <a:pt x="1810607" y="1264611"/>
                    <a:pt x="1815846" y="1270040"/>
                    <a:pt x="1820228" y="1275850"/>
                  </a:cubicBezTo>
                  <a:lnTo>
                    <a:pt x="2015109" y="1275850"/>
                  </a:lnTo>
                  <a:close/>
                  <a:moveTo>
                    <a:pt x="3007138" y="1417773"/>
                  </a:moveTo>
                  <a:cubicBezTo>
                    <a:pt x="3007995" y="1420630"/>
                    <a:pt x="3018568" y="1421678"/>
                    <a:pt x="3018568" y="1431203"/>
                  </a:cubicBezTo>
                  <a:cubicBezTo>
                    <a:pt x="3018568" y="1432441"/>
                    <a:pt x="3018568" y="1433489"/>
                    <a:pt x="3018568" y="1434632"/>
                  </a:cubicBezTo>
                  <a:lnTo>
                    <a:pt x="3114199" y="1434632"/>
                  </a:lnTo>
                  <a:cubicBezTo>
                    <a:pt x="3115913" y="1429203"/>
                    <a:pt x="3117914" y="1422250"/>
                    <a:pt x="3120962" y="1415582"/>
                  </a:cubicBezTo>
                  <a:lnTo>
                    <a:pt x="3006281" y="1415582"/>
                  </a:lnTo>
                  <a:cubicBezTo>
                    <a:pt x="3006662" y="1416249"/>
                    <a:pt x="3006947" y="1417011"/>
                    <a:pt x="3007138" y="1417773"/>
                  </a:cubicBezTo>
                  <a:close/>
                  <a:moveTo>
                    <a:pt x="1052513" y="1479019"/>
                  </a:moveTo>
                  <a:cubicBezTo>
                    <a:pt x="1056894" y="1480162"/>
                    <a:pt x="1063371" y="1482924"/>
                    <a:pt x="1068800" y="1484162"/>
                  </a:cubicBezTo>
                  <a:cubicBezTo>
                    <a:pt x="1074896" y="1485496"/>
                    <a:pt x="1074896" y="1482733"/>
                    <a:pt x="1074134" y="1479019"/>
                  </a:cubicBezTo>
                  <a:lnTo>
                    <a:pt x="1052513" y="1479019"/>
                  </a:lnTo>
                  <a:close/>
                  <a:moveTo>
                    <a:pt x="3021044" y="1448538"/>
                  </a:moveTo>
                  <a:cubicBezTo>
                    <a:pt x="3023521" y="1450444"/>
                    <a:pt x="3036475" y="1448538"/>
                    <a:pt x="3042190" y="1460064"/>
                  </a:cubicBezTo>
                  <a:cubicBezTo>
                    <a:pt x="3047905" y="1471589"/>
                    <a:pt x="3052000" y="1461016"/>
                    <a:pt x="3055239" y="1456254"/>
                  </a:cubicBezTo>
                  <a:cubicBezTo>
                    <a:pt x="3058478" y="1451491"/>
                    <a:pt x="3069908" y="1458159"/>
                    <a:pt x="3073146" y="1462064"/>
                  </a:cubicBezTo>
                  <a:cubicBezTo>
                    <a:pt x="3076385" y="1465874"/>
                    <a:pt x="3085338" y="1454349"/>
                    <a:pt x="3097625" y="1450539"/>
                  </a:cubicBezTo>
                  <a:cubicBezTo>
                    <a:pt x="3102769" y="1448920"/>
                    <a:pt x="3105341" y="1448158"/>
                    <a:pt x="3106960" y="1447396"/>
                  </a:cubicBezTo>
                  <a:lnTo>
                    <a:pt x="3020187" y="1447396"/>
                  </a:lnTo>
                  <a:cubicBezTo>
                    <a:pt x="3020473" y="1447681"/>
                    <a:pt x="3020663" y="1448253"/>
                    <a:pt x="3021044" y="1448538"/>
                  </a:cubicBezTo>
                  <a:close/>
                  <a:moveTo>
                    <a:pt x="1147096" y="1415582"/>
                  </a:moveTo>
                  <a:lnTo>
                    <a:pt x="1133570" y="1415582"/>
                  </a:lnTo>
                  <a:cubicBezTo>
                    <a:pt x="1138523" y="1417011"/>
                    <a:pt x="1142714" y="1417392"/>
                    <a:pt x="1147096" y="1415582"/>
                  </a:cubicBezTo>
                  <a:close/>
                  <a:moveTo>
                    <a:pt x="1763935" y="1002864"/>
                  </a:moveTo>
                  <a:cubicBezTo>
                    <a:pt x="1763554" y="1008865"/>
                    <a:pt x="1763459" y="1015341"/>
                    <a:pt x="1761173" y="1021914"/>
                  </a:cubicBezTo>
                  <a:lnTo>
                    <a:pt x="1980248" y="1021914"/>
                  </a:lnTo>
                  <a:cubicBezTo>
                    <a:pt x="1980724" y="1019533"/>
                    <a:pt x="1981200" y="1017532"/>
                    <a:pt x="1981772" y="1016485"/>
                  </a:cubicBezTo>
                  <a:cubicBezTo>
                    <a:pt x="1984248" y="1011627"/>
                    <a:pt x="1998345" y="1010388"/>
                    <a:pt x="2000536" y="1014579"/>
                  </a:cubicBezTo>
                  <a:cubicBezTo>
                    <a:pt x="2001488" y="1016294"/>
                    <a:pt x="2001488" y="1018961"/>
                    <a:pt x="2000917" y="1021914"/>
                  </a:cubicBezTo>
                  <a:lnTo>
                    <a:pt x="2083594" y="1021914"/>
                  </a:lnTo>
                  <a:cubicBezTo>
                    <a:pt x="2088356" y="1015532"/>
                    <a:pt x="2094166" y="1008198"/>
                    <a:pt x="2099405" y="1002864"/>
                  </a:cubicBezTo>
                  <a:lnTo>
                    <a:pt x="1763935" y="1002864"/>
                  </a:lnTo>
                  <a:close/>
                  <a:moveTo>
                    <a:pt x="1792796" y="1229083"/>
                  </a:moveTo>
                  <a:cubicBezTo>
                    <a:pt x="1794320" y="1232321"/>
                    <a:pt x="1796987" y="1238131"/>
                    <a:pt x="1799844" y="1244037"/>
                  </a:cubicBezTo>
                  <a:lnTo>
                    <a:pt x="2011871" y="1244037"/>
                  </a:lnTo>
                  <a:cubicBezTo>
                    <a:pt x="2013871" y="1240131"/>
                    <a:pt x="2016824" y="1235655"/>
                    <a:pt x="2020062" y="1230988"/>
                  </a:cubicBezTo>
                  <a:cubicBezTo>
                    <a:pt x="2021396" y="1228987"/>
                    <a:pt x="2023205" y="1226987"/>
                    <a:pt x="2025110" y="1224987"/>
                  </a:cubicBezTo>
                  <a:lnTo>
                    <a:pt x="1791176" y="1224987"/>
                  </a:lnTo>
                  <a:cubicBezTo>
                    <a:pt x="1791653" y="1226606"/>
                    <a:pt x="1792224" y="1227939"/>
                    <a:pt x="1792796" y="1229083"/>
                  </a:cubicBezTo>
                  <a:close/>
                  <a:moveTo>
                    <a:pt x="1571244" y="949048"/>
                  </a:moveTo>
                  <a:cubicBezTo>
                    <a:pt x="1571244" y="949048"/>
                    <a:pt x="1575340" y="953334"/>
                    <a:pt x="1580198" y="958382"/>
                  </a:cubicBezTo>
                  <a:lnTo>
                    <a:pt x="1663922" y="958382"/>
                  </a:lnTo>
                  <a:cubicBezTo>
                    <a:pt x="1672495" y="953334"/>
                    <a:pt x="1678686" y="941808"/>
                    <a:pt x="1682115" y="940189"/>
                  </a:cubicBezTo>
                  <a:cubicBezTo>
                    <a:pt x="1682687" y="939904"/>
                    <a:pt x="1683639" y="939618"/>
                    <a:pt x="1684782" y="939332"/>
                  </a:cubicBezTo>
                  <a:lnTo>
                    <a:pt x="1566386" y="939332"/>
                  </a:lnTo>
                  <a:cubicBezTo>
                    <a:pt x="1569244" y="944952"/>
                    <a:pt x="1571244" y="949048"/>
                    <a:pt x="1571244" y="949048"/>
                  </a:cubicBezTo>
                  <a:close/>
                  <a:moveTo>
                    <a:pt x="1009364" y="883611"/>
                  </a:moveTo>
                  <a:cubicBezTo>
                    <a:pt x="1005650" y="883611"/>
                    <a:pt x="998792" y="887707"/>
                    <a:pt x="994505" y="894850"/>
                  </a:cubicBezTo>
                  <a:lnTo>
                    <a:pt x="1016222" y="894850"/>
                  </a:lnTo>
                  <a:cubicBezTo>
                    <a:pt x="1013746" y="890278"/>
                    <a:pt x="1011650" y="883611"/>
                    <a:pt x="1009364" y="883611"/>
                  </a:cubicBezTo>
                  <a:close/>
                  <a:moveTo>
                    <a:pt x="966978" y="887516"/>
                  </a:moveTo>
                  <a:cubicBezTo>
                    <a:pt x="964502" y="888087"/>
                    <a:pt x="960406" y="891040"/>
                    <a:pt x="956501" y="894945"/>
                  </a:cubicBezTo>
                  <a:lnTo>
                    <a:pt x="984028" y="894945"/>
                  </a:lnTo>
                  <a:cubicBezTo>
                    <a:pt x="984028" y="894755"/>
                    <a:pt x="984028" y="894469"/>
                    <a:pt x="984123" y="894279"/>
                  </a:cubicBezTo>
                  <a:cubicBezTo>
                    <a:pt x="984980" y="888469"/>
                    <a:pt x="993934" y="878848"/>
                    <a:pt x="987362" y="876943"/>
                  </a:cubicBezTo>
                  <a:cubicBezTo>
                    <a:pt x="980789" y="875038"/>
                    <a:pt x="971074" y="886563"/>
                    <a:pt x="966978" y="887516"/>
                  </a:cubicBezTo>
                  <a:close/>
                  <a:moveTo>
                    <a:pt x="1553623" y="910948"/>
                  </a:moveTo>
                  <a:cubicBezTo>
                    <a:pt x="1555052" y="914948"/>
                    <a:pt x="1557623" y="920758"/>
                    <a:pt x="1560290" y="926569"/>
                  </a:cubicBezTo>
                  <a:lnTo>
                    <a:pt x="2156270" y="926569"/>
                  </a:lnTo>
                  <a:cubicBezTo>
                    <a:pt x="2157508" y="924187"/>
                    <a:pt x="2158270" y="922282"/>
                    <a:pt x="2158460" y="921139"/>
                  </a:cubicBezTo>
                  <a:cubicBezTo>
                    <a:pt x="2158746" y="918567"/>
                    <a:pt x="2160365" y="913329"/>
                    <a:pt x="2162080" y="907519"/>
                  </a:cubicBezTo>
                  <a:lnTo>
                    <a:pt x="1551908" y="907519"/>
                  </a:lnTo>
                  <a:cubicBezTo>
                    <a:pt x="1552575" y="908662"/>
                    <a:pt x="1553242" y="909709"/>
                    <a:pt x="1553623" y="910948"/>
                  </a:cubicBezTo>
                  <a:close/>
                  <a:moveTo>
                    <a:pt x="1797749" y="1117164"/>
                  </a:moveTo>
                  <a:lnTo>
                    <a:pt x="2053685" y="1117164"/>
                  </a:lnTo>
                  <a:cubicBezTo>
                    <a:pt x="2050923" y="1110877"/>
                    <a:pt x="2049685" y="1103067"/>
                    <a:pt x="2048542" y="1098114"/>
                  </a:cubicBezTo>
                  <a:lnTo>
                    <a:pt x="1797844" y="1098114"/>
                  </a:lnTo>
                  <a:cubicBezTo>
                    <a:pt x="1798320" y="1103448"/>
                    <a:pt x="1797463" y="1110401"/>
                    <a:pt x="1797749" y="1117164"/>
                  </a:cubicBezTo>
                  <a:close/>
                  <a:moveTo>
                    <a:pt x="1787747" y="1212319"/>
                  </a:moveTo>
                  <a:lnTo>
                    <a:pt x="2039207" y="1212319"/>
                  </a:lnTo>
                  <a:cubicBezTo>
                    <a:pt x="2041970" y="1210033"/>
                    <a:pt x="2044256" y="1208128"/>
                    <a:pt x="2045303" y="1206889"/>
                  </a:cubicBezTo>
                  <a:cubicBezTo>
                    <a:pt x="2047208" y="1204698"/>
                    <a:pt x="2052542" y="1199555"/>
                    <a:pt x="2057114" y="1193269"/>
                  </a:cubicBezTo>
                  <a:lnTo>
                    <a:pt x="1786319" y="1193269"/>
                  </a:lnTo>
                  <a:cubicBezTo>
                    <a:pt x="1786128" y="1200603"/>
                    <a:pt x="1786795" y="1206985"/>
                    <a:pt x="1787747" y="1212319"/>
                  </a:cubicBezTo>
                  <a:close/>
                  <a:moveTo>
                    <a:pt x="1984248" y="1045345"/>
                  </a:moveTo>
                  <a:cubicBezTo>
                    <a:pt x="1981105" y="1044488"/>
                    <a:pt x="1979867" y="1039916"/>
                    <a:pt x="1979486" y="1034582"/>
                  </a:cubicBezTo>
                  <a:lnTo>
                    <a:pt x="1762506" y="1034582"/>
                  </a:lnTo>
                  <a:cubicBezTo>
                    <a:pt x="1765364" y="1037058"/>
                    <a:pt x="1770031" y="1038487"/>
                    <a:pt x="1774603" y="1041440"/>
                  </a:cubicBezTo>
                  <a:cubicBezTo>
                    <a:pt x="1777270" y="1043154"/>
                    <a:pt x="1779842" y="1047822"/>
                    <a:pt x="1782318" y="1053632"/>
                  </a:cubicBezTo>
                  <a:lnTo>
                    <a:pt x="2061496" y="1053632"/>
                  </a:lnTo>
                  <a:cubicBezTo>
                    <a:pt x="2065687" y="1047536"/>
                    <a:pt x="2070449" y="1039821"/>
                    <a:pt x="2074164" y="1034582"/>
                  </a:cubicBezTo>
                  <a:lnTo>
                    <a:pt x="1996059" y="1034582"/>
                  </a:lnTo>
                  <a:cubicBezTo>
                    <a:pt x="1992440" y="1041059"/>
                    <a:pt x="1987677" y="1046203"/>
                    <a:pt x="1984248" y="1045345"/>
                  </a:cubicBezTo>
                  <a:close/>
                  <a:moveTo>
                    <a:pt x="1195007" y="1016485"/>
                  </a:moveTo>
                  <a:cubicBezTo>
                    <a:pt x="1191197" y="1017818"/>
                    <a:pt x="1190435" y="1019818"/>
                    <a:pt x="1189292" y="1021914"/>
                  </a:cubicBezTo>
                  <a:lnTo>
                    <a:pt x="1206532" y="1021914"/>
                  </a:lnTo>
                  <a:cubicBezTo>
                    <a:pt x="1205579" y="1016866"/>
                    <a:pt x="1200340" y="1014579"/>
                    <a:pt x="1195007" y="1016485"/>
                  </a:cubicBezTo>
                  <a:close/>
                  <a:moveTo>
                    <a:pt x="2927795" y="1148882"/>
                  </a:moveTo>
                  <a:cubicBezTo>
                    <a:pt x="2925985" y="1146977"/>
                    <a:pt x="2925604" y="1147263"/>
                    <a:pt x="2925604" y="1148882"/>
                  </a:cubicBezTo>
                  <a:lnTo>
                    <a:pt x="2927795" y="1148882"/>
                  </a:lnTo>
                  <a:close/>
                  <a:moveTo>
                    <a:pt x="1827276" y="1290614"/>
                  </a:moveTo>
                  <a:cubicBezTo>
                    <a:pt x="1827657" y="1295567"/>
                    <a:pt x="1825371" y="1301758"/>
                    <a:pt x="1823180" y="1307569"/>
                  </a:cubicBezTo>
                  <a:lnTo>
                    <a:pt x="1985963" y="1307569"/>
                  </a:lnTo>
                  <a:cubicBezTo>
                    <a:pt x="1985486" y="1304902"/>
                    <a:pt x="1985772" y="1302615"/>
                    <a:pt x="1987963" y="1301282"/>
                  </a:cubicBezTo>
                  <a:cubicBezTo>
                    <a:pt x="1994535" y="1297472"/>
                    <a:pt x="2016062" y="1294519"/>
                    <a:pt x="2016919" y="1288709"/>
                  </a:cubicBezTo>
                  <a:cubicBezTo>
                    <a:pt x="2016919" y="1288709"/>
                    <a:pt x="2016919" y="1288519"/>
                    <a:pt x="2016919" y="1288519"/>
                  </a:cubicBezTo>
                  <a:lnTo>
                    <a:pt x="1826800" y="1288519"/>
                  </a:lnTo>
                  <a:cubicBezTo>
                    <a:pt x="1826895" y="1289280"/>
                    <a:pt x="1827181" y="1289947"/>
                    <a:pt x="1827276" y="1290614"/>
                  </a:cubicBezTo>
                  <a:close/>
                  <a:moveTo>
                    <a:pt x="2093595" y="1275850"/>
                  </a:moveTo>
                  <a:lnTo>
                    <a:pt x="2134553" y="1275850"/>
                  </a:lnTo>
                  <a:cubicBezTo>
                    <a:pt x="2136172" y="1269183"/>
                    <a:pt x="2137600" y="1262706"/>
                    <a:pt x="2140267" y="1256800"/>
                  </a:cubicBezTo>
                  <a:lnTo>
                    <a:pt x="2091690" y="1256800"/>
                  </a:lnTo>
                  <a:cubicBezTo>
                    <a:pt x="2089880" y="1261182"/>
                    <a:pt x="2091785" y="1268421"/>
                    <a:pt x="2093595" y="1275850"/>
                  </a:cubicBezTo>
                  <a:close/>
                  <a:moveTo>
                    <a:pt x="1794891" y="1161550"/>
                  </a:moveTo>
                  <a:cubicBezTo>
                    <a:pt x="1791748" y="1166313"/>
                    <a:pt x="1788890" y="1172599"/>
                    <a:pt x="1787366" y="1180600"/>
                  </a:cubicBezTo>
                  <a:lnTo>
                    <a:pt x="2063401" y="1180600"/>
                  </a:lnTo>
                  <a:cubicBezTo>
                    <a:pt x="2063591" y="1179743"/>
                    <a:pt x="2063877" y="1178981"/>
                    <a:pt x="2063972" y="1178124"/>
                  </a:cubicBezTo>
                  <a:cubicBezTo>
                    <a:pt x="2064639" y="1172790"/>
                    <a:pt x="2064163" y="1167075"/>
                    <a:pt x="2063687" y="1161550"/>
                  </a:cubicBezTo>
                  <a:lnTo>
                    <a:pt x="1794891" y="1161550"/>
                  </a:lnTo>
                  <a:close/>
                  <a:moveTo>
                    <a:pt x="2108835" y="1198317"/>
                  </a:moveTo>
                  <a:cubicBezTo>
                    <a:pt x="2106168" y="1197555"/>
                    <a:pt x="2093690" y="1202603"/>
                    <a:pt x="2092357" y="1212319"/>
                  </a:cubicBezTo>
                  <a:lnTo>
                    <a:pt x="2153793" y="1212319"/>
                  </a:lnTo>
                  <a:cubicBezTo>
                    <a:pt x="2155412" y="1207175"/>
                    <a:pt x="2157127" y="1200031"/>
                    <a:pt x="2157984" y="1193269"/>
                  </a:cubicBezTo>
                  <a:lnTo>
                    <a:pt x="2117408" y="1193269"/>
                  </a:lnTo>
                  <a:cubicBezTo>
                    <a:pt x="2113598" y="1196793"/>
                    <a:pt x="2110454" y="1198793"/>
                    <a:pt x="2108835" y="1198317"/>
                  </a:cubicBezTo>
                  <a:close/>
                  <a:moveTo>
                    <a:pt x="2096833" y="1244132"/>
                  </a:moveTo>
                  <a:lnTo>
                    <a:pt x="2144744" y="1244132"/>
                  </a:lnTo>
                  <a:cubicBezTo>
                    <a:pt x="2146649" y="1237560"/>
                    <a:pt x="2148364" y="1230511"/>
                    <a:pt x="2149697" y="1225082"/>
                  </a:cubicBezTo>
                  <a:lnTo>
                    <a:pt x="2095214" y="1225082"/>
                  </a:lnTo>
                  <a:cubicBezTo>
                    <a:pt x="2097119" y="1231940"/>
                    <a:pt x="2097596" y="1238512"/>
                    <a:pt x="2096833" y="1244132"/>
                  </a:cubicBezTo>
                  <a:close/>
                  <a:moveTo>
                    <a:pt x="2829116" y="1129832"/>
                  </a:moveTo>
                  <a:lnTo>
                    <a:pt x="2817400" y="1129832"/>
                  </a:lnTo>
                  <a:cubicBezTo>
                    <a:pt x="2819876" y="1134309"/>
                    <a:pt x="2827211" y="1135357"/>
                    <a:pt x="2829116" y="1129832"/>
                  </a:cubicBezTo>
                  <a:close/>
                  <a:moveTo>
                    <a:pt x="2896457" y="1176219"/>
                  </a:moveTo>
                  <a:cubicBezTo>
                    <a:pt x="2889123" y="1166599"/>
                    <a:pt x="2885027" y="1173361"/>
                    <a:pt x="2880170" y="1176219"/>
                  </a:cubicBezTo>
                  <a:cubicBezTo>
                    <a:pt x="2878931" y="1176981"/>
                    <a:pt x="2877693" y="1178600"/>
                    <a:pt x="2876646" y="1180600"/>
                  </a:cubicBezTo>
                  <a:lnTo>
                    <a:pt x="2900363" y="1180600"/>
                  </a:lnTo>
                  <a:cubicBezTo>
                    <a:pt x="2898934" y="1179362"/>
                    <a:pt x="2897696" y="1177933"/>
                    <a:pt x="2896457" y="1176219"/>
                  </a:cubicBezTo>
                  <a:close/>
                  <a:moveTo>
                    <a:pt x="3097149" y="1479019"/>
                  </a:moveTo>
                  <a:lnTo>
                    <a:pt x="3096959" y="1479019"/>
                  </a:lnTo>
                  <a:cubicBezTo>
                    <a:pt x="3092577" y="1478352"/>
                    <a:pt x="3079909" y="1489782"/>
                    <a:pt x="3076385" y="1488925"/>
                  </a:cubicBezTo>
                  <a:cubicBezTo>
                    <a:pt x="3072289" y="1487972"/>
                    <a:pt x="3063335" y="1484162"/>
                    <a:pt x="3063335" y="1484162"/>
                  </a:cubicBezTo>
                  <a:cubicBezTo>
                    <a:pt x="3057049" y="1491592"/>
                    <a:pt x="3064002" y="1493782"/>
                    <a:pt x="3067812" y="1498069"/>
                  </a:cubicBezTo>
                  <a:lnTo>
                    <a:pt x="3093720" y="1498069"/>
                  </a:lnTo>
                  <a:cubicBezTo>
                    <a:pt x="3096768" y="1491211"/>
                    <a:pt x="3099245" y="1483400"/>
                    <a:pt x="3098387" y="1480257"/>
                  </a:cubicBezTo>
                  <a:cubicBezTo>
                    <a:pt x="3098197" y="1479590"/>
                    <a:pt x="3097721" y="1479209"/>
                    <a:pt x="3097149" y="1479019"/>
                  </a:cubicBezTo>
                  <a:close/>
                  <a:moveTo>
                    <a:pt x="1800511" y="1129832"/>
                  </a:moveTo>
                  <a:cubicBezTo>
                    <a:pt x="1804607" y="1138119"/>
                    <a:pt x="1806893" y="1144024"/>
                    <a:pt x="1805178" y="1148882"/>
                  </a:cubicBezTo>
                  <a:lnTo>
                    <a:pt x="2063020" y="1148882"/>
                  </a:lnTo>
                  <a:cubicBezTo>
                    <a:pt x="2063115" y="1146787"/>
                    <a:pt x="2063401" y="1144882"/>
                    <a:pt x="2064067" y="1143548"/>
                  </a:cubicBezTo>
                  <a:cubicBezTo>
                    <a:pt x="2066354" y="1138881"/>
                    <a:pt x="2065687" y="1134595"/>
                    <a:pt x="2062734" y="1129927"/>
                  </a:cubicBezTo>
                  <a:lnTo>
                    <a:pt x="1800511" y="1129927"/>
                  </a:lnTo>
                  <a:close/>
                  <a:moveTo>
                    <a:pt x="2941225" y="1165646"/>
                  </a:moveTo>
                  <a:cubicBezTo>
                    <a:pt x="2941225" y="1165646"/>
                    <a:pt x="2940082" y="1164122"/>
                    <a:pt x="2938177" y="1161550"/>
                  </a:cubicBezTo>
                  <a:lnTo>
                    <a:pt x="2924366" y="1161550"/>
                  </a:lnTo>
                  <a:cubicBezTo>
                    <a:pt x="2923889" y="1162598"/>
                    <a:pt x="2923318" y="1163646"/>
                    <a:pt x="2922461" y="1164598"/>
                  </a:cubicBezTo>
                  <a:cubicBezTo>
                    <a:pt x="2915126" y="1173266"/>
                    <a:pt x="2917603" y="1170409"/>
                    <a:pt x="2914269" y="1180029"/>
                  </a:cubicBezTo>
                  <a:cubicBezTo>
                    <a:pt x="2914174" y="1180219"/>
                    <a:pt x="2914079" y="1180410"/>
                    <a:pt x="2913983" y="1180600"/>
                  </a:cubicBezTo>
                  <a:lnTo>
                    <a:pt x="2979611" y="1180600"/>
                  </a:lnTo>
                  <a:cubicBezTo>
                    <a:pt x="2981230" y="1174409"/>
                    <a:pt x="2985421" y="1166980"/>
                    <a:pt x="2986278" y="1161550"/>
                  </a:cubicBezTo>
                  <a:lnTo>
                    <a:pt x="2941034" y="1161550"/>
                  </a:lnTo>
                  <a:cubicBezTo>
                    <a:pt x="2941130" y="1163932"/>
                    <a:pt x="2941225" y="1165646"/>
                    <a:pt x="2941225" y="1165646"/>
                  </a:cubicBezTo>
                  <a:close/>
                  <a:moveTo>
                    <a:pt x="2139220" y="1161550"/>
                  </a:moveTo>
                  <a:cubicBezTo>
                    <a:pt x="2136172" y="1166503"/>
                    <a:pt x="2133791" y="1174123"/>
                    <a:pt x="2129219" y="1180029"/>
                  </a:cubicBezTo>
                  <a:cubicBezTo>
                    <a:pt x="2129028" y="1180219"/>
                    <a:pt x="2128933" y="1180410"/>
                    <a:pt x="2128742" y="1180600"/>
                  </a:cubicBezTo>
                  <a:lnTo>
                    <a:pt x="2158270" y="1180600"/>
                  </a:lnTo>
                  <a:cubicBezTo>
                    <a:pt x="2157508" y="1173742"/>
                    <a:pt x="2155889" y="1166313"/>
                    <a:pt x="2153222" y="1161550"/>
                  </a:cubicBezTo>
                  <a:lnTo>
                    <a:pt x="2139220" y="1161550"/>
                  </a:lnTo>
                  <a:close/>
                  <a:moveTo>
                    <a:pt x="2689860" y="1085350"/>
                  </a:moveTo>
                  <a:lnTo>
                    <a:pt x="2699099" y="1085350"/>
                  </a:lnTo>
                  <a:cubicBezTo>
                    <a:pt x="2696147" y="1081350"/>
                    <a:pt x="2692527" y="1081731"/>
                    <a:pt x="2689860" y="1085350"/>
                  </a:cubicBezTo>
                  <a:close/>
                  <a:moveTo>
                    <a:pt x="2818257" y="1040487"/>
                  </a:moveTo>
                  <a:cubicBezTo>
                    <a:pt x="2817400" y="1045631"/>
                    <a:pt x="2814923" y="1049917"/>
                    <a:pt x="2813780" y="1053632"/>
                  </a:cubicBezTo>
                  <a:lnTo>
                    <a:pt x="2830925" y="1053632"/>
                  </a:lnTo>
                  <a:cubicBezTo>
                    <a:pt x="2833973" y="1051060"/>
                    <a:pt x="2836545" y="1049441"/>
                    <a:pt x="2837879" y="1052108"/>
                  </a:cubicBezTo>
                  <a:cubicBezTo>
                    <a:pt x="2838164" y="1052680"/>
                    <a:pt x="2838260" y="1053156"/>
                    <a:pt x="2838450" y="1053632"/>
                  </a:cubicBezTo>
                  <a:lnTo>
                    <a:pt x="2853214" y="1053632"/>
                  </a:lnTo>
                  <a:cubicBezTo>
                    <a:pt x="2852071" y="1051727"/>
                    <a:pt x="2850833" y="1050203"/>
                    <a:pt x="2849213" y="1049155"/>
                  </a:cubicBezTo>
                  <a:cubicBezTo>
                    <a:pt x="2840260" y="1043345"/>
                    <a:pt x="2834545" y="1036678"/>
                    <a:pt x="2845117" y="1038583"/>
                  </a:cubicBezTo>
                  <a:cubicBezTo>
                    <a:pt x="2852642" y="1039916"/>
                    <a:pt x="2857596" y="1037916"/>
                    <a:pt x="2859024" y="1034582"/>
                  </a:cubicBezTo>
                  <a:lnTo>
                    <a:pt x="2819114" y="1034582"/>
                  </a:lnTo>
                  <a:cubicBezTo>
                    <a:pt x="2818829" y="1036296"/>
                    <a:pt x="2818638" y="1038297"/>
                    <a:pt x="2818257" y="1040487"/>
                  </a:cubicBezTo>
                  <a:close/>
                  <a:moveTo>
                    <a:pt x="2840736" y="875800"/>
                  </a:moveTo>
                  <a:lnTo>
                    <a:pt x="2831116" y="875800"/>
                  </a:lnTo>
                  <a:cubicBezTo>
                    <a:pt x="2826544" y="880467"/>
                    <a:pt x="2821591" y="886087"/>
                    <a:pt x="2820638" y="891326"/>
                  </a:cubicBezTo>
                  <a:cubicBezTo>
                    <a:pt x="2819305" y="898279"/>
                    <a:pt x="2832449" y="885611"/>
                    <a:pt x="2840736" y="875800"/>
                  </a:cubicBezTo>
                  <a:close/>
                  <a:moveTo>
                    <a:pt x="2636139" y="958382"/>
                  </a:moveTo>
                  <a:lnTo>
                    <a:pt x="2661285" y="958382"/>
                  </a:lnTo>
                  <a:cubicBezTo>
                    <a:pt x="2659761" y="955048"/>
                    <a:pt x="2658047" y="951715"/>
                    <a:pt x="2656046" y="948095"/>
                  </a:cubicBezTo>
                  <a:cubicBezTo>
                    <a:pt x="2653951" y="944380"/>
                    <a:pt x="2651950" y="941713"/>
                    <a:pt x="2650141" y="939332"/>
                  </a:cubicBezTo>
                  <a:lnTo>
                    <a:pt x="2630519" y="939332"/>
                  </a:lnTo>
                  <a:cubicBezTo>
                    <a:pt x="2630900" y="940570"/>
                    <a:pt x="2631281" y="941808"/>
                    <a:pt x="2631662" y="943333"/>
                  </a:cubicBezTo>
                  <a:cubicBezTo>
                    <a:pt x="2632900" y="948476"/>
                    <a:pt x="2634520" y="953524"/>
                    <a:pt x="2636139" y="958382"/>
                  </a:cubicBezTo>
                  <a:close/>
                  <a:moveTo>
                    <a:pt x="2724531" y="886563"/>
                  </a:moveTo>
                  <a:cubicBezTo>
                    <a:pt x="2725293" y="883230"/>
                    <a:pt x="2726531" y="879610"/>
                    <a:pt x="2727579" y="875800"/>
                  </a:cubicBezTo>
                  <a:lnTo>
                    <a:pt x="2652046" y="875800"/>
                  </a:lnTo>
                  <a:cubicBezTo>
                    <a:pt x="2658142" y="881229"/>
                    <a:pt x="2663190" y="889326"/>
                    <a:pt x="2666143" y="894850"/>
                  </a:cubicBezTo>
                  <a:lnTo>
                    <a:pt x="2719388" y="894850"/>
                  </a:lnTo>
                  <a:cubicBezTo>
                    <a:pt x="2721674" y="893231"/>
                    <a:pt x="2723579" y="890754"/>
                    <a:pt x="2724531" y="886563"/>
                  </a:cubicBezTo>
                  <a:close/>
                  <a:moveTo>
                    <a:pt x="2696813" y="909614"/>
                  </a:moveTo>
                  <a:cubicBezTo>
                    <a:pt x="2697099" y="908852"/>
                    <a:pt x="2697480" y="908185"/>
                    <a:pt x="2697766" y="907519"/>
                  </a:cubicBezTo>
                  <a:lnTo>
                    <a:pt x="2671191" y="907519"/>
                  </a:lnTo>
                  <a:cubicBezTo>
                    <a:pt x="2672810" y="912757"/>
                    <a:pt x="2675192" y="920187"/>
                    <a:pt x="2677192" y="926569"/>
                  </a:cubicBezTo>
                  <a:lnTo>
                    <a:pt x="2689193" y="926569"/>
                  </a:lnTo>
                  <a:cubicBezTo>
                    <a:pt x="2692527" y="919901"/>
                    <a:pt x="2695671" y="912376"/>
                    <a:pt x="2696813" y="909614"/>
                  </a:cubicBezTo>
                  <a:close/>
                  <a:moveTo>
                    <a:pt x="2620709" y="926664"/>
                  </a:moveTo>
                  <a:lnTo>
                    <a:pt x="2640140" y="926664"/>
                  </a:lnTo>
                  <a:cubicBezTo>
                    <a:pt x="2640044" y="926473"/>
                    <a:pt x="2639854" y="926283"/>
                    <a:pt x="2639759" y="925997"/>
                  </a:cubicBezTo>
                  <a:cubicBezTo>
                    <a:pt x="2636996" y="920663"/>
                    <a:pt x="2629281" y="912376"/>
                    <a:pt x="2624709" y="907614"/>
                  </a:cubicBezTo>
                  <a:lnTo>
                    <a:pt x="2616994" y="907614"/>
                  </a:lnTo>
                  <a:cubicBezTo>
                    <a:pt x="2614898" y="912471"/>
                    <a:pt x="2615470" y="920663"/>
                    <a:pt x="2617756" y="924092"/>
                  </a:cubicBezTo>
                  <a:cubicBezTo>
                    <a:pt x="2618613" y="925235"/>
                    <a:pt x="2619661" y="925997"/>
                    <a:pt x="2620709" y="926664"/>
                  </a:cubicBezTo>
                  <a:close/>
                  <a:moveTo>
                    <a:pt x="1793272" y="1085350"/>
                  </a:moveTo>
                  <a:lnTo>
                    <a:pt x="2046637" y="1085350"/>
                  </a:lnTo>
                  <a:cubicBezTo>
                    <a:pt x="2047113" y="1079064"/>
                    <a:pt x="2048637" y="1070967"/>
                    <a:pt x="2050732" y="1066300"/>
                  </a:cubicBezTo>
                  <a:lnTo>
                    <a:pt x="1786985" y="1066300"/>
                  </a:lnTo>
                  <a:cubicBezTo>
                    <a:pt x="1789271" y="1073349"/>
                    <a:pt x="1791367" y="1080397"/>
                    <a:pt x="1793272" y="1085350"/>
                  </a:cubicBezTo>
                  <a:close/>
                  <a:moveTo>
                    <a:pt x="2873502" y="1129832"/>
                  </a:moveTo>
                  <a:lnTo>
                    <a:pt x="2859881" y="1129832"/>
                  </a:lnTo>
                  <a:cubicBezTo>
                    <a:pt x="2859786" y="1130499"/>
                    <a:pt x="2859691" y="1131261"/>
                    <a:pt x="2859786" y="1131928"/>
                  </a:cubicBezTo>
                  <a:cubicBezTo>
                    <a:pt x="2860643" y="1139071"/>
                    <a:pt x="2868454" y="1133928"/>
                    <a:pt x="2873502" y="1129832"/>
                  </a:cubicBezTo>
                  <a:close/>
                  <a:moveTo>
                    <a:pt x="2867311" y="1117164"/>
                  </a:moveTo>
                  <a:lnTo>
                    <a:pt x="2890647" y="1117164"/>
                  </a:lnTo>
                  <a:cubicBezTo>
                    <a:pt x="2890171" y="1110496"/>
                    <a:pt x="2877598" y="1102305"/>
                    <a:pt x="2872740" y="1109830"/>
                  </a:cubicBezTo>
                  <a:cubicBezTo>
                    <a:pt x="2871216" y="1112211"/>
                    <a:pt x="2869216" y="1114687"/>
                    <a:pt x="2867311" y="1117164"/>
                  </a:cubicBezTo>
                  <a:close/>
                  <a:moveTo>
                    <a:pt x="2942844" y="1148882"/>
                  </a:moveTo>
                  <a:lnTo>
                    <a:pt x="2949988" y="1148882"/>
                  </a:lnTo>
                  <a:cubicBezTo>
                    <a:pt x="2948464" y="1147453"/>
                    <a:pt x="2946845" y="1146406"/>
                    <a:pt x="2945225" y="1146406"/>
                  </a:cubicBezTo>
                  <a:cubicBezTo>
                    <a:pt x="2944178" y="1146406"/>
                    <a:pt x="2943416" y="1147358"/>
                    <a:pt x="2942844" y="1148882"/>
                  </a:cubicBezTo>
                  <a:close/>
                  <a:moveTo>
                    <a:pt x="2774252" y="1113640"/>
                  </a:moveTo>
                  <a:cubicBezTo>
                    <a:pt x="2775109" y="1107829"/>
                    <a:pt x="2765298" y="1099162"/>
                    <a:pt x="2761298" y="1099162"/>
                  </a:cubicBezTo>
                  <a:cubicBezTo>
                    <a:pt x="2760155" y="1099162"/>
                    <a:pt x="2757678" y="1098685"/>
                    <a:pt x="2754725" y="1098019"/>
                  </a:cubicBezTo>
                  <a:lnTo>
                    <a:pt x="2728055" y="1098019"/>
                  </a:lnTo>
                  <a:cubicBezTo>
                    <a:pt x="2727579" y="1098495"/>
                    <a:pt x="2727103" y="1098971"/>
                    <a:pt x="2726817" y="1099447"/>
                  </a:cubicBezTo>
                  <a:cubicBezTo>
                    <a:pt x="2726627" y="1098971"/>
                    <a:pt x="2726341" y="1098495"/>
                    <a:pt x="2725960" y="1098019"/>
                  </a:cubicBezTo>
                  <a:lnTo>
                    <a:pt x="2689193" y="1098019"/>
                  </a:lnTo>
                  <a:cubicBezTo>
                    <a:pt x="2690622" y="1100400"/>
                    <a:pt x="2692622" y="1102210"/>
                    <a:pt x="2693670" y="1102971"/>
                  </a:cubicBezTo>
                  <a:cubicBezTo>
                    <a:pt x="2696147" y="1104877"/>
                    <a:pt x="2705100" y="1106782"/>
                    <a:pt x="2713196" y="1105829"/>
                  </a:cubicBezTo>
                  <a:cubicBezTo>
                    <a:pt x="2718435" y="1105258"/>
                    <a:pt x="2724912" y="1103829"/>
                    <a:pt x="2726627" y="1101352"/>
                  </a:cubicBezTo>
                  <a:cubicBezTo>
                    <a:pt x="2726817" y="1102400"/>
                    <a:pt x="2727389" y="1103543"/>
                    <a:pt x="2728722" y="1104877"/>
                  </a:cubicBezTo>
                  <a:cubicBezTo>
                    <a:pt x="2735199" y="1111639"/>
                    <a:pt x="2739295" y="1114497"/>
                    <a:pt x="2749106" y="1113544"/>
                  </a:cubicBezTo>
                  <a:cubicBezTo>
                    <a:pt x="2758726" y="1112687"/>
                    <a:pt x="2773394" y="1119450"/>
                    <a:pt x="2774252" y="1113640"/>
                  </a:cubicBezTo>
                  <a:close/>
                  <a:moveTo>
                    <a:pt x="2149031" y="939332"/>
                  </a:moveTo>
                  <a:lnTo>
                    <a:pt x="1705070" y="939332"/>
                  </a:lnTo>
                  <a:cubicBezTo>
                    <a:pt x="1708214" y="940094"/>
                    <a:pt x="1711262" y="941428"/>
                    <a:pt x="1713833" y="943333"/>
                  </a:cubicBezTo>
                  <a:cubicBezTo>
                    <a:pt x="1720025" y="947809"/>
                    <a:pt x="1722025" y="953238"/>
                    <a:pt x="1723739" y="958382"/>
                  </a:cubicBezTo>
                  <a:lnTo>
                    <a:pt x="2137791" y="958382"/>
                  </a:lnTo>
                  <a:cubicBezTo>
                    <a:pt x="2140934" y="952572"/>
                    <a:pt x="2145221" y="945714"/>
                    <a:pt x="2149031" y="939332"/>
                  </a:cubicBezTo>
                  <a:close/>
                  <a:moveTo>
                    <a:pt x="2444401" y="909614"/>
                  </a:moveTo>
                  <a:cubicBezTo>
                    <a:pt x="2442400" y="910662"/>
                    <a:pt x="2440400" y="917806"/>
                    <a:pt x="2439257" y="926569"/>
                  </a:cubicBezTo>
                  <a:lnTo>
                    <a:pt x="2455545" y="926569"/>
                  </a:lnTo>
                  <a:cubicBezTo>
                    <a:pt x="2452878" y="919996"/>
                    <a:pt x="2450878" y="906280"/>
                    <a:pt x="2444401" y="909614"/>
                  </a:cubicBezTo>
                  <a:close/>
                  <a:moveTo>
                    <a:pt x="2410968" y="914472"/>
                  </a:moveTo>
                  <a:cubicBezTo>
                    <a:pt x="2410968" y="918187"/>
                    <a:pt x="2411254" y="922663"/>
                    <a:pt x="2412016" y="926664"/>
                  </a:cubicBezTo>
                  <a:lnTo>
                    <a:pt x="2425446" y="926664"/>
                  </a:lnTo>
                  <a:cubicBezTo>
                    <a:pt x="2427827" y="921806"/>
                    <a:pt x="2430304" y="916091"/>
                    <a:pt x="2432971" y="911614"/>
                  </a:cubicBezTo>
                  <a:cubicBezTo>
                    <a:pt x="2433733" y="910281"/>
                    <a:pt x="2434590" y="908947"/>
                    <a:pt x="2435447" y="907614"/>
                  </a:cubicBezTo>
                  <a:lnTo>
                    <a:pt x="2409349" y="907614"/>
                  </a:lnTo>
                  <a:cubicBezTo>
                    <a:pt x="2410301" y="910186"/>
                    <a:pt x="2410968" y="912662"/>
                    <a:pt x="2410968" y="914472"/>
                  </a:cubicBezTo>
                  <a:close/>
                  <a:moveTo>
                    <a:pt x="1740408" y="971050"/>
                  </a:moveTo>
                  <a:lnTo>
                    <a:pt x="1732407" y="971050"/>
                  </a:lnTo>
                  <a:cubicBezTo>
                    <a:pt x="1734884" y="972098"/>
                    <a:pt x="1737646" y="972003"/>
                    <a:pt x="1740408" y="971050"/>
                  </a:cubicBezTo>
                  <a:close/>
                  <a:moveTo>
                    <a:pt x="2743581" y="1053632"/>
                  </a:moveTo>
                  <a:lnTo>
                    <a:pt x="2792159" y="1053632"/>
                  </a:lnTo>
                  <a:cubicBezTo>
                    <a:pt x="2791682" y="1048298"/>
                    <a:pt x="2790921" y="1041250"/>
                    <a:pt x="2792254" y="1034582"/>
                  </a:cubicBezTo>
                  <a:lnTo>
                    <a:pt x="2727484" y="1034582"/>
                  </a:lnTo>
                  <a:cubicBezTo>
                    <a:pt x="2731484" y="1043345"/>
                    <a:pt x="2738152" y="1050013"/>
                    <a:pt x="2743581" y="1053632"/>
                  </a:cubicBezTo>
                  <a:close/>
                  <a:moveTo>
                    <a:pt x="2693575" y="1052013"/>
                  </a:moveTo>
                  <a:cubicBezTo>
                    <a:pt x="2697671" y="1046203"/>
                    <a:pt x="2696051" y="1037535"/>
                    <a:pt x="2689479" y="1038583"/>
                  </a:cubicBezTo>
                  <a:cubicBezTo>
                    <a:pt x="2687003" y="1038963"/>
                    <a:pt x="2684717" y="1037249"/>
                    <a:pt x="2682145" y="1034582"/>
                  </a:cubicBezTo>
                  <a:lnTo>
                    <a:pt x="2633186" y="1034582"/>
                  </a:lnTo>
                  <a:cubicBezTo>
                    <a:pt x="2634425" y="1041154"/>
                    <a:pt x="2636044" y="1048108"/>
                    <a:pt x="2637663" y="1053632"/>
                  </a:cubicBezTo>
                  <a:lnTo>
                    <a:pt x="2692527" y="1053632"/>
                  </a:lnTo>
                  <a:cubicBezTo>
                    <a:pt x="2693004" y="1053061"/>
                    <a:pt x="2693289" y="1052489"/>
                    <a:pt x="2693575" y="1052013"/>
                  </a:cubicBezTo>
                  <a:close/>
                  <a:moveTo>
                    <a:pt x="2678621" y="1002864"/>
                  </a:moveTo>
                  <a:lnTo>
                    <a:pt x="2665667" y="1002864"/>
                  </a:lnTo>
                  <a:cubicBezTo>
                    <a:pt x="2667000" y="1004007"/>
                    <a:pt x="2668238" y="1005054"/>
                    <a:pt x="2669096" y="1005912"/>
                  </a:cubicBezTo>
                  <a:cubicBezTo>
                    <a:pt x="2672715" y="1009341"/>
                    <a:pt x="2677478" y="1006769"/>
                    <a:pt x="2678621" y="1002864"/>
                  </a:cubicBezTo>
                  <a:close/>
                  <a:moveTo>
                    <a:pt x="2618232" y="971050"/>
                  </a:moveTo>
                  <a:lnTo>
                    <a:pt x="2596420" y="971050"/>
                  </a:lnTo>
                  <a:cubicBezTo>
                    <a:pt x="2600897" y="975622"/>
                    <a:pt x="2605469" y="979623"/>
                    <a:pt x="2606421" y="980861"/>
                  </a:cubicBezTo>
                  <a:cubicBezTo>
                    <a:pt x="2607279" y="981909"/>
                    <a:pt x="2610803" y="985528"/>
                    <a:pt x="2614803" y="990100"/>
                  </a:cubicBezTo>
                  <a:lnTo>
                    <a:pt x="2637854" y="990100"/>
                  </a:lnTo>
                  <a:cubicBezTo>
                    <a:pt x="2631567" y="982099"/>
                    <a:pt x="2624328" y="976194"/>
                    <a:pt x="2618232" y="971050"/>
                  </a:cubicBezTo>
                  <a:close/>
                  <a:moveTo>
                    <a:pt x="2677287" y="1081921"/>
                  </a:moveTo>
                  <a:cubicBezTo>
                    <a:pt x="2677859" y="1083350"/>
                    <a:pt x="2678621" y="1084398"/>
                    <a:pt x="2679383" y="1085350"/>
                  </a:cubicBezTo>
                  <a:lnTo>
                    <a:pt x="2687098" y="1085350"/>
                  </a:lnTo>
                  <a:cubicBezTo>
                    <a:pt x="2687479" y="1084207"/>
                    <a:pt x="2687860" y="1082874"/>
                    <a:pt x="2687860" y="1080874"/>
                  </a:cubicBezTo>
                  <a:cubicBezTo>
                    <a:pt x="2687860" y="1076111"/>
                    <a:pt x="2688241" y="1071063"/>
                    <a:pt x="2688908" y="1066300"/>
                  </a:cubicBezTo>
                  <a:lnTo>
                    <a:pt x="2646617" y="1066300"/>
                  </a:lnTo>
                  <a:cubicBezTo>
                    <a:pt x="2655951" y="1070206"/>
                    <a:pt x="2674715" y="1075635"/>
                    <a:pt x="2677287" y="1081921"/>
                  </a:cubicBezTo>
                  <a:close/>
                  <a:moveTo>
                    <a:pt x="2666714" y="1017437"/>
                  </a:moveTo>
                  <a:cubicBezTo>
                    <a:pt x="2660333" y="1012198"/>
                    <a:pt x="2654904" y="1008007"/>
                    <a:pt x="2649379" y="1002864"/>
                  </a:cubicBezTo>
                  <a:lnTo>
                    <a:pt x="2624804" y="1002864"/>
                  </a:lnTo>
                  <a:cubicBezTo>
                    <a:pt x="2628233" y="1007912"/>
                    <a:pt x="2630900" y="1012865"/>
                    <a:pt x="2630900" y="1016485"/>
                  </a:cubicBezTo>
                  <a:cubicBezTo>
                    <a:pt x="2630900" y="1017913"/>
                    <a:pt x="2630996" y="1019818"/>
                    <a:pt x="2631281" y="1021914"/>
                  </a:cubicBezTo>
                  <a:lnTo>
                    <a:pt x="2671382" y="1021914"/>
                  </a:lnTo>
                  <a:cubicBezTo>
                    <a:pt x="2669953" y="1020295"/>
                    <a:pt x="2668429" y="1018770"/>
                    <a:pt x="2666714" y="1017437"/>
                  </a:cubicBezTo>
                  <a:close/>
                  <a:moveTo>
                    <a:pt x="2577751" y="844082"/>
                  </a:moveTo>
                  <a:cubicBezTo>
                    <a:pt x="2577179" y="851512"/>
                    <a:pt x="2576703" y="858750"/>
                    <a:pt x="2577179" y="863132"/>
                  </a:cubicBezTo>
                  <a:lnTo>
                    <a:pt x="2582418" y="863132"/>
                  </a:lnTo>
                  <a:cubicBezTo>
                    <a:pt x="2585275" y="858465"/>
                    <a:pt x="2588895" y="850654"/>
                    <a:pt x="2591848" y="844082"/>
                  </a:cubicBezTo>
                  <a:lnTo>
                    <a:pt x="2577751" y="844082"/>
                  </a:lnTo>
                  <a:close/>
                  <a:moveTo>
                    <a:pt x="2445163" y="845130"/>
                  </a:moveTo>
                  <a:cubicBezTo>
                    <a:pt x="2445163" y="844749"/>
                    <a:pt x="2445258" y="844463"/>
                    <a:pt x="2445258" y="844082"/>
                  </a:cubicBezTo>
                  <a:lnTo>
                    <a:pt x="2379155" y="844082"/>
                  </a:lnTo>
                  <a:cubicBezTo>
                    <a:pt x="2380583" y="847511"/>
                    <a:pt x="2383822" y="855512"/>
                    <a:pt x="2387060" y="863132"/>
                  </a:cubicBezTo>
                  <a:lnTo>
                    <a:pt x="2447163" y="863132"/>
                  </a:lnTo>
                  <a:cubicBezTo>
                    <a:pt x="2446306" y="855607"/>
                    <a:pt x="2445163" y="848463"/>
                    <a:pt x="2445163" y="845130"/>
                  </a:cubicBezTo>
                  <a:close/>
                  <a:moveTo>
                    <a:pt x="2125123" y="894279"/>
                  </a:moveTo>
                  <a:cubicBezTo>
                    <a:pt x="2124742" y="894469"/>
                    <a:pt x="2124266" y="894660"/>
                    <a:pt x="2123885" y="894945"/>
                  </a:cubicBezTo>
                  <a:lnTo>
                    <a:pt x="2165223" y="894945"/>
                  </a:lnTo>
                  <a:cubicBezTo>
                    <a:pt x="2166175" y="889992"/>
                    <a:pt x="2166461" y="885706"/>
                    <a:pt x="2165033" y="883706"/>
                  </a:cubicBezTo>
                  <a:cubicBezTo>
                    <a:pt x="2160937" y="877896"/>
                    <a:pt x="2129219" y="892374"/>
                    <a:pt x="2125123" y="894279"/>
                  </a:cubicBezTo>
                  <a:close/>
                  <a:moveTo>
                    <a:pt x="1766697" y="990100"/>
                  </a:moveTo>
                  <a:lnTo>
                    <a:pt x="2118836" y="990100"/>
                  </a:lnTo>
                  <a:cubicBezTo>
                    <a:pt x="2125218" y="984862"/>
                    <a:pt x="2131314" y="976956"/>
                    <a:pt x="2132743" y="971050"/>
                  </a:cubicBezTo>
                  <a:lnTo>
                    <a:pt x="1770221" y="971050"/>
                  </a:lnTo>
                  <a:cubicBezTo>
                    <a:pt x="1774508" y="975432"/>
                    <a:pt x="1775174" y="980194"/>
                    <a:pt x="1769174" y="986576"/>
                  </a:cubicBezTo>
                  <a:cubicBezTo>
                    <a:pt x="1768221" y="987719"/>
                    <a:pt x="1767364" y="988862"/>
                    <a:pt x="1766697" y="990100"/>
                  </a:cubicBezTo>
                  <a:close/>
                  <a:moveTo>
                    <a:pt x="2081022" y="831414"/>
                  </a:moveTo>
                  <a:lnTo>
                    <a:pt x="2198370" y="831414"/>
                  </a:lnTo>
                  <a:cubicBezTo>
                    <a:pt x="2206657" y="826937"/>
                    <a:pt x="2213420" y="819317"/>
                    <a:pt x="2219611" y="813412"/>
                  </a:cubicBezTo>
                  <a:cubicBezTo>
                    <a:pt x="2219897" y="813126"/>
                    <a:pt x="2220278" y="812650"/>
                    <a:pt x="2220563" y="812364"/>
                  </a:cubicBezTo>
                  <a:lnTo>
                    <a:pt x="2075402" y="812364"/>
                  </a:lnTo>
                  <a:cubicBezTo>
                    <a:pt x="2077212" y="816936"/>
                    <a:pt x="2079212" y="822746"/>
                    <a:pt x="2081022" y="831414"/>
                  </a:cubicBezTo>
                  <a:close/>
                  <a:moveTo>
                    <a:pt x="2589371" y="954858"/>
                  </a:moveTo>
                  <a:cubicBezTo>
                    <a:pt x="2587276" y="955334"/>
                    <a:pt x="2586704" y="956667"/>
                    <a:pt x="2587085" y="958382"/>
                  </a:cubicBezTo>
                  <a:lnTo>
                    <a:pt x="2602706" y="958382"/>
                  </a:lnTo>
                  <a:cubicBezTo>
                    <a:pt x="2597467" y="955525"/>
                    <a:pt x="2592134" y="954191"/>
                    <a:pt x="2589371" y="954858"/>
                  </a:cubicBezTo>
                  <a:close/>
                  <a:moveTo>
                    <a:pt x="1593247" y="971241"/>
                  </a:moveTo>
                  <a:cubicBezTo>
                    <a:pt x="1599057" y="976575"/>
                    <a:pt x="1601819" y="975241"/>
                    <a:pt x="1603439" y="971050"/>
                  </a:cubicBezTo>
                  <a:lnTo>
                    <a:pt x="1593056" y="971050"/>
                  </a:lnTo>
                  <a:cubicBezTo>
                    <a:pt x="1593152" y="971145"/>
                    <a:pt x="1593247" y="971145"/>
                    <a:pt x="1593247" y="971241"/>
                  </a:cubicBezTo>
                  <a:close/>
                  <a:moveTo>
                    <a:pt x="2440115" y="958382"/>
                  </a:moveTo>
                  <a:lnTo>
                    <a:pt x="2450878" y="958382"/>
                  </a:lnTo>
                  <a:cubicBezTo>
                    <a:pt x="2453926" y="953620"/>
                    <a:pt x="2456117" y="945809"/>
                    <a:pt x="2456974" y="939332"/>
                  </a:cubicBezTo>
                  <a:lnTo>
                    <a:pt x="2438114" y="939332"/>
                  </a:lnTo>
                  <a:cubicBezTo>
                    <a:pt x="2437829" y="946857"/>
                    <a:pt x="2438400" y="954000"/>
                    <a:pt x="2440115" y="958382"/>
                  </a:cubicBezTo>
                  <a:close/>
                  <a:moveTo>
                    <a:pt x="2631377" y="894850"/>
                  </a:moveTo>
                  <a:cubicBezTo>
                    <a:pt x="2632900" y="889135"/>
                    <a:pt x="2635187" y="881706"/>
                    <a:pt x="2636139" y="875800"/>
                  </a:cubicBezTo>
                  <a:lnTo>
                    <a:pt x="2615470" y="875800"/>
                  </a:lnTo>
                  <a:cubicBezTo>
                    <a:pt x="2615851" y="880849"/>
                    <a:pt x="2619566" y="888850"/>
                    <a:pt x="2623090" y="894850"/>
                  </a:cubicBezTo>
                  <a:lnTo>
                    <a:pt x="2631377" y="894850"/>
                  </a:lnTo>
                  <a:close/>
                  <a:moveTo>
                    <a:pt x="2447354" y="883706"/>
                  </a:moveTo>
                  <a:cubicBezTo>
                    <a:pt x="2447925" y="881611"/>
                    <a:pt x="2448021" y="878848"/>
                    <a:pt x="2448021" y="875800"/>
                  </a:cubicBezTo>
                  <a:lnTo>
                    <a:pt x="2392490" y="875800"/>
                  </a:lnTo>
                  <a:cubicBezTo>
                    <a:pt x="2393061" y="877038"/>
                    <a:pt x="2393537" y="878086"/>
                    <a:pt x="2393823" y="878848"/>
                  </a:cubicBezTo>
                  <a:cubicBezTo>
                    <a:pt x="2395347" y="882087"/>
                    <a:pt x="2399252" y="888278"/>
                    <a:pt x="2402967" y="894850"/>
                  </a:cubicBezTo>
                  <a:lnTo>
                    <a:pt x="2442686" y="894850"/>
                  </a:lnTo>
                  <a:cubicBezTo>
                    <a:pt x="2444687" y="891231"/>
                    <a:pt x="2446401" y="887611"/>
                    <a:pt x="2447354" y="883706"/>
                  </a:cubicBezTo>
                  <a:close/>
                  <a:moveTo>
                    <a:pt x="2087308" y="863132"/>
                  </a:moveTo>
                  <a:lnTo>
                    <a:pt x="2129504" y="863132"/>
                  </a:lnTo>
                  <a:cubicBezTo>
                    <a:pt x="2138172" y="857988"/>
                    <a:pt x="2158460" y="846940"/>
                    <a:pt x="2166652" y="846082"/>
                  </a:cubicBezTo>
                  <a:cubicBezTo>
                    <a:pt x="2169319" y="845796"/>
                    <a:pt x="2171319" y="845035"/>
                    <a:pt x="2173129" y="844082"/>
                  </a:cubicBezTo>
                  <a:lnTo>
                    <a:pt x="2083213" y="844082"/>
                  </a:lnTo>
                  <a:cubicBezTo>
                    <a:pt x="2084356" y="850845"/>
                    <a:pt x="2085594" y="857703"/>
                    <a:pt x="2087308" y="863132"/>
                  </a:cubicBezTo>
                  <a:close/>
                  <a:moveTo>
                    <a:pt x="2799112" y="1021914"/>
                  </a:moveTo>
                  <a:cubicBezTo>
                    <a:pt x="2805398" y="1015437"/>
                    <a:pt x="2811304" y="1010865"/>
                    <a:pt x="2811018" y="1002864"/>
                  </a:cubicBezTo>
                  <a:lnTo>
                    <a:pt x="2719864" y="1002864"/>
                  </a:lnTo>
                  <a:cubicBezTo>
                    <a:pt x="2720054" y="1008103"/>
                    <a:pt x="2721197" y="1014865"/>
                    <a:pt x="2723007" y="1021914"/>
                  </a:cubicBezTo>
                  <a:lnTo>
                    <a:pt x="2799112" y="1021914"/>
                  </a:lnTo>
                  <a:close/>
                  <a:moveTo>
                    <a:pt x="3349371" y="1447300"/>
                  </a:moveTo>
                  <a:cubicBezTo>
                    <a:pt x="3349466" y="1449491"/>
                    <a:pt x="3349466" y="1451301"/>
                    <a:pt x="3349276" y="1452348"/>
                  </a:cubicBezTo>
                  <a:cubicBezTo>
                    <a:pt x="3348514" y="1456159"/>
                    <a:pt x="3334607" y="1461016"/>
                    <a:pt x="3341084" y="1465779"/>
                  </a:cubicBezTo>
                  <a:cubicBezTo>
                    <a:pt x="3341370" y="1465969"/>
                    <a:pt x="3341751" y="1466064"/>
                    <a:pt x="3342037" y="1466255"/>
                  </a:cubicBezTo>
                  <a:lnTo>
                    <a:pt x="3374041" y="1466255"/>
                  </a:lnTo>
                  <a:cubicBezTo>
                    <a:pt x="3376041" y="1462636"/>
                    <a:pt x="3378232" y="1459492"/>
                    <a:pt x="3381756" y="1457111"/>
                  </a:cubicBezTo>
                  <a:cubicBezTo>
                    <a:pt x="3385471" y="1454635"/>
                    <a:pt x="3384328" y="1450063"/>
                    <a:pt x="3382232" y="1447205"/>
                  </a:cubicBezTo>
                  <a:lnTo>
                    <a:pt x="3349371" y="1447205"/>
                  </a:lnTo>
                  <a:close/>
                  <a:moveTo>
                    <a:pt x="3275648" y="1529787"/>
                  </a:moveTo>
                  <a:lnTo>
                    <a:pt x="3317177" y="1529787"/>
                  </a:lnTo>
                  <a:cubicBezTo>
                    <a:pt x="3323368" y="1523214"/>
                    <a:pt x="3329559" y="1517785"/>
                    <a:pt x="3336989" y="1511022"/>
                  </a:cubicBezTo>
                  <a:cubicBezTo>
                    <a:pt x="3337084" y="1510927"/>
                    <a:pt x="3337179" y="1510832"/>
                    <a:pt x="3337274" y="1510737"/>
                  </a:cubicBezTo>
                  <a:lnTo>
                    <a:pt x="3297650" y="1510737"/>
                  </a:lnTo>
                  <a:cubicBezTo>
                    <a:pt x="3288221" y="1517309"/>
                    <a:pt x="3279267" y="1523881"/>
                    <a:pt x="3275648" y="1529787"/>
                  </a:cubicBezTo>
                  <a:close/>
                  <a:moveTo>
                    <a:pt x="1015841" y="1588080"/>
                  </a:moveTo>
                  <a:cubicBezTo>
                    <a:pt x="1019461" y="1585603"/>
                    <a:pt x="1026319" y="1579317"/>
                    <a:pt x="1031748" y="1574269"/>
                  </a:cubicBezTo>
                  <a:lnTo>
                    <a:pt x="948690" y="1574269"/>
                  </a:lnTo>
                  <a:cubicBezTo>
                    <a:pt x="950500" y="1578840"/>
                    <a:pt x="956501" y="1576936"/>
                    <a:pt x="958025" y="1581317"/>
                  </a:cubicBezTo>
                  <a:cubicBezTo>
                    <a:pt x="959453" y="1585698"/>
                    <a:pt x="950595" y="1589223"/>
                    <a:pt x="952214" y="1593319"/>
                  </a:cubicBezTo>
                  <a:lnTo>
                    <a:pt x="1012127" y="1593319"/>
                  </a:lnTo>
                  <a:cubicBezTo>
                    <a:pt x="1012984" y="1591128"/>
                    <a:pt x="1014127" y="1589223"/>
                    <a:pt x="1015841" y="1588080"/>
                  </a:cubicBezTo>
                  <a:close/>
                  <a:moveTo>
                    <a:pt x="994696" y="1623703"/>
                  </a:moveTo>
                  <a:cubicBezTo>
                    <a:pt x="996029" y="1615131"/>
                    <a:pt x="1003554" y="1619227"/>
                    <a:pt x="1002125" y="1625132"/>
                  </a:cubicBezTo>
                  <a:lnTo>
                    <a:pt x="1023842" y="1625132"/>
                  </a:lnTo>
                  <a:cubicBezTo>
                    <a:pt x="1018127" y="1619703"/>
                    <a:pt x="1012793" y="1612845"/>
                    <a:pt x="1011841" y="1609321"/>
                  </a:cubicBezTo>
                  <a:cubicBezTo>
                    <a:pt x="1011555" y="1608368"/>
                    <a:pt x="1011364" y="1607320"/>
                    <a:pt x="1011174" y="1606082"/>
                  </a:cubicBezTo>
                  <a:lnTo>
                    <a:pt x="963168" y="1606082"/>
                  </a:lnTo>
                  <a:cubicBezTo>
                    <a:pt x="963263" y="1607320"/>
                    <a:pt x="963168" y="1608654"/>
                    <a:pt x="962977" y="1610273"/>
                  </a:cubicBezTo>
                  <a:cubicBezTo>
                    <a:pt x="961739" y="1618846"/>
                    <a:pt x="967264" y="1622560"/>
                    <a:pt x="971169" y="1625132"/>
                  </a:cubicBezTo>
                  <a:lnTo>
                    <a:pt x="994505" y="1625132"/>
                  </a:lnTo>
                  <a:cubicBezTo>
                    <a:pt x="994505" y="1624561"/>
                    <a:pt x="994601" y="1624180"/>
                    <a:pt x="994696" y="1623703"/>
                  </a:cubicBezTo>
                  <a:close/>
                  <a:moveTo>
                    <a:pt x="955548" y="1553409"/>
                  </a:moveTo>
                  <a:cubicBezTo>
                    <a:pt x="955167" y="1554838"/>
                    <a:pt x="953072" y="1557981"/>
                    <a:pt x="951262" y="1561600"/>
                  </a:cubicBezTo>
                  <a:lnTo>
                    <a:pt x="1042321" y="1561600"/>
                  </a:lnTo>
                  <a:cubicBezTo>
                    <a:pt x="1044416" y="1556743"/>
                    <a:pt x="1045845" y="1550837"/>
                    <a:pt x="1044226" y="1549599"/>
                  </a:cubicBezTo>
                  <a:cubicBezTo>
                    <a:pt x="1041749" y="1547694"/>
                    <a:pt x="1029557" y="1549599"/>
                    <a:pt x="1027938" y="1546741"/>
                  </a:cubicBezTo>
                  <a:cubicBezTo>
                    <a:pt x="1027271" y="1545598"/>
                    <a:pt x="1026890" y="1544170"/>
                    <a:pt x="1027271" y="1542550"/>
                  </a:cubicBezTo>
                  <a:lnTo>
                    <a:pt x="950595" y="1542550"/>
                  </a:lnTo>
                  <a:cubicBezTo>
                    <a:pt x="952500" y="1546646"/>
                    <a:pt x="956215" y="1551028"/>
                    <a:pt x="955548" y="1553409"/>
                  </a:cubicBezTo>
                  <a:close/>
                  <a:moveTo>
                    <a:pt x="3401378" y="1200222"/>
                  </a:moveTo>
                  <a:cubicBezTo>
                    <a:pt x="3396996" y="1198507"/>
                    <a:pt x="3390043" y="1205937"/>
                    <a:pt x="3385090" y="1212319"/>
                  </a:cubicBezTo>
                  <a:lnTo>
                    <a:pt x="3397854" y="1212319"/>
                  </a:lnTo>
                  <a:cubicBezTo>
                    <a:pt x="3402425" y="1207270"/>
                    <a:pt x="3404807" y="1201650"/>
                    <a:pt x="3401378" y="1200222"/>
                  </a:cubicBezTo>
                  <a:close/>
                  <a:moveTo>
                    <a:pt x="2839403" y="1236798"/>
                  </a:moveTo>
                  <a:cubicBezTo>
                    <a:pt x="2839403" y="1240608"/>
                    <a:pt x="2822353" y="1238703"/>
                    <a:pt x="2816638" y="1243561"/>
                  </a:cubicBezTo>
                  <a:cubicBezTo>
                    <a:pt x="2816352" y="1243751"/>
                    <a:pt x="2816066" y="1243942"/>
                    <a:pt x="2815781" y="1244132"/>
                  </a:cubicBezTo>
                  <a:lnTo>
                    <a:pt x="3104007" y="1244132"/>
                  </a:lnTo>
                  <a:cubicBezTo>
                    <a:pt x="3096673" y="1242513"/>
                    <a:pt x="3088767" y="1240894"/>
                    <a:pt x="3085433" y="1237846"/>
                  </a:cubicBezTo>
                  <a:cubicBezTo>
                    <a:pt x="3082576" y="1235179"/>
                    <a:pt x="3080766" y="1230511"/>
                    <a:pt x="3079242" y="1225082"/>
                  </a:cubicBezTo>
                  <a:lnTo>
                    <a:pt x="2838260" y="1225082"/>
                  </a:lnTo>
                  <a:cubicBezTo>
                    <a:pt x="2838831" y="1230797"/>
                    <a:pt x="2839403" y="1235464"/>
                    <a:pt x="2839403" y="1236798"/>
                  </a:cubicBezTo>
                  <a:close/>
                  <a:moveTo>
                    <a:pt x="3341275" y="1415582"/>
                  </a:moveTo>
                  <a:cubicBezTo>
                    <a:pt x="3339179" y="1418535"/>
                    <a:pt x="3342132" y="1427679"/>
                    <a:pt x="3345085" y="1431203"/>
                  </a:cubicBezTo>
                  <a:cubicBezTo>
                    <a:pt x="3345752" y="1431965"/>
                    <a:pt x="3346323" y="1433203"/>
                    <a:pt x="3346799" y="1434632"/>
                  </a:cubicBezTo>
                  <a:lnTo>
                    <a:pt x="3356896" y="1434632"/>
                  </a:lnTo>
                  <a:cubicBezTo>
                    <a:pt x="3356515" y="1433870"/>
                    <a:pt x="3356134" y="1433108"/>
                    <a:pt x="3355658" y="1432251"/>
                  </a:cubicBezTo>
                  <a:cubicBezTo>
                    <a:pt x="3352514" y="1426155"/>
                    <a:pt x="3351086" y="1418916"/>
                    <a:pt x="3348323" y="1415582"/>
                  </a:cubicBezTo>
                  <a:lnTo>
                    <a:pt x="3341275" y="1415582"/>
                  </a:lnTo>
                  <a:close/>
                  <a:moveTo>
                    <a:pt x="3268885" y="1256800"/>
                  </a:moveTo>
                  <a:lnTo>
                    <a:pt x="3254026" y="1256800"/>
                  </a:lnTo>
                  <a:cubicBezTo>
                    <a:pt x="3255645" y="1258991"/>
                    <a:pt x="3257931" y="1261753"/>
                    <a:pt x="3259646" y="1264706"/>
                  </a:cubicBezTo>
                  <a:cubicBezTo>
                    <a:pt x="3264504" y="1273374"/>
                    <a:pt x="3274314" y="1277851"/>
                    <a:pt x="3275933" y="1268516"/>
                  </a:cubicBezTo>
                  <a:cubicBezTo>
                    <a:pt x="3276505" y="1265087"/>
                    <a:pt x="3275362" y="1260515"/>
                    <a:pt x="3268885" y="1256800"/>
                  </a:cubicBezTo>
                  <a:close/>
                  <a:moveTo>
                    <a:pt x="3131725" y="1294519"/>
                  </a:moveTo>
                  <a:cubicBezTo>
                    <a:pt x="3130677" y="1292519"/>
                    <a:pt x="3129629" y="1290519"/>
                    <a:pt x="3128677" y="1288519"/>
                  </a:cubicBezTo>
                  <a:lnTo>
                    <a:pt x="2750534" y="1288519"/>
                  </a:lnTo>
                  <a:cubicBezTo>
                    <a:pt x="2749487" y="1291471"/>
                    <a:pt x="2749106" y="1294043"/>
                    <a:pt x="2750058" y="1295472"/>
                  </a:cubicBezTo>
                  <a:cubicBezTo>
                    <a:pt x="2751963" y="1298329"/>
                    <a:pt x="2758726" y="1303378"/>
                    <a:pt x="2763298" y="1307569"/>
                  </a:cubicBezTo>
                  <a:lnTo>
                    <a:pt x="3138392" y="1307569"/>
                  </a:lnTo>
                  <a:cubicBezTo>
                    <a:pt x="3135916" y="1302615"/>
                    <a:pt x="3133630" y="1298044"/>
                    <a:pt x="3131725" y="1294519"/>
                  </a:cubicBezTo>
                  <a:close/>
                  <a:moveTo>
                    <a:pt x="2776919" y="1352050"/>
                  </a:moveTo>
                  <a:cubicBezTo>
                    <a:pt x="2777776" y="1355384"/>
                    <a:pt x="2777014" y="1357765"/>
                    <a:pt x="2777490" y="1361004"/>
                  </a:cubicBezTo>
                  <a:cubicBezTo>
                    <a:pt x="2778062" y="1364909"/>
                    <a:pt x="2780157" y="1367100"/>
                    <a:pt x="2783491" y="1371100"/>
                  </a:cubicBezTo>
                  <a:lnTo>
                    <a:pt x="3156585" y="1371100"/>
                  </a:lnTo>
                  <a:cubicBezTo>
                    <a:pt x="3157442" y="1368910"/>
                    <a:pt x="3158014" y="1366719"/>
                    <a:pt x="3158014" y="1364623"/>
                  </a:cubicBezTo>
                  <a:cubicBezTo>
                    <a:pt x="3158014" y="1361385"/>
                    <a:pt x="3157157" y="1356908"/>
                    <a:pt x="3155823" y="1352050"/>
                  </a:cubicBezTo>
                  <a:lnTo>
                    <a:pt x="2776919" y="1352050"/>
                  </a:lnTo>
                  <a:close/>
                  <a:moveTo>
                    <a:pt x="989743" y="1640944"/>
                  </a:moveTo>
                  <a:cubicBezTo>
                    <a:pt x="992219" y="1640944"/>
                    <a:pt x="1004411" y="1648659"/>
                    <a:pt x="1010888" y="1648659"/>
                  </a:cubicBezTo>
                  <a:cubicBezTo>
                    <a:pt x="1017365" y="1648659"/>
                    <a:pt x="1030414" y="1644849"/>
                    <a:pt x="1032891" y="1643801"/>
                  </a:cubicBezTo>
                  <a:cubicBezTo>
                    <a:pt x="1035177" y="1642944"/>
                    <a:pt x="1050512" y="1640372"/>
                    <a:pt x="1054037" y="1637705"/>
                  </a:cubicBezTo>
                  <a:lnTo>
                    <a:pt x="990886" y="1637705"/>
                  </a:lnTo>
                  <a:cubicBezTo>
                    <a:pt x="989076" y="1639896"/>
                    <a:pt x="988505" y="1640944"/>
                    <a:pt x="989743" y="1640944"/>
                  </a:cubicBezTo>
                  <a:close/>
                  <a:moveTo>
                    <a:pt x="997268" y="1320332"/>
                  </a:moveTo>
                  <a:cubicBezTo>
                    <a:pt x="998601" y="1328619"/>
                    <a:pt x="1000125" y="1335096"/>
                    <a:pt x="997363" y="1337858"/>
                  </a:cubicBezTo>
                  <a:cubicBezTo>
                    <a:pt x="996791" y="1338334"/>
                    <a:pt x="996220" y="1338906"/>
                    <a:pt x="995648" y="1339382"/>
                  </a:cubicBezTo>
                  <a:lnTo>
                    <a:pt x="1207675" y="1339382"/>
                  </a:lnTo>
                  <a:cubicBezTo>
                    <a:pt x="1208342" y="1338525"/>
                    <a:pt x="1209008" y="1337572"/>
                    <a:pt x="1209770" y="1335953"/>
                  </a:cubicBezTo>
                  <a:cubicBezTo>
                    <a:pt x="1212056" y="1331095"/>
                    <a:pt x="1210437" y="1325571"/>
                    <a:pt x="1209104" y="1320332"/>
                  </a:cubicBezTo>
                  <a:lnTo>
                    <a:pt x="997268" y="1320332"/>
                  </a:lnTo>
                  <a:close/>
                  <a:moveTo>
                    <a:pt x="996315" y="1299377"/>
                  </a:moveTo>
                  <a:cubicBezTo>
                    <a:pt x="995934" y="1302139"/>
                    <a:pt x="995839" y="1304902"/>
                    <a:pt x="995934" y="1307569"/>
                  </a:cubicBezTo>
                  <a:lnTo>
                    <a:pt x="1208532" y="1307569"/>
                  </a:lnTo>
                  <a:cubicBezTo>
                    <a:pt x="1209104" y="1306330"/>
                    <a:pt x="1209961" y="1305187"/>
                    <a:pt x="1211294" y="1304139"/>
                  </a:cubicBezTo>
                  <a:cubicBezTo>
                    <a:pt x="1218533" y="1298425"/>
                    <a:pt x="1229868" y="1291567"/>
                    <a:pt x="1235202" y="1288519"/>
                  </a:cubicBezTo>
                  <a:lnTo>
                    <a:pt x="997648" y="1288519"/>
                  </a:lnTo>
                  <a:cubicBezTo>
                    <a:pt x="997172" y="1292424"/>
                    <a:pt x="996791" y="1296138"/>
                    <a:pt x="996315" y="1299377"/>
                  </a:cubicBezTo>
                  <a:close/>
                  <a:moveTo>
                    <a:pt x="953262" y="1193364"/>
                  </a:moveTo>
                  <a:cubicBezTo>
                    <a:pt x="958977" y="1196221"/>
                    <a:pt x="964406" y="1197936"/>
                    <a:pt x="966216" y="1198412"/>
                  </a:cubicBezTo>
                  <a:cubicBezTo>
                    <a:pt x="970312" y="1199365"/>
                    <a:pt x="977646" y="1208032"/>
                    <a:pt x="983361" y="1210890"/>
                  </a:cubicBezTo>
                  <a:cubicBezTo>
                    <a:pt x="984218" y="1211271"/>
                    <a:pt x="984980" y="1211938"/>
                    <a:pt x="985742" y="1212414"/>
                  </a:cubicBezTo>
                  <a:lnTo>
                    <a:pt x="1298162" y="1212414"/>
                  </a:lnTo>
                  <a:cubicBezTo>
                    <a:pt x="1300067" y="1205556"/>
                    <a:pt x="1302258" y="1198507"/>
                    <a:pt x="1301782" y="1195459"/>
                  </a:cubicBezTo>
                  <a:cubicBezTo>
                    <a:pt x="1301687" y="1194888"/>
                    <a:pt x="1301496" y="1194126"/>
                    <a:pt x="1301306" y="1193364"/>
                  </a:cubicBezTo>
                  <a:lnTo>
                    <a:pt x="953262" y="1193364"/>
                  </a:lnTo>
                  <a:close/>
                  <a:moveTo>
                    <a:pt x="1295686" y="1225082"/>
                  </a:moveTo>
                  <a:lnTo>
                    <a:pt x="996696" y="1225082"/>
                  </a:lnTo>
                  <a:cubicBezTo>
                    <a:pt x="997077" y="1225844"/>
                    <a:pt x="997553" y="1226415"/>
                    <a:pt x="997934" y="1227178"/>
                  </a:cubicBezTo>
                  <a:cubicBezTo>
                    <a:pt x="1000697" y="1232321"/>
                    <a:pt x="1001173" y="1239274"/>
                    <a:pt x="1001268" y="1244132"/>
                  </a:cubicBezTo>
                  <a:lnTo>
                    <a:pt x="1291304" y="1244132"/>
                  </a:lnTo>
                  <a:cubicBezTo>
                    <a:pt x="1294924" y="1237941"/>
                    <a:pt x="1297877" y="1230892"/>
                    <a:pt x="1296067" y="1227178"/>
                  </a:cubicBezTo>
                  <a:cubicBezTo>
                    <a:pt x="1295781" y="1226701"/>
                    <a:pt x="1295686" y="1225939"/>
                    <a:pt x="1295686" y="1225082"/>
                  </a:cubicBezTo>
                  <a:close/>
                  <a:moveTo>
                    <a:pt x="982409" y="1362909"/>
                  </a:moveTo>
                  <a:cubicBezTo>
                    <a:pt x="982409" y="1364052"/>
                    <a:pt x="983456" y="1367290"/>
                    <a:pt x="984504" y="1371100"/>
                  </a:cubicBezTo>
                  <a:lnTo>
                    <a:pt x="1178433" y="1371100"/>
                  </a:lnTo>
                  <a:cubicBezTo>
                    <a:pt x="1179671" y="1367481"/>
                    <a:pt x="1181386" y="1364433"/>
                    <a:pt x="1183577" y="1362909"/>
                  </a:cubicBezTo>
                  <a:cubicBezTo>
                    <a:pt x="1187387" y="1360242"/>
                    <a:pt x="1190530" y="1361671"/>
                    <a:pt x="1194816" y="1352050"/>
                  </a:cubicBezTo>
                  <a:lnTo>
                    <a:pt x="989076" y="1352050"/>
                  </a:lnTo>
                  <a:cubicBezTo>
                    <a:pt x="990886" y="1356908"/>
                    <a:pt x="982409" y="1360337"/>
                    <a:pt x="982409" y="1362909"/>
                  </a:cubicBezTo>
                  <a:close/>
                  <a:moveTo>
                    <a:pt x="1119378" y="1415582"/>
                  </a:moveTo>
                  <a:lnTo>
                    <a:pt x="974693" y="1415582"/>
                  </a:lnTo>
                  <a:cubicBezTo>
                    <a:pt x="972312" y="1419773"/>
                    <a:pt x="969931" y="1424345"/>
                    <a:pt x="971074" y="1430251"/>
                  </a:cubicBezTo>
                  <a:cubicBezTo>
                    <a:pt x="971455" y="1432251"/>
                    <a:pt x="971264" y="1433584"/>
                    <a:pt x="970883" y="1434632"/>
                  </a:cubicBezTo>
                  <a:lnTo>
                    <a:pt x="1129094" y="1434632"/>
                  </a:lnTo>
                  <a:cubicBezTo>
                    <a:pt x="1131570" y="1430251"/>
                    <a:pt x="1131951" y="1426155"/>
                    <a:pt x="1128332" y="1423583"/>
                  </a:cubicBezTo>
                  <a:cubicBezTo>
                    <a:pt x="1126331" y="1422154"/>
                    <a:pt x="1122712" y="1418916"/>
                    <a:pt x="1119378" y="1415582"/>
                  </a:cubicBezTo>
                  <a:close/>
                  <a:moveTo>
                    <a:pt x="970217" y="1460064"/>
                  </a:moveTo>
                  <a:cubicBezTo>
                    <a:pt x="969835" y="1462540"/>
                    <a:pt x="969359" y="1464540"/>
                    <a:pt x="968788" y="1466350"/>
                  </a:cubicBezTo>
                  <a:lnTo>
                    <a:pt x="1073277" y="1466350"/>
                  </a:lnTo>
                  <a:cubicBezTo>
                    <a:pt x="1074230" y="1462350"/>
                    <a:pt x="1076325" y="1459206"/>
                    <a:pt x="1079373" y="1461016"/>
                  </a:cubicBezTo>
                  <a:cubicBezTo>
                    <a:pt x="1084231" y="1463874"/>
                    <a:pt x="1109472" y="1460064"/>
                    <a:pt x="1112806" y="1459111"/>
                  </a:cubicBezTo>
                  <a:cubicBezTo>
                    <a:pt x="1114615" y="1458635"/>
                    <a:pt x="1118140" y="1453015"/>
                    <a:pt x="1121569" y="1447300"/>
                  </a:cubicBezTo>
                  <a:lnTo>
                    <a:pt x="964787" y="1447300"/>
                  </a:lnTo>
                  <a:cubicBezTo>
                    <a:pt x="966216" y="1452634"/>
                    <a:pt x="971645" y="1450729"/>
                    <a:pt x="970217" y="1460064"/>
                  </a:cubicBezTo>
                  <a:close/>
                  <a:moveTo>
                    <a:pt x="986504" y="1383769"/>
                  </a:moveTo>
                  <a:cubicBezTo>
                    <a:pt x="986409" y="1385293"/>
                    <a:pt x="986219" y="1386721"/>
                    <a:pt x="985647" y="1387864"/>
                  </a:cubicBezTo>
                  <a:cubicBezTo>
                    <a:pt x="983552" y="1392246"/>
                    <a:pt x="981742" y="1397865"/>
                    <a:pt x="980123" y="1402819"/>
                  </a:cubicBezTo>
                  <a:lnTo>
                    <a:pt x="1111091" y="1402819"/>
                  </a:lnTo>
                  <a:cubicBezTo>
                    <a:pt x="1111758" y="1397485"/>
                    <a:pt x="1114711" y="1388436"/>
                    <a:pt x="1116235" y="1383769"/>
                  </a:cubicBezTo>
                  <a:lnTo>
                    <a:pt x="986504" y="1383769"/>
                  </a:lnTo>
                  <a:close/>
                  <a:moveTo>
                    <a:pt x="1054894" y="1495687"/>
                  </a:moveTo>
                  <a:cubicBezTo>
                    <a:pt x="1050036" y="1495687"/>
                    <a:pt x="1047560" y="1485114"/>
                    <a:pt x="1047560" y="1480257"/>
                  </a:cubicBezTo>
                  <a:cubicBezTo>
                    <a:pt x="1047560" y="1479685"/>
                    <a:pt x="1047750" y="1479304"/>
                    <a:pt x="1048036" y="1479019"/>
                  </a:cubicBezTo>
                  <a:lnTo>
                    <a:pt x="964597" y="1479019"/>
                  </a:lnTo>
                  <a:cubicBezTo>
                    <a:pt x="964502" y="1479685"/>
                    <a:pt x="964406" y="1480447"/>
                    <a:pt x="964406" y="1481209"/>
                  </a:cubicBezTo>
                  <a:cubicBezTo>
                    <a:pt x="964406" y="1486638"/>
                    <a:pt x="966406" y="1493496"/>
                    <a:pt x="967645" y="1498069"/>
                  </a:cubicBezTo>
                  <a:lnTo>
                    <a:pt x="1062323" y="1498069"/>
                  </a:lnTo>
                  <a:cubicBezTo>
                    <a:pt x="1064324" y="1492163"/>
                    <a:pt x="1059656" y="1495687"/>
                    <a:pt x="1054894" y="1495687"/>
                  </a:cubicBezTo>
                  <a:close/>
                  <a:moveTo>
                    <a:pt x="1050036" y="1513975"/>
                  </a:moveTo>
                  <a:cubicBezTo>
                    <a:pt x="1050989" y="1513118"/>
                    <a:pt x="1052132" y="1512070"/>
                    <a:pt x="1053465" y="1510832"/>
                  </a:cubicBezTo>
                  <a:lnTo>
                    <a:pt x="965835" y="1510832"/>
                  </a:lnTo>
                  <a:cubicBezTo>
                    <a:pt x="964121" y="1514547"/>
                    <a:pt x="961644" y="1518833"/>
                    <a:pt x="958882" y="1522643"/>
                  </a:cubicBezTo>
                  <a:cubicBezTo>
                    <a:pt x="956881" y="1525405"/>
                    <a:pt x="955167" y="1527691"/>
                    <a:pt x="953643" y="1529787"/>
                  </a:cubicBezTo>
                  <a:lnTo>
                    <a:pt x="1038130" y="1529787"/>
                  </a:lnTo>
                  <a:cubicBezTo>
                    <a:pt x="1043940" y="1523596"/>
                    <a:pt x="1047274" y="1516452"/>
                    <a:pt x="1050036" y="1513975"/>
                  </a:cubicBezTo>
                  <a:close/>
                  <a:moveTo>
                    <a:pt x="3102483" y="1112687"/>
                  </a:moveTo>
                  <a:cubicBezTo>
                    <a:pt x="3098578" y="1110973"/>
                    <a:pt x="3093054" y="1104496"/>
                    <a:pt x="3089148" y="1098114"/>
                  </a:cubicBezTo>
                  <a:lnTo>
                    <a:pt x="3010186" y="1098114"/>
                  </a:lnTo>
                  <a:cubicBezTo>
                    <a:pt x="3010281" y="1099352"/>
                    <a:pt x="3009710" y="1100209"/>
                    <a:pt x="3007995" y="1100209"/>
                  </a:cubicBezTo>
                  <a:cubicBezTo>
                    <a:pt x="3001518" y="1100209"/>
                    <a:pt x="2994184" y="1109830"/>
                    <a:pt x="2999042" y="1110782"/>
                  </a:cubicBezTo>
                  <a:cubicBezTo>
                    <a:pt x="3003899" y="1111735"/>
                    <a:pt x="3018568" y="1107925"/>
                    <a:pt x="3019425" y="1110782"/>
                  </a:cubicBezTo>
                  <a:cubicBezTo>
                    <a:pt x="3019711" y="1111735"/>
                    <a:pt x="3020759" y="1114211"/>
                    <a:pt x="3022283" y="1117164"/>
                  </a:cubicBezTo>
                  <a:lnTo>
                    <a:pt x="3048572" y="1117164"/>
                  </a:lnTo>
                  <a:cubicBezTo>
                    <a:pt x="3050477" y="1113354"/>
                    <a:pt x="3052096" y="1109734"/>
                    <a:pt x="3053620" y="1107925"/>
                  </a:cubicBezTo>
                  <a:cubicBezTo>
                    <a:pt x="3057716" y="1103067"/>
                    <a:pt x="3074004" y="1100209"/>
                    <a:pt x="3075623" y="1108877"/>
                  </a:cubicBezTo>
                  <a:cubicBezTo>
                    <a:pt x="3076194" y="1111639"/>
                    <a:pt x="3077147" y="1114402"/>
                    <a:pt x="3078480" y="1117164"/>
                  </a:cubicBezTo>
                  <a:lnTo>
                    <a:pt x="3107055" y="1117164"/>
                  </a:lnTo>
                  <a:cubicBezTo>
                    <a:pt x="3105531" y="1114973"/>
                    <a:pt x="3104007" y="1113354"/>
                    <a:pt x="3102483" y="1112687"/>
                  </a:cubicBezTo>
                  <a:close/>
                  <a:moveTo>
                    <a:pt x="3013710" y="537282"/>
                  </a:moveTo>
                  <a:cubicBezTo>
                    <a:pt x="3021044" y="544997"/>
                    <a:pt x="3028379" y="539187"/>
                    <a:pt x="3039809" y="538234"/>
                  </a:cubicBezTo>
                  <a:cubicBezTo>
                    <a:pt x="3051143" y="537282"/>
                    <a:pt x="3061811" y="533472"/>
                    <a:pt x="3061811" y="533472"/>
                  </a:cubicBezTo>
                  <a:cubicBezTo>
                    <a:pt x="3061811" y="533472"/>
                    <a:pt x="3076194" y="534138"/>
                    <a:pt x="3076480" y="526709"/>
                  </a:cubicBezTo>
                  <a:lnTo>
                    <a:pt x="3019806" y="526709"/>
                  </a:lnTo>
                  <a:cubicBezTo>
                    <a:pt x="3014567" y="529471"/>
                    <a:pt x="3009710" y="533091"/>
                    <a:pt x="3013710" y="537282"/>
                  </a:cubicBezTo>
                  <a:close/>
                  <a:moveTo>
                    <a:pt x="3172397" y="418695"/>
                  </a:moveTo>
                  <a:lnTo>
                    <a:pt x="3201067" y="418695"/>
                  </a:lnTo>
                  <a:cubicBezTo>
                    <a:pt x="3206496" y="412028"/>
                    <a:pt x="3210401" y="405837"/>
                    <a:pt x="3213259" y="402503"/>
                  </a:cubicBezTo>
                  <a:cubicBezTo>
                    <a:pt x="3214211" y="401360"/>
                    <a:pt x="3215640" y="400503"/>
                    <a:pt x="3217164" y="399645"/>
                  </a:cubicBezTo>
                  <a:lnTo>
                    <a:pt x="3165348" y="399645"/>
                  </a:lnTo>
                  <a:cubicBezTo>
                    <a:pt x="3167444" y="405837"/>
                    <a:pt x="3170682" y="412409"/>
                    <a:pt x="3172397" y="418695"/>
                  </a:cubicBezTo>
                  <a:close/>
                  <a:moveTo>
                    <a:pt x="2974562" y="637294"/>
                  </a:moveTo>
                  <a:cubicBezTo>
                    <a:pt x="2984373" y="640152"/>
                    <a:pt x="2987612" y="632437"/>
                    <a:pt x="2987612" y="629579"/>
                  </a:cubicBezTo>
                  <a:cubicBezTo>
                    <a:pt x="2987612" y="627483"/>
                    <a:pt x="2996756" y="624436"/>
                    <a:pt x="3003233" y="621864"/>
                  </a:cubicBezTo>
                  <a:lnTo>
                    <a:pt x="2933414" y="621864"/>
                  </a:lnTo>
                  <a:cubicBezTo>
                    <a:pt x="2931509" y="623674"/>
                    <a:pt x="2929700" y="625293"/>
                    <a:pt x="2928271" y="626721"/>
                  </a:cubicBezTo>
                  <a:cubicBezTo>
                    <a:pt x="2924175" y="630627"/>
                    <a:pt x="2912840" y="627674"/>
                    <a:pt x="2915222" y="639199"/>
                  </a:cubicBezTo>
                  <a:cubicBezTo>
                    <a:pt x="2915317" y="639771"/>
                    <a:pt x="2915507" y="640342"/>
                    <a:pt x="2915603" y="640914"/>
                  </a:cubicBezTo>
                  <a:lnTo>
                    <a:pt x="2963609" y="640914"/>
                  </a:lnTo>
                  <a:cubicBezTo>
                    <a:pt x="2965514" y="638152"/>
                    <a:pt x="2966942" y="634532"/>
                    <a:pt x="2968181" y="630627"/>
                  </a:cubicBezTo>
                  <a:cubicBezTo>
                    <a:pt x="2968466" y="629674"/>
                    <a:pt x="2968657" y="629008"/>
                    <a:pt x="2968752" y="628627"/>
                  </a:cubicBezTo>
                  <a:cubicBezTo>
                    <a:pt x="2968371" y="630341"/>
                    <a:pt x="2968466" y="635485"/>
                    <a:pt x="2974562" y="637294"/>
                  </a:cubicBezTo>
                  <a:close/>
                  <a:moveTo>
                    <a:pt x="3025902" y="607481"/>
                  </a:moveTo>
                  <a:cubicBezTo>
                    <a:pt x="3026379" y="605290"/>
                    <a:pt x="3026283" y="597099"/>
                    <a:pt x="3026950" y="590145"/>
                  </a:cubicBezTo>
                  <a:lnTo>
                    <a:pt x="3005423" y="590145"/>
                  </a:lnTo>
                  <a:cubicBezTo>
                    <a:pt x="3003042" y="595289"/>
                    <a:pt x="3000851" y="598813"/>
                    <a:pt x="2999042" y="598813"/>
                  </a:cubicBezTo>
                  <a:cubicBezTo>
                    <a:pt x="2996375" y="598813"/>
                    <a:pt x="2984278" y="604052"/>
                    <a:pt x="2977420" y="609195"/>
                  </a:cubicBezTo>
                  <a:lnTo>
                    <a:pt x="3024950" y="609195"/>
                  </a:lnTo>
                  <a:cubicBezTo>
                    <a:pt x="3025426" y="608624"/>
                    <a:pt x="3025807" y="608053"/>
                    <a:pt x="3025902" y="607481"/>
                  </a:cubicBezTo>
                  <a:close/>
                  <a:moveTo>
                    <a:pt x="2775014" y="1401390"/>
                  </a:moveTo>
                  <a:cubicBezTo>
                    <a:pt x="2774823" y="1401866"/>
                    <a:pt x="2774823" y="1402342"/>
                    <a:pt x="2774728" y="1402819"/>
                  </a:cubicBezTo>
                  <a:lnTo>
                    <a:pt x="2865406" y="1402819"/>
                  </a:lnTo>
                  <a:cubicBezTo>
                    <a:pt x="2866930" y="1395770"/>
                    <a:pt x="2869121" y="1387864"/>
                    <a:pt x="2871978" y="1384054"/>
                  </a:cubicBezTo>
                  <a:cubicBezTo>
                    <a:pt x="2872073" y="1383959"/>
                    <a:pt x="2872169" y="1383864"/>
                    <a:pt x="2872264" y="1383769"/>
                  </a:cubicBezTo>
                  <a:lnTo>
                    <a:pt x="2790158" y="1383769"/>
                  </a:lnTo>
                  <a:cubicBezTo>
                    <a:pt x="2788825" y="1390912"/>
                    <a:pt x="2777014" y="1396722"/>
                    <a:pt x="2775014" y="1401390"/>
                  </a:cubicBezTo>
                  <a:close/>
                  <a:moveTo>
                    <a:pt x="3171635" y="432412"/>
                  </a:moveTo>
                  <a:cubicBezTo>
                    <a:pt x="3168396" y="438127"/>
                    <a:pt x="3166205" y="444985"/>
                    <a:pt x="3164777" y="450509"/>
                  </a:cubicBezTo>
                  <a:lnTo>
                    <a:pt x="3169539" y="450509"/>
                  </a:lnTo>
                  <a:cubicBezTo>
                    <a:pt x="3173730" y="445175"/>
                    <a:pt x="3179445" y="438603"/>
                    <a:pt x="3186208" y="433364"/>
                  </a:cubicBezTo>
                  <a:cubicBezTo>
                    <a:pt x="3186970" y="432792"/>
                    <a:pt x="3187732" y="432126"/>
                    <a:pt x="3188494" y="431459"/>
                  </a:cubicBezTo>
                  <a:lnTo>
                    <a:pt x="3171921" y="431459"/>
                  </a:lnTo>
                  <a:cubicBezTo>
                    <a:pt x="3171825" y="431745"/>
                    <a:pt x="3171825" y="432031"/>
                    <a:pt x="3171635" y="432412"/>
                  </a:cubicBezTo>
                  <a:close/>
                  <a:moveTo>
                    <a:pt x="1487234" y="82177"/>
                  </a:moveTo>
                  <a:lnTo>
                    <a:pt x="1068705" y="82177"/>
                  </a:lnTo>
                  <a:cubicBezTo>
                    <a:pt x="1065371" y="84368"/>
                    <a:pt x="1060418" y="84844"/>
                    <a:pt x="1058513" y="82749"/>
                  </a:cubicBezTo>
                  <a:cubicBezTo>
                    <a:pt x="1058228" y="82463"/>
                    <a:pt x="1057751" y="82368"/>
                    <a:pt x="1057370" y="82177"/>
                  </a:cubicBezTo>
                  <a:lnTo>
                    <a:pt x="1053275" y="82177"/>
                  </a:lnTo>
                  <a:cubicBezTo>
                    <a:pt x="1047464" y="83606"/>
                    <a:pt x="1039463" y="89416"/>
                    <a:pt x="1040225" y="94941"/>
                  </a:cubicBezTo>
                  <a:cubicBezTo>
                    <a:pt x="1040511" y="97036"/>
                    <a:pt x="1040416" y="99227"/>
                    <a:pt x="1040035" y="101227"/>
                  </a:cubicBezTo>
                  <a:lnTo>
                    <a:pt x="1463993" y="101227"/>
                  </a:lnTo>
                  <a:cubicBezTo>
                    <a:pt x="1471422" y="93226"/>
                    <a:pt x="1480757" y="84463"/>
                    <a:pt x="1487234" y="82177"/>
                  </a:cubicBezTo>
                  <a:close/>
                  <a:moveTo>
                    <a:pt x="3388329" y="309158"/>
                  </a:moveTo>
                  <a:cubicBezTo>
                    <a:pt x="3393758" y="311920"/>
                    <a:pt x="3401854" y="310301"/>
                    <a:pt x="3397949" y="304395"/>
                  </a:cubicBezTo>
                  <a:lnTo>
                    <a:pt x="1878711" y="304395"/>
                  </a:lnTo>
                  <a:cubicBezTo>
                    <a:pt x="1875473" y="309920"/>
                    <a:pt x="1877092" y="316587"/>
                    <a:pt x="1879949" y="320683"/>
                  </a:cubicBezTo>
                  <a:cubicBezTo>
                    <a:pt x="1880521" y="321445"/>
                    <a:pt x="1880997" y="322398"/>
                    <a:pt x="1881473" y="323445"/>
                  </a:cubicBezTo>
                  <a:lnTo>
                    <a:pt x="1968818" y="323445"/>
                  </a:lnTo>
                  <a:cubicBezTo>
                    <a:pt x="1971389" y="315349"/>
                    <a:pt x="1980914" y="318397"/>
                    <a:pt x="1986915" y="323445"/>
                  </a:cubicBezTo>
                  <a:lnTo>
                    <a:pt x="3184589" y="323445"/>
                  </a:lnTo>
                  <a:cubicBezTo>
                    <a:pt x="3185446" y="322588"/>
                    <a:pt x="3186494" y="321731"/>
                    <a:pt x="3187160" y="320683"/>
                  </a:cubicBezTo>
                  <a:cubicBezTo>
                    <a:pt x="3192875" y="312968"/>
                    <a:pt x="3208306" y="307253"/>
                    <a:pt x="3209163" y="314873"/>
                  </a:cubicBezTo>
                  <a:cubicBezTo>
                    <a:pt x="3209449" y="317826"/>
                    <a:pt x="3209354" y="320874"/>
                    <a:pt x="3209354" y="323350"/>
                  </a:cubicBezTo>
                  <a:lnTo>
                    <a:pt x="3230023" y="323350"/>
                  </a:lnTo>
                  <a:cubicBezTo>
                    <a:pt x="3232880" y="321636"/>
                    <a:pt x="3235738" y="320016"/>
                    <a:pt x="3238500" y="318683"/>
                  </a:cubicBezTo>
                  <a:cubicBezTo>
                    <a:pt x="3246596" y="314873"/>
                    <a:pt x="3253169" y="310015"/>
                    <a:pt x="3253169" y="310015"/>
                  </a:cubicBezTo>
                  <a:cubicBezTo>
                    <a:pt x="3253169" y="310015"/>
                    <a:pt x="3245454" y="316207"/>
                    <a:pt x="3236595" y="323350"/>
                  </a:cubicBezTo>
                  <a:lnTo>
                    <a:pt x="3332702" y="323350"/>
                  </a:lnTo>
                  <a:cubicBezTo>
                    <a:pt x="3337465" y="320588"/>
                    <a:pt x="3342608" y="317826"/>
                    <a:pt x="3349276" y="315825"/>
                  </a:cubicBezTo>
                  <a:cubicBezTo>
                    <a:pt x="3367945" y="310111"/>
                    <a:pt x="3382613" y="306300"/>
                    <a:pt x="3388329" y="309158"/>
                  </a:cubicBezTo>
                  <a:close/>
                  <a:moveTo>
                    <a:pt x="1498759" y="60270"/>
                  </a:moveTo>
                  <a:cubicBezTo>
                    <a:pt x="1490853" y="57031"/>
                    <a:pt x="1474946" y="51316"/>
                    <a:pt x="1464564" y="61508"/>
                  </a:cubicBezTo>
                  <a:cubicBezTo>
                    <a:pt x="1461707" y="64270"/>
                    <a:pt x="1459230" y="67032"/>
                    <a:pt x="1456849" y="69414"/>
                  </a:cubicBezTo>
                  <a:lnTo>
                    <a:pt x="1500950" y="69414"/>
                  </a:lnTo>
                  <a:cubicBezTo>
                    <a:pt x="1502569" y="65413"/>
                    <a:pt x="1502378" y="61699"/>
                    <a:pt x="1498759" y="60270"/>
                  </a:cubicBezTo>
                  <a:close/>
                  <a:moveTo>
                    <a:pt x="3040571" y="182190"/>
                  </a:moveTo>
                  <a:cubicBezTo>
                    <a:pt x="3038189" y="182190"/>
                    <a:pt x="3036189" y="179618"/>
                    <a:pt x="3035808" y="177427"/>
                  </a:cubicBezTo>
                  <a:lnTo>
                    <a:pt x="3018377" y="177427"/>
                  </a:lnTo>
                  <a:cubicBezTo>
                    <a:pt x="3018092" y="179808"/>
                    <a:pt x="3016949" y="181809"/>
                    <a:pt x="3016949" y="184095"/>
                  </a:cubicBezTo>
                  <a:cubicBezTo>
                    <a:pt x="3016949" y="186762"/>
                    <a:pt x="3013900" y="192477"/>
                    <a:pt x="3010662" y="196477"/>
                  </a:cubicBezTo>
                  <a:lnTo>
                    <a:pt x="3105341" y="196477"/>
                  </a:lnTo>
                  <a:cubicBezTo>
                    <a:pt x="3098578" y="192477"/>
                    <a:pt x="3092672" y="189905"/>
                    <a:pt x="3090291" y="189905"/>
                  </a:cubicBezTo>
                  <a:cubicBezTo>
                    <a:pt x="3087053" y="189905"/>
                    <a:pt x="3061811" y="194763"/>
                    <a:pt x="3056096" y="189905"/>
                  </a:cubicBezTo>
                  <a:cubicBezTo>
                    <a:pt x="3050286" y="185047"/>
                    <a:pt x="3044666" y="182190"/>
                    <a:pt x="3040571" y="182190"/>
                  </a:cubicBezTo>
                  <a:close/>
                  <a:moveTo>
                    <a:pt x="3069908" y="1073254"/>
                  </a:moveTo>
                  <a:cubicBezTo>
                    <a:pt x="3068288" y="1071634"/>
                    <a:pt x="3066764" y="1069158"/>
                    <a:pt x="3064955" y="1066300"/>
                  </a:cubicBezTo>
                  <a:lnTo>
                    <a:pt x="2966371" y="1066300"/>
                  </a:lnTo>
                  <a:cubicBezTo>
                    <a:pt x="2966942" y="1067634"/>
                    <a:pt x="2969229" y="1068682"/>
                    <a:pt x="2978658" y="1070301"/>
                  </a:cubicBezTo>
                  <a:cubicBezTo>
                    <a:pt x="2994946" y="1073254"/>
                    <a:pt x="2998184" y="1079921"/>
                    <a:pt x="3001423" y="1083731"/>
                  </a:cubicBezTo>
                  <a:cubicBezTo>
                    <a:pt x="3001804" y="1084112"/>
                    <a:pt x="3002185" y="1084684"/>
                    <a:pt x="3002661" y="1085255"/>
                  </a:cubicBezTo>
                  <a:lnTo>
                    <a:pt x="3084195" y="1085255"/>
                  </a:lnTo>
                  <a:cubicBezTo>
                    <a:pt x="3083052" y="1079731"/>
                    <a:pt x="3074480" y="1077730"/>
                    <a:pt x="3069908" y="1073254"/>
                  </a:cubicBezTo>
                  <a:close/>
                  <a:moveTo>
                    <a:pt x="3048667" y="1052013"/>
                  </a:moveTo>
                  <a:cubicBezTo>
                    <a:pt x="3036475" y="1049155"/>
                    <a:pt x="3033236" y="1044298"/>
                    <a:pt x="3020187" y="1036678"/>
                  </a:cubicBezTo>
                  <a:cubicBezTo>
                    <a:pt x="3018854" y="1035916"/>
                    <a:pt x="3017330" y="1035249"/>
                    <a:pt x="3015710" y="1034582"/>
                  </a:cubicBezTo>
                  <a:lnTo>
                    <a:pt x="2976848" y="1034582"/>
                  </a:lnTo>
                  <a:cubicBezTo>
                    <a:pt x="2976563" y="1036296"/>
                    <a:pt x="2976372" y="1035916"/>
                    <a:pt x="2974848" y="1034582"/>
                  </a:cubicBezTo>
                  <a:lnTo>
                    <a:pt x="2940939" y="1034582"/>
                  </a:lnTo>
                  <a:cubicBezTo>
                    <a:pt x="2951607" y="1036773"/>
                    <a:pt x="2954465" y="1037440"/>
                    <a:pt x="2949321" y="1044393"/>
                  </a:cubicBezTo>
                  <a:cubicBezTo>
                    <a:pt x="2947130" y="1047441"/>
                    <a:pt x="2945130" y="1050679"/>
                    <a:pt x="2943797" y="1053632"/>
                  </a:cubicBezTo>
                  <a:lnTo>
                    <a:pt x="3052858" y="1053632"/>
                  </a:lnTo>
                  <a:cubicBezTo>
                    <a:pt x="3051620" y="1052965"/>
                    <a:pt x="3050191" y="1052394"/>
                    <a:pt x="3048667" y="1052013"/>
                  </a:cubicBezTo>
                  <a:close/>
                  <a:moveTo>
                    <a:pt x="3033998" y="1175266"/>
                  </a:moveTo>
                  <a:cubicBezTo>
                    <a:pt x="3035046" y="1176790"/>
                    <a:pt x="3035427" y="1178695"/>
                    <a:pt x="3035713" y="1180600"/>
                  </a:cubicBezTo>
                  <a:lnTo>
                    <a:pt x="3061716" y="1180600"/>
                  </a:lnTo>
                  <a:cubicBezTo>
                    <a:pt x="3058859" y="1177076"/>
                    <a:pt x="3055811" y="1173457"/>
                    <a:pt x="3052763" y="1169456"/>
                  </a:cubicBezTo>
                  <a:cubicBezTo>
                    <a:pt x="3051048" y="1167265"/>
                    <a:pt x="3049619" y="1164503"/>
                    <a:pt x="3048286" y="1161550"/>
                  </a:cubicBezTo>
                  <a:lnTo>
                    <a:pt x="3032093" y="1161550"/>
                  </a:lnTo>
                  <a:cubicBezTo>
                    <a:pt x="3031712" y="1167170"/>
                    <a:pt x="3032093" y="1172313"/>
                    <a:pt x="3033998" y="1175266"/>
                  </a:cubicBezTo>
                  <a:close/>
                  <a:moveTo>
                    <a:pt x="937451" y="1175742"/>
                  </a:moveTo>
                  <a:cubicBezTo>
                    <a:pt x="937451" y="1177457"/>
                    <a:pt x="937831" y="1179076"/>
                    <a:pt x="938498" y="1180600"/>
                  </a:cubicBezTo>
                  <a:lnTo>
                    <a:pt x="1298829" y="1180600"/>
                  </a:lnTo>
                  <a:cubicBezTo>
                    <a:pt x="1298734" y="1175457"/>
                    <a:pt x="1300163" y="1169837"/>
                    <a:pt x="1305687" y="1164598"/>
                  </a:cubicBezTo>
                  <a:cubicBezTo>
                    <a:pt x="1306735" y="1163646"/>
                    <a:pt x="1307783" y="1162598"/>
                    <a:pt x="1308830" y="1161550"/>
                  </a:cubicBezTo>
                  <a:lnTo>
                    <a:pt x="934593" y="1161550"/>
                  </a:lnTo>
                  <a:cubicBezTo>
                    <a:pt x="936212" y="1166027"/>
                    <a:pt x="937451" y="1170694"/>
                    <a:pt x="937451" y="1175742"/>
                  </a:cubicBezTo>
                  <a:close/>
                  <a:moveTo>
                    <a:pt x="3089053" y="1129832"/>
                  </a:moveTo>
                  <a:cubicBezTo>
                    <a:pt x="3090005" y="1130499"/>
                    <a:pt x="3090767" y="1131356"/>
                    <a:pt x="3091910" y="1131928"/>
                  </a:cubicBezTo>
                  <a:cubicBezTo>
                    <a:pt x="3101721" y="1137738"/>
                    <a:pt x="3113056" y="1143453"/>
                    <a:pt x="3113913" y="1138690"/>
                  </a:cubicBezTo>
                  <a:cubicBezTo>
                    <a:pt x="3114199" y="1136976"/>
                    <a:pt x="3113627" y="1133642"/>
                    <a:pt x="3112580" y="1129832"/>
                  </a:cubicBezTo>
                  <a:lnTo>
                    <a:pt x="3089053" y="1129832"/>
                  </a:lnTo>
                  <a:close/>
                  <a:moveTo>
                    <a:pt x="2760345" y="978956"/>
                  </a:moveTo>
                  <a:cubicBezTo>
                    <a:pt x="2757107" y="981813"/>
                    <a:pt x="2753773" y="982766"/>
                    <a:pt x="2747296" y="984766"/>
                  </a:cubicBezTo>
                  <a:cubicBezTo>
                    <a:pt x="2744343" y="985624"/>
                    <a:pt x="2742533" y="987719"/>
                    <a:pt x="2741105" y="990195"/>
                  </a:cubicBezTo>
                  <a:lnTo>
                    <a:pt x="2807208" y="990195"/>
                  </a:lnTo>
                  <a:cubicBezTo>
                    <a:pt x="2803208" y="981718"/>
                    <a:pt x="2799017" y="975908"/>
                    <a:pt x="2803589" y="971336"/>
                  </a:cubicBezTo>
                  <a:cubicBezTo>
                    <a:pt x="2803684" y="971241"/>
                    <a:pt x="2803684" y="971241"/>
                    <a:pt x="2803779" y="971145"/>
                  </a:cubicBezTo>
                  <a:lnTo>
                    <a:pt x="2764631" y="971145"/>
                  </a:lnTo>
                  <a:cubicBezTo>
                    <a:pt x="2762726" y="974479"/>
                    <a:pt x="2761774" y="977718"/>
                    <a:pt x="2760345" y="978956"/>
                  </a:cubicBezTo>
                  <a:close/>
                  <a:moveTo>
                    <a:pt x="2875217" y="893231"/>
                  </a:moveTo>
                  <a:cubicBezTo>
                    <a:pt x="2887504" y="892469"/>
                    <a:pt x="2886551" y="880372"/>
                    <a:pt x="2879408" y="875800"/>
                  </a:cubicBezTo>
                  <a:lnTo>
                    <a:pt x="2872073" y="875800"/>
                  </a:lnTo>
                  <a:cubicBezTo>
                    <a:pt x="2868073" y="880753"/>
                    <a:pt x="2863310" y="894088"/>
                    <a:pt x="2875217" y="893231"/>
                  </a:cubicBezTo>
                  <a:close/>
                  <a:moveTo>
                    <a:pt x="2846737" y="689301"/>
                  </a:moveTo>
                  <a:cubicBezTo>
                    <a:pt x="2846546" y="688062"/>
                    <a:pt x="2846451" y="686729"/>
                    <a:pt x="2846356" y="685395"/>
                  </a:cubicBezTo>
                  <a:lnTo>
                    <a:pt x="2158937" y="685395"/>
                  </a:lnTo>
                  <a:cubicBezTo>
                    <a:pt x="2161889" y="692158"/>
                    <a:pt x="2165604" y="699112"/>
                    <a:pt x="2172462" y="702826"/>
                  </a:cubicBezTo>
                  <a:cubicBezTo>
                    <a:pt x="2173415" y="703303"/>
                    <a:pt x="2174367" y="703874"/>
                    <a:pt x="2175224" y="704445"/>
                  </a:cubicBezTo>
                  <a:lnTo>
                    <a:pt x="2839879" y="704445"/>
                  </a:lnTo>
                  <a:cubicBezTo>
                    <a:pt x="2844260" y="698731"/>
                    <a:pt x="2847308" y="693206"/>
                    <a:pt x="2846737" y="689301"/>
                  </a:cubicBezTo>
                  <a:close/>
                  <a:moveTo>
                    <a:pt x="2821496" y="831414"/>
                  </a:moveTo>
                  <a:lnTo>
                    <a:pt x="2846832" y="831414"/>
                  </a:lnTo>
                  <a:cubicBezTo>
                    <a:pt x="2850928" y="827890"/>
                    <a:pt x="2854738" y="826080"/>
                    <a:pt x="2853214" y="819222"/>
                  </a:cubicBezTo>
                  <a:cubicBezTo>
                    <a:pt x="2852642" y="816460"/>
                    <a:pt x="2851690" y="814269"/>
                    <a:pt x="2850642" y="812364"/>
                  </a:cubicBezTo>
                  <a:lnTo>
                    <a:pt x="2837307" y="812364"/>
                  </a:lnTo>
                  <a:cubicBezTo>
                    <a:pt x="2837117" y="815602"/>
                    <a:pt x="2836355" y="819222"/>
                    <a:pt x="2832830" y="822079"/>
                  </a:cubicBezTo>
                  <a:cubicBezTo>
                    <a:pt x="2828544" y="825604"/>
                    <a:pt x="2824067" y="828175"/>
                    <a:pt x="2821496" y="831414"/>
                  </a:cubicBezTo>
                  <a:close/>
                  <a:moveTo>
                    <a:pt x="2722436" y="780645"/>
                  </a:moveTo>
                  <a:cubicBezTo>
                    <a:pt x="2721007" y="785408"/>
                    <a:pt x="2716625" y="790647"/>
                    <a:pt x="2714721" y="799695"/>
                  </a:cubicBezTo>
                  <a:lnTo>
                    <a:pt x="2738247" y="799695"/>
                  </a:lnTo>
                  <a:cubicBezTo>
                    <a:pt x="2738342" y="799505"/>
                    <a:pt x="2738438" y="799219"/>
                    <a:pt x="2738438" y="799029"/>
                  </a:cubicBezTo>
                  <a:cubicBezTo>
                    <a:pt x="2738438" y="796171"/>
                    <a:pt x="2732723" y="797124"/>
                    <a:pt x="2731961" y="786551"/>
                  </a:cubicBezTo>
                  <a:cubicBezTo>
                    <a:pt x="2731770" y="784456"/>
                    <a:pt x="2732246" y="782550"/>
                    <a:pt x="2732818" y="780645"/>
                  </a:cubicBezTo>
                  <a:lnTo>
                    <a:pt x="2722436" y="780645"/>
                  </a:lnTo>
                  <a:close/>
                  <a:moveTo>
                    <a:pt x="2837498" y="863132"/>
                  </a:moveTo>
                  <a:lnTo>
                    <a:pt x="2859691" y="863132"/>
                  </a:lnTo>
                  <a:cubicBezTo>
                    <a:pt x="2862358" y="862846"/>
                    <a:pt x="2864549" y="862370"/>
                    <a:pt x="2865501" y="860560"/>
                  </a:cubicBezTo>
                  <a:cubicBezTo>
                    <a:pt x="2867882" y="855703"/>
                    <a:pt x="2867882" y="855703"/>
                    <a:pt x="2867882" y="855703"/>
                  </a:cubicBezTo>
                  <a:cubicBezTo>
                    <a:pt x="2867882" y="855703"/>
                    <a:pt x="2858929" y="853798"/>
                    <a:pt x="2851595" y="850845"/>
                  </a:cubicBezTo>
                  <a:cubicBezTo>
                    <a:pt x="2844451" y="847987"/>
                    <a:pt x="2835688" y="858084"/>
                    <a:pt x="2839117" y="843987"/>
                  </a:cubicBezTo>
                  <a:lnTo>
                    <a:pt x="2821019" y="843987"/>
                  </a:lnTo>
                  <a:cubicBezTo>
                    <a:pt x="2824829" y="851892"/>
                    <a:pt x="2833783" y="858370"/>
                    <a:pt x="2837498" y="863132"/>
                  </a:cubicBezTo>
                  <a:close/>
                  <a:moveTo>
                    <a:pt x="3011234" y="576715"/>
                  </a:moveTo>
                  <a:cubicBezTo>
                    <a:pt x="3011138" y="577001"/>
                    <a:pt x="3011043" y="577191"/>
                    <a:pt x="3010948" y="577382"/>
                  </a:cubicBezTo>
                  <a:lnTo>
                    <a:pt x="3034475" y="577382"/>
                  </a:lnTo>
                  <a:cubicBezTo>
                    <a:pt x="3036570" y="575763"/>
                    <a:pt x="3037332" y="572620"/>
                    <a:pt x="3033236" y="564142"/>
                  </a:cubicBezTo>
                  <a:cubicBezTo>
                    <a:pt x="3032284" y="562142"/>
                    <a:pt x="3031522" y="560237"/>
                    <a:pt x="3030760" y="558332"/>
                  </a:cubicBezTo>
                  <a:lnTo>
                    <a:pt x="3014472" y="558332"/>
                  </a:lnTo>
                  <a:cubicBezTo>
                    <a:pt x="3013996" y="564428"/>
                    <a:pt x="3013615" y="571191"/>
                    <a:pt x="3011234" y="576715"/>
                  </a:cubicBezTo>
                  <a:close/>
                  <a:moveTo>
                    <a:pt x="3049334" y="431364"/>
                  </a:moveTo>
                  <a:lnTo>
                    <a:pt x="3034951" y="431364"/>
                  </a:lnTo>
                  <a:cubicBezTo>
                    <a:pt x="3036475" y="438127"/>
                    <a:pt x="3036856" y="444223"/>
                    <a:pt x="3036570" y="450414"/>
                  </a:cubicBezTo>
                  <a:lnTo>
                    <a:pt x="3058192" y="450414"/>
                  </a:lnTo>
                  <a:cubicBezTo>
                    <a:pt x="3057239" y="445556"/>
                    <a:pt x="3055525" y="440317"/>
                    <a:pt x="3053620" y="437174"/>
                  </a:cubicBezTo>
                  <a:cubicBezTo>
                    <a:pt x="3052191" y="434888"/>
                    <a:pt x="3050667" y="432983"/>
                    <a:pt x="3049334" y="431364"/>
                  </a:cubicBezTo>
                  <a:close/>
                  <a:moveTo>
                    <a:pt x="2174748" y="502611"/>
                  </a:moveTo>
                  <a:cubicBezTo>
                    <a:pt x="2169890" y="496896"/>
                    <a:pt x="2158651" y="503468"/>
                    <a:pt x="2157698" y="513945"/>
                  </a:cubicBezTo>
                  <a:lnTo>
                    <a:pt x="2979896" y="513945"/>
                  </a:lnTo>
                  <a:cubicBezTo>
                    <a:pt x="2986183" y="507564"/>
                    <a:pt x="2993327" y="500611"/>
                    <a:pt x="2999613" y="494895"/>
                  </a:cubicBezTo>
                  <a:lnTo>
                    <a:pt x="2195132" y="494895"/>
                  </a:lnTo>
                  <a:cubicBezTo>
                    <a:pt x="2197513" y="498229"/>
                    <a:pt x="2199227" y="501182"/>
                    <a:pt x="2197608" y="502611"/>
                  </a:cubicBezTo>
                  <a:cubicBezTo>
                    <a:pt x="2194370" y="505468"/>
                    <a:pt x="2179701" y="508326"/>
                    <a:pt x="2174748" y="502611"/>
                  </a:cubicBezTo>
                  <a:close/>
                  <a:moveTo>
                    <a:pt x="2871788" y="577382"/>
                  </a:moveTo>
                  <a:lnTo>
                    <a:pt x="2905792" y="577382"/>
                  </a:lnTo>
                  <a:cubicBezTo>
                    <a:pt x="2903220" y="573096"/>
                    <a:pt x="2901220" y="569191"/>
                    <a:pt x="2901220" y="567000"/>
                  </a:cubicBezTo>
                  <a:cubicBezTo>
                    <a:pt x="2901220" y="563190"/>
                    <a:pt x="2911412" y="562333"/>
                    <a:pt x="2915603" y="558332"/>
                  </a:cubicBezTo>
                  <a:lnTo>
                    <a:pt x="2841593" y="558332"/>
                  </a:lnTo>
                  <a:cubicBezTo>
                    <a:pt x="2839403" y="565190"/>
                    <a:pt x="2837879" y="574048"/>
                    <a:pt x="2842546" y="574715"/>
                  </a:cubicBezTo>
                  <a:cubicBezTo>
                    <a:pt x="2849023" y="575667"/>
                    <a:pt x="2864549" y="560332"/>
                    <a:pt x="2867025" y="561285"/>
                  </a:cubicBezTo>
                  <a:cubicBezTo>
                    <a:pt x="2869121" y="562142"/>
                    <a:pt x="2872359" y="571191"/>
                    <a:pt x="2871788" y="577382"/>
                  </a:cubicBezTo>
                  <a:close/>
                  <a:moveTo>
                    <a:pt x="3052000" y="414981"/>
                  </a:moveTo>
                  <a:cubicBezTo>
                    <a:pt x="3049524" y="413076"/>
                    <a:pt x="3051143" y="406313"/>
                    <a:pt x="3045524" y="408313"/>
                  </a:cubicBezTo>
                  <a:cubicBezTo>
                    <a:pt x="3041428" y="409647"/>
                    <a:pt x="3030284" y="407266"/>
                    <a:pt x="3030665" y="415457"/>
                  </a:cubicBezTo>
                  <a:cubicBezTo>
                    <a:pt x="3028283" y="407266"/>
                    <a:pt x="3023235" y="401741"/>
                    <a:pt x="3016949" y="402503"/>
                  </a:cubicBezTo>
                  <a:cubicBezTo>
                    <a:pt x="3009614" y="403456"/>
                    <a:pt x="3005519" y="408313"/>
                    <a:pt x="2998184" y="408313"/>
                  </a:cubicBezTo>
                  <a:cubicBezTo>
                    <a:pt x="2993803" y="408313"/>
                    <a:pt x="2994089" y="403551"/>
                    <a:pt x="2994279" y="399645"/>
                  </a:cubicBezTo>
                  <a:lnTo>
                    <a:pt x="2986945" y="399645"/>
                  </a:lnTo>
                  <a:cubicBezTo>
                    <a:pt x="2983992" y="402217"/>
                    <a:pt x="2980849" y="404217"/>
                    <a:pt x="2978658" y="400598"/>
                  </a:cubicBezTo>
                  <a:cubicBezTo>
                    <a:pt x="2978467" y="400312"/>
                    <a:pt x="2978563" y="399931"/>
                    <a:pt x="2978372" y="399645"/>
                  </a:cubicBezTo>
                  <a:lnTo>
                    <a:pt x="1867757" y="399645"/>
                  </a:lnTo>
                  <a:cubicBezTo>
                    <a:pt x="1866710" y="400788"/>
                    <a:pt x="1864805" y="401074"/>
                    <a:pt x="1861280" y="399645"/>
                  </a:cubicBezTo>
                  <a:lnTo>
                    <a:pt x="1814322" y="399645"/>
                  </a:lnTo>
                  <a:cubicBezTo>
                    <a:pt x="1810417" y="400693"/>
                    <a:pt x="1808036" y="400598"/>
                    <a:pt x="1800225" y="400598"/>
                  </a:cubicBezTo>
                  <a:cubicBezTo>
                    <a:pt x="1789652" y="400598"/>
                    <a:pt x="1789652" y="400598"/>
                    <a:pt x="1789652" y="400598"/>
                  </a:cubicBezTo>
                  <a:lnTo>
                    <a:pt x="1783080" y="401550"/>
                  </a:lnTo>
                  <a:cubicBezTo>
                    <a:pt x="1783080" y="401550"/>
                    <a:pt x="1782128" y="400884"/>
                    <a:pt x="1780985" y="399645"/>
                  </a:cubicBezTo>
                  <a:lnTo>
                    <a:pt x="1752886" y="399645"/>
                  </a:lnTo>
                  <a:cubicBezTo>
                    <a:pt x="1756601" y="404599"/>
                    <a:pt x="1764697" y="412981"/>
                    <a:pt x="1756220" y="410218"/>
                  </a:cubicBezTo>
                  <a:cubicBezTo>
                    <a:pt x="1747266" y="407361"/>
                    <a:pt x="1735836" y="406408"/>
                    <a:pt x="1729359" y="412123"/>
                  </a:cubicBezTo>
                  <a:cubicBezTo>
                    <a:pt x="1727359" y="413838"/>
                    <a:pt x="1724978" y="416219"/>
                    <a:pt x="1722596" y="418695"/>
                  </a:cubicBezTo>
                  <a:lnTo>
                    <a:pt x="3052477" y="418695"/>
                  </a:lnTo>
                  <a:cubicBezTo>
                    <a:pt x="3052858" y="417076"/>
                    <a:pt x="3052858" y="415743"/>
                    <a:pt x="3052000" y="414981"/>
                  </a:cubicBezTo>
                  <a:close/>
                  <a:moveTo>
                    <a:pt x="2458307" y="196477"/>
                  </a:moveTo>
                  <a:lnTo>
                    <a:pt x="2913412" y="196477"/>
                  </a:lnTo>
                  <a:cubicBezTo>
                    <a:pt x="2913031" y="189238"/>
                    <a:pt x="2910840" y="181047"/>
                    <a:pt x="2908649" y="179237"/>
                  </a:cubicBezTo>
                  <a:cubicBezTo>
                    <a:pt x="2907602" y="178380"/>
                    <a:pt x="2903601" y="177808"/>
                    <a:pt x="2898934" y="177427"/>
                  </a:cubicBezTo>
                  <a:lnTo>
                    <a:pt x="2881313" y="177427"/>
                  </a:lnTo>
                  <a:cubicBezTo>
                    <a:pt x="2874359" y="178380"/>
                    <a:pt x="2854833" y="180285"/>
                    <a:pt x="2851595" y="184095"/>
                  </a:cubicBezTo>
                  <a:cubicBezTo>
                    <a:pt x="2848356" y="188000"/>
                    <a:pt x="2839403" y="190857"/>
                    <a:pt x="2833688" y="190857"/>
                  </a:cubicBezTo>
                  <a:cubicBezTo>
                    <a:pt x="2827973" y="190857"/>
                    <a:pt x="2823115" y="184095"/>
                    <a:pt x="2810923" y="182190"/>
                  </a:cubicBezTo>
                  <a:cubicBezTo>
                    <a:pt x="2798731" y="180285"/>
                    <a:pt x="2771871" y="179332"/>
                    <a:pt x="2768632" y="180285"/>
                  </a:cubicBezTo>
                  <a:cubicBezTo>
                    <a:pt x="2766250" y="180952"/>
                    <a:pt x="2760250" y="179618"/>
                    <a:pt x="2758440" y="177427"/>
                  </a:cubicBezTo>
                  <a:lnTo>
                    <a:pt x="2494312" y="177427"/>
                  </a:lnTo>
                  <a:cubicBezTo>
                    <a:pt x="2486787" y="181047"/>
                    <a:pt x="2478691" y="183142"/>
                    <a:pt x="2478691" y="183142"/>
                  </a:cubicBezTo>
                  <a:cubicBezTo>
                    <a:pt x="2478691" y="183142"/>
                    <a:pt x="2464880" y="182190"/>
                    <a:pt x="2457546" y="182190"/>
                  </a:cubicBezTo>
                  <a:cubicBezTo>
                    <a:pt x="2450211" y="182190"/>
                    <a:pt x="2440400" y="182190"/>
                    <a:pt x="2446973" y="188953"/>
                  </a:cubicBezTo>
                  <a:cubicBezTo>
                    <a:pt x="2449259" y="191429"/>
                    <a:pt x="2453735" y="194001"/>
                    <a:pt x="2458307" y="196477"/>
                  </a:cubicBezTo>
                  <a:close/>
                  <a:moveTo>
                    <a:pt x="2371535" y="209145"/>
                  </a:moveTo>
                  <a:lnTo>
                    <a:pt x="2314004" y="209145"/>
                  </a:lnTo>
                  <a:cubicBezTo>
                    <a:pt x="2311241" y="213336"/>
                    <a:pt x="2311622" y="220004"/>
                    <a:pt x="2319814" y="224481"/>
                  </a:cubicBezTo>
                  <a:cubicBezTo>
                    <a:pt x="2322195" y="225814"/>
                    <a:pt x="2324196" y="227053"/>
                    <a:pt x="2326005" y="228195"/>
                  </a:cubicBezTo>
                  <a:lnTo>
                    <a:pt x="2372582" y="228195"/>
                  </a:lnTo>
                  <a:cubicBezTo>
                    <a:pt x="2371154" y="221623"/>
                    <a:pt x="2370201" y="213146"/>
                    <a:pt x="2371249" y="210003"/>
                  </a:cubicBezTo>
                  <a:cubicBezTo>
                    <a:pt x="2371154" y="209812"/>
                    <a:pt x="2371344" y="209431"/>
                    <a:pt x="2371535" y="209145"/>
                  </a:cubicBezTo>
                  <a:close/>
                  <a:moveTo>
                    <a:pt x="1951196" y="336114"/>
                  </a:moveTo>
                  <a:cubicBezTo>
                    <a:pt x="1953673" y="339828"/>
                    <a:pt x="1955006" y="343734"/>
                    <a:pt x="1951673" y="344782"/>
                  </a:cubicBezTo>
                  <a:cubicBezTo>
                    <a:pt x="1945100" y="346687"/>
                    <a:pt x="1937004" y="345734"/>
                    <a:pt x="1923098" y="346687"/>
                  </a:cubicBezTo>
                  <a:cubicBezTo>
                    <a:pt x="1909286" y="347639"/>
                    <a:pt x="1893761" y="347639"/>
                    <a:pt x="1893761" y="350592"/>
                  </a:cubicBezTo>
                  <a:cubicBezTo>
                    <a:pt x="1893761" y="351735"/>
                    <a:pt x="1896428" y="353354"/>
                    <a:pt x="1899476" y="355259"/>
                  </a:cubicBezTo>
                  <a:lnTo>
                    <a:pt x="3031141" y="355259"/>
                  </a:lnTo>
                  <a:cubicBezTo>
                    <a:pt x="3035999" y="350592"/>
                    <a:pt x="3040190" y="347067"/>
                    <a:pt x="3043047" y="346782"/>
                  </a:cubicBezTo>
                  <a:cubicBezTo>
                    <a:pt x="3051143" y="345829"/>
                    <a:pt x="3071527" y="348687"/>
                    <a:pt x="3089434" y="347734"/>
                  </a:cubicBezTo>
                  <a:cubicBezTo>
                    <a:pt x="3107341" y="346782"/>
                    <a:pt x="3113056" y="338114"/>
                    <a:pt x="3118771" y="342972"/>
                  </a:cubicBezTo>
                  <a:cubicBezTo>
                    <a:pt x="3124486" y="347734"/>
                    <a:pt x="3136678" y="353545"/>
                    <a:pt x="3144012" y="352592"/>
                  </a:cubicBezTo>
                  <a:cubicBezTo>
                    <a:pt x="3151346" y="351640"/>
                    <a:pt x="3148108" y="352592"/>
                    <a:pt x="3159538" y="342972"/>
                  </a:cubicBezTo>
                  <a:cubicBezTo>
                    <a:pt x="3162491" y="340400"/>
                    <a:pt x="3165443" y="338304"/>
                    <a:pt x="3168301" y="336209"/>
                  </a:cubicBezTo>
                  <a:lnTo>
                    <a:pt x="1951196" y="336209"/>
                  </a:lnTo>
                  <a:close/>
                  <a:moveTo>
                    <a:pt x="2359914" y="259914"/>
                  </a:moveTo>
                  <a:cubicBezTo>
                    <a:pt x="2362010" y="257818"/>
                    <a:pt x="2364200" y="255723"/>
                    <a:pt x="2366200" y="254294"/>
                  </a:cubicBezTo>
                  <a:cubicBezTo>
                    <a:pt x="2370582" y="251056"/>
                    <a:pt x="2374202" y="245245"/>
                    <a:pt x="2375345" y="240864"/>
                  </a:cubicBezTo>
                  <a:lnTo>
                    <a:pt x="2331149" y="240864"/>
                  </a:lnTo>
                  <a:cubicBezTo>
                    <a:pt x="2329720" y="241340"/>
                    <a:pt x="2327720" y="241245"/>
                    <a:pt x="2325624" y="240864"/>
                  </a:cubicBezTo>
                  <a:lnTo>
                    <a:pt x="2242471" y="240864"/>
                  </a:lnTo>
                  <a:cubicBezTo>
                    <a:pt x="2240566" y="241721"/>
                    <a:pt x="2238661" y="241911"/>
                    <a:pt x="2236851" y="240864"/>
                  </a:cubicBezTo>
                  <a:lnTo>
                    <a:pt x="2197704" y="240864"/>
                  </a:lnTo>
                  <a:cubicBezTo>
                    <a:pt x="2194370" y="245245"/>
                    <a:pt x="2196084" y="245245"/>
                    <a:pt x="2184845" y="240864"/>
                  </a:cubicBezTo>
                  <a:lnTo>
                    <a:pt x="2167319" y="240864"/>
                  </a:lnTo>
                  <a:cubicBezTo>
                    <a:pt x="2164747" y="242864"/>
                    <a:pt x="2161699" y="245341"/>
                    <a:pt x="2155412" y="246579"/>
                  </a:cubicBezTo>
                  <a:cubicBezTo>
                    <a:pt x="2140744" y="249436"/>
                    <a:pt x="2131790" y="243721"/>
                    <a:pt x="2127790" y="249436"/>
                  </a:cubicBezTo>
                  <a:cubicBezTo>
                    <a:pt x="2125409" y="252770"/>
                    <a:pt x="2122551" y="257532"/>
                    <a:pt x="2120075" y="259914"/>
                  </a:cubicBezTo>
                  <a:lnTo>
                    <a:pt x="2359914" y="259914"/>
                  </a:lnTo>
                  <a:close/>
                  <a:moveTo>
                    <a:pt x="1948339" y="658535"/>
                  </a:moveTo>
                  <a:cubicBezTo>
                    <a:pt x="1945100" y="653773"/>
                    <a:pt x="1925479" y="655678"/>
                    <a:pt x="1914906" y="655678"/>
                  </a:cubicBezTo>
                  <a:cubicBezTo>
                    <a:pt x="1911477" y="655678"/>
                    <a:pt x="1908239" y="654820"/>
                    <a:pt x="1905190" y="653677"/>
                  </a:cubicBezTo>
                  <a:lnTo>
                    <a:pt x="1878140" y="653677"/>
                  </a:lnTo>
                  <a:cubicBezTo>
                    <a:pt x="1874901" y="659583"/>
                    <a:pt x="1871853" y="667393"/>
                    <a:pt x="1867662" y="672727"/>
                  </a:cubicBezTo>
                  <a:lnTo>
                    <a:pt x="1937290" y="672727"/>
                  </a:lnTo>
                  <a:cubicBezTo>
                    <a:pt x="1943576" y="667108"/>
                    <a:pt x="1950149" y="661107"/>
                    <a:pt x="1948339" y="658535"/>
                  </a:cubicBezTo>
                  <a:close/>
                  <a:moveTo>
                    <a:pt x="2073783" y="251436"/>
                  </a:moveTo>
                  <a:cubicBezTo>
                    <a:pt x="2069878" y="249341"/>
                    <a:pt x="2066258" y="244864"/>
                    <a:pt x="2062067" y="240864"/>
                  </a:cubicBezTo>
                  <a:lnTo>
                    <a:pt x="1818227" y="240864"/>
                  </a:lnTo>
                  <a:cubicBezTo>
                    <a:pt x="1815179" y="245531"/>
                    <a:pt x="1810703" y="253056"/>
                    <a:pt x="1803654" y="259914"/>
                  </a:cubicBezTo>
                  <a:lnTo>
                    <a:pt x="2068449" y="259914"/>
                  </a:lnTo>
                  <a:cubicBezTo>
                    <a:pt x="2076736" y="256485"/>
                    <a:pt x="2079022" y="254199"/>
                    <a:pt x="2073783" y="251436"/>
                  </a:cubicBezTo>
                  <a:close/>
                  <a:moveTo>
                    <a:pt x="1882331" y="272677"/>
                  </a:moveTo>
                  <a:lnTo>
                    <a:pt x="1785938" y="272677"/>
                  </a:lnTo>
                  <a:cubicBezTo>
                    <a:pt x="1777079" y="277630"/>
                    <a:pt x="1767078" y="281821"/>
                    <a:pt x="1758125" y="284107"/>
                  </a:cubicBezTo>
                  <a:cubicBezTo>
                    <a:pt x="1753838" y="285155"/>
                    <a:pt x="1749362" y="288108"/>
                    <a:pt x="1745075" y="291727"/>
                  </a:cubicBezTo>
                  <a:lnTo>
                    <a:pt x="1878330" y="291727"/>
                  </a:lnTo>
                  <a:cubicBezTo>
                    <a:pt x="1886426" y="280774"/>
                    <a:pt x="1881092" y="275249"/>
                    <a:pt x="1882331" y="272677"/>
                  </a:cubicBezTo>
                  <a:close/>
                  <a:moveTo>
                    <a:pt x="2915126" y="592050"/>
                  </a:moveTo>
                  <a:cubicBezTo>
                    <a:pt x="2914746" y="591479"/>
                    <a:pt x="2914364" y="590812"/>
                    <a:pt x="2913888" y="590050"/>
                  </a:cubicBezTo>
                  <a:lnTo>
                    <a:pt x="2884742" y="590050"/>
                  </a:lnTo>
                  <a:cubicBezTo>
                    <a:pt x="2887504" y="593289"/>
                    <a:pt x="2892362" y="598718"/>
                    <a:pt x="2889028" y="607386"/>
                  </a:cubicBezTo>
                  <a:cubicBezTo>
                    <a:pt x="2888837" y="607957"/>
                    <a:pt x="2888552" y="608529"/>
                    <a:pt x="2888266" y="609100"/>
                  </a:cubicBezTo>
                  <a:lnTo>
                    <a:pt x="2915317" y="609100"/>
                  </a:lnTo>
                  <a:cubicBezTo>
                    <a:pt x="2916936" y="602433"/>
                    <a:pt x="2917127" y="595479"/>
                    <a:pt x="2915126" y="592050"/>
                  </a:cubicBezTo>
                  <a:close/>
                  <a:moveTo>
                    <a:pt x="2985516" y="1193364"/>
                  </a:moveTo>
                  <a:lnTo>
                    <a:pt x="2871216" y="1193364"/>
                  </a:lnTo>
                  <a:cubicBezTo>
                    <a:pt x="2870264" y="1195936"/>
                    <a:pt x="2869406" y="1198221"/>
                    <a:pt x="2868644" y="1199365"/>
                  </a:cubicBezTo>
                  <a:cubicBezTo>
                    <a:pt x="2866168" y="1203175"/>
                    <a:pt x="2842736" y="1192411"/>
                    <a:pt x="2838641" y="1197269"/>
                  </a:cubicBezTo>
                  <a:cubicBezTo>
                    <a:pt x="2837021" y="1199174"/>
                    <a:pt x="2836831" y="1205461"/>
                    <a:pt x="2837117" y="1212414"/>
                  </a:cubicBezTo>
                  <a:lnTo>
                    <a:pt x="3014091" y="1212414"/>
                  </a:lnTo>
                  <a:cubicBezTo>
                    <a:pt x="3011234" y="1209937"/>
                    <a:pt x="3008281" y="1207080"/>
                    <a:pt x="3005423" y="1205080"/>
                  </a:cubicBezTo>
                  <a:cubicBezTo>
                    <a:pt x="2999423" y="1200698"/>
                    <a:pt x="2991517" y="1197460"/>
                    <a:pt x="2985516" y="1193364"/>
                  </a:cubicBezTo>
                  <a:close/>
                  <a:moveTo>
                    <a:pt x="2236470" y="748832"/>
                  </a:moveTo>
                  <a:lnTo>
                    <a:pt x="2184749" y="748832"/>
                  </a:lnTo>
                  <a:cubicBezTo>
                    <a:pt x="2181987" y="750546"/>
                    <a:pt x="2179415" y="751594"/>
                    <a:pt x="2177225" y="750832"/>
                  </a:cubicBezTo>
                  <a:cubicBezTo>
                    <a:pt x="2175796" y="750356"/>
                    <a:pt x="2175224" y="749689"/>
                    <a:pt x="2174939" y="748832"/>
                  </a:cubicBezTo>
                  <a:lnTo>
                    <a:pt x="2041208" y="748832"/>
                  </a:lnTo>
                  <a:cubicBezTo>
                    <a:pt x="2041208" y="748832"/>
                    <a:pt x="2041208" y="748927"/>
                    <a:pt x="2041208" y="748927"/>
                  </a:cubicBezTo>
                  <a:cubicBezTo>
                    <a:pt x="2041589" y="753404"/>
                    <a:pt x="2043589" y="760929"/>
                    <a:pt x="2045970" y="767882"/>
                  </a:cubicBezTo>
                  <a:lnTo>
                    <a:pt x="2248567" y="767882"/>
                  </a:lnTo>
                  <a:cubicBezTo>
                    <a:pt x="2249424" y="765596"/>
                    <a:pt x="2249615" y="763215"/>
                    <a:pt x="2248186" y="760453"/>
                  </a:cubicBezTo>
                  <a:cubicBezTo>
                    <a:pt x="2246186" y="756928"/>
                    <a:pt x="2241614" y="752642"/>
                    <a:pt x="2236470" y="748832"/>
                  </a:cubicBezTo>
                  <a:close/>
                  <a:moveTo>
                    <a:pt x="2858929" y="1078016"/>
                  </a:moveTo>
                  <a:cubicBezTo>
                    <a:pt x="2858929" y="1078016"/>
                    <a:pt x="2858738" y="1072587"/>
                    <a:pt x="2857500" y="1066300"/>
                  </a:cubicBezTo>
                  <a:lnTo>
                    <a:pt x="2840546" y="1066300"/>
                  </a:lnTo>
                  <a:cubicBezTo>
                    <a:pt x="2841022" y="1067538"/>
                    <a:pt x="2841689" y="1068777"/>
                    <a:pt x="2842641" y="1070301"/>
                  </a:cubicBezTo>
                  <a:cubicBezTo>
                    <a:pt x="2848356" y="1078969"/>
                    <a:pt x="2858929" y="1078016"/>
                    <a:pt x="2858929" y="1078016"/>
                  </a:cubicBezTo>
                  <a:close/>
                  <a:moveTo>
                    <a:pt x="1844135" y="1369576"/>
                  </a:moveTo>
                  <a:cubicBezTo>
                    <a:pt x="1844135" y="1369576"/>
                    <a:pt x="1844326" y="1370148"/>
                    <a:pt x="1844612" y="1371100"/>
                  </a:cubicBezTo>
                  <a:lnTo>
                    <a:pt x="1961007" y="1371100"/>
                  </a:lnTo>
                  <a:cubicBezTo>
                    <a:pt x="1967008" y="1363290"/>
                    <a:pt x="1972342" y="1355670"/>
                    <a:pt x="1975295" y="1352336"/>
                  </a:cubicBezTo>
                  <a:cubicBezTo>
                    <a:pt x="1975390" y="1352241"/>
                    <a:pt x="1975485" y="1352146"/>
                    <a:pt x="1975485" y="1352050"/>
                  </a:cubicBezTo>
                  <a:lnTo>
                    <a:pt x="1838706" y="1352050"/>
                  </a:lnTo>
                  <a:cubicBezTo>
                    <a:pt x="1842707" y="1360051"/>
                    <a:pt x="1844135" y="1369576"/>
                    <a:pt x="1844135" y="1369576"/>
                  </a:cubicBezTo>
                  <a:close/>
                  <a:moveTo>
                    <a:pt x="1819751" y="1320332"/>
                  </a:moveTo>
                  <a:cubicBezTo>
                    <a:pt x="1819751" y="1321570"/>
                    <a:pt x="1819942" y="1322618"/>
                    <a:pt x="1820513" y="1323475"/>
                  </a:cubicBezTo>
                  <a:cubicBezTo>
                    <a:pt x="1823466" y="1327762"/>
                    <a:pt x="1825657" y="1333572"/>
                    <a:pt x="1829467" y="1339382"/>
                  </a:cubicBezTo>
                  <a:lnTo>
                    <a:pt x="1986439" y="1339382"/>
                  </a:lnTo>
                  <a:cubicBezTo>
                    <a:pt x="1990249" y="1334429"/>
                    <a:pt x="1993202" y="1329286"/>
                    <a:pt x="1992344" y="1325380"/>
                  </a:cubicBezTo>
                  <a:cubicBezTo>
                    <a:pt x="1992059" y="1323856"/>
                    <a:pt x="1991392" y="1322142"/>
                    <a:pt x="1990630" y="1320332"/>
                  </a:cubicBezTo>
                  <a:lnTo>
                    <a:pt x="1819751" y="1320332"/>
                  </a:lnTo>
                  <a:close/>
                  <a:moveTo>
                    <a:pt x="2095786" y="1291662"/>
                  </a:moveTo>
                  <a:cubicBezTo>
                    <a:pt x="2094548" y="1299472"/>
                    <a:pt x="2096453" y="1305092"/>
                    <a:pt x="2102167" y="1307569"/>
                  </a:cubicBezTo>
                  <a:lnTo>
                    <a:pt x="2117979" y="1307569"/>
                  </a:lnTo>
                  <a:cubicBezTo>
                    <a:pt x="2123504" y="1305378"/>
                    <a:pt x="2126552" y="1300520"/>
                    <a:pt x="2129981" y="1291662"/>
                  </a:cubicBezTo>
                  <a:cubicBezTo>
                    <a:pt x="2130362" y="1290614"/>
                    <a:pt x="2130647" y="1289566"/>
                    <a:pt x="2131029" y="1288519"/>
                  </a:cubicBezTo>
                  <a:lnTo>
                    <a:pt x="2095881" y="1288519"/>
                  </a:lnTo>
                  <a:cubicBezTo>
                    <a:pt x="2095881" y="1289662"/>
                    <a:pt x="2095976" y="1290709"/>
                    <a:pt x="2095786" y="1291662"/>
                  </a:cubicBezTo>
                  <a:close/>
                  <a:moveTo>
                    <a:pt x="2836069" y="1017437"/>
                  </a:moveTo>
                  <a:cubicBezTo>
                    <a:pt x="2845022" y="1016485"/>
                    <a:pt x="2863787" y="1013532"/>
                    <a:pt x="2867787" y="1013532"/>
                  </a:cubicBezTo>
                  <a:cubicBezTo>
                    <a:pt x="2870930" y="1013532"/>
                    <a:pt x="2874931" y="1006198"/>
                    <a:pt x="2875217" y="1002769"/>
                  </a:cubicBezTo>
                  <a:lnTo>
                    <a:pt x="2863501" y="1002769"/>
                  </a:lnTo>
                  <a:cubicBezTo>
                    <a:pt x="2855976" y="1004292"/>
                    <a:pt x="2847308" y="1006198"/>
                    <a:pt x="2845784" y="1006769"/>
                  </a:cubicBezTo>
                  <a:cubicBezTo>
                    <a:pt x="2843308" y="1007721"/>
                    <a:pt x="2828639" y="1004864"/>
                    <a:pt x="2828639" y="1004864"/>
                  </a:cubicBezTo>
                  <a:cubicBezTo>
                    <a:pt x="2823115" y="1011627"/>
                    <a:pt x="2827211" y="1018390"/>
                    <a:pt x="2836069" y="1017437"/>
                  </a:cubicBezTo>
                  <a:close/>
                  <a:moveTo>
                    <a:pt x="2729389" y="863132"/>
                  </a:moveTo>
                  <a:cubicBezTo>
                    <a:pt x="2729198" y="858655"/>
                    <a:pt x="2727960" y="853988"/>
                    <a:pt x="2724626" y="849035"/>
                  </a:cubicBezTo>
                  <a:cubicBezTo>
                    <a:pt x="2723388" y="847225"/>
                    <a:pt x="2722436" y="845796"/>
                    <a:pt x="2721388" y="844082"/>
                  </a:cubicBezTo>
                  <a:lnTo>
                    <a:pt x="2613755" y="844082"/>
                  </a:lnTo>
                  <a:cubicBezTo>
                    <a:pt x="2613946" y="850845"/>
                    <a:pt x="2614422" y="857322"/>
                    <a:pt x="2614898" y="863132"/>
                  </a:cubicBezTo>
                  <a:lnTo>
                    <a:pt x="2729389" y="863132"/>
                  </a:lnTo>
                  <a:close/>
                  <a:moveTo>
                    <a:pt x="2800255" y="940475"/>
                  </a:moveTo>
                  <a:cubicBezTo>
                    <a:pt x="2800255" y="939999"/>
                    <a:pt x="2800064" y="939713"/>
                    <a:pt x="2799874" y="939332"/>
                  </a:cubicBezTo>
                  <a:lnTo>
                    <a:pt x="2794159" y="939332"/>
                  </a:lnTo>
                  <a:cubicBezTo>
                    <a:pt x="2790635" y="941428"/>
                    <a:pt x="2786825" y="945523"/>
                    <a:pt x="2786348" y="949048"/>
                  </a:cubicBezTo>
                  <a:cubicBezTo>
                    <a:pt x="2785967" y="952667"/>
                    <a:pt x="2788539" y="956001"/>
                    <a:pt x="2788634" y="958382"/>
                  </a:cubicBezTo>
                  <a:lnTo>
                    <a:pt x="2805208" y="958382"/>
                  </a:lnTo>
                  <a:cubicBezTo>
                    <a:pt x="2802922" y="956382"/>
                    <a:pt x="2800826" y="951429"/>
                    <a:pt x="2800255" y="940475"/>
                  </a:cubicBezTo>
                  <a:close/>
                  <a:moveTo>
                    <a:pt x="2651284" y="990100"/>
                  </a:moveTo>
                  <a:lnTo>
                    <a:pt x="2673287" y="990100"/>
                  </a:lnTo>
                  <a:cubicBezTo>
                    <a:pt x="2670620" y="985719"/>
                    <a:pt x="2668048" y="981052"/>
                    <a:pt x="2667572" y="976956"/>
                  </a:cubicBezTo>
                  <a:cubicBezTo>
                    <a:pt x="2667381" y="975241"/>
                    <a:pt x="2666905" y="973241"/>
                    <a:pt x="2666333" y="971050"/>
                  </a:cubicBezTo>
                  <a:lnTo>
                    <a:pt x="2641092" y="971050"/>
                  </a:lnTo>
                  <a:cubicBezTo>
                    <a:pt x="2643569" y="976956"/>
                    <a:pt x="2645855" y="981813"/>
                    <a:pt x="2647188" y="984671"/>
                  </a:cubicBezTo>
                  <a:cubicBezTo>
                    <a:pt x="2647950" y="986386"/>
                    <a:pt x="2649474" y="988195"/>
                    <a:pt x="2651284" y="990100"/>
                  </a:cubicBezTo>
                  <a:close/>
                  <a:moveTo>
                    <a:pt x="907542" y="1003435"/>
                  </a:moveTo>
                  <a:cubicBezTo>
                    <a:pt x="903827" y="1005626"/>
                    <a:pt x="898303" y="1015246"/>
                    <a:pt x="896207" y="1021819"/>
                  </a:cubicBezTo>
                  <a:lnTo>
                    <a:pt x="1170242" y="1021819"/>
                  </a:lnTo>
                  <a:cubicBezTo>
                    <a:pt x="1171194" y="1020675"/>
                    <a:pt x="1172718" y="1019723"/>
                    <a:pt x="1174718" y="1019247"/>
                  </a:cubicBezTo>
                  <a:cubicBezTo>
                    <a:pt x="1182910" y="1017342"/>
                    <a:pt x="1197483" y="1008674"/>
                    <a:pt x="1197483" y="1004769"/>
                  </a:cubicBezTo>
                  <a:cubicBezTo>
                    <a:pt x="1197483" y="1004197"/>
                    <a:pt x="1197483" y="1003531"/>
                    <a:pt x="1197388" y="1002673"/>
                  </a:cubicBezTo>
                  <a:lnTo>
                    <a:pt x="908494" y="1002673"/>
                  </a:lnTo>
                  <a:cubicBezTo>
                    <a:pt x="908114" y="1003054"/>
                    <a:pt x="907828" y="1003340"/>
                    <a:pt x="907542" y="1003435"/>
                  </a:cubicBezTo>
                  <a:close/>
                  <a:moveTo>
                    <a:pt x="872490" y="890374"/>
                  </a:moveTo>
                  <a:cubicBezTo>
                    <a:pt x="872204" y="885516"/>
                    <a:pt x="872490" y="880563"/>
                    <a:pt x="872966" y="875800"/>
                  </a:cubicBezTo>
                  <a:lnTo>
                    <a:pt x="836676" y="875800"/>
                  </a:lnTo>
                  <a:cubicBezTo>
                    <a:pt x="839343" y="879420"/>
                    <a:pt x="841629" y="884754"/>
                    <a:pt x="841153" y="891707"/>
                  </a:cubicBezTo>
                  <a:cubicBezTo>
                    <a:pt x="841058" y="892850"/>
                    <a:pt x="841153" y="893898"/>
                    <a:pt x="841343" y="894850"/>
                  </a:cubicBezTo>
                  <a:lnTo>
                    <a:pt x="873062" y="894850"/>
                  </a:lnTo>
                  <a:cubicBezTo>
                    <a:pt x="872776" y="893612"/>
                    <a:pt x="872585" y="892088"/>
                    <a:pt x="872490" y="890374"/>
                  </a:cubicBezTo>
                  <a:close/>
                  <a:moveTo>
                    <a:pt x="905065" y="922187"/>
                  </a:moveTo>
                  <a:cubicBezTo>
                    <a:pt x="905065" y="922187"/>
                    <a:pt x="913257" y="920282"/>
                    <a:pt x="917258" y="924092"/>
                  </a:cubicBezTo>
                  <a:cubicBezTo>
                    <a:pt x="917924" y="924759"/>
                    <a:pt x="918496" y="925616"/>
                    <a:pt x="919163" y="926664"/>
                  </a:cubicBezTo>
                  <a:lnTo>
                    <a:pt x="1107472" y="926664"/>
                  </a:lnTo>
                  <a:cubicBezTo>
                    <a:pt x="1107377" y="926473"/>
                    <a:pt x="1107186" y="926283"/>
                    <a:pt x="1107091" y="925997"/>
                  </a:cubicBezTo>
                  <a:cubicBezTo>
                    <a:pt x="1103852" y="920187"/>
                    <a:pt x="1095661" y="925997"/>
                    <a:pt x="1093280" y="923140"/>
                  </a:cubicBezTo>
                  <a:cubicBezTo>
                    <a:pt x="1090803" y="920282"/>
                    <a:pt x="1090803" y="920282"/>
                    <a:pt x="1090803" y="920282"/>
                  </a:cubicBezTo>
                  <a:cubicBezTo>
                    <a:pt x="1090803" y="920282"/>
                    <a:pt x="1080230" y="923140"/>
                    <a:pt x="1085945" y="914472"/>
                  </a:cubicBezTo>
                  <a:cubicBezTo>
                    <a:pt x="1087279" y="912471"/>
                    <a:pt x="1088327" y="910090"/>
                    <a:pt x="1089279" y="907614"/>
                  </a:cubicBezTo>
                  <a:lnTo>
                    <a:pt x="1046988" y="907614"/>
                  </a:lnTo>
                  <a:cubicBezTo>
                    <a:pt x="1046988" y="907614"/>
                    <a:pt x="1046893" y="907709"/>
                    <a:pt x="1046893" y="907709"/>
                  </a:cubicBezTo>
                  <a:cubicBezTo>
                    <a:pt x="1046893" y="907709"/>
                    <a:pt x="1046798" y="907614"/>
                    <a:pt x="1046798" y="907614"/>
                  </a:cubicBezTo>
                  <a:lnTo>
                    <a:pt x="990410" y="907614"/>
                  </a:lnTo>
                  <a:cubicBezTo>
                    <a:pt x="989648" y="913329"/>
                    <a:pt x="989457" y="917996"/>
                    <a:pt x="987457" y="917329"/>
                  </a:cubicBezTo>
                  <a:cubicBezTo>
                    <a:pt x="985838" y="916853"/>
                    <a:pt x="984790" y="912471"/>
                    <a:pt x="984314" y="907614"/>
                  </a:cubicBezTo>
                  <a:lnTo>
                    <a:pt x="947071" y="907614"/>
                  </a:lnTo>
                  <a:cubicBezTo>
                    <a:pt x="943927" y="912662"/>
                    <a:pt x="941546" y="916091"/>
                    <a:pt x="937736" y="918282"/>
                  </a:cubicBezTo>
                  <a:cubicBezTo>
                    <a:pt x="932879" y="921235"/>
                    <a:pt x="925544" y="918282"/>
                    <a:pt x="927164" y="915424"/>
                  </a:cubicBezTo>
                  <a:cubicBezTo>
                    <a:pt x="928021" y="913900"/>
                    <a:pt x="924020" y="910186"/>
                    <a:pt x="919639" y="907614"/>
                  </a:cubicBezTo>
                  <a:lnTo>
                    <a:pt x="909066" y="907614"/>
                  </a:lnTo>
                  <a:cubicBezTo>
                    <a:pt x="905827" y="910566"/>
                    <a:pt x="899827" y="913138"/>
                    <a:pt x="893731" y="916377"/>
                  </a:cubicBezTo>
                  <a:cubicBezTo>
                    <a:pt x="886397" y="920282"/>
                    <a:pt x="879919" y="911614"/>
                    <a:pt x="878300" y="907709"/>
                  </a:cubicBezTo>
                  <a:cubicBezTo>
                    <a:pt x="878300" y="907709"/>
                    <a:pt x="878300" y="907614"/>
                    <a:pt x="878205" y="907614"/>
                  </a:cubicBezTo>
                  <a:lnTo>
                    <a:pt x="854964" y="907614"/>
                  </a:lnTo>
                  <a:cubicBezTo>
                    <a:pt x="855726" y="907995"/>
                    <a:pt x="856488" y="908376"/>
                    <a:pt x="857155" y="908757"/>
                  </a:cubicBezTo>
                  <a:cubicBezTo>
                    <a:pt x="862013" y="911614"/>
                    <a:pt x="868585" y="918377"/>
                    <a:pt x="872681" y="923235"/>
                  </a:cubicBezTo>
                  <a:cubicBezTo>
                    <a:pt x="873919" y="924759"/>
                    <a:pt x="875729" y="925807"/>
                    <a:pt x="877538" y="926759"/>
                  </a:cubicBezTo>
                  <a:lnTo>
                    <a:pt x="905161" y="926759"/>
                  </a:lnTo>
                  <a:cubicBezTo>
                    <a:pt x="905447" y="924092"/>
                    <a:pt x="905065" y="922187"/>
                    <a:pt x="905065" y="922187"/>
                  </a:cubicBezTo>
                  <a:close/>
                  <a:moveTo>
                    <a:pt x="2334482" y="148471"/>
                  </a:moveTo>
                  <a:cubicBezTo>
                    <a:pt x="2335054" y="147424"/>
                    <a:pt x="2335149" y="146566"/>
                    <a:pt x="2334863" y="145614"/>
                  </a:cubicBezTo>
                  <a:lnTo>
                    <a:pt x="2315432" y="145614"/>
                  </a:lnTo>
                  <a:cubicBezTo>
                    <a:pt x="2309050" y="151995"/>
                    <a:pt x="2287810" y="150281"/>
                    <a:pt x="2283142" y="148471"/>
                  </a:cubicBezTo>
                  <a:cubicBezTo>
                    <a:pt x="2278285" y="146566"/>
                    <a:pt x="2239137" y="156186"/>
                    <a:pt x="2231041" y="156186"/>
                  </a:cubicBezTo>
                  <a:cubicBezTo>
                    <a:pt x="2226183" y="156186"/>
                    <a:pt x="2223135" y="160187"/>
                    <a:pt x="2219039" y="164664"/>
                  </a:cubicBezTo>
                  <a:lnTo>
                    <a:pt x="2318195" y="164664"/>
                  </a:lnTo>
                  <a:cubicBezTo>
                    <a:pt x="2325148" y="160282"/>
                    <a:pt x="2331911" y="152662"/>
                    <a:pt x="2334482" y="148471"/>
                  </a:cubicBezTo>
                  <a:close/>
                  <a:moveTo>
                    <a:pt x="740855" y="780645"/>
                  </a:moveTo>
                  <a:lnTo>
                    <a:pt x="659511" y="780645"/>
                  </a:lnTo>
                  <a:cubicBezTo>
                    <a:pt x="660368" y="786456"/>
                    <a:pt x="664655" y="795219"/>
                    <a:pt x="668846" y="798076"/>
                  </a:cubicBezTo>
                  <a:cubicBezTo>
                    <a:pt x="669798" y="798648"/>
                    <a:pt x="671227" y="799219"/>
                    <a:pt x="672941" y="799695"/>
                  </a:cubicBezTo>
                  <a:lnTo>
                    <a:pt x="756190" y="799695"/>
                  </a:lnTo>
                  <a:cubicBezTo>
                    <a:pt x="750284" y="793981"/>
                    <a:pt x="744284" y="788075"/>
                    <a:pt x="740855" y="780645"/>
                  </a:cubicBezTo>
                  <a:close/>
                  <a:moveTo>
                    <a:pt x="829342" y="827890"/>
                  </a:moveTo>
                  <a:cubicBezTo>
                    <a:pt x="830199" y="823222"/>
                    <a:pt x="829247" y="817698"/>
                    <a:pt x="829532" y="812364"/>
                  </a:cubicBezTo>
                  <a:lnTo>
                    <a:pt x="699516" y="812364"/>
                  </a:lnTo>
                  <a:cubicBezTo>
                    <a:pt x="700088" y="813602"/>
                    <a:pt x="700564" y="814840"/>
                    <a:pt x="700659" y="816364"/>
                  </a:cubicBezTo>
                  <a:cubicBezTo>
                    <a:pt x="700850" y="818555"/>
                    <a:pt x="702374" y="825794"/>
                    <a:pt x="705422" y="831414"/>
                  </a:cubicBezTo>
                  <a:lnTo>
                    <a:pt x="828199" y="831414"/>
                  </a:lnTo>
                  <a:cubicBezTo>
                    <a:pt x="828675" y="830366"/>
                    <a:pt x="829056" y="829223"/>
                    <a:pt x="829342" y="827890"/>
                  </a:cubicBezTo>
                  <a:close/>
                  <a:moveTo>
                    <a:pt x="1326166" y="1072301"/>
                  </a:moveTo>
                  <a:cubicBezTo>
                    <a:pt x="1322356" y="1070301"/>
                    <a:pt x="1315498" y="1069253"/>
                    <a:pt x="1309973" y="1066396"/>
                  </a:cubicBezTo>
                  <a:lnTo>
                    <a:pt x="892588" y="1066396"/>
                  </a:lnTo>
                  <a:cubicBezTo>
                    <a:pt x="891540" y="1069825"/>
                    <a:pt x="891064" y="1073635"/>
                    <a:pt x="892016" y="1078111"/>
                  </a:cubicBezTo>
                  <a:cubicBezTo>
                    <a:pt x="892683" y="1081064"/>
                    <a:pt x="894588" y="1083350"/>
                    <a:pt x="896874" y="1085446"/>
                  </a:cubicBezTo>
                  <a:lnTo>
                    <a:pt x="1337977" y="1085446"/>
                  </a:lnTo>
                  <a:cubicBezTo>
                    <a:pt x="1334548" y="1079350"/>
                    <a:pt x="1329690" y="1074111"/>
                    <a:pt x="1326166" y="1072301"/>
                  </a:cubicBezTo>
                  <a:close/>
                  <a:moveTo>
                    <a:pt x="912400" y="1101162"/>
                  </a:moveTo>
                  <a:cubicBezTo>
                    <a:pt x="912781" y="1105067"/>
                    <a:pt x="914972" y="1110973"/>
                    <a:pt x="917639" y="1117164"/>
                  </a:cubicBezTo>
                  <a:lnTo>
                    <a:pt x="1336739" y="1117164"/>
                  </a:lnTo>
                  <a:cubicBezTo>
                    <a:pt x="1339120" y="1110592"/>
                    <a:pt x="1341406" y="1103353"/>
                    <a:pt x="1341596" y="1098114"/>
                  </a:cubicBezTo>
                  <a:lnTo>
                    <a:pt x="911447" y="1098114"/>
                  </a:lnTo>
                  <a:cubicBezTo>
                    <a:pt x="911923" y="1099066"/>
                    <a:pt x="912305" y="1100019"/>
                    <a:pt x="912400" y="1101162"/>
                  </a:cubicBezTo>
                  <a:close/>
                  <a:moveTo>
                    <a:pt x="611886" y="733497"/>
                  </a:moveTo>
                  <a:cubicBezTo>
                    <a:pt x="608457" y="730163"/>
                    <a:pt x="609695" y="724067"/>
                    <a:pt x="607028" y="717114"/>
                  </a:cubicBezTo>
                  <a:lnTo>
                    <a:pt x="585121" y="717114"/>
                  </a:lnTo>
                  <a:cubicBezTo>
                    <a:pt x="585597" y="717685"/>
                    <a:pt x="586073" y="718257"/>
                    <a:pt x="586645" y="719114"/>
                  </a:cubicBezTo>
                  <a:cubicBezTo>
                    <a:pt x="591598" y="726639"/>
                    <a:pt x="597789" y="731306"/>
                    <a:pt x="598742" y="736164"/>
                  </a:cubicBezTo>
                  <a:lnTo>
                    <a:pt x="614839" y="736164"/>
                  </a:lnTo>
                  <a:cubicBezTo>
                    <a:pt x="613601" y="735116"/>
                    <a:pt x="612648" y="734259"/>
                    <a:pt x="611886" y="733497"/>
                  </a:cubicBezTo>
                  <a:close/>
                  <a:moveTo>
                    <a:pt x="927068" y="1141548"/>
                  </a:moveTo>
                  <a:cubicBezTo>
                    <a:pt x="927449" y="1143929"/>
                    <a:pt x="928306" y="1146310"/>
                    <a:pt x="929354" y="1148882"/>
                  </a:cubicBezTo>
                  <a:lnTo>
                    <a:pt x="1320260" y="1148882"/>
                  </a:lnTo>
                  <a:cubicBezTo>
                    <a:pt x="1326642" y="1141071"/>
                    <a:pt x="1331405" y="1133833"/>
                    <a:pt x="1331881" y="1130975"/>
                  </a:cubicBezTo>
                  <a:cubicBezTo>
                    <a:pt x="1331881" y="1130689"/>
                    <a:pt x="1332071" y="1130213"/>
                    <a:pt x="1332167" y="1129832"/>
                  </a:cubicBezTo>
                  <a:lnTo>
                    <a:pt x="923068" y="1129832"/>
                  </a:lnTo>
                  <a:cubicBezTo>
                    <a:pt x="924973" y="1134404"/>
                    <a:pt x="926592" y="1138595"/>
                    <a:pt x="927068" y="1141548"/>
                  </a:cubicBezTo>
                  <a:close/>
                  <a:moveTo>
                    <a:pt x="925354" y="990100"/>
                  </a:moveTo>
                  <a:lnTo>
                    <a:pt x="1187577" y="990100"/>
                  </a:lnTo>
                  <a:cubicBezTo>
                    <a:pt x="1183386" y="988576"/>
                    <a:pt x="1183291" y="980956"/>
                    <a:pt x="1176528" y="971050"/>
                  </a:cubicBezTo>
                  <a:lnTo>
                    <a:pt x="929831" y="971050"/>
                  </a:lnTo>
                  <a:cubicBezTo>
                    <a:pt x="927449" y="980099"/>
                    <a:pt x="927544" y="988481"/>
                    <a:pt x="925354" y="990100"/>
                  </a:cubicBezTo>
                  <a:close/>
                  <a:moveTo>
                    <a:pt x="1141095" y="943618"/>
                  </a:moveTo>
                  <a:cubicBezTo>
                    <a:pt x="1131380" y="945523"/>
                    <a:pt x="1125760" y="954858"/>
                    <a:pt x="1120902" y="944380"/>
                  </a:cubicBezTo>
                  <a:cubicBezTo>
                    <a:pt x="1120045" y="942475"/>
                    <a:pt x="1119092" y="940856"/>
                    <a:pt x="1118140" y="939427"/>
                  </a:cubicBezTo>
                  <a:lnTo>
                    <a:pt x="924401" y="939427"/>
                  </a:lnTo>
                  <a:cubicBezTo>
                    <a:pt x="925068" y="940856"/>
                    <a:pt x="925639" y="941999"/>
                    <a:pt x="926211" y="942475"/>
                  </a:cubicBezTo>
                  <a:cubicBezTo>
                    <a:pt x="927830" y="943809"/>
                    <a:pt x="930593" y="950857"/>
                    <a:pt x="931164" y="958477"/>
                  </a:cubicBezTo>
                  <a:lnTo>
                    <a:pt x="1166051" y="958477"/>
                  </a:lnTo>
                  <a:cubicBezTo>
                    <a:pt x="1157764" y="949429"/>
                    <a:pt x="1148334" y="942190"/>
                    <a:pt x="1141095" y="943618"/>
                  </a:cubicBezTo>
                  <a:close/>
                  <a:moveTo>
                    <a:pt x="71914" y="286107"/>
                  </a:moveTo>
                  <a:cubicBezTo>
                    <a:pt x="77152" y="290203"/>
                    <a:pt x="87535" y="291346"/>
                    <a:pt x="93250" y="291727"/>
                  </a:cubicBezTo>
                  <a:lnTo>
                    <a:pt x="104203" y="291727"/>
                  </a:lnTo>
                  <a:cubicBezTo>
                    <a:pt x="107823" y="291346"/>
                    <a:pt x="111919" y="290394"/>
                    <a:pt x="114300" y="288012"/>
                  </a:cubicBezTo>
                  <a:cubicBezTo>
                    <a:pt x="119158" y="283155"/>
                    <a:pt x="124873" y="284203"/>
                    <a:pt x="128111" y="285155"/>
                  </a:cubicBezTo>
                  <a:cubicBezTo>
                    <a:pt x="129635" y="285631"/>
                    <a:pt x="129159" y="288774"/>
                    <a:pt x="127254" y="291727"/>
                  </a:cubicBezTo>
                  <a:lnTo>
                    <a:pt x="835819" y="291727"/>
                  </a:lnTo>
                  <a:cubicBezTo>
                    <a:pt x="837057" y="282869"/>
                    <a:pt x="840010" y="267820"/>
                    <a:pt x="840010" y="275535"/>
                  </a:cubicBezTo>
                  <a:cubicBezTo>
                    <a:pt x="840010" y="284583"/>
                    <a:pt x="854393" y="286012"/>
                    <a:pt x="850011" y="291727"/>
                  </a:cubicBezTo>
                  <a:lnTo>
                    <a:pt x="872776" y="291727"/>
                  </a:lnTo>
                  <a:cubicBezTo>
                    <a:pt x="876205" y="290584"/>
                    <a:pt x="880396" y="289822"/>
                    <a:pt x="882777" y="291727"/>
                  </a:cubicBezTo>
                  <a:lnTo>
                    <a:pt x="902208" y="291727"/>
                  </a:lnTo>
                  <a:cubicBezTo>
                    <a:pt x="901637" y="291156"/>
                    <a:pt x="901065" y="290584"/>
                    <a:pt x="900208" y="289917"/>
                  </a:cubicBezTo>
                  <a:cubicBezTo>
                    <a:pt x="889635" y="283155"/>
                    <a:pt x="883063" y="284107"/>
                    <a:pt x="876586" y="276487"/>
                  </a:cubicBezTo>
                  <a:cubicBezTo>
                    <a:pt x="875062" y="274678"/>
                    <a:pt x="874014" y="273439"/>
                    <a:pt x="873157" y="272677"/>
                  </a:cubicBezTo>
                  <a:lnTo>
                    <a:pt x="867156" y="272677"/>
                  </a:lnTo>
                  <a:cubicBezTo>
                    <a:pt x="866394" y="272963"/>
                    <a:pt x="865537" y="273249"/>
                    <a:pt x="864394" y="273630"/>
                  </a:cubicBezTo>
                  <a:cubicBezTo>
                    <a:pt x="860489" y="274678"/>
                    <a:pt x="858679" y="273820"/>
                    <a:pt x="857440" y="272677"/>
                  </a:cubicBezTo>
                  <a:lnTo>
                    <a:pt x="61055" y="272677"/>
                  </a:lnTo>
                  <a:cubicBezTo>
                    <a:pt x="62294" y="275058"/>
                    <a:pt x="66008" y="281440"/>
                    <a:pt x="71914" y="286107"/>
                  </a:cubicBezTo>
                  <a:close/>
                  <a:moveTo>
                    <a:pt x="325945" y="225433"/>
                  </a:moveTo>
                  <a:cubicBezTo>
                    <a:pt x="315373" y="228291"/>
                    <a:pt x="303943" y="211241"/>
                    <a:pt x="300704" y="211241"/>
                  </a:cubicBezTo>
                  <a:cubicBezTo>
                    <a:pt x="297466" y="211241"/>
                    <a:pt x="263176" y="219623"/>
                    <a:pt x="256699" y="217718"/>
                  </a:cubicBezTo>
                  <a:cubicBezTo>
                    <a:pt x="251841" y="216289"/>
                    <a:pt x="240030" y="211146"/>
                    <a:pt x="231648" y="209145"/>
                  </a:cubicBezTo>
                  <a:lnTo>
                    <a:pt x="219266" y="209145"/>
                  </a:lnTo>
                  <a:cubicBezTo>
                    <a:pt x="212693" y="210098"/>
                    <a:pt x="204978" y="211241"/>
                    <a:pt x="204978" y="211241"/>
                  </a:cubicBezTo>
                  <a:cubicBezTo>
                    <a:pt x="204978" y="211241"/>
                    <a:pt x="199835" y="210003"/>
                    <a:pt x="195263" y="209145"/>
                  </a:cubicBezTo>
                  <a:lnTo>
                    <a:pt x="184976" y="209145"/>
                  </a:lnTo>
                  <a:cubicBezTo>
                    <a:pt x="181737" y="210098"/>
                    <a:pt x="177641" y="210955"/>
                    <a:pt x="174879" y="209145"/>
                  </a:cubicBezTo>
                  <a:lnTo>
                    <a:pt x="157829" y="209145"/>
                  </a:lnTo>
                  <a:cubicBezTo>
                    <a:pt x="156591" y="210860"/>
                    <a:pt x="155067" y="212289"/>
                    <a:pt x="153257" y="212956"/>
                  </a:cubicBezTo>
                  <a:cubicBezTo>
                    <a:pt x="147542" y="214861"/>
                    <a:pt x="135350" y="218766"/>
                    <a:pt x="132874" y="216766"/>
                  </a:cubicBezTo>
                  <a:cubicBezTo>
                    <a:pt x="130397" y="214861"/>
                    <a:pt x="109252" y="224481"/>
                    <a:pt x="109252" y="224481"/>
                  </a:cubicBezTo>
                  <a:cubicBezTo>
                    <a:pt x="109252" y="224481"/>
                    <a:pt x="97346" y="227624"/>
                    <a:pt x="94012" y="226576"/>
                  </a:cubicBezTo>
                  <a:cubicBezTo>
                    <a:pt x="92869" y="226291"/>
                    <a:pt x="90392" y="226957"/>
                    <a:pt x="87725" y="228195"/>
                  </a:cubicBezTo>
                  <a:lnTo>
                    <a:pt x="343472" y="228195"/>
                  </a:lnTo>
                  <a:cubicBezTo>
                    <a:pt x="341090" y="227053"/>
                    <a:pt x="336233" y="222671"/>
                    <a:pt x="325945" y="225433"/>
                  </a:cubicBezTo>
                  <a:close/>
                  <a:moveTo>
                    <a:pt x="632270" y="192762"/>
                  </a:moveTo>
                  <a:cubicBezTo>
                    <a:pt x="628174" y="186952"/>
                    <a:pt x="621697" y="187905"/>
                    <a:pt x="613505" y="188857"/>
                  </a:cubicBezTo>
                  <a:cubicBezTo>
                    <a:pt x="605409" y="189810"/>
                    <a:pt x="591503" y="192762"/>
                    <a:pt x="587502" y="191810"/>
                  </a:cubicBezTo>
                  <a:cubicBezTo>
                    <a:pt x="583406" y="190857"/>
                    <a:pt x="586645" y="190857"/>
                    <a:pt x="577691" y="186000"/>
                  </a:cubicBezTo>
                  <a:cubicBezTo>
                    <a:pt x="568738" y="181237"/>
                    <a:pt x="564737" y="182095"/>
                    <a:pt x="558260" y="177427"/>
                  </a:cubicBezTo>
                  <a:lnTo>
                    <a:pt x="479870" y="177427"/>
                  </a:lnTo>
                  <a:cubicBezTo>
                    <a:pt x="479584" y="177999"/>
                    <a:pt x="479393" y="178570"/>
                    <a:pt x="479203" y="179237"/>
                  </a:cubicBezTo>
                  <a:cubicBezTo>
                    <a:pt x="477869" y="184761"/>
                    <a:pt x="475393" y="193429"/>
                    <a:pt x="471868" y="196477"/>
                  </a:cubicBezTo>
                  <a:lnTo>
                    <a:pt x="634270" y="196477"/>
                  </a:lnTo>
                  <a:cubicBezTo>
                    <a:pt x="633698" y="195239"/>
                    <a:pt x="633127" y="193906"/>
                    <a:pt x="632270" y="192762"/>
                  </a:cubicBezTo>
                  <a:close/>
                  <a:moveTo>
                    <a:pt x="2694623" y="145709"/>
                  </a:moveTo>
                  <a:lnTo>
                    <a:pt x="2693861" y="145709"/>
                  </a:lnTo>
                  <a:cubicBezTo>
                    <a:pt x="2694623" y="145804"/>
                    <a:pt x="2695099" y="145995"/>
                    <a:pt x="2694623" y="145709"/>
                  </a:cubicBezTo>
                  <a:close/>
                  <a:moveTo>
                    <a:pt x="509207" y="160949"/>
                  </a:moveTo>
                  <a:cubicBezTo>
                    <a:pt x="516255" y="160949"/>
                    <a:pt x="527685" y="160949"/>
                    <a:pt x="530924" y="159044"/>
                  </a:cubicBezTo>
                  <a:cubicBezTo>
                    <a:pt x="534162" y="157139"/>
                    <a:pt x="550450" y="152662"/>
                    <a:pt x="549974" y="158377"/>
                  </a:cubicBezTo>
                  <a:cubicBezTo>
                    <a:pt x="549783" y="160282"/>
                    <a:pt x="550450" y="162568"/>
                    <a:pt x="551593" y="164664"/>
                  </a:cubicBezTo>
                  <a:lnTo>
                    <a:pt x="660178" y="164664"/>
                  </a:lnTo>
                  <a:cubicBezTo>
                    <a:pt x="661130" y="159901"/>
                    <a:pt x="662369" y="154567"/>
                    <a:pt x="662369" y="154567"/>
                  </a:cubicBezTo>
                  <a:cubicBezTo>
                    <a:pt x="662369" y="154567"/>
                    <a:pt x="659130" y="147519"/>
                    <a:pt x="653701" y="150757"/>
                  </a:cubicBezTo>
                  <a:cubicBezTo>
                    <a:pt x="648272" y="153996"/>
                    <a:pt x="646652" y="155901"/>
                    <a:pt x="641795" y="154567"/>
                  </a:cubicBezTo>
                  <a:cubicBezTo>
                    <a:pt x="638270" y="153615"/>
                    <a:pt x="637223" y="147900"/>
                    <a:pt x="633603" y="145709"/>
                  </a:cubicBezTo>
                  <a:lnTo>
                    <a:pt x="625888" y="145709"/>
                  </a:lnTo>
                  <a:cubicBezTo>
                    <a:pt x="619316" y="148090"/>
                    <a:pt x="617696" y="152948"/>
                    <a:pt x="615220" y="155234"/>
                  </a:cubicBezTo>
                  <a:cubicBezTo>
                    <a:pt x="612458" y="157806"/>
                    <a:pt x="606552" y="159711"/>
                    <a:pt x="604361" y="158473"/>
                  </a:cubicBezTo>
                  <a:cubicBezTo>
                    <a:pt x="602171" y="157234"/>
                    <a:pt x="589693" y="148852"/>
                    <a:pt x="589693" y="148852"/>
                  </a:cubicBezTo>
                  <a:cubicBezTo>
                    <a:pt x="589693" y="148852"/>
                    <a:pt x="572929" y="147995"/>
                    <a:pt x="565785" y="145709"/>
                  </a:cubicBezTo>
                  <a:lnTo>
                    <a:pt x="508540" y="145709"/>
                  </a:lnTo>
                  <a:cubicBezTo>
                    <a:pt x="509016" y="147900"/>
                    <a:pt x="511969" y="152091"/>
                    <a:pt x="508826" y="152091"/>
                  </a:cubicBezTo>
                  <a:cubicBezTo>
                    <a:pt x="504444" y="152091"/>
                    <a:pt x="499015" y="151424"/>
                    <a:pt x="497395" y="157234"/>
                  </a:cubicBezTo>
                  <a:cubicBezTo>
                    <a:pt x="496157" y="161044"/>
                    <a:pt x="502158" y="160949"/>
                    <a:pt x="509207" y="160949"/>
                  </a:cubicBezTo>
                  <a:close/>
                  <a:moveTo>
                    <a:pt x="71819" y="336114"/>
                  </a:moveTo>
                  <a:cubicBezTo>
                    <a:pt x="70866" y="336495"/>
                    <a:pt x="69437" y="337162"/>
                    <a:pt x="66961" y="338019"/>
                  </a:cubicBezTo>
                  <a:cubicBezTo>
                    <a:pt x="63627" y="339162"/>
                    <a:pt x="72676" y="345734"/>
                    <a:pt x="75914" y="345734"/>
                  </a:cubicBezTo>
                  <a:cubicBezTo>
                    <a:pt x="78581" y="345734"/>
                    <a:pt x="82772" y="338686"/>
                    <a:pt x="80677" y="336114"/>
                  </a:cubicBezTo>
                  <a:lnTo>
                    <a:pt x="71819" y="336114"/>
                  </a:lnTo>
                  <a:close/>
                  <a:moveTo>
                    <a:pt x="786956" y="314016"/>
                  </a:moveTo>
                  <a:cubicBezTo>
                    <a:pt x="792004" y="310206"/>
                    <a:pt x="795338" y="307062"/>
                    <a:pt x="798005" y="304395"/>
                  </a:cubicBezTo>
                  <a:lnTo>
                    <a:pt x="91154" y="304395"/>
                  </a:lnTo>
                  <a:cubicBezTo>
                    <a:pt x="90773" y="304777"/>
                    <a:pt x="90202" y="304967"/>
                    <a:pt x="89821" y="305348"/>
                  </a:cubicBezTo>
                  <a:cubicBezTo>
                    <a:pt x="82487" y="312111"/>
                    <a:pt x="76009" y="313063"/>
                    <a:pt x="79248" y="320778"/>
                  </a:cubicBezTo>
                  <a:cubicBezTo>
                    <a:pt x="79629" y="321636"/>
                    <a:pt x="80105" y="322588"/>
                    <a:pt x="80677" y="323541"/>
                  </a:cubicBezTo>
                  <a:lnTo>
                    <a:pt x="775335" y="323541"/>
                  </a:lnTo>
                  <a:cubicBezTo>
                    <a:pt x="777240" y="321445"/>
                    <a:pt x="780574" y="318778"/>
                    <a:pt x="786956" y="314016"/>
                  </a:cubicBezTo>
                  <a:close/>
                  <a:moveTo>
                    <a:pt x="931164" y="625769"/>
                  </a:moveTo>
                  <a:cubicBezTo>
                    <a:pt x="932688" y="624245"/>
                    <a:pt x="935069" y="623007"/>
                    <a:pt x="937736" y="621864"/>
                  </a:cubicBezTo>
                  <a:lnTo>
                    <a:pt x="507968" y="621864"/>
                  </a:lnTo>
                  <a:cubicBezTo>
                    <a:pt x="513779" y="625674"/>
                    <a:pt x="522827" y="630436"/>
                    <a:pt x="528828" y="629579"/>
                  </a:cubicBezTo>
                  <a:cubicBezTo>
                    <a:pt x="534543" y="628817"/>
                    <a:pt x="538734" y="632817"/>
                    <a:pt x="543401" y="640914"/>
                  </a:cubicBezTo>
                  <a:lnTo>
                    <a:pt x="919067" y="640914"/>
                  </a:lnTo>
                  <a:cubicBezTo>
                    <a:pt x="923830" y="634818"/>
                    <a:pt x="928306" y="628627"/>
                    <a:pt x="931164" y="625769"/>
                  </a:cubicBezTo>
                  <a:close/>
                  <a:moveTo>
                    <a:pt x="1053275" y="479465"/>
                  </a:moveTo>
                  <a:cubicBezTo>
                    <a:pt x="1053275" y="479465"/>
                    <a:pt x="1061371" y="474703"/>
                    <a:pt x="1055751" y="466035"/>
                  </a:cubicBezTo>
                  <a:cubicBezTo>
                    <a:pt x="1054989" y="464892"/>
                    <a:pt x="1054132" y="463939"/>
                    <a:pt x="1053275" y="463082"/>
                  </a:cubicBezTo>
                  <a:lnTo>
                    <a:pt x="1035558" y="463082"/>
                  </a:lnTo>
                  <a:cubicBezTo>
                    <a:pt x="1034987" y="463368"/>
                    <a:pt x="1034320" y="463749"/>
                    <a:pt x="1033748" y="464035"/>
                  </a:cubicBezTo>
                  <a:cubicBezTo>
                    <a:pt x="1025652" y="468797"/>
                    <a:pt x="1026414" y="467845"/>
                    <a:pt x="1016698" y="470702"/>
                  </a:cubicBezTo>
                  <a:cubicBezTo>
                    <a:pt x="1006888" y="473560"/>
                    <a:pt x="1002030" y="476512"/>
                    <a:pt x="1002030" y="476512"/>
                  </a:cubicBezTo>
                  <a:cubicBezTo>
                    <a:pt x="1002030" y="476512"/>
                    <a:pt x="1003364" y="469369"/>
                    <a:pt x="1006126" y="463082"/>
                  </a:cubicBezTo>
                  <a:lnTo>
                    <a:pt x="864394" y="463082"/>
                  </a:lnTo>
                  <a:cubicBezTo>
                    <a:pt x="866585" y="466035"/>
                    <a:pt x="860869" y="474798"/>
                    <a:pt x="858774" y="475655"/>
                  </a:cubicBezTo>
                  <a:cubicBezTo>
                    <a:pt x="856298" y="476607"/>
                    <a:pt x="847344" y="473750"/>
                    <a:pt x="840010" y="473750"/>
                  </a:cubicBezTo>
                  <a:cubicBezTo>
                    <a:pt x="832676" y="473750"/>
                    <a:pt x="834295" y="467940"/>
                    <a:pt x="831056" y="468987"/>
                  </a:cubicBezTo>
                  <a:cubicBezTo>
                    <a:pt x="827818" y="469940"/>
                    <a:pt x="820484" y="471845"/>
                    <a:pt x="815531" y="474798"/>
                  </a:cubicBezTo>
                  <a:cubicBezTo>
                    <a:pt x="810673" y="477655"/>
                    <a:pt x="802481" y="477084"/>
                    <a:pt x="802481" y="471940"/>
                  </a:cubicBezTo>
                  <a:cubicBezTo>
                    <a:pt x="802481" y="465558"/>
                    <a:pt x="804767" y="465749"/>
                    <a:pt x="811625" y="463273"/>
                  </a:cubicBezTo>
                  <a:lnTo>
                    <a:pt x="496824" y="463273"/>
                  </a:lnTo>
                  <a:cubicBezTo>
                    <a:pt x="499396" y="467654"/>
                    <a:pt x="499205" y="476798"/>
                    <a:pt x="495395" y="477750"/>
                  </a:cubicBezTo>
                  <a:cubicBezTo>
                    <a:pt x="491585" y="478703"/>
                    <a:pt x="489204" y="468511"/>
                    <a:pt x="488251" y="463273"/>
                  </a:cubicBezTo>
                  <a:lnTo>
                    <a:pt x="463677" y="463273"/>
                  </a:lnTo>
                  <a:cubicBezTo>
                    <a:pt x="466535" y="465178"/>
                    <a:pt x="468820" y="466797"/>
                    <a:pt x="470154" y="467178"/>
                  </a:cubicBezTo>
                  <a:cubicBezTo>
                    <a:pt x="473393" y="468130"/>
                    <a:pt x="475297" y="476512"/>
                    <a:pt x="475297" y="479370"/>
                  </a:cubicBezTo>
                  <a:cubicBezTo>
                    <a:pt x="475297" y="479941"/>
                    <a:pt x="475583" y="481084"/>
                    <a:pt x="476060" y="482323"/>
                  </a:cubicBezTo>
                  <a:lnTo>
                    <a:pt x="1054894" y="482323"/>
                  </a:lnTo>
                  <a:cubicBezTo>
                    <a:pt x="1053846" y="480703"/>
                    <a:pt x="1053275" y="479465"/>
                    <a:pt x="1053275" y="479465"/>
                  </a:cubicBezTo>
                  <a:close/>
                  <a:moveTo>
                    <a:pt x="571119" y="704445"/>
                  </a:moveTo>
                  <a:lnTo>
                    <a:pt x="597408" y="704445"/>
                  </a:lnTo>
                  <a:cubicBezTo>
                    <a:pt x="590836" y="697111"/>
                    <a:pt x="589883" y="691111"/>
                    <a:pt x="585788" y="685395"/>
                  </a:cubicBezTo>
                  <a:lnTo>
                    <a:pt x="564261" y="685395"/>
                  </a:lnTo>
                  <a:cubicBezTo>
                    <a:pt x="564642" y="685777"/>
                    <a:pt x="565118" y="686253"/>
                    <a:pt x="565499" y="686443"/>
                  </a:cubicBezTo>
                  <a:cubicBezTo>
                    <a:pt x="570357" y="688348"/>
                    <a:pt x="578549" y="695111"/>
                    <a:pt x="574453" y="699874"/>
                  </a:cubicBezTo>
                  <a:cubicBezTo>
                    <a:pt x="573405" y="701112"/>
                    <a:pt x="572167" y="702731"/>
                    <a:pt x="571119" y="704445"/>
                  </a:cubicBezTo>
                  <a:close/>
                  <a:moveTo>
                    <a:pt x="1840706" y="590145"/>
                  </a:moveTo>
                  <a:lnTo>
                    <a:pt x="1835087" y="590145"/>
                  </a:lnTo>
                  <a:cubicBezTo>
                    <a:pt x="1837658" y="592336"/>
                    <a:pt x="1840135" y="592908"/>
                    <a:pt x="1840706" y="590145"/>
                  </a:cubicBezTo>
                  <a:close/>
                  <a:moveTo>
                    <a:pt x="96298" y="259914"/>
                  </a:moveTo>
                  <a:cubicBezTo>
                    <a:pt x="95536" y="259152"/>
                    <a:pt x="95441" y="259057"/>
                    <a:pt x="95441" y="259057"/>
                  </a:cubicBezTo>
                  <a:lnTo>
                    <a:pt x="93917" y="259914"/>
                  </a:lnTo>
                  <a:lnTo>
                    <a:pt x="96298" y="259914"/>
                  </a:lnTo>
                  <a:close/>
                  <a:moveTo>
                    <a:pt x="602647" y="178285"/>
                  </a:moveTo>
                  <a:cubicBezTo>
                    <a:pt x="603599" y="177903"/>
                    <a:pt x="604933" y="177618"/>
                    <a:pt x="606457" y="177427"/>
                  </a:cubicBezTo>
                  <a:lnTo>
                    <a:pt x="582739" y="177427"/>
                  </a:lnTo>
                  <a:cubicBezTo>
                    <a:pt x="583025" y="177713"/>
                    <a:pt x="583311" y="178094"/>
                    <a:pt x="583597" y="178285"/>
                  </a:cubicBezTo>
                  <a:cubicBezTo>
                    <a:pt x="587407" y="180190"/>
                    <a:pt x="597789" y="180190"/>
                    <a:pt x="602647" y="178285"/>
                  </a:cubicBezTo>
                  <a:close/>
                  <a:moveTo>
                    <a:pt x="91440" y="248579"/>
                  </a:moveTo>
                  <a:cubicBezTo>
                    <a:pt x="104489" y="248579"/>
                    <a:pt x="105251" y="254389"/>
                    <a:pt x="110204" y="255342"/>
                  </a:cubicBezTo>
                  <a:cubicBezTo>
                    <a:pt x="114681" y="256199"/>
                    <a:pt x="116491" y="255532"/>
                    <a:pt x="121253" y="260009"/>
                  </a:cubicBezTo>
                  <a:lnTo>
                    <a:pt x="892112" y="260009"/>
                  </a:lnTo>
                  <a:cubicBezTo>
                    <a:pt x="896112" y="258390"/>
                    <a:pt x="900113" y="255628"/>
                    <a:pt x="898684" y="250579"/>
                  </a:cubicBezTo>
                  <a:cubicBezTo>
                    <a:pt x="896874" y="244293"/>
                    <a:pt x="892207" y="242578"/>
                    <a:pt x="888778" y="241054"/>
                  </a:cubicBezTo>
                  <a:lnTo>
                    <a:pt x="845820" y="241054"/>
                  </a:lnTo>
                  <a:cubicBezTo>
                    <a:pt x="842963" y="242007"/>
                    <a:pt x="840296" y="243340"/>
                    <a:pt x="839248" y="246769"/>
                  </a:cubicBezTo>
                  <a:cubicBezTo>
                    <a:pt x="837629" y="252579"/>
                    <a:pt x="829437" y="255437"/>
                    <a:pt x="829437" y="252579"/>
                  </a:cubicBezTo>
                  <a:cubicBezTo>
                    <a:pt x="829437" y="250674"/>
                    <a:pt x="831247" y="245626"/>
                    <a:pt x="830675" y="241054"/>
                  </a:cubicBezTo>
                  <a:lnTo>
                    <a:pt x="771430" y="241054"/>
                  </a:lnTo>
                  <a:cubicBezTo>
                    <a:pt x="770858" y="242769"/>
                    <a:pt x="769811" y="244007"/>
                    <a:pt x="768191" y="244293"/>
                  </a:cubicBezTo>
                  <a:cubicBezTo>
                    <a:pt x="762476" y="245245"/>
                    <a:pt x="763524" y="251627"/>
                    <a:pt x="757809" y="253532"/>
                  </a:cubicBezTo>
                  <a:cubicBezTo>
                    <a:pt x="752094" y="255437"/>
                    <a:pt x="749713" y="250674"/>
                    <a:pt x="749713" y="242959"/>
                  </a:cubicBezTo>
                  <a:cubicBezTo>
                    <a:pt x="749713" y="242292"/>
                    <a:pt x="749618" y="241721"/>
                    <a:pt x="749618" y="241054"/>
                  </a:cubicBezTo>
                  <a:lnTo>
                    <a:pt x="734759" y="241054"/>
                  </a:lnTo>
                  <a:cubicBezTo>
                    <a:pt x="735235" y="244674"/>
                    <a:pt x="733806" y="248198"/>
                    <a:pt x="730187" y="249627"/>
                  </a:cubicBezTo>
                  <a:cubicBezTo>
                    <a:pt x="722852" y="252484"/>
                    <a:pt x="695135" y="249627"/>
                    <a:pt x="686181" y="249627"/>
                  </a:cubicBezTo>
                  <a:cubicBezTo>
                    <a:pt x="677228" y="249627"/>
                    <a:pt x="664178" y="252484"/>
                    <a:pt x="661797" y="246769"/>
                  </a:cubicBezTo>
                  <a:cubicBezTo>
                    <a:pt x="660845" y="244483"/>
                    <a:pt x="661797" y="242578"/>
                    <a:pt x="663512" y="241054"/>
                  </a:cubicBezTo>
                  <a:lnTo>
                    <a:pt x="79629" y="241054"/>
                  </a:lnTo>
                  <a:cubicBezTo>
                    <a:pt x="80296" y="244578"/>
                    <a:pt x="82010" y="248579"/>
                    <a:pt x="91440" y="248579"/>
                  </a:cubicBezTo>
                  <a:close/>
                  <a:moveTo>
                    <a:pt x="2391442" y="191810"/>
                  </a:moveTo>
                  <a:cubicBezTo>
                    <a:pt x="2390299" y="193715"/>
                    <a:pt x="2389346" y="195239"/>
                    <a:pt x="2388394" y="196477"/>
                  </a:cubicBezTo>
                  <a:lnTo>
                    <a:pt x="2397062" y="196477"/>
                  </a:lnTo>
                  <a:cubicBezTo>
                    <a:pt x="2396395" y="190095"/>
                    <a:pt x="2395061" y="185619"/>
                    <a:pt x="2391442" y="191810"/>
                  </a:cubicBezTo>
                  <a:close/>
                  <a:moveTo>
                    <a:pt x="127254" y="353449"/>
                  </a:moveTo>
                  <a:cubicBezTo>
                    <a:pt x="127254" y="353449"/>
                    <a:pt x="132112" y="343829"/>
                    <a:pt x="134588" y="345734"/>
                  </a:cubicBezTo>
                  <a:cubicBezTo>
                    <a:pt x="136493" y="347258"/>
                    <a:pt x="141827" y="352782"/>
                    <a:pt x="144113" y="355164"/>
                  </a:cubicBezTo>
                  <a:lnTo>
                    <a:pt x="146780" y="355164"/>
                  </a:lnTo>
                  <a:cubicBezTo>
                    <a:pt x="149828" y="352973"/>
                    <a:pt x="156591" y="348973"/>
                    <a:pt x="159068" y="353449"/>
                  </a:cubicBezTo>
                  <a:cubicBezTo>
                    <a:pt x="159449" y="354021"/>
                    <a:pt x="159544" y="354592"/>
                    <a:pt x="159639" y="355164"/>
                  </a:cubicBezTo>
                  <a:lnTo>
                    <a:pt x="198501" y="355164"/>
                  </a:lnTo>
                  <a:cubicBezTo>
                    <a:pt x="201835" y="352592"/>
                    <a:pt x="207074" y="348020"/>
                    <a:pt x="207074" y="344782"/>
                  </a:cubicBezTo>
                  <a:cubicBezTo>
                    <a:pt x="207074" y="342305"/>
                    <a:pt x="207550" y="339066"/>
                    <a:pt x="208788" y="336114"/>
                  </a:cubicBezTo>
                  <a:lnTo>
                    <a:pt x="119348" y="336114"/>
                  </a:lnTo>
                  <a:cubicBezTo>
                    <a:pt x="119539" y="337352"/>
                    <a:pt x="119539" y="338876"/>
                    <a:pt x="119063" y="340876"/>
                  </a:cubicBezTo>
                  <a:cubicBezTo>
                    <a:pt x="116681" y="351544"/>
                    <a:pt x="127254" y="353449"/>
                    <a:pt x="127254" y="353449"/>
                  </a:cubicBezTo>
                  <a:close/>
                  <a:moveTo>
                    <a:pt x="2871978" y="595003"/>
                  </a:moveTo>
                  <a:cubicBezTo>
                    <a:pt x="2873597" y="594527"/>
                    <a:pt x="2876074" y="592050"/>
                    <a:pt x="2878360" y="590145"/>
                  </a:cubicBezTo>
                  <a:lnTo>
                    <a:pt x="2869502" y="590145"/>
                  </a:lnTo>
                  <a:cubicBezTo>
                    <a:pt x="2869502" y="593194"/>
                    <a:pt x="2870359" y="595479"/>
                    <a:pt x="2871978" y="595003"/>
                  </a:cubicBezTo>
                  <a:close/>
                  <a:moveTo>
                    <a:pt x="1449610" y="153900"/>
                  </a:moveTo>
                  <a:cubicBezTo>
                    <a:pt x="1451420" y="150471"/>
                    <a:pt x="1454372" y="147709"/>
                    <a:pt x="1455801" y="145614"/>
                  </a:cubicBezTo>
                  <a:lnTo>
                    <a:pt x="1029367" y="145614"/>
                  </a:lnTo>
                  <a:cubicBezTo>
                    <a:pt x="1030129" y="149233"/>
                    <a:pt x="1031558" y="153234"/>
                    <a:pt x="1034606" y="154472"/>
                  </a:cubicBezTo>
                  <a:cubicBezTo>
                    <a:pt x="1040606" y="157044"/>
                    <a:pt x="1055465" y="152567"/>
                    <a:pt x="1059466" y="153234"/>
                  </a:cubicBezTo>
                  <a:cubicBezTo>
                    <a:pt x="1063466" y="153900"/>
                    <a:pt x="1086803" y="157711"/>
                    <a:pt x="1093184" y="161520"/>
                  </a:cubicBezTo>
                  <a:cubicBezTo>
                    <a:pt x="1094994" y="162568"/>
                    <a:pt x="1097566" y="163616"/>
                    <a:pt x="1100328" y="164569"/>
                  </a:cubicBezTo>
                  <a:lnTo>
                    <a:pt x="1446943" y="164569"/>
                  </a:lnTo>
                  <a:cubicBezTo>
                    <a:pt x="1447514" y="160378"/>
                    <a:pt x="1448276" y="156567"/>
                    <a:pt x="1449610" y="153900"/>
                  </a:cubicBezTo>
                  <a:close/>
                  <a:moveTo>
                    <a:pt x="2437067" y="194667"/>
                  </a:moveTo>
                  <a:cubicBezTo>
                    <a:pt x="2428971" y="186000"/>
                    <a:pt x="2420017" y="186952"/>
                    <a:pt x="2415921" y="192762"/>
                  </a:cubicBezTo>
                  <a:cubicBezTo>
                    <a:pt x="2415159" y="193810"/>
                    <a:pt x="2414683" y="195144"/>
                    <a:pt x="2414302" y="196477"/>
                  </a:cubicBezTo>
                  <a:lnTo>
                    <a:pt x="2438781" y="196477"/>
                  </a:lnTo>
                  <a:cubicBezTo>
                    <a:pt x="2438210" y="195906"/>
                    <a:pt x="2437733" y="195334"/>
                    <a:pt x="2437067" y="194667"/>
                  </a:cubicBezTo>
                  <a:close/>
                  <a:moveTo>
                    <a:pt x="760857" y="132945"/>
                  </a:moveTo>
                  <a:cubicBezTo>
                    <a:pt x="759905" y="132660"/>
                    <a:pt x="759047" y="132374"/>
                    <a:pt x="757904" y="132088"/>
                  </a:cubicBezTo>
                  <a:cubicBezTo>
                    <a:pt x="751046" y="130088"/>
                    <a:pt x="739426" y="127611"/>
                    <a:pt x="739426" y="125707"/>
                  </a:cubicBezTo>
                  <a:cubicBezTo>
                    <a:pt x="739426" y="124468"/>
                    <a:pt x="737997" y="128945"/>
                    <a:pt x="738854" y="132945"/>
                  </a:cubicBezTo>
                  <a:lnTo>
                    <a:pt x="760857" y="132945"/>
                  </a:lnTo>
                  <a:close/>
                  <a:moveTo>
                    <a:pt x="615125" y="119896"/>
                  </a:moveTo>
                  <a:cubicBezTo>
                    <a:pt x="608552" y="119229"/>
                    <a:pt x="599408" y="126945"/>
                    <a:pt x="589598" y="130850"/>
                  </a:cubicBezTo>
                  <a:cubicBezTo>
                    <a:pt x="588264" y="131421"/>
                    <a:pt x="587312" y="132088"/>
                    <a:pt x="586645" y="132945"/>
                  </a:cubicBezTo>
                  <a:lnTo>
                    <a:pt x="618554" y="132945"/>
                  </a:lnTo>
                  <a:cubicBezTo>
                    <a:pt x="619030" y="127992"/>
                    <a:pt x="620078" y="120373"/>
                    <a:pt x="615125" y="119896"/>
                  </a:cubicBezTo>
                  <a:close/>
                  <a:moveTo>
                    <a:pt x="122396" y="380405"/>
                  </a:moveTo>
                  <a:cubicBezTo>
                    <a:pt x="120396" y="381834"/>
                    <a:pt x="115824" y="384501"/>
                    <a:pt x="111157" y="386977"/>
                  </a:cubicBezTo>
                  <a:lnTo>
                    <a:pt x="161830" y="386977"/>
                  </a:lnTo>
                  <a:cubicBezTo>
                    <a:pt x="172117" y="378691"/>
                    <a:pt x="175927" y="368975"/>
                    <a:pt x="179451" y="369832"/>
                  </a:cubicBezTo>
                  <a:cubicBezTo>
                    <a:pt x="183547" y="370785"/>
                    <a:pt x="184309" y="377548"/>
                    <a:pt x="190881" y="379453"/>
                  </a:cubicBezTo>
                  <a:cubicBezTo>
                    <a:pt x="197453" y="381357"/>
                    <a:pt x="203073" y="373642"/>
                    <a:pt x="207169" y="370785"/>
                  </a:cubicBezTo>
                  <a:cubicBezTo>
                    <a:pt x="208026" y="370213"/>
                    <a:pt x="208883" y="369070"/>
                    <a:pt x="209550" y="367927"/>
                  </a:cubicBezTo>
                  <a:lnTo>
                    <a:pt x="147447" y="367927"/>
                  </a:lnTo>
                  <a:cubicBezTo>
                    <a:pt x="140970" y="371261"/>
                    <a:pt x="126111" y="377738"/>
                    <a:pt x="122396" y="380405"/>
                  </a:cubicBezTo>
                  <a:close/>
                  <a:moveTo>
                    <a:pt x="111252" y="336114"/>
                  </a:moveTo>
                  <a:lnTo>
                    <a:pt x="91154" y="336114"/>
                  </a:lnTo>
                  <a:cubicBezTo>
                    <a:pt x="93440" y="338781"/>
                    <a:pt x="95250" y="341067"/>
                    <a:pt x="95536" y="342877"/>
                  </a:cubicBezTo>
                  <a:cubicBezTo>
                    <a:pt x="96298" y="347353"/>
                    <a:pt x="108299" y="340971"/>
                    <a:pt x="111252" y="336114"/>
                  </a:cubicBezTo>
                  <a:close/>
                  <a:moveTo>
                    <a:pt x="941070" y="590145"/>
                  </a:moveTo>
                  <a:lnTo>
                    <a:pt x="496253" y="590145"/>
                  </a:lnTo>
                  <a:cubicBezTo>
                    <a:pt x="498729" y="595956"/>
                    <a:pt x="499777" y="603290"/>
                    <a:pt x="500824" y="609195"/>
                  </a:cubicBezTo>
                  <a:lnTo>
                    <a:pt x="949643" y="609195"/>
                  </a:lnTo>
                  <a:cubicBezTo>
                    <a:pt x="945356" y="602337"/>
                    <a:pt x="941451" y="595384"/>
                    <a:pt x="941070" y="590145"/>
                  </a:cubicBezTo>
                  <a:close/>
                  <a:moveTo>
                    <a:pt x="962120" y="568048"/>
                  </a:moveTo>
                  <a:cubicBezTo>
                    <a:pt x="967835" y="569000"/>
                    <a:pt x="969455" y="563190"/>
                    <a:pt x="966978" y="559380"/>
                  </a:cubicBezTo>
                  <a:cubicBezTo>
                    <a:pt x="966788" y="559094"/>
                    <a:pt x="966692" y="558713"/>
                    <a:pt x="966692" y="558332"/>
                  </a:cubicBezTo>
                  <a:lnTo>
                    <a:pt x="479965" y="558332"/>
                  </a:lnTo>
                  <a:cubicBezTo>
                    <a:pt x="481679" y="564714"/>
                    <a:pt x="484632" y="571572"/>
                    <a:pt x="488156" y="577382"/>
                  </a:cubicBezTo>
                  <a:lnTo>
                    <a:pt x="957548" y="577382"/>
                  </a:lnTo>
                  <a:cubicBezTo>
                    <a:pt x="955739" y="572810"/>
                    <a:pt x="956881" y="567190"/>
                    <a:pt x="962120" y="568048"/>
                  </a:cubicBezTo>
                  <a:close/>
                  <a:moveTo>
                    <a:pt x="610743" y="748832"/>
                  </a:moveTo>
                  <a:cubicBezTo>
                    <a:pt x="614553" y="753309"/>
                    <a:pt x="620554" y="763882"/>
                    <a:pt x="626555" y="757595"/>
                  </a:cubicBezTo>
                  <a:cubicBezTo>
                    <a:pt x="629031" y="755023"/>
                    <a:pt x="628650" y="751975"/>
                    <a:pt x="627031" y="748832"/>
                  </a:cubicBezTo>
                  <a:lnTo>
                    <a:pt x="610743" y="748832"/>
                  </a:lnTo>
                  <a:close/>
                  <a:moveTo>
                    <a:pt x="576072" y="660440"/>
                  </a:moveTo>
                  <a:cubicBezTo>
                    <a:pt x="583311" y="654439"/>
                    <a:pt x="584740" y="664345"/>
                    <a:pt x="587216" y="672727"/>
                  </a:cubicBezTo>
                  <a:lnTo>
                    <a:pt x="892588" y="672727"/>
                  </a:lnTo>
                  <a:cubicBezTo>
                    <a:pt x="892112" y="667108"/>
                    <a:pt x="897827" y="658440"/>
                    <a:pt x="904589" y="655296"/>
                  </a:cubicBezTo>
                  <a:cubicBezTo>
                    <a:pt x="905351" y="654916"/>
                    <a:pt x="906209" y="654344"/>
                    <a:pt x="906971" y="653773"/>
                  </a:cubicBezTo>
                  <a:lnTo>
                    <a:pt x="549688" y="653773"/>
                  </a:lnTo>
                  <a:cubicBezTo>
                    <a:pt x="552355" y="659869"/>
                    <a:pt x="554927" y="666822"/>
                    <a:pt x="557403" y="672823"/>
                  </a:cubicBezTo>
                  <a:lnTo>
                    <a:pt x="574358" y="672823"/>
                  </a:lnTo>
                  <a:cubicBezTo>
                    <a:pt x="571595" y="668441"/>
                    <a:pt x="571214" y="664441"/>
                    <a:pt x="576072" y="660440"/>
                  </a:cubicBezTo>
                  <a:close/>
                  <a:moveTo>
                    <a:pt x="836200" y="526614"/>
                  </a:moveTo>
                  <a:lnTo>
                    <a:pt x="479870" y="526614"/>
                  </a:lnTo>
                  <a:cubicBezTo>
                    <a:pt x="479298" y="534043"/>
                    <a:pt x="478631" y="541187"/>
                    <a:pt x="478345" y="545664"/>
                  </a:cubicBezTo>
                  <a:lnTo>
                    <a:pt x="841058" y="545664"/>
                  </a:lnTo>
                  <a:cubicBezTo>
                    <a:pt x="835533" y="544235"/>
                    <a:pt x="835628" y="533567"/>
                    <a:pt x="836200" y="526614"/>
                  </a:cubicBezTo>
                  <a:close/>
                  <a:moveTo>
                    <a:pt x="2598325" y="831414"/>
                  </a:moveTo>
                  <a:cubicBezTo>
                    <a:pt x="2602421" y="828461"/>
                    <a:pt x="2612803" y="822175"/>
                    <a:pt x="2613660" y="831414"/>
                  </a:cubicBezTo>
                  <a:lnTo>
                    <a:pt x="2713006" y="831414"/>
                  </a:lnTo>
                  <a:cubicBezTo>
                    <a:pt x="2709482" y="826080"/>
                    <a:pt x="2706338" y="821794"/>
                    <a:pt x="2702529" y="818269"/>
                  </a:cubicBezTo>
                  <a:cubicBezTo>
                    <a:pt x="2700909" y="816745"/>
                    <a:pt x="2699290" y="814650"/>
                    <a:pt x="2697861" y="812364"/>
                  </a:cubicBezTo>
                  <a:lnTo>
                    <a:pt x="2578608" y="812364"/>
                  </a:lnTo>
                  <a:cubicBezTo>
                    <a:pt x="2579370" y="815983"/>
                    <a:pt x="2579846" y="819888"/>
                    <a:pt x="2579561" y="823984"/>
                  </a:cubicBezTo>
                  <a:cubicBezTo>
                    <a:pt x="2579465" y="825985"/>
                    <a:pt x="2579180" y="828556"/>
                    <a:pt x="2578894" y="831414"/>
                  </a:cubicBezTo>
                  <a:lnTo>
                    <a:pt x="2598325" y="831414"/>
                  </a:lnTo>
                  <a:close/>
                  <a:moveTo>
                    <a:pt x="7525" y="432412"/>
                  </a:moveTo>
                  <a:cubicBezTo>
                    <a:pt x="9334" y="432412"/>
                    <a:pt x="11716" y="432031"/>
                    <a:pt x="14097" y="431459"/>
                  </a:cubicBezTo>
                  <a:lnTo>
                    <a:pt x="0" y="431459"/>
                  </a:lnTo>
                  <a:cubicBezTo>
                    <a:pt x="2572" y="432031"/>
                    <a:pt x="5334" y="432412"/>
                    <a:pt x="7525" y="432412"/>
                  </a:cubicBezTo>
                  <a:close/>
                  <a:moveTo>
                    <a:pt x="63722" y="414981"/>
                  </a:moveTo>
                  <a:cubicBezTo>
                    <a:pt x="60198" y="415838"/>
                    <a:pt x="56483" y="417171"/>
                    <a:pt x="53721" y="418695"/>
                  </a:cubicBezTo>
                  <a:lnTo>
                    <a:pt x="75533" y="418695"/>
                  </a:lnTo>
                  <a:cubicBezTo>
                    <a:pt x="76962" y="414219"/>
                    <a:pt x="78105" y="401455"/>
                    <a:pt x="75914" y="400598"/>
                  </a:cubicBezTo>
                  <a:cubicBezTo>
                    <a:pt x="67723" y="397360"/>
                    <a:pt x="71914" y="413076"/>
                    <a:pt x="63722" y="414981"/>
                  </a:cubicBezTo>
                  <a:close/>
                  <a:moveTo>
                    <a:pt x="837438" y="494895"/>
                  </a:moveTo>
                  <a:lnTo>
                    <a:pt x="480251" y="494895"/>
                  </a:lnTo>
                  <a:cubicBezTo>
                    <a:pt x="480917" y="497372"/>
                    <a:pt x="481489" y="499753"/>
                    <a:pt x="481489" y="501658"/>
                  </a:cubicBezTo>
                  <a:cubicBezTo>
                    <a:pt x="481489" y="503944"/>
                    <a:pt x="481203" y="508516"/>
                    <a:pt x="480822" y="513945"/>
                  </a:cubicBezTo>
                  <a:lnTo>
                    <a:pt x="836390" y="513945"/>
                  </a:lnTo>
                  <a:cubicBezTo>
                    <a:pt x="836009" y="507564"/>
                    <a:pt x="835343" y="499849"/>
                    <a:pt x="837438" y="494895"/>
                  </a:cubicBezTo>
                  <a:cubicBezTo>
                    <a:pt x="837438" y="494895"/>
                    <a:pt x="837438" y="494895"/>
                    <a:pt x="837438" y="494895"/>
                  </a:cubicBezTo>
                  <a:close/>
                  <a:moveTo>
                    <a:pt x="468535" y="440032"/>
                  </a:moveTo>
                  <a:cubicBezTo>
                    <a:pt x="471011" y="440984"/>
                    <a:pt x="475869" y="446794"/>
                    <a:pt x="478345" y="446794"/>
                  </a:cubicBezTo>
                  <a:cubicBezTo>
                    <a:pt x="479203" y="446794"/>
                    <a:pt x="481393" y="448318"/>
                    <a:pt x="483965" y="450414"/>
                  </a:cubicBezTo>
                  <a:lnTo>
                    <a:pt x="832866" y="450414"/>
                  </a:lnTo>
                  <a:cubicBezTo>
                    <a:pt x="837248" y="447556"/>
                    <a:pt x="840962" y="446032"/>
                    <a:pt x="843248" y="448699"/>
                  </a:cubicBezTo>
                  <a:cubicBezTo>
                    <a:pt x="843725" y="449271"/>
                    <a:pt x="844296" y="449842"/>
                    <a:pt x="844772" y="450414"/>
                  </a:cubicBezTo>
                  <a:lnTo>
                    <a:pt x="1030224" y="450414"/>
                  </a:lnTo>
                  <a:cubicBezTo>
                    <a:pt x="1033844" y="449747"/>
                    <a:pt x="1036987" y="448699"/>
                    <a:pt x="1038701" y="446794"/>
                  </a:cubicBezTo>
                  <a:cubicBezTo>
                    <a:pt x="1043559" y="440984"/>
                    <a:pt x="1056608" y="449652"/>
                    <a:pt x="1056608" y="449652"/>
                  </a:cubicBezTo>
                  <a:cubicBezTo>
                    <a:pt x="1056608" y="449652"/>
                    <a:pt x="1063085" y="441937"/>
                    <a:pt x="1063085" y="446794"/>
                  </a:cubicBezTo>
                  <a:cubicBezTo>
                    <a:pt x="1063085" y="447747"/>
                    <a:pt x="1062990" y="449080"/>
                    <a:pt x="1062990" y="450414"/>
                  </a:cubicBezTo>
                  <a:lnTo>
                    <a:pt x="1079754" y="450414"/>
                  </a:lnTo>
                  <a:cubicBezTo>
                    <a:pt x="1082040" y="448699"/>
                    <a:pt x="1085755" y="446604"/>
                    <a:pt x="1088612" y="444127"/>
                  </a:cubicBezTo>
                  <a:cubicBezTo>
                    <a:pt x="1094327" y="439365"/>
                    <a:pt x="1105472" y="444794"/>
                    <a:pt x="1108710" y="442889"/>
                  </a:cubicBezTo>
                  <a:cubicBezTo>
                    <a:pt x="1111949" y="440984"/>
                    <a:pt x="1114425" y="432316"/>
                    <a:pt x="1120140" y="432316"/>
                  </a:cubicBezTo>
                  <a:cubicBezTo>
                    <a:pt x="1125855" y="432316"/>
                    <a:pt x="1128332" y="440984"/>
                    <a:pt x="1120140" y="446699"/>
                  </a:cubicBezTo>
                  <a:cubicBezTo>
                    <a:pt x="1118711" y="447652"/>
                    <a:pt x="1117664" y="448985"/>
                    <a:pt x="1116616" y="450319"/>
                  </a:cubicBezTo>
                  <a:lnTo>
                    <a:pt x="1134809" y="450319"/>
                  </a:lnTo>
                  <a:cubicBezTo>
                    <a:pt x="1133856" y="449461"/>
                    <a:pt x="1132808" y="448509"/>
                    <a:pt x="1131570" y="447652"/>
                  </a:cubicBezTo>
                  <a:cubicBezTo>
                    <a:pt x="1127474" y="444794"/>
                    <a:pt x="1124236" y="451462"/>
                    <a:pt x="1127474" y="444794"/>
                  </a:cubicBezTo>
                  <a:cubicBezTo>
                    <a:pt x="1130522" y="438507"/>
                    <a:pt x="1132142" y="436317"/>
                    <a:pt x="1134332" y="431364"/>
                  </a:cubicBezTo>
                  <a:lnTo>
                    <a:pt x="440912" y="431364"/>
                  </a:lnTo>
                  <a:cubicBezTo>
                    <a:pt x="441293" y="433078"/>
                    <a:pt x="441389" y="434698"/>
                    <a:pt x="440817" y="436126"/>
                  </a:cubicBezTo>
                  <a:cubicBezTo>
                    <a:pt x="439484" y="439936"/>
                    <a:pt x="439960" y="445842"/>
                    <a:pt x="441865" y="450319"/>
                  </a:cubicBezTo>
                  <a:lnTo>
                    <a:pt x="471202" y="450319"/>
                  </a:lnTo>
                  <a:cubicBezTo>
                    <a:pt x="467297" y="445366"/>
                    <a:pt x="463582" y="438127"/>
                    <a:pt x="468535" y="440032"/>
                  </a:cubicBezTo>
                  <a:close/>
                  <a:moveTo>
                    <a:pt x="2906935" y="624816"/>
                  </a:moveTo>
                  <a:cubicBezTo>
                    <a:pt x="2907983" y="624150"/>
                    <a:pt x="2908935" y="623102"/>
                    <a:pt x="2909792" y="621864"/>
                  </a:cubicBezTo>
                  <a:lnTo>
                    <a:pt x="2881979" y="621864"/>
                  </a:lnTo>
                  <a:cubicBezTo>
                    <a:pt x="2881789" y="624054"/>
                    <a:pt x="2882932" y="626150"/>
                    <a:pt x="2886551" y="628627"/>
                  </a:cubicBezTo>
                  <a:cubicBezTo>
                    <a:pt x="2896457" y="635389"/>
                    <a:pt x="2899600" y="629579"/>
                    <a:pt x="2906935" y="624816"/>
                  </a:cubicBezTo>
                  <a:close/>
                  <a:moveTo>
                    <a:pt x="1070039" y="482132"/>
                  </a:moveTo>
                  <a:lnTo>
                    <a:pt x="1072610" y="482132"/>
                  </a:lnTo>
                  <a:cubicBezTo>
                    <a:pt x="1072039" y="481561"/>
                    <a:pt x="1071277" y="481561"/>
                    <a:pt x="1070039" y="482132"/>
                  </a:cubicBezTo>
                  <a:close/>
                  <a:moveTo>
                    <a:pt x="1100519" y="503563"/>
                  </a:moveTo>
                  <a:cubicBezTo>
                    <a:pt x="1099376" y="500515"/>
                    <a:pt x="1098328" y="497562"/>
                    <a:pt x="1097185" y="494895"/>
                  </a:cubicBezTo>
                  <a:lnTo>
                    <a:pt x="1083088" y="494895"/>
                  </a:lnTo>
                  <a:cubicBezTo>
                    <a:pt x="1080326" y="497182"/>
                    <a:pt x="1077087" y="496991"/>
                    <a:pt x="1075277" y="494895"/>
                  </a:cubicBezTo>
                  <a:lnTo>
                    <a:pt x="906780" y="494895"/>
                  </a:lnTo>
                  <a:cubicBezTo>
                    <a:pt x="909733" y="500039"/>
                    <a:pt x="911447" y="505945"/>
                    <a:pt x="909066" y="506421"/>
                  </a:cubicBezTo>
                  <a:cubicBezTo>
                    <a:pt x="904970" y="507373"/>
                    <a:pt x="898493" y="502611"/>
                    <a:pt x="898493" y="495848"/>
                  </a:cubicBezTo>
                  <a:cubicBezTo>
                    <a:pt x="898493" y="495372"/>
                    <a:pt x="898493" y="495086"/>
                    <a:pt x="898398" y="494895"/>
                  </a:cubicBezTo>
                  <a:lnTo>
                    <a:pt x="897731" y="494895"/>
                  </a:lnTo>
                  <a:cubicBezTo>
                    <a:pt x="896302" y="497182"/>
                    <a:pt x="893635" y="509374"/>
                    <a:pt x="895922" y="513945"/>
                  </a:cubicBezTo>
                  <a:lnTo>
                    <a:pt x="917639" y="513945"/>
                  </a:lnTo>
                  <a:cubicBezTo>
                    <a:pt x="920496" y="510802"/>
                    <a:pt x="922973" y="508707"/>
                    <a:pt x="923735" y="509374"/>
                  </a:cubicBezTo>
                  <a:cubicBezTo>
                    <a:pt x="926211" y="511278"/>
                    <a:pt x="943261" y="506516"/>
                    <a:pt x="946499" y="511278"/>
                  </a:cubicBezTo>
                  <a:cubicBezTo>
                    <a:pt x="947166" y="512326"/>
                    <a:pt x="947356" y="513183"/>
                    <a:pt x="947261" y="513945"/>
                  </a:cubicBezTo>
                  <a:lnTo>
                    <a:pt x="1025652" y="513945"/>
                  </a:lnTo>
                  <a:cubicBezTo>
                    <a:pt x="1026795" y="510898"/>
                    <a:pt x="1034510" y="503754"/>
                    <a:pt x="1035368" y="510326"/>
                  </a:cubicBezTo>
                  <a:cubicBezTo>
                    <a:pt x="1035463" y="511469"/>
                    <a:pt x="1035558" y="512707"/>
                    <a:pt x="1035653" y="513945"/>
                  </a:cubicBezTo>
                  <a:lnTo>
                    <a:pt x="1077468" y="513945"/>
                  </a:lnTo>
                  <a:cubicBezTo>
                    <a:pt x="1078611" y="513660"/>
                    <a:pt x="1079564" y="513374"/>
                    <a:pt x="1080135" y="513183"/>
                  </a:cubicBezTo>
                  <a:cubicBezTo>
                    <a:pt x="1083469" y="512231"/>
                    <a:pt x="1102995" y="510326"/>
                    <a:pt x="1100519" y="503563"/>
                  </a:cubicBezTo>
                  <a:close/>
                  <a:moveTo>
                    <a:pt x="888778" y="540139"/>
                  </a:moveTo>
                  <a:cubicBezTo>
                    <a:pt x="889635" y="537282"/>
                    <a:pt x="904208" y="530519"/>
                    <a:pt x="904208" y="530519"/>
                  </a:cubicBezTo>
                  <a:cubicBezTo>
                    <a:pt x="904208" y="530519"/>
                    <a:pt x="905351" y="528900"/>
                    <a:pt x="907161" y="526614"/>
                  </a:cubicBezTo>
                  <a:lnTo>
                    <a:pt x="886397" y="526614"/>
                  </a:lnTo>
                  <a:cubicBezTo>
                    <a:pt x="886397" y="526614"/>
                    <a:pt x="886301" y="526614"/>
                    <a:pt x="886301" y="526614"/>
                  </a:cubicBezTo>
                  <a:cubicBezTo>
                    <a:pt x="886301" y="526614"/>
                    <a:pt x="886206" y="526614"/>
                    <a:pt x="886206" y="526614"/>
                  </a:cubicBezTo>
                  <a:lnTo>
                    <a:pt x="848487" y="526614"/>
                  </a:lnTo>
                  <a:cubicBezTo>
                    <a:pt x="848582" y="527852"/>
                    <a:pt x="848677" y="528900"/>
                    <a:pt x="848773" y="529566"/>
                  </a:cubicBezTo>
                  <a:cubicBezTo>
                    <a:pt x="849535" y="532995"/>
                    <a:pt x="849535" y="543949"/>
                    <a:pt x="843915" y="545664"/>
                  </a:cubicBezTo>
                  <a:lnTo>
                    <a:pt x="886968" y="545664"/>
                  </a:lnTo>
                  <a:cubicBezTo>
                    <a:pt x="884873" y="540235"/>
                    <a:pt x="888016" y="542997"/>
                    <a:pt x="888778" y="540139"/>
                  </a:cubicBezTo>
                  <a:close/>
                  <a:moveTo>
                    <a:pt x="873919" y="494895"/>
                  </a:moveTo>
                  <a:lnTo>
                    <a:pt x="863918" y="494895"/>
                  </a:lnTo>
                  <a:cubicBezTo>
                    <a:pt x="857440" y="497467"/>
                    <a:pt x="854107" y="504040"/>
                    <a:pt x="851344" y="506421"/>
                  </a:cubicBezTo>
                  <a:cubicBezTo>
                    <a:pt x="850106" y="507469"/>
                    <a:pt x="849344" y="510421"/>
                    <a:pt x="848963" y="513945"/>
                  </a:cubicBezTo>
                  <a:lnTo>
                    <a:pt x="881348" y="513945"/>
                  </a:lnTo>
                  <a:cubicBezTo>
                    <a:pt x="881348" y="512421"/>
                    <a:pt x="881348" y="510898"/>
                    <a:pt x="881444" y="509374"/>
                  </a:cubicBezTo>
                  <a:cubicBezTo>
                    <a:pt x="882015" y="502992"/>
                    <a:pt x="879158" y="497182"/>
                    <a:pt x="873919" y="494895"/>
                  </a:cubicBezTo>
                  <a:close/>
                  <a:moveTo>
                    <a:pt x="996315" y="532424"/>
                  </a:moveTo>
                  <a:cubicBezTo>
                    <a:pt x="996315" y="530424"/>
                    <a:pt x="996982" y="528424"/>
                    <a:pt x="998125" y="526614"/>
                  </a:cubicBezTo>
                  <a:lnTo>
                    <a:pt x="922973" y="526614"/>
                  </a:lnTo>
                  <a:cubicBezTo>
                    <a:pt x="922401" y="527185"/>
                    <a:pt x="921925" y="527757"/>
                    <a:pt x="921353" y="528519"/>
                  </a:cubicBezTo>
                  <a:cubicBezTo>
                    <a:pt x="918115" y="533377"/>
                    <a:pt x="907447" y="535282"/>
                    <a:pt x="902589" y="540996"/>
                  </a:cubicBezTo>
                  <a:cubicBezTo>
                    <a:pt x="901065" y="542806"/>
                    <a:pt x="899065" y="544425"/>
                    <a:pt x="897064" y="545569"/>
                  </a:cubicBezTo>
                  <a:lnTo>
                    <a:pt x="1003078" y="545569"/>
                  </a:lnTo>
                  <a:cubicBezTo>
                    <a:pt x="1000315" y="541758"/>
                    <a:pt x="996315" y="536996"/>
                    <a:pt x="996315" y="532424"/>
                  </a:cubicBezTo>
                  <a:close/>
                  <a:moveTo>
                    <a:pt x="1066324" y="464130"/>
                  </a:moveTo>
                  <a:cubicBezTo>
                    <a:pt x="1067372" y="464130"/>
                    <a:pt x="1068896" y="463749"/>
                    <a:pt x="1070515" y="463177"/>
                  </a:cubicBezTo>
                  <a:lnTo>
                    <a:pt x="1064514" y="463177"/>
                  </a:lnTo>
                  <a:cubicBezTo>
                    <a:pt x="1064990" y="463749"/>
                    <a:pt x="1065562" y="464130"/>
                    <a:pt x="1066324" y="464130"/>
                  </a:cubicBezTo>
                  <a:close/>
                  <a:moveTo>
                    <a:pt x="1924622" y="577382"/>
                  </a:moveTo>
                  <a:lnTo>
                    <a:pt x="2136362" y="577382"/>
                  </a:lnTo>
                  <a:cubicBezTo>
                    <a:pt x="2136362" y="572524"/>
                    <a:pt x="2137505" y="568524"/>
                    <a:pt x="2140554" y="568905"/>
                  </a:cubicBezTo>
                  <a:cubicBezTo>
                    <a:pt x="2147888" y="569857"/>
                    <a:pt x="2149507" y="567000"/>
                    <a:pt x="2157698" y="558332"/>
                  </a:cubicBezTo>
                  <a:cubicBezTo>
                    <a:pt x="2157698" y="558332"/>
                    <a:pt x="2157698" y="558332"/>
                    <a:pt x="2157698" y="558332"/>
                  </a:cubicBezTo>
                  <a:lnTo>
                    <a:pt x="1923288" y="558332"/>
                  </a:lnTo>
                  <a:cubicBezTo>
                    <a:pt x="1924336" y="563095"/>
                    <a:pt x="1924526" y="570905"/>
                    <a:pt x="1924622" y="577382"/>
                  </a:cubicBezTo>
                  <a:close/>
                  <a:moveTo>
                    <a:pt x="2031968" y="494895"/>
                  </a:moveTo>
                  <a:cubicBezTo>
                    <a:pt x="2030730" y="495753"/>
                    <a:pt x="2029492" y="496420"/>
                    <a:pt x="2028254" y="496800"/>
                  </a:cubicBezTo>
                  <a:cubicBezTo>
                    <a:pt x="2022539" y="498706"/>
                    <a:pt x="2025777" y="502611"/>
                    <a:pt x="2035588" y="506421"/>
                  </a:cubicBezTo>
                  <a:cubicBezTo>
                    <a:pt x="2039588" y="508040"/>
                    <a:pt x="2043494" y="510802"/>
                    <a:pt x="2047399" y="513945"/>
                  </a:cubicBezTo>
                  <a:lnTo>
                    <a:pt x="2118550" y="513945"/>
                  </a:lnTo>
                  <a:cubicBezTo>
                    <a:pt x="2115598" y="508802"/>
                    <a:pt x="2116741" y="501468"/>
                    <a:pt x="2121884" y="494895"/>
                  </a:cubicBezTo>
                  <a:lnTo>
                    <a:pt x="2031968" y="494895"/>
                  </a:lnTo>
                  <a:close/>
                  <a:moveTo>
                    <a:pt x="2007870" y="507373"/>
                  </a:moveTo>
                  <a:cubicBezTo>
                    <a:pt x="2011109" y="505468"/>
                    <a:pt x="2016062" y="499658"/>
                    <a:pt x="2016824" y="494895"/>
                  </a:cubicBezTo>
                  <a:cubicBezTo>
                    <a:pt x="2016824" y="494895"/>
                    <a:pt x="2016824" y="494895"/>
                    <a:pt x="2016824" y="494895"/>
                  </a:cubicBezTo>
                  <a:lnTo>
                    <a:pt x="1985296" y="494895"/>
                  </a:lnTo>
                  <a:cubicBezTo>
                    <a:pt x="1988915" y="500611"/>
                    <a:pt x="1992535" y="507849"/>
                    <a:pt x="1993964" y="511278"/>
                  </a:cubicBezTo>
                  <a:cubicBezTo>
                    <a:pt x="1996440" y="516994"/>
                    <a:pt x="2004536" y="509374"/>
                    <a:pt x="2007870" y="507373"/>
                  </a:cubicBezTo>
                  <a:close/>
                  <a:moveTo>
                    <a:pt x="1963007" y="496800"/>
                  </a:moveTo>
                  <a:cubicBezTo>
                    <a:pt x="1963388" y="496038"/>
                    <a:pt x="1963769" y="495467"/>
                    <a:pt x="1964150" y="494895"/>
                  </a:cubicBezTo>
                  <a:lnTo>
                    <a:pt x="1661732" y="494895"/>
                  </a:lnTo>
                  <a:cubicBezTo>
                    <a:pt x="1662017" y="501087"/>
                    <a:pt x="1661255" y="507659"/>
                    <a:pt x="1659160" y="513945"/>
                  </a:cubicBezTo>
                  <a:lnTo>
                    <a:pt x="1795558" y="513945"/>
                  </a:lnTo>
                  <a:cubicBezTo>
                    <a:pt x="1793272" y="511660"/>
                    <a:pt x="1791653" y="509183"/>
                    <a:pt x="1792034" y="505468"/>
                  </a:cubicBezTo>
                  <a:cubicBezTo>
                    <a:pt x="1792796" y="495848"/>
                    <a:pt x="1804226" y="501658"/>
                    <a:pt x="1810798" y="509374"/>
                  </a:cubicBezTo>
                  <a:cubicBezTo>
                    <a:pt x="1812036" y="510802"/>
                    <a:pt x="1813655" y="512326"/>
                    <a:pt x="1815370" y="513945"/>
                  </a:cubicBezTo>
                  <a:lnTo>
                    <a:pt x="1953006" y="513945"/>
                  </a:lnTo>
                  <a:cubicBezTo>
                    <a:pt x="1956340" y="509278"/>
                    <a:pt x="1959864" y="503087"/>
                    <a:pt x="1963007" y="496800"/>
                  </a:cubicBezTo>
                  <a:close/>
                  <a:moveTo>
                    <a:pt x="2929033" y="538234"/>
                  </a:moveTo>
                  <a:cubicBezTo>
                    <a:pt x="2933224" y="536139"/>
                    <a:pt x="2938272" y="528900"/>
                    <a:pt x="2941606" y="526709"/>
                  </a:cubicBezTo>
                  <a:lnTo>
                    <a:pt x="2170557" y="526709"/>
                  </a:lnTo>
                  <a:cubicBezTo>
                    <a:pt x="2172272" y="529662"/>
                    <a:pt x="2173700" y="532995"/>
                    <a:pt x="2175605" y="536329"/>
                  </a:cubicBezTo>
                  <a:cubicBezTo>
                    <a:pt x="2178844" y="542140"/>
                    <a:pt x="2184559" y="540139"/>
                    <a:pt x="2188655" y="544997"/>
                  </a:cubicBezTo>
                  <a:cubicBezTo>
                    <a:pt x="2188845" y="545187"/>
                    <a:pt x="2188845" y="545473"/>
                    <a:pt x="2188940" y="545759"/>
                  </a:cubicBezTo>
                  <a:lnTo>
                    <a:pt x="2920556" y="545759"/>
                  </a:lnTo>
                  <a:cubicBezTo>
                    <a:pt x="2922746" y="542425"/>
                    <a:pt x="2925794" y="539854"/>
                    <a:pt x="2929033" y="538234"/>
                  </a:cubicBezTo>
                  <a:close/>
                  <a:moveTo>
                    <a:pt x="1887760" y="336114"/>
                  </a:moveTo>
                  <a:cubicBezTo>
                    <a:pt x="1889189" y="337733"/>
                    <a:pt x="1890808" y="338590"/>
                    <a:pt x="1892999" y="338019"/>
                  </a:cubicBezTo>
                  <a:cubicBezTo>
                    <a:pt x="1894618" y="337542"/>
                    <a:pt x="1896332" y="336876"/>
                    <a:pt x="1898142" y="336114"/>
                  </a:cubicBezTo>
                  <a:lnTo>
                    <a:pt x="1887760" y="336114"/>
                  </a:lnTo>
                  <a:close/>
                  <a:moveTo>
                    <a:pt x="1869377" y="383262"/>
                  </a:moveTo>
                  <a:cubicBezTo>
                    <a:pt x="1868996" y="384406"/>
                    <a:pt x="1868900" y="385644"/>
                    <a:pt x="1868805" y="386977"/>
                  </a:cubicBezTo>
                  <a:lnTo>
                    <a:pt x="2988659" y="386977"/>
                  </a:lnTo>
                  <a:cubicBezTo>
                    <a:pt x="2992850" y="384501"/>
                    <a:pt x="2997804" y="382215"/>
                    <a:pt x="3002280" y="380405"/>
                  </a:cubicBezTo>
                  <a:cubicBezTo>
                    <a:pt x="3006852" y="378595"/>
                    <a:pt x="3012567" y="373547"/>
                    <a:pt x="3018377" y="367927"/>
                  </a:cubicBezTo>
                  <a:lnTo>
                    <a:pt x="1876425" y="367927"/>
                  </a:lnTo>
                  <a:cubicBezTo>
                    <a:pt x="1873091" y="372309"/>
                    <a:pt x="1870805" y="378786"/>
                    <a:pt x="1869377" y="383262"/>
                  </a:cubicBezTo>
                  <a:close/>
                  <a:moveTo>
                    <a:pt x="1849850" y="345734"/>
                  </a:moveTo>
                  <a:cubicBezTo>
                    <a:pt x="1851184" y="344210"/>
                    <a:pt x="1854232" y="340114"/>
                    <a:pt x="1855280" y="336114"/>
                  </a:cubicBezTo>
                  <a:lnTo>
                    <a:pt x="1728216" y="336114"/>
                  </a:lnTo>
                  <a:cubicBezTo>
                    <a:pt x="1728692" y="338304"/>
                    <a:pt x="1728978" y="340114"/>
                    <a:pt x="1728502" y="340876"/>
                  </a:cubicBezTo>
                  <a:cubicBezTo>
                    <a:pt x="1727454" y="342781"/>
                    <a:pt x="1729169" y="349544"/>
                    <a:pt x="1732979" y="355164"/>
                  </a:cubicBezTo>
                  <a:lnTo>
                    <a:pt x="1767650" y="355164"/>
                  </a:lnTo>
                  <a:cubicBezTo>
                    <a:pt x="1771174" y="349258"/>
                    <a:pt x="1779080" y="342591"/>
                    <a:pt x="1779746" y="349544"/>
                  </a:cubicBezTo>
                  <a:cubicBezTo>
                    <a:pt x="1779937" y="351258"/>
                    <a:pt x="1780413" y="353163"/>
                    <a:pt x="1780985" y="355164"/>
                  </a:cubicBezTo>
                  <a:lnTo>
                    <a:pt x="1841278" y="355164"/>
                  </a:lnTo>
                  <a:cubicBezTo>
                    <a:pt x="1844612" y="350973"/>
                    <a:pt x="1848517" y="347258"/>
                    <a:pt x="1849850" y="345734"/>
                  </a:cubicBezTo>
                  <a:close/>
                  <a:moveTo>
                    <a:pt x="1688116" y="450414"/>
                  </a:moveTo>
                  <a:lnTo>
                    <a:pt x="3025616" y="450414"/>
                  </a:lnTo>
                  <a:cubicBezTo>
                    <a:pt x="3027521" y="443079"/>
                    <a:pt x="3029807" y="437079"/>
                    <a:pt x="3031046" y="431364"/>
                  </a:cubicBezTo>
                  <a:lnTo>
                    <a:pt x="1704689" y="431364"/>
                  </a:lnTo>
                  <a:cubicBezTo>
                    <a:pt x="1698784" y="432412"/>
                    <a:pt x="1690973" y="434507"/>
                    <a:pt x="1690973" y="438127"/>
                  </a:cubicBezTo>
                  <a:cubicBezTo>
                    <a:pt x="1690973" y="442317"/>
                    <a:pt x="1690973" y="447556"/>
                    <a:pt x="1688116" y="450414"/>
                  </a:cubicBezTo>
                  <a:close/>
                  <a:moveTo>
                    <a:pt x="1840421" y="323445"/>
                  </a:moveTo>
                  <a:cubicBezTo>
                    <a:pt x="1836706" y="321255"/>
                    <a:pt x="1836325" y="318112"/>
                    <a:pt x="1843278" y="311063"/>
                  </a:cubicBezTo>
                  <a:cubicBezTo>
                    <a:pt x="1849469" y="304872"/>
                    <a:pt x="1854422" y="305348"/>
                    <a:pt x="1860042" y="304395"/>
                  </a:cubicBezTo>
                  <a:lnTo>
                    <a:pt x="1733074" y="304395"/>
                  </a:lnTo>
                  <a:cubicBezTo>
                    <a:pt x="1727454" y="311444"/>
                    <a:pt x="1723644" y="318016"/>
                    <a:pt x="1723644" y="319731"/>
                  </a:cubicBezTo>
                  <a:cubicBezTo>
                    <a:pt x="1723644" y="320493"/>
                    <a:pt x="1723930" y="321921"/>
                    <a:pt x="1724406" y="323445"/>
                  </a:cubicBezTo>
                  <a:lnTo>
                    <a:pt x="1840421" y="323445"/>
                  </a:lnTo>
                  <a:close/>
                  <a:moveTo>
                    <a:pt x="1646301" y="463177"/>
                  </a:moveTo>
                  <a:cubicBezTo>
                    <a:pt x="1644110" y="464511"/>
                    <a:pt x="1641443" y="465654"/>
                    <a:pt x="1636490" y="466130"/>
                  </a:cubicBezTo>
                  <a:cubicBezTo>
                    <a:pt x="1625060" y="467082"/>
                    <a:pt x="1623441" y="472893"/>
                    <a:pt x="1634014" y="474798"/>
                  </a:cubicBezTo>
                  <a:cubicBezTo>
                    <a:pt x="1639729" y="475845"/>
                    <a:pt x="1647063" y="478608"/>
                    <a:pt x="1652778" y="482323"/>
                  </a:cubicBezTo>
                  <a:lnTo>
                    <a:pt x="2160746" y="482323"/>
                  </a:lnTo>
                  <a:cubicBezTo>
                    <a:pt x="2163699" y="479846"/>
                    <a:pt x="2166175" y="477750"/>
                    <a:pt x="2167414" y="476703"/>
                  </a:cubicBezTo>
                  <a:cubicBezTo>
                    <a:pt x="2169414" y="475179"/>
                    <a:pt x="2180463" y="478036"/>
                    <a:pt x="2185797" y="482323"/>
                  </a:cubicBezTo>
                  <a:lnTo>
                    <a:pt x="3012091" y="482323"/>
                  </a:lnTo>
                  <a:cubicBezTo>
                    <a:pt x="3016663" y="476227"/>
                    <a:pt x="3019711" y="469845"/>
                    <a:pt x="3021997" y="463273"/>
                  </a:cubicBezTo>
                  <a:lnTo>
                    <a:pt x="1646301" y="463273"/>
                  </a:lnTo>
                  <a:close/>
                  <a:moveTo>
                    <a:pt x="2097881" y="259914"/>
                  </a:moveTo>
                  <a:lnTo>
                    <a:pt x="2115884" y="259914"/>
                  </a:lnTo>
                  <a:cubicBezTo>
                    <a:pt x="2115693" y="259628"/>
                    <a:pt x="2115503" y="259533"/>
                    <a:pt x="2115407" y="259057"/>
                  </a:cubicBezTo>
                  <a:cubicBezTo>
                    <a:pt x="2113502" y="253913"/>
                    <a:pt x="2119217" y="246007"/>
                    <a:pt x="2120265" y="240864"/>
                  </a:cubicBezTo>
                  <a:lnTo>
                    <a:pt x="2094833" y="240864"/>
                  </a:lnTo>
                  <a:cubicBezTo>
                    <a:pt x="2094166" y="245245"/>
                    <a:pt x="2095405" y="252294"/>
                    <a:pt x="2096643" y="255246"/>
                  </a:cubicBezTo>
                  <a:cubicBezTo>
                    <a:pt x="2097024" y="256294"/>
                    <a:pt x="2097500" y="258009"/>
                    <a:pt x="2097881" y="259914"/>
                  </a:cubicBezTo>
                  <a:close/>
                  <a:moveTo>
                    <a:pt x="736759" y="748832"/>
                  </a:moveTo>
                  <a:lnTo>
                    <a:pt x="646938" y="748832"/>
                  </a:lnTo>
                  <a:cubicBezTo>
                    <a:pt x="651320" y="753404"/>
                    <a:pt x="655892" y="759500"/>
                    <a:pt x="655892" y="759500"/>
                  </a:cubicBezTo>
                  <a:cubicBezTo>
                    <a:pt x="655892" y="759500"/>
                    <a:pt x="657987" y="763596"/>
                    <a:pt x="659416" y="767882"/>
                  </a:cubicBezTo>
                  <a:lnTo>
                    <a:pt x="737807" y="767882"/>
                  </a:lnTo>
                  <a:cubicBezTo>
                    <a:pt x="737045" y="761215"/>
                    <a:pt x="736568" y="754642"/>
                    <a:pt x="736759" y="748832"/>
                  </a:cubicBezTo>
                  <a:close/>
                  <a:moveTo>
                    <a:pt x="2015681" y="621864"/>
                  </a:moveTo>
                  <a:cubicBezTo>
                    <a:pt x="2014823" y="628245"/>
                    <a:pt x="2013395" y="635008"/>
                    <a:pt x="2011299" y="640914"/>
                  </a:cubicBezTo>
                  <a:lnTo>
                    <a:pt x="2835592" y="640914"/>
                  </a:lnTo>
                  <a:cubicBezTo>
                    <a:pt x="2830544" y="632913"/>
                    <a:pt x="2825591" y="627103"/>
                    <a:pt x="2823210" y="622912"/>
                  </a:cubicBezTo>
                  <a:cubicBezTo>
                    <a:pt x="2823020" y="622531"/>
                    <a:pt x="2823115" y="622245"/>
                    <a:pt x="2823020" y="621864"/>
                  </a:cubicBezTo>
                  <a:lnTo>
                    <a:pt x="2015681" y="621864"/>
                  </a:lnTo>
                  <a:close/>
                  <a:moveTo>
                    <a:pt x="2965609" y="529566"/>
                  </a:moveTo>
                  <a:cubicBezTo>
                    <a:pt x="2966085" y="528804"/>
                    <a:pt x="2966942" y="527852"/>
                    <a:pt x="2967990" y="526614"/>
                  </a:cubicBezTo>
                  <a:lnTo>
                    <a:pt x="2944463" y="526614"/>
                  </a:lnTo>
                  <a:cubicBezTo>
                    <a:pt x="2944463" y="526614"/>
                    <a:pt x="2944463" y="526614"/>
                    <a:pt x="2944463" y="526614"/>
                  </a:cubicBezTo>
                  <a:cubicBezTo>
                    <a:pt x="2946940" y="530519"/>
                    <a:pt x="2961513" y="535282"/>
                    <a:pt x="2965609" y="529566"/>
                  </a:cubicBezTo>
                  <a:close/>
                  <a:moveTo>
                    <a:pt x="1022699" y="156472"/>
                  </a:moveTo>
                  <a:cubicBezTo>
                    <a:pt x="1024033" y="154472"/>
                    <a:pt x="1025652" y="149710"/>
                    <a:pt x="1026795" y="145614"/>
                  </a:cubicBezTo>
                  <a:lnTo>
                    <a:pt x="998601" y="145614"/>
                  </a:lnTo>
                  <a:cubicBezTo>
                    <a:pt x="1003649" y="150471"/>
                    <a:pt x="1007745" y="158853"/>
                    <a:pt x="1010793" y="160282"/>
                  </a:cubicBezTo>
                  <a:cubicBezTo>
                    <a:pt x="1014794" y="162282"/>
                    <a:pt x="1020223" y="160378"/>
                    <a:pt x="1022699" y="156472"/>
                  </a:cubicBezTo>
                  <a:close/>
                  <a:moveTo>
                    <a:pt x="3054477" y="463177"/>
                  </a:moveTo>
                  <a:lnTo>
                    <a:pt x="3036189" y="463177"/>
                  </a:lnTo>
                  <a:cubicBezTo>
                    <a:pt x="3036189" y="469749"/>
                    <a:pt x="3036475" y="476988"/>
                    <a:pt x="3036951" y="482227"/>
                  </a:cubicBezTo>
                  <a:lnTo>
                    <a:pt x="3050572" y="482227"/>
                  </a:lnTo>
                  <a:cubicBezTo>
                    <a:pt x="3049715" y="477655"/>
                    <a:pt x="3048762" y="473464"/>
                    <a:pt x="3048762" y="471845"/>
                  </a:cubicBezTo>
                  <a:cubicBezTo>
                    <a:pt x="3048667" y="469083"/>
                    <a:pt x="3051620" y="465368"/>
                    <a:pt x="3054477" y="463177"/>
                  </a:cubicBezTo>
                  <a:close/>
                  <a:moveTo>
                    <a:pt x="751999" y="844177"/>
                  </a:moveTo>
                  <a:cubicBezTo>
                    <a:pt x="751999" y="844177"/>
                    <a:pt x="751999" y="844082"/>
                    <a:pt x="752094" y="844082"/>
                  </a:cubicBezTo>
                  <a:lnTo>
                    <a:pt x="743998" y="844082"/>
                  </a:lnTo>
                  <a:cubicBezTo>
                    <a:pt x="746570" y="846368"/>
                    <a:pt x="749522" y="847511"/>
                    <a:pt x="751999" y="844177"/>
                  </a:cubicBezTo>
                  <a:close/>
                  <a:moveTo>
                    <a:pt x="3050286" y="496800"/>
                  </a:moveTo>
                  <a:cubicBezTo>
                    <a:pt x="3050858" y="496515"/>
                    <a:pt x="3051239" y="495753"/>
                    <a:pt x="3051429" y="494895"/>
                  </a:cubicBezTo>
                  <a:lnTo>
                    <a:pt x="3043428" y="494895"/>
                  </a:lnTo>
                  <a:cubicBezTo>
                    <a:pt x="3045714" y="496610"/>
                    <a:pt x="3048286" y="497753"/>
                    <a:pt x="3050286" y="496800"/>
                  </a:cubicBezTo>
                  <a:close/>
                  <a:moveTo>
                    <a:pt x="3400711" y="272677"/>
                  </a:moveTo>
                  <a:lnTo>
                    <a:pt x="2058733" y="272677"/>
                  </a:lnTo>
                  <a:cubicBezTo>
                    <a:pt x="2057210" y="277059"/>
                    <a:pt x="2059686" y="286203"/>
                    <a:pt x="2055876" y="287060"/>
                  </a:cubicBezTo>
                  <a:cubicBezTo>
                    <a:pt x="2051780" y="288012"/>
                    <a:pt x="2048542" y="291918"/>
                    <a:pt x="2039588" y="285155"/>
                  </a:cubicBezTo>
                  <a:cubicBezTo>
                    <a:pt x="2030635" y="278392"/>
                    <a:pt x="2030635" y="282298"/>
                    <a:pt x="2028158" y="284203"/>
                  </a:cubicBezTo>
                  <a:cubicBezTo>
                    <a:pt x="2025682" y="286107"/>
                    <a:pt x="2014347" y="293823"/>
                    <a:pt x="2013490" y="285155"/>
                  </a:cubicBezTo>
                  <a:cubicBezTo>
                    <a:pt x="2012918" y="279249"/>
                    <a:pt x="2013871" y="276011"/>
                    <a:pt x="2012156" y="272677"/>
                  </a:cubicBezTo>
                  <a:lnTo>
                    <a:pt x="1917668" y="272677"/>
                  </a:lnTo>
                  <a:cubicBezTo>
                    <a:pt x="1917859" y="273249"/>
                    <a:pt x="1917764" y="273820"/>
                    <a:pt x="1917287" y="274582"/>
                  </a:cubicBezTo>
                  <a:cubicBezTo>
                    <a:pt x="1915097" y="278583"/>
                    <a:pt x="1905381" y="285727"/>
                    <a:pt x="1896142" y="291727"/>
                  </a:cubicBezTo>
                  <a:lnTo>
                    <a:pt x="3385852" y="291727"/>
                  </a:lnTo>
                  <a:cubicBezTo>
                    <a:pt x="3383185" y="288584"/>
                    <a:pt x="3381947" y="286012"/>
                    <a:pt x="3384899" y="285155"/>
                  </a:cubicBezTo>
                  <a:cubicBezTo>
                    <a:pt x="3391376" y="283250"/>
                    <a:pt x="3397949" y="282298"/>
                    <a:pt x="3400425" y="274582"/>
                  </a:cubicBezTo>
                  <a:cubicBezTo>
                    <a:pt x="3400711" y="273916"/>
                    <a:pt x="3400711" y="273249"/>
                    <a:pt x="3400711" y="272677"/>
                  </a:cubicBezTo>
                  <a:close/>
                  <a:moveTo>
                    <a:pt x="3211544" y="342877"/>
                  </a:moveTo>
                  <a:cubicBezTo>
                    <a:pt x="3205925" y="346782"/>
                    <a:pt x="3195066" y="349925"/>
                    <a:pt x="3186113" y="355164"/>
                  </a:cubicBezTo>
                  <a:lnTo>
                    <a:pt x="3237643" y="355164"/>
                  </a:lnTo>
                  <a:cubicBezTo>
                    <a:pt x="3237833" y="353925"/>
                    <a:pt x="3238214" y="352497"/>
                    <a:pt x="3239262" y="350496"/>
                  </a:cubicBezTo>
                  <a:cubicBezTo>
                    <a:pt x="3242310" y="344496"/>
                    <a:pt x="3243167" y="339162"/>
                    <a:pt x="3249359" y="336114"/>
                  </a:cubicBezTo>
                  <a:lnTo>
                    <a:pt x="3220403" y="336114"/>
                  </a:lnTo>
                  <a:cubicBezTo>
                    <a:pt x="3216688" y="339066"/>
                    <a:pt x="3213449" y="341543"/>
                    <a:pt x="3211544" y="342877"/>
                  </a:cubicBezTo>
                  <a:close/>
                  <a:moveTo>
                    <a:pt x="3398139" y="245626"/>
                  </a:moveTo>
                  <a:cubicBezTo>
                    <a:pt x="3399473" y="244102"/>
                    <a:pt x="3399854" y="242483"/>
                    <a:pt x="3399949" y="240864"/>
                  </a:cubicBezTo>
                  <a:lnTo>
                    <a:pt x="2428208" y="240864"/>
                  </a:lnTo>
                  <a:cubicBezTo>
                    <a:pt x="2428780" y="242578"/>
                    <a:pt x="2428208" y="244007"/>
                    <a:pt x="2424875" y="245626"/>
                  </a:cubicBezTo>
                  <a:cubicBezTo>
                    <a:pt x="2416683" y="249436"/>
                    <a:pt x="2407825" y="247531"/>
                    <a:pt x="2406110" y="241816"/>
                  </a:cubicBezTo>
                  <a:cubicBezTo>
                    <a:pt x="2406015" y="241435"/>
                    <a:pt x="2405825" y="241245"/>
                    <a:pt x="2405729" y="240864"/>
                  </a:cubicBezTo>
                  <a:lnTo>
                    <a:pt x="2393061" y="240864"/>
                  </a:lnTo>
                  <a:cubicBezTo>
                    <a:pt x="2388870" y="244483"/>
                    <a:pt x="2381155" y="254770"/>
                    <a:pt x="2377345" y="259914"/>
                  </a:cubicBezTo>
                  <a:lnTo>
                    <a:pt x="3397758" y="259914"/>
                  </a:lnTo>
                  <a:cubicBezTo>
                    <a:pt x="3396044" y="254675"/>
                    <a:pt x="3394900" y="249436"/>
                    <a:pt x="3398139" y="245626"/>
                  </a:cubicBezTo>
                  <a:close/>
                  <a:moveTo>
                    <a:pt x="2815781" y="728734"/>
                  </a:moveTo>
                  <a:cubicBezTo>
                    <a:pt x="2818352" y="726353"/>
                    <a:pt x="2823115" y="722067"/>
                    <a:pt x="2828163" y="717114"/>
                  </a:cubicBezTo>
                  <a:lnTo>
                    <a:pt x="2223802" y="717114"/>
                  </a:lnTo>
                  <a:cubicBezTo>
                    <a:pt x="2227993" y="723019"/>
                    <a:pt x="2233327" y="731592"/>
                    <a:pt x="2238280" y="733497"/>
                  </a:cubicBezTo>
                  <a:cubicBezTo>
                    <a:pt x="2241233" y="734640"/>
                    <a:pt x="2247138" y="735497"/>
                    <a:pt x="2253234" y="736164"/>
                  </a:cubicBezTo>
                  <a:lnTo>
                    <a:pt x="2292477" y="736164"/>
                  </a:lnTo>
                  <a:cubicBezTo>
                    <a:pt x="2295239" y="735402"/>
                    <a:pt x="2297621" y="734354"/>
                    <a:pt x="2298573" y="732640"/>
                  </a:cubicBezTo>
                  <a:cubicBezTo>
                    <a:pt x="2301812" y="726829"/>
                    <a:pt x="2304288" y="726829"/>
                    <a:pt x="2308289" y="726829"/>
                  </a:cubicBezTo>
                  <a:cubicBezTo>
                    <a:pt x="2310384" y="726829"/>
                    <a:pt x="2313337" y="731401"/>
                    <a:pt x="2316480" y="736164"/>
                  </a:cubicBezTo>
                  <a:lnTo>
                    <a:pt x="2809494" y="736164"/>
                  </a:lnTo>
                  <a:cubicBezTo>
                    <a:pt x="2811685" y="733211"/>
                    <a:pt x="2813780" y="730639"/>
                    <a:pt x="2815781" y="728734"/>
                  </a:cubicBezTo>
                  <a:close/>
                  <a:moveTo>
                    <a:pt x="2152555" y="672632"/>
                  </a:moveTo>
                  <a:lnTo>
                    <a:pt x="2845784" y="672632"/>
                  </a:lnTo>
                  <a:cubicBezTo>
                    <a:pt x="2845499" y="666441"/>
                    <a:pt x="2844641" y="659964"/>
                    <a:pt x="2842165" y="653582"/>
                  </a:cubicBezTo>
                  <a:lnTo>
                    <a:pt x="2003965" y="653582"/>
                  </a:lnTo>
                  <a:cubicBezTo>
                    <a:pt x="1997774" y="661964"/>
                    <a:pt x="1999964" y="666155"/>
                    <a:pt x="1992344" y="666155"/>
                  </a:cubicBezTo>
                  <a:cubicBezTo>
                    <a:pt x="1988534" y="666155"/>
                    <a:pt x="1985201" y="666250"/>
                    <a:pt x="1982438" y="667774"/>
                  </a:cubicBezTo>
                  <a:cubicBezTo>
                    <a:pt x="1979771" y="662821"/>
                    <a:pt x="1976057" y="658916"/>
                    <a:pt x="1971199" y="660345"/>
                  </a:cubicBezTo>
                  <a:cubicBezTo>
                    <a:pt x="1962150" y="663012"/>
                    <a:pt x="1951006" y="663298"/>
                    <a:pt x="1942910" y="672632"/>
                  </a:cubicBezTo>
                  <a:lnTo>
                    <a:pt x="2148269" y="672632"/>
                  </a:lnTo>
                  <a:cubicBezTo>
                    <a:pt x="2149888" y="672061"/>
                    <a:pt x="2151317" y="671965"/>
                    <a:pt x="2152555" y="672632"/>
                  </a:cubicBezTo>
                  <a:close/>
                  <a:moveTo>
                    <a:pt x="2938463" y="653582"/>
                  </a:moveTo>
                  <a:lnTo>
                    <a:pt x="2920175" y="653582"/>
                  </a:lnTo>
                  <a:cubicBezTo>
                    <a:pt x="2922651" y="658249"/>
                    <a:pt x="2925509" y="661297"/>
                    <a:pt x="2928080" y="661297"/>
                  </a:cubicBezTo>
                  <a:cubicBezTo>
                    <a:pt x="2931795" y="661392"/>
                    <a:pt x="2936462" y="659202"/>
                    <a:pt x="2938463" y="653582"/>
                  </a:cubicBezTo>
                  <a:close/>
                  <a:moveTo>
                    <a:pt x="3018568" y="543949"/>
                  </a:moveTo>
                  <a:cubicBezTo>
                    <a:pt x="3017996" y="544330"/>
                    <a:pt x="3017520" y="544997"/>
                    <a:pt x="3017139" y="545664"/>
                  </a:cubicBezTo>
                  <a:lnTo>
                    <a:pt x="3025902" y="545664"/>
                  </a:lnTo>
                  <a:cubicBezTo>
                    <a:pt x="3024188" y="542616"/>
                    <a:pt x="3022187" y="541378"/>
                    <a:pt x="3018568" y="543949"/>
                  </a:cubicBezTo>
                  <a:close/>
                  <a:moveTo>
                    <a:pt x="3030760" y="513945"/>
                  </a:moveTo>
                  <a:lnTo>
                    <a:pt x="3050000" y="513945"/>
                  </a:lnTo>
                  <a:cubicBezTo>
                    <a:pt x="3046667" y="511183"/>
                    <a:pt x="3042285" y="504992"/>
                    <a:pt x="3037332" y="506421"/>
                  </a:cubicBezTo>
                  <a:cubicBezTo>
                    <a:pt x="3034094" y="507373"/>
                    <a:pt x="3031998" y="510612"/>
                    <a:pt x="3030760" y="513945"/>
                  </a:cubicBezTo>
                  <a:close/>
                  <a:moveTo>
                    <a:pt x="2656332" y="132945"/>
                  </a:moveTo>
                  <a:cubicBezTo>
                    <a:pt x="2657380" y="128945"/>
                    <a:pt x="2653284" y="128278"/>
                    <a:pt x="2654904" y="132945"/>
                  </a:cubicBezTo>
                  <a:lnTo>
                    <a:pt x="2656332" y="132945"/>
                  </a:lnTo>
                  <a:close/>
                  <a:moveTo>
                    <a:pt x="1172147" y="30742"/>
                  </a:moveTo>
                  <a:cubicBezTo>
                    <a:pt x="1169956" y="32361"/>
                    <a:pt x="1169099" y="34838"/>
                    <a:pt x="1168813" y="37695"/>
                  </a:cubicBezTo>
                  <a:lnTo>
                    <a:pt x="1181672" y="37695"/>
                  </a:lnTo>
                  <a:cubicBezTo>
                    <a:pt x="1179005" y="32457"/>
                    <a:pt x="1177100" y="27123"/>
                    <a:pt x="1172147" y="30742"/>
                  </a:cubicBezTo>
                  <a:close/>
                  <a:moveTo>
                    <a:pt x="1416463" y="50459"/>
                  </a:moveTo>
                  <a:lnTo>
                    <a:pt x="1168241" y="50459"/>
                  </a:lnTo>
                  <a:cubicBezTo>
                    <a:pt x="1167860" y="53031"/>
                    <a:pt x="1167194" y="55507"/>
                    <a:pt x="1165670" y="57698"/>
                  </a:cubicBezTo>
                  <a:cubicBezTo>
                    <a:pt x="1159764" y="66652"/>
                    <a:pt x="1142810" y="65413"/>
                    <a:pt x="1137857" y="62175"/>
                  </a:cubicBezTo>
                  <a:cubicBezTo>
                    <a:pt x="1132904" y="58936"/>
                    <a:pt x="1127951" y="56365"/>
                    <a:pt x="1108043" y="57698"/>
                  </a:cubicBezTo>
                  <a:cubicBezTo>
                    <a:pt x="1092422" y="58746"/>
                    <a:pt x="1075754" y="63699"/>
                    <a:pt x="1071372" y="69509"/>
                  </a:cubicBezTo>
                  <a:lnTo>
                    <a:pt x="1425988" y="69509"/>
                  </a:lnTo>
                  <a:cubicBezTo>
                    <a:pt x="1422464" y="63413"/>
                    <a:pt x="1420178" y="55793"/>
                    <a:pt x="1416463" y="50459"/>
                  </a:cubicBezTo>
                  <a:close/>
                  <a:moveTo>
                    <a:pt x="1407509" y="18645"/>
                  </a:moveTo>
                  <a:lnTo>
                    <a:pt x="1361599" y="18645"/>
                  </a:lnTo>
                  <a:cubicBezTo>
                    <a:pt x="1356741" y="21217"/>
                    <a:pt x="1352836" y="23694"/>
                    <a:pt x="1349216" y="22741"/>
                  </a:cubicBezTo>
                  <a:cubicBezTo>
                    <a:pt x="1338072" y="19788"/>
                    <a:pt x="1328071" y="26646"/>
                    <a:pt x="1325309" y="27313"/>
                  </a:cubicBezTo>
                  <a:cubicBezTo>
                    <a:pt x="1301020" y="33600"/>
                    <a:pt x="1281398" y="25027"/>
                    <a:pt x="1277874" y="24361"/>
                  </a:cubicBezTo>
                  <a:cubicBezTo>
                    <a:pt x="1275112" y="23884"/>
                    <a:pt x="1294924" y="27028"/>
                    <a:pt x="1310259" y="24361"/>
                  </a:cubicBezTo>
                  <a:cubicBezTo>
                    <a:pt x="1317689" y="23027"/>
                    <a:pt x="1328357" y="20646"/>
                    <a:pt x="1337691" y="18550"/>
                  </a:cubicBezTo>
                  <a:lnTo>
                    <a:pt x="1213009" y="18550"/>
                  </a:lnTo>
                  <a:cubicBezTo>
                    <a:pt x="1207389" y="20265"/>
                    <a:pt x="1202912" y="20836"/>
                    <a:pt x="1202341" y="21694"/>
                  </a:cubicBezTo>
                  <a:cubicBezTo>
                    <a:pt x="1199293" y="25599"/>
                    <a:pt x="1196435" y="32457"/>
                    <a:pt x="1193578" y="37600"/>
                  </a:cubicBezTo>
                  <a:lnTo>
                    <a:pt x="1410653" y="37600"/>
                  </a:lnTo>
                  <a:cubicBezTo>
                    <a:pt x="1409129" y="30742"/>
                    <a:pt x="1408843" y="23503"/>
                    <a:pt x="1407509" y="18645"/>
                  </a:cubicBezTo>
                  <a:close/>
                  <a:moveTo>
                    <a:pt x="1451134" y="114753"/>
                  </a:moveTo>
                  <a:cubicBezTo>
                    <a:pt x="1451324" y="114562"/>
                    <a:pt x="1451705" y="114181"/>
                    <a:pt x="1451991" y="113895"/>
                  </a:cubicBezTo>
                  <a:lnTo>
                    <a:pt x="1016984" y="113895"/>
                  </a:lnTo>
                  <a:cubicBezTo>
                    <a:pt x="1015460" y="115800"/>
                    <a:pt x="1014508" y="118182"/>
                    <a:pt x="1014317" y="120563"/>
                  </a:cubicBezTo>
                  <a:cubicBezTo>
                    <a:pt x="1013841" y="126945"/>
                    <a:pt x="994981" y="131517"/>
                    <a:pt x="993458" y="131517"/>
                  </a:cubicBezTo>
                  <a:cubicBezTo>
                    <a:pt x="992505" y="131517"/>
                    <a:pt x="982504" y="131231"/>
                    <a:pt x="977456" y="133041"/>
                  </a:cubicBezTo>
                  <a:lnTo>
                    <a:pt x="1443609" y="133041"/>
                  </a:lnTo>
                  <a:cubicBezTo>
                    <a:pt x="1441895" y="124563"/>
                    <a:pt x="1447514" y="118277"/>
                    <a:pt x="1451134" y="114753"/>
                  </a:cubicBezTo>
                  <a:close/>
                  <a:moveTo>
                    <a:pt x="3385090" y="226386"/>
                  </a:moveTo>
                  <a:cubicBezTo>
                    <a:pt x="3376994" y="224481"/>
                    <a:pt x="3345180" y="228291"/>
                    <a:pt x="3338703" y="224481"/>
                  </a:cubicBezTo>
                  <a:cubicBezTo>
                    <a:pt x="3332226" y="220671"/>
                    <a:pt x="3321654" y="215813"/>
                    <a:pt x="3318320" y="218670"/>
                  </a:cubicBezTo>
                  <a:cubicBezTo>
                    <a:pt x="3316796" y="220004"/>
                    <a:pt x="3314319" y="224195"/>
                    <a:pt x="3312224" y="228195"/>
                  </a:cubicBezTo>
                  <a:lnTo>
                    <a:pt x="3389662" y="228195"/>
                  </a:lnTo>
                  <a:cubicBezTo>
                    <a:pt x="3388042" y="227433"/>
                    <a:pt x="3386519" y="226767"/>
                    <a:pt x="3385090" y="226386"/>
                  </a:cubicBezTo>
                  <a:close/>
                  <a:moveTo>
                    <a:pt x="1303496" y="72"/>
                  </a:moveTo>
                  <a:cubicBezTo>
                    <a:pt x="1291685" y="-595"/>
                    <a:pt x="1284065" y="3596"/>
                    <a:pt x="1272254" y="3977"/>
                  </a:cubicBezTo>
                  <a:cubicBezTo>
                    <a:pt x="1262634" y="4263"/>
                    <a:pt x="1251776" y="3977"/>
                    <a:pt x="1242060" y="5977"/>
                  </a:cubicBezTo>
                  <a:lnTo>
                    <a:pt x="1335881" y="5977"/>
                  </a:lnTo>
                  <a:cubicBezTo>
                    <a:pt x="1325404" y="3596"/>
                    <a:pt x="1313593" y="738"/>
                    <a:pt x="1303496" y="72"/>
                  </a:cubicBezTo>
                  <a:close/>
                  <a:moveTo>
                    <a:pt x="2386584" y="224481"/>
                  </a:moveTo>
                  <a:cubicBezTo>
                    <a:pt x="2386298" y="225814"/>
                    <a:pt x="2386108" y="227053"/>
                    <a:pt x="2385917" y="228195"/>
                  </a:cubicBezTo>
                  <a:lnTo>
                    <a:pt x="2403253" y="228195"/>
                  </a:lnTo>
                  <a:cubicBezTo>
                    <a:pt x="2409921" y="226386"/>
                    <a:pt x="2420684" y="222766"/>
                    <a:pt x="2423350" y="228195"/>
                  </a:cubicBezTo>
                  <a:lnTo>
                    <a:pt x="3294983" y="228195"/>
                  </a:lnTo>
                  <a:cubicBezTo>
                    <a:pt x="3287173" y="221814"/>
                    <a:pt x="3264504" y="222576"/>
                    <a:pt x="3257074" y="222576"/>
                  </a:cubicBezTo>
                  <a:cubicBezTo>
                    <a:pt x="3248978" y="222576"/>
                    <a:pt x="3240024" y="224481"/>
                    <a:pt x="3230975" y="225433"/>
                  </a:cubicBezTo>
                  <a:cubicBezTo>
                    <a:pt x="3222022" y="226386"/>
                    <a:pt x="3217164" y="229243"/>
                    <a:pt x="3210592" y="222576"/>
                  </a:cubicBezTo>
                  <a:cubicBezTo>
                    <a:pt x="3204115" y="215813"/>
                    <a:pt x="3195066" y="212956"/>
                    <a:pt x="3191828" y="210098"/>
                  </a:cubicBezTo>
                  <a:cubicBezTo>
                    <a:pt x="3191447" y="209717"/>
                    <a:pt x="3190780" y="209431"/>
                    <a:pt x="3190113" y="209241"/>
                  </a:cubicBezTo>
                  <a:lnTo>
                    <a:pt x="3156490" y="209241"/>
                  </a:lnTo>
                  <a:cubicBezTo>
                    <a:pt x="3142774" y="211146"/>
                    <a:pt x="3129153" y="211146"/>
                    <a:pt x="3129153" y="211146"/>
                  </a:cubicBezTo>
                  <a:cubicBezTo>
                    <a:pt x="3129153" y="211146"/>
                    <a:pt x="3127820" y="210479"/>
                    <a:pt x="3125438" y="209241"/>
                  </a:cubicBezTo>
                  <a:lnTo>
                    <a:pt x="2936081" y="209241"/>
                  </a:lnTo>
                  <a:cubicBezTo>
                    <a:pt x="2932557" y="212098"/>
                    <a:pt x="2928938" y="214479"/>
                    <a:pt x="2926366" y="214003"/>
                  </a:cubicBezTo>
                  <a:cubicBezTo>
                    <a:pt x="2923699" y="213527"/>
                    <a:pt x="2920651" y="211812"/>
                    <a:pt x="2918174" y="209241"/>
                  </a:cubicBezTo>
                  <a:lnTo>
                    <a:pt x="2476596" y="209241"/>
                  </a:lnTo>
                  <a:cubicBezTo>
                    <a:pt x="2478596" y="214194"/>
                    <a:pt x="2480120" y="222195"/>
                    <a:pt x="2476786" y="224576"/>
                  </a:cubicBezTo>
                  <a:cubicBezTo>
                    <a:pt x="2472690" y="227433"/>
                    <a:pt x="2466213" y="226481"/>
                    <a:pt x="2465451" y="217908"/>
                  </a:cubicBezTo>
                  <a:cubicBezTo>
                    <a:pt x="2465070" y="213527"/>
                    <a:pt x="2464594" y="211146"/>
                    <a:pt x="2463070" y="209336"/>
                  </a:cubicBezTo>
                  <a:lnTo>
                    <a:pt x="2411444" y="209336"/>
                  </a:lnTo>
                  <a:cubicBezTo>
                    <a:pt x="2410968" y="210288"/>
                    <a:pt x="2410301" y="211050"/>
                    <a:pt x="2409254" y="211241"/>
                  </a:cubicBezTo>
                  <a:cubicBezTo>
                    <a:pt x="2404777" y="212098"/>
                    <a:pt x="2399729" y="215241"/>
                    <a:pt x="2398205" y="209336"/>
                  </a:cubicBezTo>
                  <a:lnTo>
                    <a:pt x="2383727" y="209336"/>
                  </a:lnTo>
                  <a:cubicBezTo>
                    <a:pt x="2385060" y="213146"/>
                    <a:pt x="2387822" y="217528"/>
                    <a:pt x="2386584" y="224481"/>
                  </a:cubicBezTo>
                  <a:close/>
                  <a:moveTo>
                    <a:pt x="2987802" y="164664"/>
                  </a:moveTo>
                  <a:lnTo>
                    <a:pt x="3064383" y="164664"/>
                  </a:lnTo>
                  <a:cubicBezTo>
                    <a:pt x="3062002" y="161616"/>
                    <a:pt x="3057049" y="156186"/>
                    <a:pt x="3051143" y="156186"/>
                  </a:cubicBezTo>
                  <a:cubicBezTo>
                    <a:pt x="3043047" y="156186"/>
                    <a:pt x="3028379" y="151329"/>
                    <a:pt x="3024283" y="151329"/>
                  </a:cubicBezTo>
                  <a:cubicBezTo>
                    <a:pt x="3020187" y="151329"/>
                    <a:pt x="3023425" y="156186"/>
                    <a:pt x="3015329" y="154186"/>
                  </a:cubicBezTo>
                  <a:cubicBezTo>
                    <a:pt x="3007138" y="152281"/>
                    <a:pt x="2996184" y="158091"/>
                    <a:pt x="2994184" y="152281"/>
                  </a:cubicBezTo>
                  <a:cubicBezTo>
                    <a:pt x="2990850" y="142661"/>
                    <a:pt x="2979706" y="159139"/>
                    <a:pt x="2987802" y="164664"/>
                  </a:cubicBezTo>
                  <a:close/>
                  <a:moveTo>
                    <a:pt x="2767679" y="152281"/>
                  </a:moveTo>
                  <a:cubicBezTo>
                    <a:pt x="2760536" y="146661"/>
                    <a:pt x="2744915" y="146471"/>
                    <a:pt x="2737390" y="145614"/>
                  </a:cubicBezTo>
                  <a:lnTo>
                    <a:pt x="2706434" y="145614"/>
                  </a:lnTo>
                  <a:cubicBezTo>
                    <a:pt x="2698528" y="148090"/>
                    <a:pt x="2696147" y="152472"/>
                    <a:pt x="2691956" y="147519"/>
                  </a:cubicBezTo>
                  <a:cubicBezTo>
                    <a:pt x="2691098" y="146471"/>
                    <a:pt x="2690908" y="145995"/>
                    <a:pt x="2691098" y="145614"/>
                  </a:cubicBezTo>
                  <a:lnTo>
                    <a:pt x="2642902" y="145614"/>
                  </a:lnTo>
                  <a:cubicBezTo>
                    <a:pt x="2631758" y="152091"/>
                    <a:pt x="2624233" y="153329"/>
                    <a:pt x="2621090" y="154186"/>
                  </a:cubicBezTo>
                  <a:cubicBezTo>
                    <a:pt x="2617851" y="155139"/>
                    <a:pt x="2595182" y="150567"/>
                    <a:pt x="2595086" y="147424"/>
                  </a:cubicBezTo>
                  <a:cubicBezTo>
                    <a:pt x="2595086" y="146757"/>
                    <a:pt x="2594991" y="146185"/>
                    <a:pt x="2594991" y="145519"/>
                  </a:cubicBezTo>
                  <a:lnTo>
                    <a:pt x="2582704" y="145519"/>
                  </a:lnTo>
                  <a:cubicBezTo>
                    <a:pt x="2580323" y="148376"/>
                    <a:pt x="2577846" y="151138"/>
                    <a:pt x="2575560" y="152186"/>
                  </a:cubicBezTo>
                  <a:cubicBezTo>
                    <a:pt x="2567369" y="156091"/>
                    <a:pt x="2561749" y="161806"/>
                    <a:pt x="2553557" y="159901"/>
                  </a:cubicBezTo>
                  <a:cubicBezTo>
                    <a:pt x="2545366" y="157996"/>
                    <a:pt x="2532317" y="157996"/>
                    <a:pt x="2524221" y="161806"/>
                  </a:cubicBezTo>
                  <a:cubicBezTo>
                    <a:pt x="2521744" y="162949"/>
                    <a:pt x="2519458" y="163807"/>
                    <a:pt x="2517267" y="164569"/>
                  </a:cubicBezTo>
                  <a:lnTo>
                    <a:pt x="2767108" y="164569"/>
                  </a:lnTo>
                  <a:cubicBezTo>
                    <a:pt x="2769965" y="160187"/>
                    <a:pt x="2771585" y="155329"/>
                    <a:pt x="2767679" y="152281"/>
                  </a:cubicBezTo>
                  <a:close/>
                  <a:moveTo>
                    <a:pt x="2839403" y="733497"/>
                  </a:moveTo>
                  <a:cubicBezTo>
                    <a:pt x="2837688" y="733783"/>
                    <a:pt x="2835974" y="734830"/>
                    <a:pt x="2834450" y="736164"/>
                  </a:cubicBezTo>
                  <a:lnTo>
                    <a:pt x="2843308" y="736164"/>
                  </a:lnTo>
                  <a:cubicBezTo>
                    <a:pt x="2842736" y="734259"/>
                    <a:pt x="2841498" y="733116"/>
                    <a:pt x="2839403" y="733497"/>
                  </a:cubicBezTo>
                  <a:close/>
                  <a:moveTo>
                    <a:pt x="3163538" y="386977"/>
                  </a:moveTo>
                  <a:lnTo>
                    <a:pt x="3232975" y="386977"/>
                  </a:lnTo>
                  <a:cubicBezTo>
                    <a:pt x="3233547" y="381167"/>
                    <a:pt x="3236309" y="374404"/>
                    <a:pt x="3238500" y="367927"/>
                  </a:cubicBezTo>
                  <a:lnTo>
                    <a:pt x="3172873" y="367927"/>
                  </a:lnTo>
                  <a:cubicBezTo>
                    <a:pt x="3167634" y="375166"/>
                    <a:pt x="3164205" y="379357"/>
                    <a:pt x="3163538" y="386977"/>
                  </a:cubicBezTo>
                  <a:close/>
                  <a:moveTo>
                    <a:pt x="3357372" y="1487020"/>
                  </a:moveTo>
                  <a:cubicBezTo>
                    <a:pt x="3362801" y="1488448"/>
                    <a:pt x="3365468" y="1484067"/>
                    <a:pt x="3367850" y="1479019"/>
                  </a:cubicBezTo>
                  <a:lnTo>
                    <a:pt x="3355086" y="1479019"/>
                  </a:lnTo>
                  <a:cubicBezTo>
                    <a:pt x="3353562" y="1482638"/>
                    <a:pt x="3352991" y="1485877"/>
                    <a:pt x="3357372" y="1487020"/>
                  </a:cubicBezTo>
                  <a:close/>
                  <a:moveTo>
                    <a:pt x="2963990" y="1389864"/>
                  </a:moveTo>
                  <a:cubicBezTo>
                    <a:pt x="2967419" y="1392722"/>
                    <a:pt x="2966752" y="1398056"/>
                    <a:pt x="2965418" y="1402914"/>
                  </a:cubicBezTo>
                  <a:lnTo>
                    <a:pt x="2980849" y="1402914"/>
                  </a:lnTo>
                  <a:cubicBezTo>
                    <a:pt x="2983040" y="1400056"/>
                    <a:pt x="2986183" y="1397104"/>
                    <a:pt x="2990850" y="1393770"/>
                  </a:cubicBezTo>
                  <a:cubicBezTo>
                    <a:pt x="2996660" y="1389579"/>
                    <a:pt x="2995041" y="1395865"/>
                    <a:pt x="2994755" y="1402914"/>
                  </a:cubicBezTo>
                  <a:lnTo>
                    <a:pt x="3129439" y="1402914"/>
                  </a:lnTo>
                  <a:cubicBezTo>
                    <a:pt x="3134773" y="1397199"/>
                    <a:pt x="3142107" y="1390627"/>
                    <a:pt x="3148108" y="1383864"/>
                  </a:cubicBezTo>
                  <a:lnTo>
                    <a:pt x="2951702" y="1383864"/>
                  </a:lnTo>
                  <a:cubicBezTo>
                    <a:pt x="2956370" y="1385388"/>
                    <a:pt x="2960751" y="1387102"/>
                    <a:pt x="2963990" y="1389864"/>
                  </a:cubicBezTo>
                  <a:close/>
                  <a:moveTo>
                    <a:pt x="2757773" y="1275850"/>
                  </a:moveTo>
                  <a:lnTo>
                    <a:pt x="3123819" y="1275850"/>
                  </a:lnTo>
                  <a:cubicBezTo>
                    <a:pt x="3121438" y="1268516"/>
                    <a:pt x="3120295" y="1261944"/>
                    <a:pt x="3120009" y="1256800"/>
                  </a:cubicBezTo>
                  <a:lnTo>
                    <a:pt x="2778729" y="1256800"/>
                  </a:lnTo>
                  <a:cubicBezTo>
                    <a:pt x="2773013" y="1261563"/>
                    <a:pt x="2767394" y="1266421"/>
                    <a:pt x="2764441" y="1268516"/>
                  </a:cubicBezTo>
                  <a:cubicBezTo>
                    <a:pt x="2762441" y="1270040"/>
                    <a:pt x="2760059" y="1272802"/>
                    <a:pt x="2757773" y="1275850"/>
                  </a:cubicBezTo>
                  <a:close/>
                  <a:moveTo>
                    <a:pt x="3144203" y="1320332"/>
                  </a:moveTo>
                  <a:lnTo>
                    <a:pt x="2763584" y="1320332"/>
                  </a:lnTo>
                  <a:cubicBezTo>
                    <a:pt x="2762822" y="1325380"/>
                    <a:pt x="2764060" y="1332619"/>
                    <a:pt x="2769204" y="1339382"/>
                  </a:cubicBezTo>
                  <a:lnTo>
                    <a:pt x="3151823" y="1339382"/>
                  </a:lnTo>
                  <a:cubicBezTo>
                    <a:pt x="3149537" y="1333096"/>
                    <a:pt x="3146965" y="1326619"/>
                    <a:pt x="3144203" y="1320332"/>
                  </a:cubicBezTo>
                  <a:close/>
                  <a:moveTo>
                    <a:pt x="3076385" y="1212319"/>
                  </a:moveTo>
                  <a:cubicBezTo>
                    <a:pt x="3075432" y="1207556"/>
                    <a:pt x="3074480" y="1202889"/>
                    <a:pt x="3073146" y="1199269"/>
                  </a:cubicBezTo>
                  <a:cubicBezTo>
                    <a:pt x="3072384" y="1197174"/>
                    <a:pt x="3071336" y="1195269"/>
                    <a:pt x="3070384" y="1193269"/>
                  </a:cubicBezTo>
                  <a:lnTo>
                    <a:pt x="3034379" y="1193269"/>
                  </a:lnTo>
                  <a:cubicBezTo>
                    <a:pt x="3032570" y="1199841"/>
                    <a:pt x="3029712" y="1206699"/>
                    <a:pt x="3027712" y="1212319"/>
                  </a:cubicBezTo>
                  <a:lnTo>
                    <a:pt x="3076385" y="1212319"/>
                  </a:lnTo>
                  <a:close/>
                  <a:moveTo>
                    <a:pt x="3340132" y="1479019"/>
                  </a:moveTo>
                  <a:lnTo>
                    <a:pt x="3333655" y="1479019"/>
                  </a:lnTo>
                  <a:cubicBezTo>
                    <a:pt x="3330988" y="1481686"/>
                    <a:pt x="3326130" y="1483305"/>
                    <a:pt x="3322320" y="1487020"/>
                  </a:cubicBezTo>
                  <a:cubicBezTo>
                    <a:pt x="3318510" y="1490830"/>
                    <a:pt x="3320510" y="1492830"/>
                    <a:pt x="3315081" y="1498069"/>
                  </a:cubicBezTo>
                  <a:lnTo>
                    <a:pt x="3345371" y="1498069"/>
                  </a:lnTo>
                  <a:cubicBezTo>
                    <a:pt x="3347561" y="1491972"/>
                    <a:pt x="3347561" y="1487020"/>
                    <a:pt x="3347561" y="1487020"/>
                  </a:cubicBezTo>
                  <a:cubicBezTo>
                    <a:pt x="3347561" y="1487020"/>
                    <a:pt x="3343561" y="1482257"/>
                    <a:pt x="3340132" y="1479019"/>
                  </a:cubicBezTo>
                  <a:close/>
                  <a:moveTo>
                    <a:pt x="3290602" y="1546646"/>
                  </a:moveTo>
                  <a:cubicBezTo>
                    <a:pt x="3302032" y="1547503"/>
                    <a:pt x="3300889" y="1549789"/>
                    <a:pt x="3306604" y="1542455"/>
                  </a:cubicBezTo>
                  <a:lnTo>
                    <a:pt x="3276696" y="1542455"/>
                  </a:lnTo>
                  <a:cubicBezTo>
                    <a:pt x="3279553" y="1544836"/>
                    <a:pt x="3284315" y="1546170"/>
                    <a:pt x="3290602" y="1546646"/>
                  </a:cubicBezTo>
                  <a:close/>
                  <a:moveTo>
                    <a:pt x="1296353" y="1053632"/>
                  </a:moveTo>
                  <a:cubicBezTo>
                    <a:pt x="1290352" y="1049060"/>
                    <a:pt x="1283018" y="1045917"/>
                    <a:pt x="1279684" y="1047250"/>
                  </a:cubicBezTo>
                  <a:cubicBezTo>
                    <a:pt x="1274826" y="1049155"/>
                    <a:pt x="1266635" y="1051060"/>
                    <a:pt x="1260158" y="1046298"/>
                  </a:cubicBezTo>
                  <a:cubicBezTo>
                    <a:pt x="1255014" y="1042583"/>
                    <a:pt x="1247489" y="1038202"/>
                    <a:pt x="1242441" y="1034582"/>
                  </a:cubicBezTo>
                  <a:lnTo>
                    <a:pt x="1207103" y="1034582"/>
                  </a:lnTo>
                  <a:cubicBezTo>
                    <a:pt x="1201579" y="1044679"/>
                    <a:pt x="1207294" y="1048108"/>
                    <a:pt x="1195007" y="1046298"/>
                  </a:cubicBezTo>
                  <a:cubicBezTo>
                    <a:pt x="1183100" y="1044583"/>
                    <a:pt x="1194340" y="1043536"/>
                    <a:pt x="1201960" y="1034582"/>
                  </a:cubicBezTo>
                  <a:lnTo>
                    <a:pt x="896588" y="1034582"/>
                  </a:lnTo>
                  <a:cubicBezTo>
                    <a:pt x="897541" y="1040964"/>
                    <a:pt x="898398" y="1049060"/>
                    <a:pt x="897350" y="1053632"/>
                  </a:cubicBezTo>
                  <a:lnTo>
                    <a:pt x="1296353" y="1053632"/>
                  </a:lnTo>
                  <a:close/>
                  <a:moveTo>
                    <a:pt x="876586" y="856750"/>
                  </a:moveTo>
                  <a:cubicBezTo>
                    <a:pt x="877634" y="853321"/>
                    <a:pt x="875348" y="848463"/>
                    <a:pt x="872014" y="844082"/>
                  </a:cubicBezTo>
                  <a:lnTo>
                    <a:pt x="778097" y="844082"/>
                  </a:lnTo>
                  <a:cubicBezTo>
                    <a:pt x="778669" y="844749"/>
                    <a:pt x="779145" y="845416"/>
                    <a:pt x="779717" y="846082"/>
                  </a:cubicBezTo>
                  <a:cubicBezTo>
                    <a:pt x="783812" y="850940"/>
                    <a:pt x="795147" y="863418"/>
                    <a:pt x="800862" y="862465"/>
                  </a:cubicBezTo>
                  <a:cubicBezTo>
                    <a:pt x="802196" y="862275"/>
                    <a:pt x="803624" y="862561"/>
                    <a:pt x="805053" y="863132"/>
                  </a:cubicBezTo>
                  <a:lnTo>
                    <a:pt x="874967" y="863132"/>
                  </a:lnTo>
                  <a:cubicBezTo>
                    <a:pt x="875443" y="860751"/>
                    <a:pt x="876014" y="858560"/>
                    <a:pt x="876586" y="856750"/>
                  </a:cubicBezTo>
                  <a:close/>
                  <a:moveTo>
                    <a:pt x="998982" y="1275850"/>
                  </a:moveTo>
                  <a:lnTo>
                    <a:pt x="1275207" y="1275850"/>
                  </a:lnTo>
                  <a:cubicBezTo>
                    <a:pt x="1275683" y="1275374"/>
                    <a:pt x="1276160" y="1274898"/>
                    <a:pt x="1276540" y="1274326"/>
                  </a:cubicBezTo>
                  <a:cubicBezTo>
                    <a:pt x="1278827" y="1270326"/>
                    <a:pt x="1281017" y="1263087"/>
                    <a:pt x="1283875" y="1256800"/>
                  </a:cubicBezTo>
                  <a:lnTo>
                    <a:pt x="1000792" y="1256800"/>
                  </a:lnTo>
                  <a:cubicBezTo>
                    <a:pt x="1000315" y="1261753"/>
                    <a:pt x="999744" y="1268611"/>
                    <a:pt x="998982" y="1275850"/>
                  </a:cubicBezTo>
                  <a:close/>
                  <a:moveTo>
                    <a:pt x="2829592" y="765310"/>
                  </a:moveTo>
                  <a:cubicBezTo>
                    <a:pt x="2834354" y="764834"/>
                    <a:pt x="2839307" y="756738"/>
                    <a:pt x="2841879" y="748832"/>
                  </a:cubicBezTo>
                  <a:lnTo>
                    <a:pt x="2826830" y="748832"/>
                  </a:lnTo>
                  <a:cubicBezTo>
                    <a:pt x="2824163" y="757214"/>
                    <a:pt x="2824353" y="765787"/>
                    <a:pt x="2829592" y="765310"/>
                  </a:cubicBezTo>
                  <a:close/>
                  <a:moveTo>
                    <a:pt x="2886551" y="939332"/>
                  </a:moveTo>
                  <a:lnTo>
                    <a:pt x="2862929" y="939332"/>
                  </a:lnTo>
                  <a:cubicBezTo>
                    <a:pt x="2863215" y="939713"/>
                    <a:pt x="2863596" y="939999"/>
                    <a:pt x="2863787" y="940475"/>
                  </a:cubicBezTo>
                  <a:cubicBezTo>
                    <a:pt x="2867787" y="949143"/>
                    <a:pt x="2867787" y="950095"/>
                    <a:pt x="2875979" y="948190"/>
                  </a:cubicBezTo>
                  <a:cubicBezTo>
                    <a:pt x="2879979" y="947238"/>
                    <a:pt x="2883884" y="943618"/>
                    <a:pt x="2886551" y="939332"/>
                  </a:cubicBezTo>
                  <a:close/>
                  <a:moveTo>
                    <a:pt x="2841117" y="926664"/>
                  </a:moveTo>
                  <a:lnTo>
                    <a:pt x="2889980" y="926664"/>
                  </a:lnTo>
                  <a:cubicBezTo>
                    <a:pt x="2889885" y="926473"/>
                    <a:pt x="2889980" y="926187"/>
                    <a:pt x="2889885" y="925997"/>
                  </a:cubicBezTo>
                  <a:cubicBezTo>
                    <a:pt x="2887409" y="919234"/>
                    <a:pt x="2876836" y="909614"/>
                    <a:pt x="2876836" y="909614"/>
                  </a:cubicBezTo>
                  <a:cubicBezTo>
                    <a:pt x="2865406" y="926950"/>
                    <a:pt x="2866263" y="923044"/>
                    <a:pt x="2858072" y="919234"/>
                  </a:cubicBezTo>
                  <a:cubicBezTo>
                    <a:pt x="2852547" y="916662"/>
                    <a:pt x="2844832" y="921616"/>
                    <a:pt x="2841117" y="926664"/>
                  </a:cubicBezTo>
                  <a:close/>
                  <a:moveTo>
                    <a:pt x="2788920" y="759500"/>
                  </a:moveTo>
                  <a:cubicBezTo>
                    <a:pt x="2793302" y="756738"/>
                    <a:pt x="2796921" y="752928"/>
                    <a:pt x="2800255" y="748832"/>
                  </a:cubicBezTo>
                  <a:lnTo>
                    <a:pt x="2335721" y="748832"/>
                  </a:lnTo>
                  <a:cubicBezTo>
                    <a:pt x="2338959" y="750451"/>
                    <a:pt x="2341340" y="753309"/>
                    <a:pt x="2340959" y="759500"/>
                  </a:cubicBezTo>
                  <a:cubicBezTo>
                    <a:pt x="2340769" y="762453"/>
                    <a:pt x="2340959" y="765215"/>
                    <a:pt x="2341436" y="767882"/>
                  </a:cubicBezTo>
                  <a:lnTo>
                    <a:pt x="2541651" y="767882"/>
                  </a:lnTo>
                  <a:cubicBezTo>
                    <a:pt x="2541842" y="767691"/>
                    <a:pt x="2542032" y="767501"/>
                    <a:pt x="2542223" y="767215"/>
                  </a:cubicBezTo>
                  <a:cubicBezTo>
                    <a:pt x="2547080" y="761500"/>
                    <a:pt x="2551843" y="757690"/>
                    <a:pt x="2554319" y="767882"/>
                  </a:cubicBezTo>
                  <a:lnTo>
                    <a:pt x="2769394" y="767882"/>
                  </a:lnTo>
                  <a:cubicBezTo>
                    <a:pt x="2776442" y="765691"/>
                    <a:pt x="2783872" y="762738"/>
                    <a:pt x="2788920" y="759500"/>
                  </a:cubicBezTo>
                  <a:close/>
                  <a:moveTo>
                    <a:pt x="2847499" y="888469"/>
                  </a:moveTo>
                  <a:cubicBezTo>
                    <a:pt x="2846451" y="888945"/>
                    <a:pt x="2844832" y="891707"/>
                    <a:pt x="2843594" y="894850"/>
                  </a:cubicBezTo>
                  <a:lnTo>
                    <a:pt x="2861024" y="894850"/>
                  </a:lnTo>
                  <a:cubicBezTo>
                    <a:pt x="2857310" y="890183"/>
                    <a:pt x="2852547" y="886278"/>
                    <a:pt x="2847499" y="888469"/>
                  </a:cubicBezTo>
                  <a:close/>
                  <a:moveTo>
                    <a:pt x="3036475" y="1130975"/>
                  </a:moveTo>
                  <a:cubicBezTo>
                    <a:pt x="3037523" y="1130880"/>
                    <a:pt x="3038571" y="1130404"/>
                    <a:pt x="3039523" y="1129832"/>
                  </a:cubicBezTo>
                  <a:lnTo>
                    <a:pt x="3032379" y="1129832"/>
                  </a:lnTo>
                  <a:cubicBezTo>
                    <a:pt x="3033713" y="1130594"/>
                    <a:pt x="3035046" y="1131166"/>
                    <a:pt x="3036475" y="1130975"/>
                  </a:cubicBezTo>
                  <a:close/>
                  <a:moveTo>
                    <a:pt x="3038094" y="1136785"/>
                  </a:moveTo>
                  <a:cubicBezTo>
                    <a:pt x="3037142" y="1137547"/>
                    <a:pt x="3035332" y="1142596"/>
                    <a:pt x="3033903" y="1148882"/>
                  </a:cubicBezTo>
                  <a:lnTo>
                    <a:pt x="3043428" y="1148882"/>
                  </a:lnTo>
                  <a:cubicBezTo>
                    <a:pt x="3041047" y="1141548"/>
                    <a:pt x="3039332" y="1135738"/>
                    <a:pt x="3038094" y="1136785"/>
                  </a:cubicBezTo>
                  <a:close/>
                  <a:moveTo>
                    <a:pt x="2933510" y="1021914"/>
                  </a:moveTo>
                  <a:lnTo>
                    <a:pt x="2947130" y="1021914"/>
                  </a:lnTo>
                  <a:cubicBezTo>
                    <a:pt x="2944559" y="1016675"/>
                    <a:pt x="2939701" y="1015437"/>
                    <a:pt x="2933510" y="1021914"/>
                  </a:cubicBezTo>
                  <a:close/>
                  <a:moveTo>
                    <a:pt x="2913507" y="1002864"/>
                  </a:moveTo>
                  <a:lnTo>
                    <a:pt x="2901029" y="1002864"/>
                  </a:lnTo>
                  <a:cubicBezTo>
                    <a:pt x="2898172" y="1009436"/>
                    <a:pt x="2896362" y="1017151"/>
                    <a:pt x="2897315" y="1021914"/>
                  </a:cubicBezTo>
                  <a:lnTo>
                    <a:pt x="2907411" y="1021914"/>
                  </a:lnTo>
                  <a:cubicBezTo>
                    <a:pt x="2910459" y="1017151"/>
                    <a:pt x="2912745" y="1009341"/>
                    <a:pt x="2913507" y="1002864"/>
                  </a:cubicBezTo>
                  <a:close/>
                  <a:moveTo>
                    <a:pt x="2813399" y="958382"/>
                  </a:moveTo>
                  <a:lnTo>
                    <a:pt x="2815685" y="958382"/>
                  </a:lnTo>
                  <a:cubicBezTo>
                    <a:pt x="2815495" y="957620"/>
                    <a:pt x="2814638" y="957811"/>
                    <a:pt x="2813399" y="958382"/>
                  </a:cubicBezTo>
                  <a:close/>
                  <a:moveTo>
                    <a:pt x="100394" y="402503"/>
                  </a:moveTo>
                  <a:cubicBezTo>
                    <a:pt x="102775" y="402217"/>
                    <a:pt x="106490" y="401074"/>
                    <a:pt x="110585" y="399645"/>
                  </a:cubicBezTo>
                  <a:lnTo>
                    <a:pt x="95631" y="399645"/>
                  </a:lnTo>
                  <a:cubicBezTo>
                    <a:pt x="96202" y="401455"/>
                    <a:pt x="97631" y="402884"/>
                    <a:pt x="100394" y="402503"/>
                  </a:cubicBezTo>
                  <a:close/>
                  <a:moveTo>
                    <a:pt x="764953" y="150091"/>
                  </a:moveTo>
                  <a:cubicBezTo>
                    <a:pt x="772001" y="153329"/>
                    <a:pt x="785527" y="153900"/>
                    <a:pt x="789908" y="160378"/>
                  </a:cubicBezTo>
                  <a:cubicBezTo>
                    <a:pt x="790956" y="161902"/>
                    <a:pt x="792671" y="163425"/>
                    <a:pt x="794576" y="164759"/>
                  </a:cubicBezTo>
                  <a:lnTo>
                    <a:pt x="901446" y="164759"/>
                  </a:lnTo>
                  <a:cubicBezTo>
                    <a:pt x="895636" y="162378"/>
                    <a:pt x="884682" y="159901"/>
                    <a:pt x="881253" y="160378"/>
                  </a:cubicBezTo>
                  <a:cubicBezTo>
                    <a:pt x="876395" y="161044"/>
                    <a:pt x="848677" y="161044"/>
                    <a:pt x="840486" y="160378"/>
                  </a:cubicBezTo>
                  <a:cubicBezTo>
                    <a:pt x="832294" y="159711"/>
                    <a:pt x="822008" y="159711"/>
                    <a:pt x="815531" y="160378"/>
                  </a:cubicBezTo>
                  <a:cubicBezTo>
                    <a:pt x="809054" y="161044"/>
                    <a:pt x="804101" y="155234"/>
                    <a:pt x="799243" y="151995"/>
                  </a:cubicBezTo>
                  <a:cubicBezTo>
                    <a:pt x="797243" y="150662"/>
                    <a:pt x="794290" y="148186"/>
                    <a:pt x="790956" y="145614"/>
                  </a:cubicBezTo>
                  <a:lnTo>
                    <a:pt x="756285" y="145614"/>
                  </a:lnTo>
                  <a:cubicBezTo>
                    <a:pt x="759333" y="147328"/>
                    <a:pt x="762381" y="148852"/>
                    <a:pt x="764953" y="150091"/>
                  </a:cubicBezTo>
                  <a:close/>
                  <a:moveTo>
                    <a:pt x="1786319" y="607195"/>
                  </a:moveTo>
                  <a:cubicBezTo>
                    <a:pt x="1779842" y="586050"/>
                    <a:pt x="1757744" y="590145"/>
                    <a:pt x="1752029" y="593003"/>
                  </a:cubicBezTo>
                  <a:cubicBezTo>
                    <a:pt x="1746314" y="595861"/>
                    <a:pt x="1705642" y="594908"/>
                    <a:pt x="1702308" y="594908"/>
                  </a:cubicBezTo>
                  <a:cubicBezTo>
                    <a:pt x="1699070" y="594908"/>
                    <a:pt x="1675448" y="604528"/>
                    <a:pt x="1668113" y="608433"/>
                  </a:cubicBezTo>
                  <a:cubicBezTo>
                    <a:pt x="1667637" y="608624"/>
                    <a:pt x="1667161" y="608910"/>
                    <a:pt x="1666685" y="609100"/>
                  </a:cubicBezTo>
                  <a:lnTo>
                    <a:pt x="1786795" y="609100"/>
                  </a:lnTo>
                  <a:cubicBezTo>
                    <a:pt x="1786700" y="608529"/>
                    <a:pt x="1786509" y="607957"/>
                    <a:pt x="1786319" y="607195"/>
                  </a:cubicBezTo>
                  <a:close/>
                  <a:moveTo>
                    <a:pt x="2221992" y="185047"/>
                  </a:moveTo>
                  <a:cubicBezTo>
                    <a:pt x="2225802" y="182571"/>
                    <a:pt x="2229707" y="179904"/>
                    <a:pt x="2233803" y="177427"/>
                  </a:cubicBezTo>
                  <a:lnTo>
                    <a:pt x="2200656" y="177427"/>
                  </a:lnTo>
                  <a:cubicBezTo>
                    <a:pt x="2190750" y="182666"/>
                    <a:pt x="2180177" y="188571"/>
                    <a:pt x="2175605" y="190857"/>
                  </a:cubicBezTo>
                  <a:cubicBezTo>
                    <a:pt x="2173510" y="191905"/>
                    <a:pt x="2171510" y="194096"/>
                    <a:pt x="2169986" y="196477"/>
                  </a:cubicBezTo>
                  <a:lnTo>
                    <a:pt x="2214658" y="196477"/>
                  </a:lnTo>
                  <a:cubicBezTo>
                    <a:pt x="2214086" y="193429"/>
                    <a:pt x="2215706" y="189048"/>
                    <a:pt x="2221992" y="185047"/>
                  </a:cubicBezTo>
                  <a:close/>
                  <a:moveTo>
                    <a:pt x="1788414" y="386977"/>
                  </a:moveTo>
                  <a:lnTo>
                    <a:pt x="1798225" y="386977"/>
                  </a:lnTo>
                  <a:cubicBezTo>
                    <a:pt x="1808702" y="384596"/>
                    <a:pt x="1828705" y="379453"/>
                    <a:pt x="1828705" y="379453"/>
                  </a:cubicBezTo>
                  <a:cubicBezTo>
                    <a:pt x="1828705" y="379453"/>
                    <a:pt x="1837468" y="374976"/>
                    <a:pt x="1836896" y="367927"/>
                  </a:cubicBezTo>
                  <a:lnTo>
                    <a:pt x="1785557" y="367927"/>
                  </a:lnTo>
                  <a:cubicBezTo>
                    <a:pt x="1786890" y="371832"/>
                    <a:pt x="1787747" y="375262"/>
                    <a:pt x="1787176" y="377548"/>
                  </a:cubicBezTo>
                  <a:cubicBezTo>
                    <a:pt x="1786033" y="381262"/>
                    <a:pt x="1786414" y="385072"/>
                    <a:pt x="1788414" y="386977"/>
                  </a:cubicBezTo>
                  <a:close/>
                  <a:moveTo>
                    <a:pt x="1642967" y="407361"/>
                  </a:moveTo>
                  <a:cubicBezTo>
                    <a:pt x="1640110" y="409075"/>
                    <a:pt x="1634966" y="413647"/>
                    <a:pt x="1629823" y="418695"/>
                  </a:cubicBezTo>
                  <a:lnTo>
                    <a:pt x="1687354" y="418695"/>
                  </a:lnTo>
                  <a:cubicBezTo>
                    <a:pt x="1684115" y="414028"/>
                    <a:pt x="1679734" y="409552"/>
                    <a:pt x="1675448" y="407361"/>
                  </a:cubicBezTo>
                  <a:cubicBezTo>
                    <a:pt x="1672971" y="406027"/>
                    <a:pt x="1670304" y="403074"/>
                    <a:pt x="1667732" y="399645"/>
                  </a:cubicBezTo>
                  <a:lnTo>
                    <a:pt x="1634014" y="399645"/>
                  </a:lnTo>
                  <a:cubicBezTo>
                    <a:pt x="1641158" y="402217"/>
                    <a:pt x="1647349" y="404789"/>
                    <a:pt x="1642967" y="407361"/>
                  </a:cubicBezTo>
                  <a:close/>
                  <a:moveTo>
                    <a:pt x="1525524" y="273916"/>
                  </a:moveTo>
                  <a:cubicBezTo>
                    <a:pt x="1525143" y="273439"/>
                    <a:pt x="1524572" y="273058"/>
                    <a:pt x="1524095" y="272677"/>
                  </a:cubicBezTo>
                  <a:lnTo>
                    <a:pt x="1435227" y="272677"/>
                  </a:lnTo>
                  <a:cubicBezTo>
                    <a:pt x="1435132" y="274201"/>
                    <a:pt x="1435608" y="276106"/>
                    <a:pt x="1437037" y="279059"/>
                  </a:cubicBezTo>
                  <a:cubicBezTo>
                    <a:pt x="1440180" y="285631"/>
                    <a:pt x="1442752" y="290013"/>
                    <a:pt x="1445419" y="291727"/>
                  </a:cubicBezTo>
                  <a:lnTo>
                    <a:pt x="1504093" y="291727"/>
                  </a:lnTo>
                  <a:cubicBezTo>
                    <a:pt x="1509046" y="289727"/>
                    <a:pt x="1517904" y="289346"/>
                    <a:pt x="1517904" y="289346"/>
                  </a:cubicBezTo>
                  <a:cubicBezTo>
                    <a:pt x="1517904" y="289346"/>
                    <a:pt x="1529906" y="278392"/>
                    <a:pt x="1525524" y="273916"/>
                  </a:cubicBezTo>
                  <a:close/>
                  <a:moveTo>
                    <a:pt x="494538" y="213908"/>
                  </a:moveTo>
                  <a:cubicBezTo>
                    <a:pt x="505397" y="213146"/>
                    <a:pt x="515207" y="212956"/>
                    <a:pt x="520541" y="209145"/>
                  </a:cubicBezTo>
                  <a:lnTo>
                    <a:pt x="484156" y="209145"/>
                  </a:lnTo>
                  <a:cubicBezTo>
                    <a:pt x="486156" y="211717"/>
                    <a:pt x="486442" y="214479"/>
                    <a:pt x="494538" y="213908"/>
                  </a:cubicBezTo>
                  <a:close/>
                  <a:moveTo>
                    <a:pt x="545116" y="220671"/>
                  </a:moveTo>
                  <a:cubicBezTo>
                    <a:pt x="545116" y="220671"/>
                    <a:pt x="549974" y="225243"/>
                    <a:pt x="553688" y="228195"/>
                  </a:cubicBezTo>
                  <a:lnTo>
                    <a:pt x="703231" y="228195"/>
                  </a:lnTo>
                  <a:cubicBezTo>
                    <a:pt x="703421" y="227910"/>
                    <a:pt x="703707" y="227719"/>
                    <a:pt x="703898" y="227338"/>
                  </a:cubicBezTo>
                  <a:cubicBezTo>
                    <a:pt x="710470" y="216766"/>
                    <a:pt x="695801" y="214861"/>
                    <a:pt x="689229" y="214861"/>
                  </a:cubicBezTo>
                  <a:cubicBezTo>
                    <a:pt x="684467" y="214861"/>
                    <a:pt x="680561" y="213336"/>
                    <a:pt x="675989" y="209145"/>
                  </a:cubicBezTo>
                  <a:lnTo>
                    <a:pt x="643033" y="209145"/>
                  </a:lnTo>
                  <a:cubicBezTo>
                    <a:pt x="643128" y="210765"/>
                    <a:pt x="642652" y="211241"/>
                    <a:pt x="641128" y="210003"/>
                  </a:cubicBezTo>
                  <a:cubicBezTo>
                    <a:pt x="640747" y="209717"/>
                    <a:pt x="640556" y="209431"/>
                    <a:pt x="640271" y="209145"/>
                  </a:cubicBezTo>
                  <a:lnTo>
                    <a:pt x="537020" y="209145"/>
                  </a:lnTo>
                  <a:cubicBezTo>
                    <a:pt x="540830" y="214670"/>
                    <a:pt x="545116" y="220671"/>
                    <a:pt x="545116" y="220671"/>
                  </a:cubicBezTo>
                  <a:close/>
                  <a:moveTo>
                    <a:pt x="673799" y="151995"/>
                  </a:moveTo>
                  <a:cubicBezTo>
                    <a:pt x="671322" y="154567"/>
                    <a:pt x="671798" y="160282"/>
                    <a:pt x="672275" y="164664"/>
                  </a:cubicBezTo>
                  <a:lnTo>
                    <a:pt x="684657" y="164664"/>
                  </a:lnTo>
                  <a:cubicBezTo>
                    <a:pt x="685324" y="163616"/>
                    <a:pt x="686086" y="162854"/>
                    <a:pt x="686848" y="162854"/>
                  </a:cubicBezTo>
                  <a:cubicBezTo>
                    <a:pt x="689991" y="162854"/>
                    <a:pt x="705326" y="158853"/>
                    <a:pt x="709041" y="164664"/>
                  </a:cubicBezTo>
                  <a:lnTo>
                    <a:pt x="730187" y="164664"/>
                  </a:lnTo>
                  <a:cubicBezTo>
                    <a:pt x="732377" y="162092"/>
                    <a:pt x="733806" y="159235"/>
                    <a:pt x="734092" y="157711"/>
                  </a:cubicBezTo>
                  <a:cubicBezTo>
                    <a:pt x="734663" y="154472"/>
                    <a:pt x="730282" y="148090"/>
                    <a:pt x="719995" y="149328"/>
                  </a:cubicBezTo>
                  <a:cubicBezTo>
                    <a:pt x="709613" y="150757"/>
                    <a:pt x="678085" y="147519"/>
                    <a:pt x="673799" y="151995"/>
                  </a:cubicBezTo>
                  <a:close/>
                  <a:moveTo>
                    <a:pt x="668369" y="196477"/>
                  </a:moveTo>
                  <a:cubicBezTo>
                    <a:pt x="669227" y="191524"/>
                    <a:pt x="674942" y="187810"/>
                    <a:pt x="673799" y="185047"/>
                  </a:cubicBezTo>
                  <a:cubicBezTo>
                    <a:pt x="672179" y="181237"/>
                    <a:pt x="663988" y="184095"/>
                    <a:pt x="656749" y="184095"/>
                  </a:cubicBezTo>
                  <a:cubicBezTo>
                    <a:pt x="649414" y="184095"/>
                    <a:pt x="637985" y="177332"/>
                    <a:pt x="637985" y="185047"/>
                  </a:cubicBezTo>
                  <a:cubicBezTo>
                    <a:pt x="637985" y="187714"/>
                    <a:pt x="639032" y="192096"/>
                    <a:pt x="640175" y="196477"/>
                  </a:cubicBezTo>
                  <a:lnTo>
                    <a:pt x="668369" y="196477"/>
                  </a:lnTo>
                  <a:close/>
                  <a:moveTo>
                    <a:pt x="673799" y="130850"/>
                  </a:moveTo>
                  <a:cubicBezTo>
                    <a:pt x="680371" y="130850"/>
                    <a:pt x="694468" y="126945"/>
                    <a:pt x="695516" y="130183"/>
                  </a:cubicBezTo>
                  <a:cubicBezTo>
                    <a:pt x="695897" y="131231"/>
                    <a:pt x="695897" y="132088"/>
                    <a:pt x="696087" y="132945"/>
                  </a:cubicBezTo>
                  <a:lnTo>
                    <a:pt x="719900" y="132945"/>
                  </a:lnTo>
                  <a:cubicBezTo>
                    <a:pt x="719328" y="130564"/>
                    <a:pt x="718185" y="127897"/>
                    <a:pt x="716661" y="125707"/>
                  </a:cubicBezTo>
                  <a:cubicBezTo>
                    <a:pt x="712851" y="119896"/>
                    <a:pt x="713994" y="120563"/>
                    <a:pt x="704183" y="117324"/>
                  </a:cubicBezTo>
                  <a:cubicBezTo>
                    <a:pt x="694373" y="114086"/>
                    <a:pt x="684657" y="114086"/>
                    <a:pt x="678085" y="114753"/>
                  </a:cubicBezTo>
                  <a:cubicBezTo>
                    <a:pt x="671513" y="115420"/>
                    <a:pt x="664464" y="113515"/>
                    <a:pt x="662845" y="122468"/>
                  </a:cubicBezTo>
                  <a:cubicBezTo>
                    <a:pt x="662083" y="127040"/>
                    <a:pt x="667226" y="130850"/>
                    <a:pt x="673799" y="130850"/>
                  </a:cubicBezTo>
                  <a:close/>
                  <a:moveTo>
                    <a:pt x="1241679" y="312396"/>
                  </a:moveTo>
                  <a:cubicBezTo>
                    <a:pt x="1241965" y="308872"/>
                    <a:pt x="1241965" y="305824"/>
                    <a:pt x="1243298" y="304395"/>
                  </a:cubicBezTo>
                  <a:lnTo>
                    <a:pt x="1167765" y="304395"/>
                  </a:lnTo>
                  <a:cubicBezTo>
                    <a:pt x="1169384" y="306777"/>
                    <a:pt x="1171099" y="308872"/>
                    <a:pt x="1173099" y="309825"/>
                  </a:cubicBezTo>
                  <a:cubicBezTo>
                    <a:pt x="1177004" y="311635"/>
                    <a:pt x="1185863" y="318112"/>
                    <a:pt x="1191482" y="323445"/>
                  </a:cubicBezTo>
                  <a:lnTo>
                    <a:pt x="1240917" y="323445"/>
                  </a:lnTo>
                  <a:cubicBezTo>
                    <a:pt x="1241679" y="319636"/>
                    <a:pt x="1241393" y="315730"/>
                    <a:pt x="1241679" y="312396"/>
                  </a:cubicBezTo>
                  <a:close/>
                  <a:moveTo>
                    <a:pt x="1638110" y="351544"/>
                  </a:moveTo>
                  <a:cubicBezTo>
                    <a:pt x="1632776" y="347639"/>
                    <a:pt x="1628013" y="350782"/>
                    <a:pt x="1624203" y="355259"/>
                  </a:cubicBezTo>
                  <a:lnTo>
                    <a:pt x="1658874" y="355259"/>
                  </a:lnTo>
                  <a:cubicBezTo>
                    <a:pt x="1651540" y="354021"/>
                    <a:pt x="1642396" y="354783"/>
                    <a:pt x="1638110" y="351544"/>
                  </a:cubicBezTo>
                  <a:close/>
                  <a:moveTo>
                    <a:pt x="1221296" y="338686"/>
                  </a:moveTo>
                  <a:cubicBezTo>
                    <a:pt x="1225868" y="339066"/>
                    <a:pt x="1228439" y="338304"/>
                    <a:pt x="1231392" y="336114"/>
                  </a:cubicBezTo>
                  <a:lnTo>
                    <a:pt x="1217295" y="336114"/>
                  </a:lnTo>
                  <a:cubicBezTo>
                    <a:pt x="1218343" y="337542"/>
                    <a:pt x="1219581" y="338495"/>
                    <a:pt x="1221296" y="338686"/>
                  </a:cubicBezTo>
                  <a:close/>
                  <a:moveTo>
                    <a:pt x="523113" y="227338"/>
                  </a:moveTo>
                  <a:cubicBezTo>
                    <a:pt x="518255" y="222576"/>
                    <a:pt x="505111" y="220480"/>
                    <a:pt x="499396" y="221433"/>
                  </a:cubicBezTo>
                  <a:cubicBezTo>
                    <a:pt x="493681" y="222385"/>
                    <a:pt x="475107" y="220575"/>
                    <a:pt x="471868" y="220575"/>
                  </a:cubicBezTo>
                  <a:cubicBezTo>
                    <a:pt x="469583" y="220575"/>
                    <a:pt x="463677" y="225338"/>
                    <a:pt x="460343" y="228100"/>
                  </a:cubicBezTo>
                  <a:lnTo>
                    <a:pt x="524256" y="228100"/>
                  </a:lnTo>
                  <a:cubicBezTo>
                    <a:pt x="523875" y="227910"/>
                    <a:pt x="523399" y="227719"/>
                    <a:pt x="523113" y="227338"/>
                  </a:cubicBezTo>
                  <a:close/>
                  <a:moveTo>
                    <a:pt x="1616012" y="435936"/>
                  </a:moveTo>
                  <a:cubicBezTo>
                    <a:pt x="1614392" y="441746"/>
                    <a:pt x="1637348" y="439079"/>
                    <a:pt x="1637348" y="439079"/>
                  </a:cubicBezTo>
                  <a:cubicBezTo>
                    <a:pt x="1637348" y="439079"/>
                    <a:pt x="1632395" y="445842"/>
                    <a:pt x="1636490" y="447747"/>
                  </a:cubicBezTo>
                  <a:cubicBezTo>
                    <a:pt x="1640586" y="449652"/>
                    <a:pt x="1643063" y="440984"/>
                    <a:pt x="1649540" y="440984"/>
                  </a:cubicBezTo>
                  <a:cubicBezTo>
                    <a:pt x="1656017" y="440984"/>
                    <a:pt x="1669066" y="445842"/>
                    <a:pt x="1675638" y="445842"/>
                  </a:cubicBezTo>
                  <a:cubicBezTo>
                    <a:pt x="1681258" y="445842"/>
                    <a:pt x="1689926" y="437936"/>
                    <a:pt x="1691640" y="431364"/>
                  </a:cubicBezTo>
                  <a:lnTo>
                    <a:pt x="1618679" y="431364"/>
                  </a:lnTo>
                  <a:cubicBezTo>
                    <a:pt x="1617345" y="433174"/>
                    <a:pt x="1616297" y="434793"/>
                    <a:pt x="1616012" y="435936"/>
                  </a:cubicBezTo>
                  <a:close/>
                  <a:moveTo>
                    <a:pt x="1614202" y="386977"/>
                  </a:moveTo>
                  <a:lnTo>
                    <a:pt x="1659160" y="386977"/>
                  </a:lnTo>
                  <a:cubicBezTo>
                    <a:pt x="1657731" y="384977"/>
                    <a:pt x="1656398" y="383262"/>
                    <a:pt x="1655255" y="382310"/>
                  </a:cubicBezTo>
                  <a:cubicBezTo>
                    <a:pt x="1652111" y="379833"/>
                    <a:pt x="1660398" y="373737"/>
                    <a:pt x="1665256" y="367927"/>
                  </a:cubicBezTo>
                  <a:lnTo>
                    <a:pt x="1604010" y="367927"/>
                  </a:lnTo>
                  <a:cubicBezTo>
                    <a:pt x="1604391" y="371070"/>
                    <a:pt x="1605629" y="374404"/>
                    <a:pt x="1607153" y="376595"/>
                  </a:cubicBezTo>
                  <a:cubicBezTo>
                    <a:pt x="1608773" y="379071"/>
                    <a:pt x="1611154" y="383072"/>
                    <a:pt x="1614202" y="386977"/>
                  </a:cubicBezTo>
                  <a:close/>
                  <a:moveTo>
                    <a:pt x="1051655" y="276487"/>
                  </a:moveTo>
                  <a:cubicBezTo>
                    <a:pt x="1058228" y="281345"/>
                    <a:pt x="1063847" y="286107"/>
                    <a:pt x="1068800" y="282298"/>
                  </a:cubicBezTo>
                  <a:cubicBezTo>
                    <a:pt x="1073658" y="278487"/>
                    <a:pt x="1079373" y="276487"/>
                    <a:pt x="1081850" y="273630"/>
                  </a:cubicBezTo>
                  <a:cubicBezTo>
                    <a:pt x="1082040" y="273344"/>
                    <a:pt x="1082326" y="273058"/>
                    <a:pt x="1082612" y="272677"/>
                  </a:cubicBezTo>
                  <a:lnTo>
                    <a:pt x="1044702" y="272677"/>
                  </a:lnTo>
                  <a:cubicBezTo>
                    <a:pt x="1047179" y="273725"/>
                    <a:pt x="1049655" y="274963"/>
                    <a:pt x="1051655" y="276487"/>
                  </a:cubicBezTo>
                  <a:close/>
                  <a:moveTo>
                    <a:pt x="1579340" y="418695"/>
                  </a:moveTo>
                  <a:lnTo>
                    <a:pt x="1615916" y="418695"/>
                  </a:lnTo>
                  <a:cubicBezTo>
                    <a:pt x="1616964" y="416695"/>
                    <a:pt x="1617631" y="414600"/>
                    <a:pt x="1617631" y="412123"/>
                  </a:cubicBezTo>
                  <a:cubicBezTo>
                    <a:pt x="1617631" y="407551"/>
                    <a:pt x="1617155" y="403265"/>
                    <a:pt x="1616202" y="399645"/>
                  </a:cubicBezTo>
                  <a:lnTo>
                    <a:pt x="1580483" y="399645"/>
                  </a:lnTo>
                  <a:cubicBezTo>
                    <a:pt x="1577721" y="400788"/>
                    <a:pt x="1575911" y="403170"/>
                    <a:pt x="1576959" y="407361"/>
                  </a:cubicBezTo>
                  <a:cubicBezTo>
                    <a:pt x="1578102" y="412123"/>
                    <a:pt x="1580007" y="415838"/>
                    <a:pt x="1579340" y="418695"/>
                  </a:cubicBezTo>
                  <a:close/>
                  <a:moveTo>
                    <a:pt x="908114" y="386977"/>
                  </a:moveTo>
                  <a:lnTo>
                    <a:pt x="918019" y="386977"/>
                  </a:lnTo>
                  <a:cubicBezTo>
                    <a:pt x="914876" y="381834"/>
                    <a:pt x="907256" y="382310"/>
                    <a:pt x="908114" y="386977"/>
                  </a:cubicBezTo>
                  <a:close/>
                  <a:moveTo>
                    <a:pt x="1104614" y="384215"/>
                  </a:moveTo>
                  <a:cubicBezTo>
                    <a:pt x="1101376" y="384215"/>
                    <a:pt x="1085755" y="387644"/>
                    <a:pt x="1084898" y="382882"/>
                  </a:cubicBezTo>
                  <a:cubicBezTo>
                    <a:pt x="1084421" y="379929"/>
                    <a:pt x="1082707" y="373547"/>
                    <a:pt x="1080611" y="367927"/>
                  </a:cubicBezTo>
                  <a:lnTo>
                    <a:pt x="937165" y="367927"/>
                  </a:lnTo>
                  <a:cubicBezTo>
                    <a:pt x="937927" y="369070"/>
                    <a:pt x="938403" y="369832"/>
                    <a:pt x="938403" y="369832"/>
                  </a:cubicBezTo>
                  <a:cubicBezTo>
                    <a:pt x="938403" y="369832"/>
                    <a:pt x="938403" y="378500"/>
                    <a:pt x="932688" y="383262"/>
                  </a:cubicBezTo>
                  <a:cubicBezTo>
                    <a:pt x="931164" y="384596"/>
                    <a:pt x="929640" y="385834"/>
                    <a:pt x="928116" y="386977"/>
                  </a:cubicBezTo>
                  <a:lnTo>
                    <a:pt x="1109663" y="386977"/>
                  </a:lnTo>
                  <a:cubicBezTo>
                    <a:pt x="1107567" y="385358"/>
                    <a:pt x="1105662" y="384215"/>
                    <a:pt x="1104614" y="384215"/>
                  </a:cubicBezTo>
                  <a:close/>
                  <a:moveTo>
                    <a:pt x="1753743" y="377548"/>
                  </a:moveTo>
                  <a:cubicBezTo>
                    <a:pt x="1752695" y="380024"/>
                    <a:pt x="1751648" y="383548"/>
                    <a:pt x="1751076" y="386977"/>
                  </a:cubicBezTo>
                  <a:lnTo>
                    <a:pt x="1775651" y="386977"/>
                  </a:lnTo>
                  <a:cubicBezTo>
                    <a:pt x="1775651" y="379833"/>
                    <a:pt x="1778603" y="372595"/>
                    <a:pt x="1774889" y="370785"/>
                  </a:cubicBezTo>
                  <a:cubicBezTo>
                    <a:pt x="1770793" y="368785"/>
                    <a:pt x="1756220" y="371737"/>
                    <a:pt x="1753743" y="377548"/>
                  </a:cubicBezTo>
                  <a:close/>
                  <a:moveTo>
                    <a:pt x="779621" y="353449"/>
                  </a:moveTo>
                  <a:cubicBezTo>
                    <a:pt x="772287" y="351544"/>
                    <a:pt x="776954" y="349353"/>
                    <a:pt x="775335" y="336876"/>
                  </a:cubicBezTo>
                  <a:cubicBezTo>
                    <a:pt x="775335" y="336590"/>
                    <a:pt x="775240" y="336399"/>
                    <a:pt x="775240" y="336209"/>
                  </a:cubicBezTo>
                  <a:lnTo>
                    <a:pt x="298418" y="336209"/>
                  </a:lnTo>
                  <a:cubicBezTo>
                    <a:pt x="301085" y="337447"/>
                    <a:pt x="303657" y="338400"/>
                    <a:pt x="305943" y="338400"/>
                  </a:cubicBezTo>
                  <a:cubicBezTo>
                    <a:pt x="314135" y="338400"/>
                    <a:pt x="341566" y="347734"/>
                    <a:pt x="346424" y="347734"/>
                  </a:cubicBezTo>
                  <a:cubicBezTo>
                    <a:pt x="349472" y="347734"/>
                    <a:pt x="356235" y="350306"/>
                    <a:pt x="361093" y="355259"/>
                  </a:cubicBezTo>
                  <a:lnTo>
                    <a:pt x="782384" y="355259"/>
                  </a:lnTo>
                  <a:cubicBezTo>
                    <a:pt x="781622" y="354402"/>
                    <a:pt x="780764" y="353735"/>
                    <a:pt x="779621" y="353449"/>
                  </a:cubicBezTo>
                  <a:close/>
                  <a:moveTo>
                    <a:pt x="2210657" y="726829"/>
                  </a:moveTo>
                  <a:cubicBezTo>
                    <a:pt x="2207133" y="726829"/>
                    <a:pt x="2207229" y="731687"/>
                    <a:pt x="2202275" y="736164"/>
                  </a:cubicBezTo>
                  <a:lnTo>
                    <a:pt x="2215896" y="736164"/>
                  </a:lnTo>
                  <a:cubicBezTo>
                    <a:pt x="2213896" y="732163"/>
                    <a:pt x="2213324" y="726829"/>
                    <a:pt x="2210657" y="726829"/>
                  </a:cubicBezTo>
                  <a:close/>
                  <a:moveTo>
                    <a:pt x="2053399" y="784551"/>
                  </a:moveTo>
                  <a:cubicBezTo>
                    <a:pt x="2055495" y="786361"/>
                    <a:pt x="2062258" y="793314"/>
                    <a:pt x="2067497" y="799600"/>
                  </a:cubicBezTo>
                  <a:lnTo>
                    <a:pt x="2229898" y="799600"/>
                  </a:lnTo>
                  <a:cubicBezTo>
                    <a:pt x="2234375" y="792361"/>
                    <a:pt x="2238280" y="784741"/>
                    <a:pt x="2240280" y="780550"/>
                  </a:cubicBezTo>
                  <a:lnTo>
                    <a:pt x="2050923" y="780550"/>
                  </a:lnTo>
                  <a:cubicBezTo>
                    <a:pt x="2051971" y="782455"/>
                    <a:pt x="2052828" y="783979"/>
                    <a:pt x="2053399" y="784551"/>
                  </a:cubicBezTo>
                  <a:close/>
                  <a:moveTo>
                    <a:pt x="2197608" y="720066"/>
                  </a:moveTo>
                  <a:cubicBezTo>
                    <a:pt x="2199608" y="720829"/>
                    <a:pt x="2202847" y="719209"/>
                    <a:pt x="2206276" y="717114"/>
                  </a:cubicBezTo>
                  <a:lnTo>
                    <a:pt x="2192750" y="717114"/>
                  </a:lnTo>
                  <a:cubicBezTo>
                    <a:pt x="2194655" y="718542"/>
                    <a:pt x="2196275" y="719590"/>
                    <a:pt x="2197608" y="720066"/>
                  </a:cubicBezTo>
                  <a:close/>
                  <a:moveTo>
                    <a:pt x="1997774" y="701588"/>
                  </a:moveTo>
                  <a:cubicBezTo>
                    <a:pt x="2005298" y="699397"/>
                    <a:pt x="2016347" y="695302"/>
                    <a:pt x="2017586" y="700826"/>
                  </a:cubicBezTo>
                  <a:cubicBezTo>
                    <a:pt x="2017871" y="701874"/>
                    <a:pt x="2018252" y="703112"/>
                    <a:pt x="2018824" y="704445"/>
                  </a:cubicBezTo>
                  <a:lnTo>
                    <a:pt x="2148173" y="704445"/>
                  </a:lnTo>
                  <a:cubicBezTo>
                    <a:pt x="2143601" y="699397"/>
                    <a:pt x="2138934" y="693968"/>
                    <a:pt x="2138077" y="689301"/>
                  </a:cubicBezTo>
                  <a:cubicBezTo>
                    <a:pt x="2137886" y="688062"/>
                    <a:pt x="2137982" y="686729"/>
                    <a:pt x="2138172" y="685395"/>
                  </a:cubicBezTo>
                  <a:lnTo>
                    <a:pt x="1931003" y="685395"/>
                  </a:lnTo>
                  <a:cubicBezTo>
                    <a:pt x="1930432" y="685586"/>
                    <a:pt x="1929956" y="685586"/>
                    <a:pt x="1929479" y="685395"/>
                  </a:cubicBezTo>
                  <a:lnTo>
                    <a:pt x="1576578" y="685395"/>
                  </a:lnTo>
                  <a:cubicBezTo>
                    <a:pt x="1575721" y="686920"/>
                    <a:pt x="1574673" y="688348"/>
                    <a:pt x="1572863" y="689301"/>
                  </a:cubicBezTo>
                  <a:cubicBezTo>
                    <a:pt x="1565910" y="693016"/>
                    <a:pt x="1552670" y="698540"/>
                    <a:pt x="1544098" y="704445"/>
                  </a:cubicBezTo>
                  <a:lnTo>
                    <a:pt x="1999107" y="704445"/>
                  </a:lnTo>
                  <a:cubicBezTo>
                    <a:pt x="1998631" y="703493"/>
                    <a:pt x="1998250" y="702541"/>
                    <a:pt x="1997774" y="701588"/>
                  </a:cubicBezTo>
                  <a:close/>
                  <a:moveTo>
                    <a:pt x="2169890" y="735497"/>
                  </a:moveTo>
                  <a:cubicBezTo>
                    <a:pt x="2160937" y="726829"/>
                    <a:pt x="2157698" y="724924"/>
                    <a:pt x="2157698" y="718162"/>
                  </a:cubicBezTo>
                  <a:cubicBezTo>
                    <a:pt x="2157698" y="717876"/>
                    <a:pt x="2157508" y="717400"/>
                    <a:pt x="2157413" y="717114"/>
                  </a:cubicBezTo>
                  <a:lnTo>
                    <a:pt x="2024539" y="717114"/>
                  </a:lnTo>
                  <a:cubicBezTo>
                    <a:pt x="2026920" y="722353"/>
                    <a:pt x="2029111" y="727877"/>
                    <a:pt x="2029873" y="732640"/>
                  </a:cubicBezTo>
                  <a:cubicBezTo>
                    <a:pt x="2030063" y="734068"/>
                    <a:pt x="2030444" y="735211"/>
                    <a:pt x="2030921" y="736164"/>
                  </a:cubicBezTo>
                  <a:lnTo>
                    <a:pt x="2170557" y="736164"/>
                  </a:lnTo>
                  <a:cubicBezTo>
                    <a:pt x="2170271" y="735878"/>
                    <a:pt x="2170176" y="735687"/>
                    <a:pt x="2169890" y="735497"/>
                  </a:cubicBezTo>
                  <a:close/>
                  <a:moveTo>
                    <a:pt x="2689479" y="794171"/>
                  </a:moveTo>
                  <a:cubicBezTo>
                    <a:pt x="2689479" y="794171"/>
                    <a:pt x="2696147" y="787123"/>
                    <a:pt x="2702147" y="780645"/>
                  </a:cubicBezTo>
                  <a:lnTo>
                    <a:pt x="2560225" y="780645"/>
                  </a:lnTo>
                  <a:cubicBezTo>
                    <a:pt x="2565178" y="788361"/>
                    <a:pt x="2571464" y="795600"/>
                    <a:pt x="2572988" y="798076"/>
                  </a:cubicBezTo>
                  <a:cubicBezTo>
                    <a:pt x="2573274" y="798553"/>
                    <a:pt x="2573560" y="799124"/>
                    <a:pt x="2573941" y="799695"/>
                  </a:cubicBezTo>
                  <a:lnTo>
                    <a:pt x="2691479" y="799695"/>
                  </a:lnTo>
                  <a:cubicBezTo>
                    <a:pt x="2690336" y="796457"/>
                    <a:pt x="2689479" y="794171"/>
                    <a:pt x="2689479" y="794171"/>
                  </a:cubicBezTo>
                  <a:close/>
                  <a:moveTo>
                    <a:pt x="1778127" y="636342"/>
                  </a:moveTo>
                  <a:cubicBezTo>
                    <a:pt x="1774889" y="636342"/>
                    <a:pt x="1765935" y="627674"/>
                    <a:pt x="1772412" y="623864"/>
                  </a:cubicBezTo>
                  <a:cubicBezTo>
                    <a:pt x="1775841" y="621864"/>
                    <a:pt x="1781175" y="623197"/>
                    <a:pt x="1784604" y="621864"/>
                  </a:cubicBezTo>
                  <a:lnTo>
                    <a:pt x="1614107" y="621864"/>
                  </a:lnTo>
                  <a:cubicBezTo>
                    <a:pt x="1605439" y="628150"/>
                    <a:pt x="1597819" y="636342"/>
                    <a:pt x="1595628" y="636342"/>
                  </a:cubicBezTo>
                  <a:cubicBezTo>
                    <a:pt x="1594485" y="636342"/>
                    <a:pt x="1592294" y="637866"/>
                    <a:pt x="1589723" y="640914"/>
                  </a:cubicBezTo>
                  <a:lnTo>
                    <a:pt x="1785176" y="640914"/>
                  </a:lnTo>
                  <a:cubicBezTo>
                    <a:pt x="1782223" y="638437"/>
                    <a:pt x="1779461" y="636342"/>
                    <a:pt x="1778127" y="636342"/>
                  </a:cubicBezTo>
                  <a:close/>
                  <a:moveTo>
                    <a:pt x="2351532" y="783598"/>
                  </a:moveTo>
                  <a:cubicBezTo>
                    <a:pt x="2353342" y="783884"/>
                    <a:pt x="2355818" y="782550"/>
                    <a:pt x="2358390" y="780645"/>
                  </a:cubicBezTo>
                  <a:lnTo>
                    <a:pt x="2346865" y="780645"/>
                  </a:lnTo>
                  <a:cubicBezTo>
                    <a:pt x="2348389" y="782170"/>
                    <a:pt x="2349913" y="783312"/>
                    <a:pt x="2351532" y="783598"/>
                  </a:cubicBezTo>
                  <a:close/>
                  <a:moveTo>
                    <a:pt x="2727008" y="818269"/>
                  </a:moveTo>
                  <a:cubicBezTo>
                    <a:pt x="2727960" y="816841"/>
                    <a:pt x="2729484" y="814650"/>
                    <a:pt x="2731008" y="812364"/>
                  </a:cubicBezTo>
                  <a:lnTo>
                    <a:pt x="2714816" y="812364"/>
                  </a:lnTo>
                  <a:cubicBezTo>
                    <a:pt x="2717292" y="819888"/>
                    <a:pt x="2724531" y="821889"/>
                    <a:pt x="2727008" y="818269"/>
                  </a:cubicBezTo>
                  <a:close/>
                  <a:moveTo>
                    <a:pt x="2369630" y="799695"/>
                  </a:moveTo>
                  <a:lnTo>
                    <a:pt x="2487168" y="799695"/>
                  </a:lnTo>
                  <a:cubicBezTo>
                    <a:pt x="2488311" y="798457"/>
                    <a:pt x="2489549" y="797219"/>
                    <a:pt x="2490788" y="796171"/>
                  </a:cubicBezTo>
                  <a:cubicBezTo>
                    <a:pt x="2495931" y="791599"/>
                    <a:pt x="2498217" y="785503"/>
                    <a:pt x="2502027" y="780645"/>
                  </a:cubicBezTo>
                  <a:lnTo>
                    <a:pt x="2370201" y="780645"/>
                  </a:lnTo>
                  <a:cubicBezTo>
                    <a:pt x="2370106" y="787027"/>
                    <a:pt x="2369915" y="794647"/>
                    <a:pt x="2369630" y="799695"/>
                  </a:cubicBezTo>
                  <a:close/>
                  <a:moveTo>
                    <a:pt x="456819" y="228195"/>
                  </a:moveTo>
                  <a:cubicBezTo>
                    <a:pt x="455486" y="225624"/>
                    <a:pt x="453104" y="221337"/>
                    <a:pt x="451390" y="218670"/>
                  </a:cubicBezTo>
                  <a:cubicBezTo>
                    <a:pt x="448913" y="214861"/>
                    <a:pt x="444818" y="222576"/>
                    <a:pt x="441674" y="223528"/>
                  </a:cubicBezTo>
                  <a:cubicBezTo>
                    <a:pt x="438436" y="224481"/>
                    <a:pt x="428625" y="215813"/>
                    <a:pt x="418814" y="219623"/>
                  </a:cubicBezTo>
                  <a:cubicBezTo>
                    <a:pt x="409004" y="223528"/>
                    <a:pt x="412337" y="227338"/>
                    <a:pt x="398431" y="226386"/>
                  </a:cubicBezTo>
                  <a:cubicBezTo>
                    <a:pt x="384620" y="225433"/>
                    <a:pt x="381381" y="222576"/>
                    <a:pt x="376428" y="223528"/>
                  </a:cubicBezTo>
                  <a:cubicBezTo>
                    <a:pt x="371570" y="224481"/>
                    <a:pt x="371570" y="224481"/>
                    <a:pt x="371570" y="224481"/>
                  </a:cubicBezTo>
                  <a:cubicBezTo>
                    <a:pt x="371570" y="224481"/>
                    <a:pt x="371856" y="226100"/>
                    <a:pt x="370618" y="228195"/>
                  </a:cubicBezTo>
                  <a:lnTo>
                    <a:pt x="456819" y="228195"/>
                  </a:lnTo>
                  <a:close/>
                  <a:moveTo>
                    <a:pt x="1062228" y="253341"/>
                  </a:moveTo>
                  <a:cubicBezTo>
                    <a:pt x="1058990" y="248579"/>
                    <a:pt x="1047560" y="241816"/>
                    <a:pt x="1044321" y="241816"/>
                  </a:cubicBezTo>
                  <a:cubicBezTo>
                    <a:pt x="1041368" y="241816"/>
                    <a:pt x="1033653" y="247341"/>
                    <a:pt x="1029843" y="240864"/>
                  </a:cubicBezTo>
                  <a:lnTo>
                    <a:pt x="941927" y="240864"/>
                  </a:lnTo>
                  <a:cubicBezTo>
                    <a:pt x="940975" y="244960"/>
                    <a:pt x="938308" y="249341"/>
                    <a:pt x="935927" y="250389"/>
                  </a:cubicBezTo>
                  <a:cubicBezTo>
                    <a:pt x="931831" y="252294"/>
                    <a:pt x="925354" y="256199"/>
                    <a:pt x="934307" y="257152"/>
                  </a:cubicBezTo>
                  <a:cubicBezTo>
                    <a:pt x="943261" y="258104"/>
                    <a:pt x="949738" y="258104"/>
                    <a:pt x="949738" y="258104"/>
                  </a:cubicBezTo>
                  <a:cubicBezTo>
                    <a:pt x="949738" y="258104"/>
                    <a:pt x="955453" y="251341"/>
                    <a:pt x="957929" y="245626"/>
                  </a:cubicBezTo>
                  <a:cubicBezTo>
                    <a:pt x="960406" y="239816"/>
                    <a:pt x="964406" y="243721"/>
                    <a:pt x="967740" y="245626"/>
                  </a:cubicBezTo>
                  <a:cubicBezTo>
                    <a:pt x="970979" y="247531"/>
                    <a:pt x="983171" y="250389"/>
                    <a:pt x="971836" y="254294"/>
                  </a:cubicBezTo>
                  <a:cubicBezTo>
                    <a:pt x="966788" y="256008"/>
                    <a:pt x="963549" y="257913"/>
                    <a:pt x="961263" y="259914"/>
                  </a:cubicBezTo>
                  <a:lnTo>
                    <a:pt x="1079278" y="259914"/>
                  </a:lnTo>
                  <a:cubicBezTo>
                    <a:pt x="1072229" y="258390"/>
                    <a:pt x="1064038" y="256008"/>
                    <a:pt x="1062228" y="253341"/>
                  </a:cubicBezTo>
                  <a:close/>
                  <a:moveTo>
                    <a:pt x="952310" y="272677"/>
                  </a:moveTo>
                  <a:cubicBezTo>
                    <a:pt x="950500" y="274011"/>
                    <a:pt x="947738" y="274201"/>
                    <a:pt x="941927" y="272677"/>
                  </a:cubicBezTo>
                  <a:lnTo>
                    <a:pt x="925449" y="272677"/>
                  </a:lnTo>
                  <a:cubicBezTo>
                    <a:pt x="924401" y="273439"/>
                    <a:pt x="923639" y="274296"/>
                    <a:pt x="923068" y="275535"/>
                  </a:cubicBezTo>
                  <a:cubicBezTo>
                    <a:pt x="921353" y="278964"/>
                    <a:pt x="921639" y="287632"/>
                    <a:pt x="923449" y="291727"/>
                  </a:cubicBezTo>
                  <a:lnTo>
                    <a:pt x="933164" y="291727"/>
                  </a:lnTo>
                  <a:cubicBezTo>
                    <a:pt x="935069" y="291251"/>
                    <a:pt x="937165" y="290870"/>
                    <a:pt x="939356" y="289917"/>
                  </a:cubicBezTo>
                  <a:cubicBezTo>
                    <a:pt x="944213" y="288012"/>
                    <a:pt x="963739" y="291823"/>
                    <a:pt x="968693" y="290870"/>
                  </a:cubicBezTo>
                  <a:cubicBezTo>
                    <a:pt x="969740" y="290679"/>
                    <a:pt x="970979" y="291061"/>
                    <a:pt x="972217" y="291632"/>
                  </a:cubicBezTo>
                  <a:lnTo>
                    <a:pt x="1050798" y="291632"/>
                  </a:lnTo>
                  <a:cubicBezTo>
                    <a:pt x="1044226" y="285917"/>
                    <a:pt x="1033844" y="282107"/>
                    <a:pt x="1032224" y="279249"/>
                  </a:cubicBezTo>
                  <a:cubicBezTo>
                    <a:pt x="1031081" y="277154"/>
                    <a:pt x="1029938" y="274582"/>
                    <a:pt x="1030319" y="272582"/>
                  </a:cubicBezTo>
                  <a:lnTo>
                    <a:pt x="952310" y="272582"/>
                  </a:lnTo>
                  <a:close/>
                  <a:moveTo>
                    <a:pt x="748665" y="225433"/>
                  </a:moveTo>
                  <a:cubicBezTo>
                    <a:pt x="750284" y="222576"/>
                    <a:pt x="742188" y="227338"/>
                    <a:pt x="733997" y="225433"/>
                  </a:cubicBezTo>
                  <a:cubicBezTo>
                    <a:pt x="728948" y="224290"/>
                    <a:pt x="724567" y="226005"/>
                    <a:pt x="723900" y="228195"/>
                  </a:cubicBezTo>
                  <a:lnTo>
                    <a:pt x="748189" y="228195"/>
                  </a:lnTo>
                  <a:cubicBezTo>
                    <a:pt x="748189" y="227053"/>
                    <a:pt x="748284" y="226195"/>
                    <a:pt x="748665" y="225433"/>
                  </a:cubicBezTo>
                  <a:close/>
                  <a:moveTo>
                    <a:pt x="770573" y="228195"/>
                  </a:moveTo>
                  <a:lnTo>
                    <a:pt x="800291" y="228195"/>
                  </a:lnTo>
                  <a:cubicBezTo>
                    <a:pt x="796100" y="222766"/>
                    <a:pt x="790289" y="218670"/>
                    <a:pt x="790289" y="218670"/>
                  </a:cubicBezTo>
                  <a:cubicBezTo>
                    <a:pt x="790289" y="218670"/>
                    <a:pt x="786956" y="213717"/>
                    <a:pt x="783241" y="209145"/>
                  </a:cubicBezTo>
                  <a:lnTo>
                    <a:pt x="764286" y="209145"/>
                  </a:lnTo>
                  <a:cubicBezTo>
                    <a:pt x="764858" y="212860"/>
                    <a:pt x="766763" y="217146"/>
                    <a:pt x="769144" y="223528"/>
                  </a:cubicBezTo>
                  <a:cubicBezTo>
                    <a:pt x="769620" y="225052"/>
                    <a:pt x="770096" y="226576"/>
                    <a:pt x="770573" y="228195"/>
                  </a:cubicBezTo>
                  <a:close/>
                  <a:moveTo>
                    <a:pt x="1592485" y="598813"/>
                  </a:moveTo>
                  <a:cubicBezTo>
                    <a:pt x="1595723" y="599766"/>
                    <a:pt x="1606296" y="595956"/>
                    <a:pt x="1610392" y="600718"/>
                  </a:cubicBezTo>
                  <a:cubicBezTo>
                    <a:pt x="1612202" y="602814"/>
                    <a:pt x="1613916" y="606243"/>
                    <a:pt x="1615631" y="609100"/>
                  </a:cubicBezTo>
                  <a:lnTo>
                    <a:pt x="1623632" y="609100"/>
                  </a:lnTo>
                  <a:cubicBezTo>
                    <a:pt x="1625632" y="604719"/>
                    <a:pt x="1628013" y="599670"/>
                    <a:pt x="1630775" y="601671"/>
                  </a:cubicBezTo>
                  <a:cubicBezTo>
                    <a:pt x="1634871" y="604528"/>
                    <a:pt x="1644587" y="600718"/>
                    <a:pt x="1651921" y="599766"/>
                  </a:cubicBezTo>
                  <a:cubicBezTo>
                    <a:pt x="1656874" y="599099"/>
                    <a:pt x="1660303" y="594527"/>
                    <a:pt x="1664303" y="590145"/>
                  </a:cubicBezTo>
                  <a:lnTo>
                    <a:pt x="1585532" y="590145"/>
                  </a:lnTo>
                  <a:cubicBezTo>
                    <a:pt x="1588008" y="593956"/>
                    <a:pt x="1590294" y="598146"/>
                    <a:pt x="1592485" y="598813"/>
                  </a:cubicBezTo>
                  <a:close/>
                  <a:moveTo>
                    <a:pt x="1150334" y="279059"/>
                  </a:moveTo>
                  <a:cubicBezTo>
                    <a:pt x="1152335" y="282202"/>
                    <a:pt x="1162717" y="285441"/>
                    <a:pt x="1165670" y="286107"/>
                  </a:cubicBezTo>
                  <a:cubicBezTo>
                    <a:pt x="1168622" y="286774"/>
                    <a:pt x="1159002" y="287346"/>
                    <a:pt x="1161193" y="291727"/>
                  </a:cubicBezTo>
                  <a:lnTo>
                    <a:pt x="1256633" y="291727"/>
                  </a:lnTo>
                  <a:cubicBezTo>
                    <a:pt x="1255395" y="286679"/>
                    <a:pt x="1254062" y="281821"/>
                    <a:pt x="1261967" y="280297"/>
                  </a:cubicBezTo>
                  <a:cubicBezTo>
                    <a:pt x="1268635" y="279059"/>
                    <a:pt x="1273207" y="275249"/>
                    <a:pt x="1277398" y="272677"/>
                  </a:cubicBezTo>
                  <a:lnTo>
                    <a:pt x="1147191" y="272677"/>
                  </a:lnTo>
                  <a:cubicBezTo>
                    <a:pt x="1148525" y="275535"/>
                    <a:pt x="1149668" y="278011"/>
                    <a:pt x="1150334" y="279059"/>
                  </a:cubicBezTo>
                  <a:close/>
                  <a:moveTo>
                    <a:pt x="1680972" y="558332"/>
                  </a:moveTo>
                  <a:lnTo>
                    <a:pt x="1586675" y="558332"/>
                  </a:lnTo>
                  <a:cubicBezTo>
                    <a:pt x="1586960" y="564047"/>
                    <a:pt x="1584484" y="567666"/>
                    <a:pt x="1581912" y="569953"/>
                  </a:cubicBezTo>
                  <a:cubicBezTo>
                    <a:pt x="1580293" y="571381"/>
                    <a:pt x="1579245" y="574334"/>
                    <a:pt x="1579150" y="577382"/>
                  </a:cubicBezTo>
                  <a:lnTo>
                    <a:pt x="1673543" y="577382"/>
                  </a:lnTo>
                  <a:cubicBezTo>
                    <a:pt x="1672876" y="576429"/>
                    <a:pt x="1672114" y="575382"/>
                    <a:pt x="1671447" y="573762"/>
                  </a:cubicBezTo>
                  <a:cubicBezTo>
                    <a:pt x="1669447" y="569095"/>
                    <a:pt x="1675543" y="563857"/>
                    <a:pt x="1680972" y="558332"/>
                  </a:cubicBezTo>
                  <a:close/>
                  <a:moveTo>
                    <a:pt x="413099" y="408313"/>
                  </a:moveTo>
                  <a:cubicBezTo>
                    <a:pt x="410147" y="406980"/>
                    <a:pt x="410623" y="403170"/>
                    <a:pt x="410528" y="399645"/>
                  </a:cubicBezTo>
                  <a:lnTo>
                    <a:pt x="393001" y="399645"/>
                  </a:lnTo>
                  <a:cubicBezTo>
                    <a:pt x="392906" y="406503"/>
                    <a:pt x="393764" y="414124"/>
                    <a:pt x="398526" y="416981"/>
                  </a:cubicBezTo>
                  <a:cubicBezTo>
                    <a:pt x="399479" y="417553"/>
                    <a:pt x="400336" y="418124"/>
                    <a:pt x="401288" y="418695"/>
                  </a:cubicBezTo>
                  <a:lnTo>
                    <a:pt x="418147" y="418695"/>
                  </a:lnTo>
                  <a:cubicBezTo>
                    <a:pt x="417195" y="414124"/>
                    <a:pt x="415290" y="409361"/>
                    <a:pt x="413099" y="408313"/>
                  </a:cubicBezTo>
                  <a:close/>
                  <a:moveTo>
                    <a:pt x="882110" y="386977"/>
                  </a:moveTo>
                  <a:cubicBezTo>
                    <a:pt x="879348" y="382691"/>
                    <a:pt x="874871" y="379453"/>
                    <a:pt x="870299" y="380691"/>
                  </a:cubicBezTo>
                  <a:cubicBezTo>
                    <a:pt x="862965" y="382596"/>
                    <a:pt x="856202" y="384310"/>
                    <a:pt x="842391" y="381357"/>
                  </a:cubicBezTo>
                  <a:cubicBezTo>
                    <a:pt x="828580" y="378500"/>
                    <a:pt x="822865" y="376595"/>
                    <a:pt x="811435" y="369832"/>
                  </a:cubicBezTo>
                  <a:cubicBezTo>
                    <a:pt x="810101" y="369070"/>
                    <a:pt x="808863" y="368403"/>
                    <a:pt x="807720" y="367927"/>
                  </a:cubicBezTo>
                  <a:lnTo>
                    <a:pt x="793623" y="367927"/>
                  </a:lnTo>
                  <a:cubicBezTo>
                    <a:pt x="792480" y="368308"/>
                    <a:pt x="791432" y="368689"/>
                    <a:pt x="790289" y="368880"/>
                  </a:cubicBezTo>
                  <a:cubicBezTo>
                    <a:pt x="789242" y="369070"/>
                    <a:pt x="788575" y="368594"/>
                    <a:pt x="787908" y="367927"/>
                  </a:cubicBezTo>
                  <a:lnTo>
                    <a:pt x="366903" y="367927"/>
                  </a:lnTo>
                  <a:cubicBezTo>
                    <a:pt x="367951" y="379262"/>
                    <a:pt x="372618" y="378500"/>
                    <a:pt x="377381" y="378500"/>
                  </a:cubicBezTo>
                  <a:cubicBezTo>
                    <a:pt x="381857" y="378500"/>
                    <a:pt x="391763" y="382596"/>
                    <a:pt x="393383" y="386977"/>
                  </a:cubicBezTo>
                  <a:lnTo>
                    <a:pt x="882110" y="386977"/>
                  </a:lnTo>
                  <a:close/>
                  <a:moveTo>
                    <a:pt x="217646" y="340019"/>
                  </a:moveTo>
                  <a:cubicBezTo>
                    <a:pt x="213551" y="351544"/>
                    <a:pt x="225838" y="346782"/>
                    <a:pt x="230695" y="341924"/>
                  </a:cubicBezTo>
                  <a:cubicBezTo>
                    <a:pt x="235553" y="337066"/>
                    <a:pt x="241459" y="350211"/>
                    <a:pt x="250412" y="343448"/>
                  </a:cubicBezTo>
                  <a:cubicBezTo>
                    <a:pt x="253079" y="341448"/>
                    <a:pt x="254699" y="338781"/>
                    <a:pt x="255841" y="336209"/>
                  </a:cubicBezTo>
                  <a:lnTo>
                    <a:pt x="218980" y="336209"/>
                  </a:lnTo>
                  <a:cubicBezTo>
                    <a:pt x="218599" y="337257"/>
                    <a:pt x="218218" y="338590"/>
                    <a:pt x="217646" y="340019"/>
                  </a:cubicBezTo>
                  <a:close/>
                  <a:moveTo>
                    <a:pt x="1417130" y="177713"/>
                  </a:moveTo>
                  <a:cubicBezTo>
                    <a:pt x="1427607" y="176379"/>
                    <a:pt x="1447133" y="191143"/>
                    <a:pt x="1446657" y="180952"/>
                  </a:cubicBezTo>
                  <a:cubicBezTo>
                    <a:pt x="1446562" y="179808"/>
                    <a:pt x="1446657" y="178666"/>
                    <a:pt x="1446562" y="177523"/>
                  </a:cubicBezTo>
                  <a:lnTo>
                    <a:pt x="1120426" y="177523"/>
                  </a:lnTo>
                  <a:cubicBezTo>
                    <a:pt x="1122236" y="181618"/>
                    <a:pt x="1123283" y="189143"/>
                    <a:pt x="1124236" y="196573"/>
                  </a:cubicBezTo>
                  <a:lnTo>
                    <a:pt x="1412939" y="196573"/>
                  </a:lnTo>
                  <a:cubicBezTo>
                    <a:pt x="1410843" y="191143"/>
                    <a:pt x="1407414" y="178856"/>
                    <a:pt x="1417130" y="177713"/>
                  </a:cubicBezTo>
                  <a:close/>
                  <a:moveTo>
                    <a:pt x="2183797" y="561285"/>
                  </a:moveTo>
                  <a:cubicBezTo>
                    <a:pt x="2186845" y="564047"/>
                    <a:pt x="2189226" y="570619"/>
                    <a:pt x="2190941" y="577382"/>
                  </a:cubicBezTo>
                  <a:lnTo>
                    <a:pt x="2807017" y="577382"/>
                  </a:lnTo>
                  <a:cubicBezTo>
                    <a:pt x="2807684" y="573096"/>
                    <a:pt x="2812256" y="569286"/>
                    <a:pt x="2815019" y="569953"/>
                  </a:cubicBezTo>
                  <a:cubicBezTo>
                    <a:pt x="2818352" y="570810"/>
                    <a:pt x="2826258" y="563571"/>
                    <a:pt x="2831592" y="558332"/>
                  </a:cubicBezTo>
                  <a:lnTo>
                    <a:pt x="2182273" y="558332"/>
                  </a:lnTo>
                  <a:cubicBezTo>
                    <a:pt x="2182368" y="559380"/>
                    <a:pt x="2182654" y="560332"/>
                    <a:pt x="2183797" y="561285"/>
                  </a:cubicBezTo>
                  <a:close/>
                  <a:moveTo>
                    <a:pt x="2145602" y="545664"/>
                  </a:moveTo>
                  <a:cubicBezTo>
                    <a:pt x="2143221" y="544997"/>
                    <a:pt x="2141125" y="544425"/>
                    <a:pt x="2139791" y="543949"/>
                  </a:cubicBezTo>
                  <a:cubicBezTo>
                    <a:pt x="2136267" y="542806"/>
                    <a:pt x="2130742" y="534424"/>
                    <a:pt x="2125980" y="526614"/>
                  </a:cubicBezTo>
                  <a:lnTo>
                    <a:pt x="2063401" y="526614"/>
                  </a:lnTo>
                  <a:cubicBezTo>
                    <a:pt x="2063877" y="526900"/>
                    <a:pt x="2064353" y="527281"/>
                    <a:pt x="2064830" y="527566"/>
                  </a:cubicBezTo>
                  <a:cubicBezTo>
                    <a:pt x="2072449" y="532329"/>
                    <a:pt x="2075307" y="540616"/>
                    <a:pt x="2073974" y="545569"/>
                  </a:cubicBezTo>
                  <a:lnTo>
                    <a:pt x="2145602" y="545569"/>
                  </a:lnTo>
                  <a:close/>
                  <a:moveTo>
                    <a:pt x="1038225" y="526614"/>
                  </a:moveTo>
                  <a:cubicBezTo>
                    <a:pt x="1039082" y="527852"/>
                    <a:pt x="1040225" y="528519"/>
                    <a:pt x="1041844" y="528519"/>
                  </a:cubicBezTo>
                  <a:cubicBezTo>
                    <a:pt x="1043845" y="528519"/>
                    <a:pt x="1045940" y="527662"/>
                    <a:pt x="1047940" y="526614"/>
                  </a:cubicBezTo>
                  <a:lnTo>
                    <a:pt x="1038225" y="526614"/>
                  </a:lnTo>
                  <a:close/>
                  <a:moveTo>
                    <a:pt x="2845117" y="607481"/>
                  </a:moveTo>
                  <a:cubicBezTo>
                    <a:pt x="2853309" y="598813"/>
                    <a:pt x="2845117" y="591098"/>
                    <a:pt x="2841117" y="592050"/>
                  </a:cubicBezTo>
                  <a:cubicBezTo>
                    <a:pt x="2837021" y="593003"/>
                    <a:pt x="2826449" y="595861"/>
                    <a:pt x="2822353" y="594908"/>
                  </a:cubicBezTo>
                  <a:cubicBezTo>
                    <a:pt x="2820067" y="594337"/>
                    <a:pt x="2818257" y="592527"/>
                    <a:pt x="2815971" y="590050"/>
                  </a:cubicBezTo>
                  <a:lnTo>
                    <a:pt x="2193512" y="590050"/>
                  </a:lnTo>
                  <a:cubicBezTo>
                    <a:pt x="2193893" y="592527"/>
                    <a:pt x="2194179" y="594622"/>
                    <a:pt x="2194370" y="595861"/>
                  </a:cubicBezTo>
                  <a:cubicBezTo>
                    <a:pt x="2195227" y="601671"/>
                    <a:pt x="2176463" y="604528"/>
                    <a:pt x="2170748" y="603576"/>
                  </a:cubicBezTo>
                  <a:cubicBezTo>
                    <a:pt x="2165033" y="602623"/>
                    <a:pt x="2147983" y="595861"/>
                    <a:pt x="2142268" y="593956"/>
                  </a:cubicBezTo>
                  <a:cubicBezTo>
                    <a:pt x="2141030" y="593575"/>
                    <a:pt x="2139887" y="592050"/>
                    <a:pt x="2139029" y="590050"/>
                  </a:cubicBezTo>
                  <a:lnTo>
                    <a:pt x="1927384" y="590050"/>
                  </a:lnTo>
                  <a:cubicBezTo>
                    <a:pt x="1932051" y="593765"/>
                    <a:pt x="1944053" y="598528"/>
                    <a:pt x="1946815" y="602623"/>
                  </a:cubicBezTo>
                  <a:cubicBezTo>
                    <a:pt x="1950053" y="607386"/>
                    <a:pt x="1963865" y="609386"/>
                    <a:pt x="1966341" y="606433"/>
                  </a:cubicBezTo>
                  <a:cubicBezTo>
                    <a:pt x="1968627" y="603671"/>
                    <a:pt x="1980248" y="607767"/>
                    <a:pt x="1984343" y="609100"/>
                  </a:cubicBezTo>
                  <a:lnTo>
                    <a:pt x="1990725" y="609100"/>
                  </a:lnTo>
                  <a:cubicBezTo>
                    <a:pt x="1995011" y="608338"/>
                    <a:pt x="2000440" y="606719"/>
                    <a:pt x="2004632" y="605481"/>
                  </a:cubicBezTo>
                  <a:cubicBezTo>
                    <a:pt x="2010823" y="603671"/>
                    <a:pt x="2017109" y="598337"/>
                    <a:pt x="2016824" y="609100"/>
                  </a:cubicBezTo>
                  <a:lnTo>
                    <a:pt x="2843117" y="609100"/>
                  </a:lnTo>
                  <a:cubicBezTo>
                    <a:pt x="2843784" y="608624"/>
                    <a:pt x="2844451" y="608148"/>
                    <a:pt x="2845117" y="607481"/>
                  </a:cubicBezTo>
                  <a:close/>
                  <a:moveTo>
                    <a:pt x="1584389" y="545664"/>
                  </a:moveTo>
                  <a:lnTo>
                    <a:pt x="1703261" y="545664"/>
                  </a:lnTo>
                  <a:cubicBezTo>
                    <a:pt x="1705165" y="539377"/>
                    <a:pt x="1706213" y="529566"/>
                    <a:pt x="1709928" y="526614"/>
                  </a:cubicBezTo>
                  <a:lnTo>
                    <a:pt x="1585913" y="526614"/>
                  </a:lnTo>
                  <a:cubicBezTo>
                    <a:pt x="1583722" y="531662"/>
                    <a:pt x="1583627" y="539187"/>
                    <a:pt x="1584389" y="545664"/>
                  </a:cubicBezTo>
                  <a:close/>
                  <a:moveTo>
                    <a:pt x="1107091" y="470797"/>
                  </a:moveTo>
                  <a:cubicBezTo>
                    <a:pt x="1102995" y="474703"/>
                    <a:pt x="1105472" y="479465"/>
                    <a:pt x="1111949" y="478512"/>
                  </a:cubicBezTo>
                  <a:cubicBezTo>
                    <a:pt x="1118521" y="477560"/>
                    <a:pt x="1124140" y="479465"/>
                    <a:pt x="1129856" y="477560"/>
                  </a:cubicBezTo>
                  <a:cubicBezTo>
                    <a:pt x="1135475" y="475655"/>
                    <a:pt x="1138619" y="479274"/>
                    <a:pt x="1140333" y="482132"/>
                  </a:cubicBezTo>
                  <a:lnTo>
                    <a:pt x="1144048" y="482132"/>
                  </a:lnTo>
                  <a:cubicBezTo>
                    <a:pt x="1145572" y="481084"/>
                    <a:pt x="1146905" y="479465"/>
                    <a:pt x="1146905" y="479465"/>
                  </a:cubicBezTo>
                  <a:cubicBezTo>
                    <a:pt x="1146905" y="479465"/>
                    <a:pt x="1157478" y="476607"/>
                    <a:pt x="1160717" y="481370"/>
                  </a:cubicBezTo>
                  <a:cubicBezTo>
                    <a:pt x="1161002" y="481751"/>
                    <a:pt x="1161193" y="481846"/>
                    <a:pt x="1161383" y="482132"/>
                  </a:cubicBezTo>
                  <a:lnTo>
                    <a:pt x="1163860" y="482132"/>
                  </a:lnTo>
                  <a:cubicBezTo>
                    <a:pt x="1165098" y="480513"/>
                    <a:pt x="1165384" y="476607"/>
                    <a:pt x="1163860" y="473655"/>
                  </a:cubicBezTo>
                  <a:cubicBezTo>
                    <a:pt x="1162145" y="470321"/>
                    <a:pt x="1160050" y="466797"/>
                    <a:pt x="1158145" y="463082"/>
                  </a:cubicBezTo>
                  <a:lnTo>
                    <a:pt x="1110615" y="463082"/>
                  </a:lnTo>
                  <a:cubicBezTo>
                    <a:pt x="1109663" y="466511"/>
                    <a:pt x="1108615" y="469369"/>
                    <a:pt x="1107091" y="470797"/>
                  </a:cubicBezTo>
                  <a:close/>
                  <a:moveTo>
                    <a:pt x="1584293" y="437174"/>
                  </a:moveTo>
                  <a:cubicBezTo>
                    <a:pt x="1589532" y="437936"/>
                    <a:pt x="1595342" y="434316"/>
                    <a:pt x="1600390" y="431364"/>
                  </a:cubicBezTo>
                  <a:lnTo>
                    <a:pt x="1577054" y="431364"/>
                  </a:lnTo>
                  <a:cubicBezTo>
                    <a:pt x="1578769" y="434221"/>
                    <a:pt x="1581436" y="436698"/>
                    <a:pt x="1584293" y="437174"/>
                  </a:cubicBezTo>
                  <a:close/>
                  <a:moveTo>
                    <a:pt x="921353" y="350592"/>
                  </a:moveTo>
                  <a:cubicBezTo>
                    <a:pt x="923163" y="351544"/>
                    <a:pt x="925163" y="353259"/>
                    <a:pt x="927068" y="355259"/>
                  </a:cubicBezTo>
                  <a:lnTo>
                    <a:pt x="1072896" y="355259"/>
                  </a:lnTo>
                  <a:cubicBezTo>
                    <a:pt x="1068800" y="349925"/>
                    <a:pt x="1062514" y="341543"/>
                    <a:pt x="1058228" y="336209"/>
                  </a:cubicBezTo>
                  <a:lnTo>
                    <a:pt x="1044988" y="336209"/>
                  </a:lnTo>
                  <a:cubicBezTo>
                    <a:pt x="1043750" y="337733"/>
                    <a:pt x="1042511" y="339543"/>
                    <a:pt x="1040987" y="341924"/>
                  </a:cubicBezTo>
                  <a:cubicBezTo>
                    <a:pt x="1033653" y="353449"/>
                    <a:pt x="1027176" y="355449"/>
                    <a:pt x="1021461" y="352497"/>
                  </a:cubicBezTo>
                  <a:cubicBezTo>
                    <a:pt x="1015746" y="349639"/>
                    <a:pt x="1009460" y="352592"/>
                    <a:pt x="1003840" y="344877"/>
                  </a:cubicBezTo>
                  <a:cubicBezTo>
                    <a:pt x="1000982" y="341067"/>
                    <a:pt x="1003744" y="338400"/>
                    <a:pt x="1006888" y="336114"/>
                  </a:cubicBezTo>
                  <a:lnTo>
                    <a:pt x="926592" y="336114"/>
                  </a:lnTo>
                  <a:cubicBezTo>
                    <a:pt x="927735" y="340591"/>
                    <a:pt x="929640" y="342495"/>
                    <a:pt x="924592" y="343829"/>
                  </a:cubicBezTo>
                  <a:cubicBezTo>
                    <a:pt x="917258" y="345734"/>
                    <a:pt x="914019" y="346687"/>
                    <a:pt x="921353" y="350592"/>
                  </a:cubicBezTo>
                  <a:close/>
                  <a:moveTo>
                    <a:pt x="897731" y="403456"/>
                  </a:moveTo>
                  <a:cubicBezTo>
                    <a:pt x="897731" y="403456"/>
                    <a:pt x="887921" y="419838"/>
                    <a:pt x="888778" y="411171"/>
                  </a:cubicBezTo>
                  <a:cubicBezTo>
                    <a:pt x="889349" y="405075"/>
                    <a:pt x="887159" y="402789"/>
                    <a:pt x="885730" y="399645"/>
                  </a:cubicBezTo>
                  <a:lnTo>
                    <a:pt x="417576" y="399645"/>
                  </a:lnTo>
                  <a:cubicBezTo>
                    <a:pt x="420243" y="406503"/>
                    <a:pt x="426339" y="417933"/>
                    <a:pt x="430244" y="417933"/>
                  </a:cubicBezTo>
                  <a:cubicBezTo>
                    <a:pt x="430816" y="417933"/>
                    <a:pt x="431578" y="418219"/>
                    <a:pt x="432340" y="418695"/>
                  </a:cubicBezTo>
                  <a:lnTo>
                    <a:pt x="899351" y="418695"/>
                  </a:lnTo>
                  <a:cubicBezTo>
                    <a:pt x="900875" y="414695"/>
                    <a:pt x="897731" y="403456"/>
                    <a:pt x="897731" y="403456"/>
                  </a:cubicBezTo>
                  <a:close/>
                  <a:moveTo>
                    <a:pt x="1137190" y="411171"/>
                  </a:moveTo>
                  <a:cubicBezTo>
                    <a:pt x="1126617" y="408313"/>
                    <a:pt x="1123379" y="406313"/>
                    <a:pt x="1121759" y="400598"/>
                  </a:cubicBezTo>
                  <a:cubicBezTo>
                    <a:pt x="1121664" y="400312"/>
                    <a:pt x="1121474" y="399931"/>
                    <a:pt x="1121283" y="399645"/>
                  </a:cubicBezTo>
                  <a:lnTo>
                    <a:pt x="915067" y="399645"/>
                  </a:lnTo>
                  <a:cubicBezTo>
                    <a:pt x="915352" y="400598"/>
                    <a:pt x="915638" y="401455"/>
                    <a:pt x="915638" y="402503"/>
                  </a:cubicBezTo>
                  <a:cubicBezTo>
                    <a:pt x="915638" y="406027"/>
                    <a:pt x="918401" y="412790"/>
                    <a:pt x="919353" y="418695"/>
                  </a:cubicBezTo>
                  <a:lnTo>
                    <a:pt x="1141095" y="418695"/>
                  </a:lnTo>
                  <a:cubicBezTo>
                    <a:pt x="1142333" y="415362"/>
                    <a:pt x="1141952" y="412504"/>
                    <a:pt x="1137190" y="411171"/>
                  </a:cubicBezTo>
                  <a:close/>
                  <a:moveTo>
                    <a:pt x="1765935" y="567095"/>
                  </a:moveTo>
                  <a:cubicBezTo>
                    <a:pt x="1767554" y="564428"/>
                    <a:pt x="1767364" y="561190"/>
                    <a:pt x="1766221" y="558427"/>
                  </a:cubicBezTo>
                  <a:lnTo>
                    <a:pt x="1750695" y="558427"/>
                  </a:lnTo>
                  <a:cubicBezTo>
                    <a:pt x="1749362" y="562713"/>
                    <a:pt x="1749552" y="567571"/>
                    <a:pt x="1752029" y="570048"/>
                  </a:cubicBezTo>
                  <a:cubicBezTo>
                    <a:pt x="1756982" y="574715"/>
                    <a:pt x="1761839" y="573858"/>
                    <a:pt x="1765935" y="567095"/>
                  </a:cubicBezTo>
                  <a:close/>
                  <a:moveTo>
                    <a:pt x="962882" y="309158"/>
                  </a:moveTo>
                  <a:cubicBezTo>
                    <a:pt x="950690" y="308206"/>
                    <a:pt x="936022" y="311063"/>
                    <a:pt x="931926" y="311063"/>
                  </a:cubicBezTo>
                  <a:cubicBezTo>
                    <a:pt x="928592" y="311063"/>
                    <a:pt x="927926" y="315730"/>
                    <a:pt x="926973" y="323445"/>
                  </a:cubicBezTo>
                  <a:lnTo>
                    <a:pt x="1000125" y="323445"/>
                  </a:lnTo>
                  <a:cubicBezTo>
                    <a:pt x="996315" y="322588"/>
                    <a:pt x="992219" y="322112"/>
                    <a:pt x="988981" y="321731"/>
                  </a:cubicBezTo>
                  <a:cubicBezTo>
                    <a:pt x="980789" y="320683"/>
                    <a:pt x="975074" y="310111"/>
                    <a:pt x="962882" y="309158"/>
                  </a:cubicBezTo>
                  <a:close/>
                  <a:moveTo>
                    <a:pt x="1704880" y="567095"/>
                  </a:moveTo>
                  <a:cubicBezTo>
                    <a:pt x="1706499" y="563190"/>
                    <a:pt x="1702403" y="555570"/>
                    <a:pt x="1696784" y="566142"/>
                  </a:cubicBezTo>
                  <a:cubicBezTo>
                    <a:pt x="1694783" y="569762"/>
                    <a:pt x="1703261" y="570905"/>
                    <a:pt x="1704880" y="567095"/>
                  </a:cubicBezTo>
                  <a:close/>
                  <a:moveTo>
                    <a:pt x="1830705" y="545664"/>
                  </a:moveTo>
                  <a:cubicBezTo>
                    <a:pt x="1830324" y="545378"/>
                    <a:pt x="1829848" y="545092"/>
                    <a:pt x="1829467" y="544902"/>
                  </a:cubicBezTo>
                  <a:cubicBezTo>
                    <a:pt x="1823752" y="542044"/>
                    <a:pt x="1813179" y="536234"/>
                    <a:pt x="1808321" y="526614"/>
                  </a:cubicBezTo>
                  <a:cubicBezTo>
                    <a:pt x="1808321" y="526614"/>
                    <a:pt x="1808321" y="526614"/>
                    <a:pt x="1808321" y="526614"/>
                  </a:cubicBezTo>
                  <a:lnTo>
                    <a:pt x="1772507" y="526614"/>
                  </a:lnTo>
                  <a:cubicBezTo>
                    <a:pt x="1772507" y="526614"/>
                    <a:pt x="1772507" y="526614"/>
                    <a:pt x="1772507" y="526614"/>
                  </a:cubicBezTo>
                  <a:cubicBezTo>
                    <a:pt x="1773841" y="533567"/>
                    <a:pt x="1782890" y="541663"/>
                    <a:pt x="1788128" y="545664"/>
                  </a:cubicBezTo>
                  <a:lnTo>
                    <a:pt x="1830705" y="545664"/>
                  </a:lnTo>
                  <a:close/>
                  <a:moveTo>
                    <a:pt x="1744599" y="526614"/>
                  </a:moveTo>
                  <a:lnTo>
                    <a:pt x="1716786" y="526614"/>
                  </a:lnTo>
                  <a:cubicBezTo>
                    <a:pt x="1722692" y="528328"/>
                    <a:pt x="1729550" y="531471"/>
                    <a:pt x="1734217" y="531471"/>
                  </a:cubicBezTo>
                  <a:cubicBezTo>
                    <a:pt x="1736789" y="531471"/>
                    <a:pt x="1740789" y="529186"/>
                    <a:pt x="1744599" y="526614"/>
                  </a:cubicBezTo>
                  <a:close/>
                  <a:moveTo>
                    <a:pt x="1848231" y="558332"/>
                  </a:moveTo>
                  <a:lnTo>
                    <a:pt x="1815560" y="558332"/>
                  </a:lnTo>
                  <a:cubicBezTo>
                    <a:pt x="1817084" y="559094"/>
                    <a:pt x="1818323" y="559761"/>
                    <a:pt x="1818894" y="560332"/>
                  </a:cubicBezTo>
                  <a:cubicBezTo>
                    <a:pt x="1821847" y="562904"/>
                    <a:pt x="1826038" y="570333"/>
                    <a:pt x="1828038" y="577382"/>
                  </a:cubicBezTo>
                  <a:lnTo>
                    <a:pt x="1838897" y="577382"/>
                  </a:lnTo>
                  <a:cubicBezTo>
                    <a:pt x="1836992" y="569571"/>
                    <a:pt x="1834991" y="561666"/>
                    <a:pt x="1838515" y="562237"/>
                  </a:cubicBezTo>
                  <a:cubicBezTo>
                    <a:pt x="1844231" y="563190"/>
                    <a:pt x="1850708" y="560332"/>
                    <a:pt x="1850708" y="560332"/>
                  </a:cubicBezTo>
                  <a:cubicBezTo>
                    <a:pt x="1850708" y="560332"/>
                    <a:pt x="1849660" y="559570"/>
                    <a:pt x="1848231" y="558332"/>
                  </a:cubicBezTo>
                  <a:close/>
                  <a:moveTo>
                    <a:pt x="1823752" y="592050"/>
                  </a:moveTo>
                  <a:cubicBezTo>
                    <a:pt x="1823466" y="591288"/>
                    <a:pt x="1823180" y="590717"/>
                    <a:pt x="1822895" y="590050"/>
                  </a:cubicBezTo>
                  <a:lnTo>
                    <a:pt x="1798034" y="590050"/>
                  </a:lnTo>
                  <a:cubicBezTo>
                    <a:pt x="1799654" y="591288"/>
                    <a:pt x="1801273" y="592336"/>
                    <a:pt x="1802511" y="593003"/>
                  </a:cubicBezTo>
                  <a:cubicBezTo>
                    <a:pt x="1806607" y="594908"/>
                    <a:pt x="1809845" y="600718"/>
                    <a:pt x="1813084" y="601671"/>
                  </a:cubicBezTo>
                  <a:cubicBezTo>
                    <a:pt x="1816418" y="602719"/>
                    <a:pt x="1826990" y="601671"/>
                    <a:pt x="1823752" y="592050"/>
                  </a:cubicBezTo>
                  <a:close/>
                  <a:moveTo>
                    <a:pt x="1943100" y="545664"/>
                  </a:moveTo>
                  <a:cubicBezTo>
                    <a:pt x="1943481" y="541758"/>
                    <a:pt x="1943195" y="538044"/>
                    <a:pt x="1941100" y="537187"/>
                  </a:cubicBezTo>
                  <a:cubicBezTo>
                    <a:pt x="1938052" y="535948"/>
                    <a:pt x="1939481" y="531091"/>
                    <a:pt x="1942052" y="526614"/>
                  </a:cubicBezTo>
                  <a:lnTo>
                    <a:pt x="1830800" y="526614"/>
                  </a:lnTo>
                  <a:cubicBezTo>
                    <a:pt x="1834229" y="529471"/>
                    <a:pt x="1837373" y="532138"/>
                    <a:pt x="1839278" y="534329"/>
                  </a:cubicBezTo>
                  <a:cubicBezTo>
                    <a:pt x="1843088" y="538901"/>
                    <a:pt x="1848422" y="541663"/>
                    <a:pt x="1852136" y="545664"/>
                  </a:cubicBezTo>
                  <a:lnTo>
                    <a:pt x="1943100" y="545664"/>
                  </a:lnTo>
                  <a:close/>
                  <a:moveTo>
                    <a:pt x="1017460" y="313063"/>
                  </a:moveTo>
                  <a:cubicBezTo>
                    <a:pt x="1022318" y="313063"/>
                    <a:pt x="1032986" y="314016"/>
                    <a:pt x="1032986" y="314016"/>
                  </a:cubicBezTo>
                  <a:cubicBezTo>
                    <a:pt x="1032986" y="314016"/>
                    <a:pt x="1033748" y="304395"/>
                    <a:pt x="1041940" y="306300"/>
                  </a:cubicBezTo>
                  <a:cubicBezTo>
                    <a:pt x="1050131" y="308206"/>
                    <a:pt x="1057370" y="318778"/>
                    <a:pt x="1056608" y="311063"/>
                  </a:cubicBezTo>
                  <a:cubicBezTo>
                    <a:pt x="1056323" y="308682"/>
                    <a:pt x="1056323" y="306491"/>
                    <a:pt x="1056227" y="304395"/>
                  </a:cubicBezTo>
                  <a:lnTo>
                    <a:pt x="1007269" y="304395"/>
                  </a:lnTo>
                  <a:cubicBezTo>
                    <a:pt x="1007745" y="304681"/>
                    <a:pt x="1008126" y="304872"/>
                    <a:pt x="1008602" y="305348"/>
                  </a:cubicBezTo>
                  <a:cubicBezTo>
                    <a:pt x="1017460" y="313063"/>
                    <a:pt x="1012603" y="313063"/>
                    <a:pt x="1017460" y="313063"/>
                  </a:cubicBezTo>
                  <a:close/>
                  <a:moveTo>
                    <a:pt x="1873663" y="609195"/>
                  </a:moveTo>
                  <a:lnTo>
                    <a:pt x="1886140" y="609195"/>
                  </a:lnTo>
                  <a:cubicBezTo>
                    <a:pt x="1890236" y="605671"/>
                    <a:pt x="1894427" y="601575"/>
                    <a:pt x="1896237" y="599766"/>
                  </a:cubicBezTo>
                  <a:cubicBezTo>
                    <a:pt x="1899476" y="596623"/>
                    <a:pt x="1904905" y="594717"/>
                    <a:pt x="1907286" y="590145"/>
                  </a:cubicBezTo>
                  <a:lnTo>
                    <a:pt x="1871282" y="590145"/>
                  </a:lnTo>
                  <a:cubicBezTo>
                    <a:pt x="1872044" y="596813"/>
                    <a:pt x="1872806" y="604242"/>
                    <a:pt x="1873663" y="609195"/>
                  </a:cubicBezTo>
                  <a:close/>
                  <a:moveTo>
                    <a:pt x="1869472" y="577382"/>
                  </a:moveTo>
                  <a:lnTo>
                    <a:pt x="1904524" y="577382"/>
                  </a:lnTo>
                  <a:cubicBezTo>
                    <a:pt x="1901381" y="574144"/>
                    <a:pt x="1897285" y="571572"/>
                    <a:pt x="1895475" y="569953"/>
                  </a:cubicBezTo>
                  <a:cubicBezTo>
                    <a:pt x="1892237" y="567095"/>
                    <a:pt x="1903571" y="564142"/>
                    <a:pt x="1907667" y="560332"/>
                  </a:cubicBezTo>
                  <a:cubicBezTo>
                    <a:pt x="1908334" y="559761"/>
                    <a:pt x="1909001" y="559094"/>
                    <a:pt x="1909858" y="558332"/>
                  </a:cubicBezTo>
                  <a:lnTo>
                    <a:pt x="1858613" y="558332"/>
                  </a:lnTo>
                  <a:cubicBezTo>
                    <a:pt x="1861852" y="565190"/>
                    <a:pt x="1866710" y="571762"/>
                    <a:pt x="1868615" y="574715"/>
                  </a:cubicBezTo>
                  <a:cubicBezTo>
                    <a:pt x="1868900" y="575287"/>
                    <a:pt x="1869186" y="576144"/>
                    <a:pt x="1869472" y="577382"/>
                  </a:cubicBezTo>
                  <a:close/>
                  <a:moveTo>
                    <a:pt x="2022158" y="545664"/>
                  </a:moveTo>
                  <a:cubicBezTo>
                    <a:pt x="2018443" y="543663"/>
                    <a:pt x="2014538" y="541854"/>
                    <a:pt x="2010347" y="541092"/>
                  </a:cubicBezTo>
                  <a:cubicBezTo>
                    <a:pt x="2000440" y="539282"/>
                    <a:pt x="1988534" y="540139"/>
                    <a:pt x="1983677" y="545664"/>
                  </a:cubicBezTo>
                  <a:lnTo>
                    <a:pt x="2022158" y="545664"/>
                  </a:lnTo>
                  <a:close/>
                  <a:moveTo>
                    <a:pt x="2332006" y="195620"/>
                  </a:moveTo>
                  <a:cubicBezTo>
                    <a:pt x="2331625" y="195906"/>
                    <a:pt x="2331339" y="196191"/>
                    <a:pt x="2330958" y="196477"/>
                  </a:cubicBezTo>
                  <a:lnTo>
                    <a:pt x="2374773" y="196477"/>
                  </a:lnTo>
                  <a:cubicBezTo>
                    <a:pt x="2374202" y="195525"/>
                    <a:pt x="2373344" y="194572"/>
                    <a:pt x="2371916" y="193715"/>
                  </a:cubicBezTo>
                  <a:cubicBezTo>
                    <a:pt x="2363724" y="188857"/>
                    <a:pt x="2358009" y="183142"/>
                    <a:pt x="2351532" y="180285"/>
                  </a:cubicBezTo>
                  <a:cubicBezTo>
                    <a:pt x="2345055" y="177332"/>
                    <a:pt x="2337721" y="191810"/>
                    <a:pt x="2332006" y="195620"/>
                  </a:cubicBezTo>
                  <a:close/>
                  <a:moveTo>
                    <a:pt x="1417892" y="209145"/>
                  </a:moveTo>
                  <a:lnTo>
                    <a:pt x="1397318" y="209145"/>
                  </a:lnTo>
                  <a:cubicBezTo>
                    <a:pt x="1398746" y="210574"/>
                    <a:pt x="1399604" y="212098"/>
                    <a:pt x="1399508" y="213527"/>
                  </a:cubicBezTo>
                  <a:cubicBezTo>
                    <a:pt x="1399032" y="219909"/>
                    <a:pt x="1402461" y="228291"/>
                    <a:pt x="1412462" y="225719"/>
                  </a:cubicBezTo>
                  <a:cubicBezTo>
                    <a:pt x="1422368" y="223147"/>
                    <a:pt x="1420844" y="213527"/>
                    <a:pt x="1418939" y="210955"/>
                  </a:cubicBezTo>
                  <a:cubicBezTo>
                    <a:pt x="1418558" y="210574"/>
                    <a:pt x="1418177" y="209812"/>
                    <a:pt x="1417892" y="209145"/>
                  </a:cubicBezTo>
                  <a:close/>
                  <a:moveTo>
                    <a:pt x="2256092" y="228195"/>
                  </a:moveTo>
                  <a:lnTo>
                    <a:pt x="2283905" y="228195"/>
                  </a:lnTo>
                  <a:cubicBezTo>
                    <a:pt x="2281619" y="227433"/>
                    <a:pt x="2279428" y="226671"/>
                    <a:pt x="2277428" y="226386"/>
                  </a:cubicBezTo>
                  <a:cubicBezTo>
                    <a:pt x="2271617" y="225528"/>
                    <a:pt x="2260664" y="225528"/>
                    <a:pt x="2256092" y="228195"/>
                  </a:cubicBezTo>
                  <a:close/>
                  <a:moveTo>
                    <a:pt x="2193512" y="215813"/>
                  </a:moveTo>
                  <a:cubicBezTo>
                    <a:pt x="2202466" y="221623"/>
                    <a:pt x="2215229" y="223909"/>
                    <a:pt x="2221135" y="216766"/>
                  </a:cubicBezTo>
                  <a:cubicBezTo>
                    <a:pt x="2223040" y="214575"/>
                    <a:pt x="2223516" y="211812"/>
                    <a:pt x="2223325" y="209145"/>
                  </a:cubicBezTo>
                  <a:lnTo>
                    <a:pt x="2176177" y="209145"/>
                  </a:lnTo>
                  <a:cubicBezTo>
                    <a:pt x="2181416" y="210384"/>
                    <a:pt x="2187702" y="212098"/>
                    <a:pt x="2193512" y="215813"/>
                  </a:cubicBezTo>
                  <a:close/>
                  <a:moveTo>
                    <a:pt x="1386650" y="219337"/>
                  </a:moveTo>
                  <a:cubicBezTo>
                    <a:pt x="1382840" y="219337"/>
                    <a:pt x="1380649" y="214194"/>
                    <a:pt x="1379696" y="209145"/>
                  </a:cubicBezTo>
                  <a:lnTo>
                    <a:pt x="1158240" y="209145"/>
                  </a:lnTo>
                  <a:cubicBezTo>
                    <a:pt x="1162050" y="214384"/>
                    <a:pt x="1167575" y="222671"/>
                    <a:pt x="1167194" y="226386"/>
                  </a:cubicBezTo>
                  <a:cubicBezTo>
                    <a:pt x="1167098" y="226957"/>
                    <a:pt x="1167003" y="227529"/>
                    <a:pt x="1167003" y="228195"/>
                  </a:cubicBezTo>
                  <a:lnTo>
                    <a:pt x="1399413" y="228195"/>
                  </a:lnTo>
                  <a:cubicBezTo>
                    <a:pt x="1396175" y="224100"/>
                    <a:pt x="1392079" y="219337"/>
                    <a:pt x="1386650" y="219337"/>
                  </a:cubicBezTo>
                  <a:close/>
                  <a:moveTo>
                    <a:pt x="1973675" y="219718"/>
                  </a:moveTo>
                  <a:cubicBezTo>
                    <a:pt x="1970532" y="218861"/>
                    <a:pt x="1960340" y="214099"/>
                    <a:pt x="1948148" y="209241"/>
                  </a:cubicBezTo>
                  <a:lnTo>
                    <a:pt x="1872901" y="209241"/>
                  </a:lnTo>
                  <a:cubicBezTo>
                    <a:pt x="1860042" y="215241"/>
                    <a:pt x="1846231" y="222576"/>
                    <a:pt x="1836039" y="228291"/>
                  </a:cubicBezTo>
                  <a:lnTo>
                    <a:pt x="1993964" y="228291"/>
                  </a:lnTo>
                  <a:cubicBezTo>
                    <a:pt x="1983391" y="223433"/>
                    <a:pt x="1979486" y="221242"/>
                    <a:pt x="1973675" y="219718"/>
                  </a:cubicBezTo>
                  <a:close/>
                  <a:moveTo>
                    <a:pt x="1155287" y="212289"/>
                  </a:moveTo>
                  <a:cubicBezTo>
                    <a:pt x="1151287" y="212289"/>
                    <a:pt x="1147858" y="212289"/>
                    <a:pt x="1147858" y="212289"/>
                  </a:cubicBezTo>
                  <a:cubicBezTo>
                    <a:pt x="1147858" y="212289"/>
                    <a:pt x="1140428" y="209717"/>
                    <a:pt x="1135475" y="219337"/>
                  </a:cubicBezTo>
                  <a:cubicBezTo>
                    <a:pt x="1133856" y="222385"/>
                    <a:pt x="1133285" y="225433"/>
                    <a:pt x="1133189" y="228195"/>
                  </a:cubicBezTo>
                  <a:lnTo>
                    <a:pt x="1156335" y="228195"/>
                  </a:lnTo>
                  <a:cubicBezTo>
                    <a:pt x="1158240" y="223052"/>
                    <a:pt x="1159193" y="212289"/>
                    <a:pt x="1155287" y="212289"/>
                  </a:cubicBezTo>
                  <a:close/>
                  <a:moveTo>
                    <a:pt x="1149287" y="241149"/>
                  </a:moveTo>
                  <a:cubicBezTo>
                    <a:pt x="1149287" y="243721"/>
                    <a:pt x="1140809" y="251436"/>
                    <a:pt x="1141381" y="255913"/>
                  </a:cubicBezTo>
                  <a:cubicBezTo>
                    <a:pt x="1141476" y="256866"/>
                    <a:pt x="1141857" y="258295"/>
                    <a:pt x="1142429" y="259914"/>
                  </a:cubicBezTo>
                  <a:lnTo>
                    <a:pt x="1316069" y="259914"/>
                  </a:lnTo>
                  <a:cubicBezTo>
                    <a:pt x="1319403" y="253818"/>
                    <a:pt x="1323499" y="247341"/>
                    <a:pt x="1326642" y="247055"/>
                  </a:cubicBezTo>
                  <a:cubicBezTo>
                    <a:pt x="1332071" y="246388"/>
                    <a:pt x="1346454" y="249532"/>
                    <a:pt x="1359313" y="246960"/>
                  </a:cubicBezTo>
                  <a:cubicBezTo>
                    <a:pt x="1365028" y="245817"/>
                    <a:pt x="1370933" y="243340"/>
                    <a:pt x="1376077" y="240959"/>
                  </a:cubicBezTo>
                  <a:lnTo>
                    <a:pt x="1149191" y="240959"/>
                  </a:lnTo>
                  <a:cubicBezTo>
                    <a:pt x="1149191" y="240959"/>
                    <a:pt x="1149287" y="241054"/>
                    <a:pt x="1149287" y="241149"/>
                  </a:cubicBezTo>
                  <a:close/>
                  <a:moveTo>
                    <a:pt x="1136523" y="209145"/>
                  </a:moveTo>
                  <a:lnTo>
                    <a:pt x="1125760" y="209145"/>
                  </a:lnTo>
                  <a:cubicBezTo>
                    <a:pt x="1126236" y="212956"/>
                    <a:pt x="1126808" y="215908"/>
                    <a:pt x="1127474" y="216766"/>
                  </a:cubicBezTo>
                  <a:cubicBezTo>
                    <a:pt x="1129094" y="218956"/>
                    <a:pt x="1133285" y="213813"/>
                    <a:pt x="1136523" y="209145"/>
                  </a:cubicBezTo>
                  <a:close/>
                  <a:moveTo>
                    <a:pt x="715042" y="184761"/>
                  </a:moveTo>
                  <a:cubicBezTo>
                    <a:pt x="711232" y="186666"/>
                    <a:pt x="699802" y="181523"/>
                    <a:pt x="693896" y="186000"/>
                  </a:cubicBezTo>
                  <a:cubicBezTo>
                    <a:pt x="691229" y="188000"/>
                    <a:pt x="691610" y="193334"/>
                    <a:pt x="694182" y="196477"/>
                  </a:cubicBezTo>
                  <a:lnTo>
                    <a:pt x="742950" y="196477"/>
                  </a:lnTo>
                  <a:cubicBezTo>
                    <a:pt x="742188" y="191905"/>
                    <a:pt x="739997" y="186000"/>
                    <a:pt x="737330" y="184095"/>
                  </a:cubicBezTo>
                  <a:cubicBezTo>
                    <a:pt x="732949" y="180856"/>
                    <a:pt x="718852" y="182761"/>
                    <a:pt x="715042" y="184761"/>
                  </a:cubicBezTo>
                  <a:close/>
                  <a:moveTo>
                    <a:pt x="652082" y="178951"/>
                  </a:moveTo>
                  <a:cubicBezTo>
                    <a:pt x="652367" y="178285"/>
                    <a:pt x="652748" y="177903"/>
                    <a:pt x="653225" y="177427"/>
                  </a:cubicBezTo>
                  <a:lnTo>
                    <a:pt x="625602" y="177427"/>
                  </a:lnTo>
                  <a:cubicBezTo>
                    <a:pt x="626174" y="177523"/>
                    <a:pt x="626650" y="177618"/>
                    <a:pt x="627126" y="177713"/>
                  </a:cubicBezTo>
                  <a:cubicBezTo>
                    <a:pt x="633032" y="178951"/>
                    <a:pt x="650462" y="182761"/>
                    <a:pt x="652082" y="178951"/>
                  </a:cubicBezTo>
                  <a:close/>
                  <a:moveTo>
                    <a:pt x="917067" y="228195"/>
                  </a:moveTo>
                  <a:cubicBezTo>
                    <a:pt x="917162" y="227910"/>
                    <a:pt x="917258" y="227719"/>
                    <a:pt x="917258" y="227338"/>
                  </a:cubicBezTo>
                  <a:cubicBezTo>
                    <a:pt x="917258" y="223528"/>
                    <a:pt x="915638" y="218670"/>
                    <a:pt x="920496" y="221528"/>
                  </a:cubicBezTo>
                  <a:cubicBezTo>
                    <a:pt x="922973" y="222957"/>
                    <a:pt x="922973" y="225814"/>
                    <a:pt x="923258" y="228100"/>
                  </a:cubicBezTo>
                  <a:lnTo>
                    <a:pt x="1026223" y="228100"/>
                  </a:lnTo>
                  <a:cubicBezTo>
                    <a:pt x="1025081" y="222195"/>
                    <a:pt x="1024319" y="217337"/>
                    <a:pt x="1022318" y="216670"/>
                  </a:cubicBezTo>
                  <a:cubicBezTo>
                    <a:pt x="1019747" y="215908"/>
                    <a:pt x="997172" y="212003"/>
                    <a:pt x="985838" y="209050"/>
                  </a:cubicBezTo>
                  <a:lnTo>
                    <a:pt x="807434" y="209050"/>
                  </a:lnTo>
                  <a:cubicBezTo>
                    <a:pt x="808006" y="211146"/>
                    <a:pt x="809244" y="213336"/>
                    <a:pt x="812197" y="215718"/>
                  </a:cubicBezTo>
                  <a:cubicBezTo>
                    <a:pt x="820293" y="222481"/>
                    <a:pt x="823627" y="224386"/>
                    <a:pt x="834200" y="223433"/>
                  </a:cubicBezTo>
                  <a:cubicBezTo>
                    <a:pt x="844772" y="222481"/>
                    <a:pt x="855345" y="225338"/>
                    <a:pt x="855345" y="225338"/>
                  </a:cubicBezTo>
                  <a:cubicBezTo>
                    <a:pt x="855345" y="225338"/>
                    <a:pt x="855345" y="226481"/>
                    <a:pt x="855250" y="228100"/>
                  </a:cubicBezTo>
                  <a:lnTo>
                    <a:pt x="917067" y="228100"/>
                  </a:lnTo>
                  <a:close/>
                  <a:moveTo>
                    <a:pt x="767144" y="195620"/>
                  </a:moveTo>
                  <a:cubicBezTo>
                    <a:pt x="774192" y="194382"/>
                    <a:pt x="784479" y="193048"/>
                    <a:pt x="789432" y="192382"/>
                  </a:cubicBezTo>
                  <a:cubicBezTo>
                    <a:pt x="794290" y="191715"/>
                    <a:pt x="795433" y="182095"/>
                    <a:pt x="790004" y="181428"/>
                  </a:cubicBezTo>
                  <a:cubicBezTo>
                    <a:pt x="786575" y="181047"/>
                    <a:pt x="783622" y="178570"/>
                    <a:pt x="780574" y="177332"/>
                  </a:cubicBezTo>
                  <a:lnTo>
                    <a:pt x="774478" y="177332"/>
                  </a:lnTo>
                  <a:cubicBezTo>
                    <a:pt x="768763" y="179713"/>
                    <a:pt x="753713" y="187428"/>
                    <a:pt x="755237" y="191715"/>
                  </a:cubicBezTo>
                  <a:cubicBezTo>
                    <a:pt x="755809" y="193524"/>
                    <a:pt x="760095" y="196858"/>
                    <a:pt x="767144" y="195620"/>
                  </a:cubicBezTo>
                  <a:close/>
                  <a:moveTo>
                    <a:pt x="828485" y="181237"/>
                  </a:moveTo>
                  <a:cubicBezTo>
                    <a:pt x="818483" y="186666"/>
                    <a:pt x="802958" y="190477"/>
                    <a:pt x="804577" y="196477"/>
                  </a:cubicBezTo>
                  <a:lnTo>
                    <a:pt x="846677" y="196477"/>
                  </a:lnTo>
                  <a:cubicBezTo>
                    <a:pt x="846868" y="195620"/>
                    <a:pt x="846963" y="194763"/>
                    <a:pt x="847154" y="193715"/>
                  </a:cubicBezTo>
                  <a:cubicBezTo>
                    <a:pt x="849725" y="179237"/>
                    <a:pt x="839057" y="175427"/>
                    <a:pt x="828485" y="181237"/>
                  </a:cubicBezTo>
                  <a:close/>
                  <a:moveTo>
                    <a:pt x="907256" y="321350"/>
                  </a:moveTo>
                  <a:cubicBezTo>
                    <a:pt x="912685" y="318778"/>
                    <a:pt x="909923" y="311063"/>
                    <a:pt x="902398" y="313635"/>
                  </a:cubicBezTo>
                  <a:cubicBezTo>
                    <a:pt x="893731" y="316587"/>
                    <a:pt x="901827" y="323922"/>
                    <a:pt x="907256" y="321350"/>
                  </a:cubicBezTo>
                  <a:close/>
                  <a:moveTo>
                    <a:pt x="994029" y="304395"/>
                  </a:moveTo>
                  <a:cubicBezTo>
                    <a:pt x="994791" y="305062"/>
                    <a:pt x="995553" y="305729"/>
                    <a:pt x="996315" y="306300"/>
                  </a:cubicBezTo>
                  <a:cubicBezTo>
                    <a:pt x="998696" y="308206"/>
                    <a:pt x="999554" y="306110"/>
                    <a:pt x="1000887" y="304395"/>
                  </a:cubicBezTo>
                  <a:lnTo>
                    <a:pt x="994029" y="304395"/>
                  </a:lnTo>
                  <a:close/>
                  <a:moveTo>
                    <a:pt x="730187" y="213622"/>
                  </a:moveTo>
                  <a:cubicBezTo>
                    <a:pt x="732854" y="212098"/>
                    <a:pt x="734663" y="210574"/>
                    <a:pt x="736092" y="209145"/>
                  </a:cubicBezTo>
                  <a:lnTo>
                    <a:pt x="719423" y="209145"/>
                  </a:lnTo>
                  <a:cubicBezTo>
                    <a:pt x="721805" y="213432"/>
                    <a:pt x="725234" y="216575"/>
                    <a:pt x="730187" y="213622"/>
                  </a:cubicBezTo>
                  <a:close/>
                  <a:moveTo>
                    <a:pt x="870871" y="307920"/>
                  </a:moveTo>
                  <a:cubicBezTo>
                    <a:pt x="868680" y="310777"/>
                    <a:pt x="880681" y="314968"/>
                    <a:pt x="882777" y="311158"/>
                  </a:cubicBezTo>
                  <a:cubicBezTo>
                    <a:pt x="884968" y="307253"/>
                    <a:pt x="876300" y="300871"/>
                    <a:pt x="870871" y="307920"/>
                  </a:cubicBezTo>
                  <a:close/>
                  <a:moveTo>
                    <a:pt x="753618" y="164664"/>
                  </a:moveTo>
                  <a:lnTo>
                    <a:pt x="771049" y="164664"/>
                  </a:lnTo>
                  <a:cubicBezTo>
                    <a:pt x="766572" y="159235"/>
                    <a:pt x="756095" y="158187"/>
                    <a:pt x="753618" y="164664"/>
                  </a:cubicBezTo>
                  <a:close/>
                  <a:moveTo>
                    <a:pt x="885539" y="184095"/>
                  </a:moveTo>
                  <a:cubicBezTo>
                    <a:pt x="880681" y="183142"/>
                    <a:pt x="866013" y="186000"/>
                    <a:pt x="860298" y="186952"/>
                  </a:cubicBezTo>
                  <a:cubicBezTo>
                    <a:pt x="856964" y="187524"/>
                    <a:pt x="860108" y="192191"/>
                    <a:pt x="860774" y="196477"/>
                  </a:cubicBezTo>
                  <a:lnTo>
                    <a:pt x="955358" y="196477"/>
                  </a:lnTo>
                  <a:cubicBezTo>
                    <a:pt x="952595" y="195144"/>
                    <a:pt x="950119" y="193906"/>
                    <a:pt x="948309" y="192762"/>
                  </a:cubicBezTo>
                  <a:cubicBezTo>
                    <a:pt x="940975" y="187905"/>
                    <a:pt x="930402" y="181237"/>
                    <a:pt x="923925" y="181237"/>
                  </a:cubicBezTo>
                  <a:cubicBezTo>
                    <a:pt x="917258" y="181237"/>
                    <a:pt x="890397" y="185047"/>
                    <a:pt x="885539" y="18409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 coins arrondis 24">
            <a:extLst>
              <a:ext uri="{FF2B5EF4-FFF2-40B4-BE49-F238E27FC236}">
                <a16:creationId xmlns:a16="http://schemas.microsoft.com/office/drawing/2014/main" id="{77C53931-8F48-4332-9618-08E36A5F998C}"/>
              </a:ext>
            </a:extLst>
          </p:cNvPr>
          <p:cNvSpPr/>
          <p:nvPr/>
        </p:nvSpPr>
        <p:spPr>
          <a:xfrm>
            <a:off x="5936204" y="2759911"/>
            <a:ext cx="2696291" cy="475409"/>
          </a:xfrm>
          <a:prstGeom prst="roundRect">
            <a:avLst>
              <a:gd name="adj" fmla="val 12467"/>
            </a:avLst>
          </a:prstGeom>
          <a:gradFill>
            <a:gsLst>
              <a:gs pos="0">
                <a:srgbClr val="002060"/>
              </a:gs>
              <a:gs pos="100000">
                <a:srgbClr val="0070C0"/>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François </a:t>
            </a:r>
            <a:r>
              <a:rPr kumimoji="0" lang="fr-FR"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Raffi</a:t>
            </a:r>
            <a:endParaRPr kumimoji="0" lang="fr-FR"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9" name="Rectangle : coins arrondis 28">
            <a:extLst>
              <a:ext uri="{FF2B5EF4-FFF2-40B4-BE49-F238E27FC236}">
                <a16:creationId xmlns:a16="http://schemas.microsoft.com/office/drawing/2014/main" id="{7D9C3922-CD15-4639-9181-9446CADEE1BC}"/>
              </a:ext>
            </a:extLst>
          </p:cNvPr>
          <p:cNvSpPr/>
          <p:nvPr/>
        </p:nvSpPr>
        <p:spPr>
          <a:xfrm>
            <a:off x="5936204" y="892658"/>
            <a:ext cx="2696291" cy="475409"/>
          </a:xfrm>
          <a:prstGeom prst="roundRect">
            <a:avLst>
              <a:gd name="adj" fmla="val 12467"/>
            </a:avLst>
          </a:prstGeom>
          <a:gradFill>
            <a:gsLst>
              <a:gs pos="0">
                <a:srgbClr val="002060"/>
              </a:gs>
              <a:gs pos="100000">
                <a:srgbClr val="0070C0"/>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Anton </a:t>
            </a:r>
            <a:r>
              <a:rPr kumimoji="0" lang="fr-FR"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Pozniak</a:t>
            </a:r>
            <a:endParaRPr kumimoji="0" lang="fr-FR"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 name="Rectangle : coins arrondis 22">
            <a:extLst>
              <a:ext uri="{FF2B5EF4-FFF2-40B4-BE49-F238E27FC236}">
                <a16:creationId xmlns:a16="http://schemas.microsoft.com/office/drawing/2014/main" id="{7F11E523-2031-40D7-9DCB-9AA03E612FA2}"/>
              </a:ext>
            </a:extLst>
          </p:cNvPr>
          <p:cNvSpPr/>
          <p:nvPr/>
        </p:nvSpPr>
        <p:spPr>
          <a:xfrm>
            <a:off x="5936204" y="4461229"/>
            <a:ext cx="2696477" cy="475409"/>
          </a:xfrm>
          <a:prstGeom prst="roundRect">
            <a:avLst>
              <a:gd name="adj" fmla="val 12467"/>
            </a:avLst>
          </a:prstGeom>
          <a:gradFill>
            <a:gsLst>
              <a:gs pos="0">
                <a:srgbClr val="002060"/>
              </a:gs>
              <a:gs pos="100000">
                <a:srgbClr val="0070C0"/>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Pedro Cahn</a:t>
            </a:r>
          </a:p>
        </p:txBody>
      </p:sp>
      <p:grpSp>
        <p:nvGrpSpPr>
          <p:cNvPr id="10" name="Groupe 9">
            <a:extLst>
              <a:ext uri="{FF2B5EF4-FFF2-40B4-BE49-F238E27FC236}">
                <a16:creationId xmlns:a16="http://schemas.microsoft.com/office/drawing/2014/main" id="{25224AD1-E14E-0DB9-0235-192E35F5FC34}"/>
              </a:ext>
            </a:extLst>
          </p:cNvPr>
          <p:cNvGrpSpPr/>
          <p:nvPr/>
        </p:nvGrpSpPr>
        <p:grpSpPr>
          <a:xfrm>
            <a:off x="5040081" y="2474688"/>
            <a:ext cx="1053443" cy="1048794"/>
            <a:chOff x="9843537" y="2302604"/>
            <a:chExt cx="1053443" cy="1048794"/>
          </a:xfrm>
        </p:grpSpPr>
        <p:pic>
          <p:nvPicPr>
            <p:cNvPr id="28" name="Image 27">
              <a:extLst>
                <a:ext uri="{FF2B5EF4-FFF2-40B4-BE49-F238E27FC236}">
                  <a16:creationId xmlns:a16="http://schemas.microsoft.com/office/drawing/2014/main" id="{2FA13F35-9978-4ADE-A4E6-DD0F4E51E81B}"/>
                </a:ext>
              </a:extLst>
            </p:cNvPr>
            <p:cNvPicPr>
              <a:picLocks/>
            </p:cNvPicPr>
            <p:nvPr/>
          </p:nvPicPr>
          <p:blipFill>
            <a:blip r:embed="rId3"/>
            <a:stretch>
              <a:fillRect/>
            </a:stretch>
          </p:blipFill>
          <p:spPr>
            <a:xfrm>
              <a:off x="9852980" y="2307398"/>
              <a:ext cx="1044000" cy="1044000"/>
            </a:xfrm>
            <a:prstGeom prst="rect">
              <a:avLst/>
            </a:prstGeom>
            <a:effectLst>
              <a:outerShdw blurRad="50800" dist="38100" dir="2700000" algn="tl" rotWithShape="0">
                <a:prstClr val="black">
                  <a:alpha val="40000"/>
                </a:prstClr>
              </a:outerShdw>
            </a:effectLst>
          </p:spPr>
        </p:pic>
        <p:sp>
          <p:nvSpPr>
            <p:cNvPr id="45" name="Ellipse 44">
              <a:extLst>
                <a:ext uri="{FF2B5EF4-FFF2-40B4-BE49-F238E27FC236}">
                  <a16:creationId xmlns:a16="http://schemas.microsoft.com/office/drawing/2014/main" id="{3C1C5A91-3702-4B97-9585-493EC248BAA8}"/>
                </a:ext>
              </a:extLst>
            </p:cNvPr>
            <p:cNvSpPr/>
            <p:nvPr/>
          </p:nvSpPr>
          <p:spPr>
            <a:xfrm>
              <a:off x="9843537" y="2302604"/>
              <a:ext cx="1043539" cy="1043539"/>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 name="Groupe 10">
            <a:extLst>
              <a:ext uri="{FF2B5EF4-FFF2-40B4-BE49-F238E27FC236}">
                <a16:creationId xmlns:a16="http://schemas.microsoft.com/office/drawing/2014/main" id="{493E13D4-C257-B96A-23DF-218B93AA9741}"/>
              </a:ext>
            </a:extLst>
          </p:cNvPr>
          <p:cNvGrpSpPr/>
          <p:nvPr/>
        </p:nvGrpSpPr>
        <p:grpSpPr>
          <a:xfrm>
            <a:off x="5040081" y="552024"/>
            <a:ext cx="1044698" cy="1053064"/>
            <a:chOff x="5997640" y="4821575"/>
            <a:chExt cx="1044698" cy="1053064"/>
          </a:xfrm>
        </p:grpSpPr>
        <p:pic>
          <p:nvPicPr>
            <p:cNvPr id="32" name="Image 31">
              <a:extLst>
                <a:ext uri="{FF2B5EF4-FFF2-40B4-BE49-F238E27FC236}">
                  <a16:creationId xmlns:a16="http://schemas.microsoft.com/office/drawing/2014/main" id="{8CB002F4-1724-4B90-8054-9B8C92B358C6}"/>
                </a:ext>
              </a:extLst>
            </p:cNvPr>
            <p:cNvPicPr>
              <a:picLocks noChangeAspect="1"/>
            </p:cNvPicPr>
            <p:nvPr/>
          </p:nvPicPr>
          <p:blipFill>
            <a:blip r:embed="rId4"/>
            <a:stretch>
              <a:fillRect/>
            </a:stretch>
          </p:blipFill>
          <p:spPr>
            <a:xfrm>
              <a:off x="5998338" y="4830639"/>
              <a:ext cx="1044000" cy="1044000"/>
            </a:xfrm>
            <a:prstGeom prst="rect">
              <a:avLst/>
            </a:prstGeom>
            <a:effectLst>
              <a:outerShdw blurRad="50800" dist="38100" dir="2700000" algn="tl" rotWithShape="0">
                <a:prstClr val="black">
                  <a:alpha val="40000"/>
                </a:prstClr>
              </a:outerShdw>
            </a:effectLst>
          </p:spPr>
        </p:pic>
        <p:sp>
          <p:nvSpPr>
            <p:cNvPr id="41" name="Ellipse 40">
              <a:extLst>
                <a:ext uri="{FF2B5EF4-FFF2-40B4-BE49-F238E27FC236}">
                  <a16:creationId xmlns:a16="http://schemas.microsoft.com/office/drawing/2014/main" id="{5918365D-10C3-49E0-A9A8-5B944C17CDFC}"/>
                </a:ext>
              </a:extLst>
            </p:cNvPr>
            <p:cNvSpPr/>
            <p:nvPr/>
          </p:nvSpPr>
          <p:spPr>
            <a:xfrm>
              <a:off x="5997640" y="4821575"/>
              <a:ext cx="1043539" cy="1043539"/>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e 11">
            <a:extLst>
              <a:ext uri="{FF2B5EF4-FFF2-40B4-BE49-F238E27FC236}">
                <a16:creationId xmlns:a16="http://schemas.microsoft.com/office/drawing/2014/main" id="{F42D68E8-8967-9900-AEDB-EF12030EDAEF}"/>
              </a:ext>
            </a:extLst>
          </p:cNvPr>
          <p:cNvGrpSpPr/>
          <p:nvPr/>
        </p:nvGrpSpPr>
        <p:grpSpPr>
          <a:xfrm>
            <a:off x="5040081" y="4149741"/>
            <a:ext cx="1044000" cy="1044000"/>
            <a:chOff x="9126134" y="5384706"/>
            <a:chExt cx="1044000" cy="1044000"/>
          </a:xfrm>
        </p:grpSpPr>
        <p:pic>
          <p:nvPicPr>
            <p:cNvPr id="24" name="Image 23">
              <a:extLst>
                <a:ext uri="{FF2B5EF4-FFF2-40B4-BE49-F238E27FC236}">
                  <a16:creationId xmlns:a16="http://schemas.microsoft.com/office/drawing/2014/main" id="{3D2E7417-FEC6-4635-AF2D-E2F0DB921176}"/>
                </a:ext>
              </a:extLst>
            </p:cNvPr>
            <p:cNvPicPr>
              <a:picLocks noChangeAspect="1"/>
            </p:cNvPicPr>
            <p:nvPr/>
          </p:nvPicPr>
          <p:blipFill>
            <a:blip r:embed="rId5"/>
            <a:stretch>
              <a:fillRect/>
            </a:stretch>
          </p:blipFill>
          <p:spPr>
            <a:xfrm>
              <a:off x="9126134" y="5384706"/>
              <a:ext cx="1044000" cy="1044000"/>
            </a:xfrm>
            <a:prstGeom prst="rect">
              <a:avLst/>
            </a:prstGeom>
            <a:effectLst>
              <a:outerShdw blurRad="50800" dist="38100" dir="2700000" algn="tl" rotWithShape="0">
                <a:prstClr val="black">
                  <a:alpha val="40000"/>
                </a:prstClr>
              </a:outerShdw>
            </a:effectLst>
          </p:spPr>
        </p:pic>
        <p:sp>
          <p:nvSpPr>
            <p:cNvPr id="4" name="Ellipse 3">
              <a:extLst>
                <a:ext uri="{FF2B5EF4-FFF2-40B4-BE49-F238E27FC236}">
                  <a16:creationId xmlns:a16="http://schemas.microsoft.com/office/drawing/2014/main" id="{141D532C-5092-4FCA-B9B5-4397A61AECFB}"/>
                </a:ext>
              </a:extLst>
            </p:cNvPr>
            <p:cNvSpPr/>
            <p:nvPr/>
          </p:nvSpPr>
          <p:spPr>
            <a:xfrm>
              <a:off x="9126134" y="5384706"/>
              <a:ext cx="1043539" cy="1043539"/>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Ellipse 6">
            <a:extLst>
              <a:ext uri="{FF2B5EF4-FFF2-40B4-BE49-F238E27FC236}">
                <a16:creationId xmlns:a16="http://schemas.microsoft.com/office/drawing/2014/main" id="{47DFE5A6-0C1C-7AE9-40DD-623D0D00C61E}"/>
              </a:ext>
            </a:extLst>
          </p:cNvPr>
          <p:cNvSpPr/>
          <p:nvPr/>
        </p:nvSpPr>
        <p:spPr>
          <a:xfrm>
            <a:off x="5760067" y="1816675"/>
            <a:ext cx="197971" cy="197971"/>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llipse 7">
            <a:extLst>
              <a:ext uri="{FF2B5EF4-FFF2-40B4-BE49-F238E27FC236}">
                <a16:creationId xmlns:a16="http://schemas.microsoft.com/office/drawing/2014/main" id="{480DE66A-25BF-5F97-11BC-D95794879C67}"/>
              </a:ext>
            </a:extLst>
          </p:cNvPr>
          <p:cNvSpPr/>
          <p:nvPr/>
        </p:nvSpPr>
        <p:spPr>
          <a:xfrm>
            <a:off x="5827444" y="2095808"/>
            <a:ext cx="197971" cy="197971"/>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Ellipse 8">
            <a:extLst>
              <a:ext uri="{FF2B5EF4-FFF2-40B4-BE49-F238E27FC236}">
                <a16:creationId xmlns:a16="http://schemas.microsoft.com/office/drawing/2014/main" id="{147FAFA9-0BCC-5931-2948-BEA6FFAB9D38}"/>
              </a:ext>
            </a:extLst>
          </p:cNvPr>
          <p:cNvSpPr/>
          <p:nvPr/>
        </p:nvSpPr>
        <p:spPr>
          <a:xfrm>
            <a:off x="3912017" y="5406899"/>
            <a:ext cx="197971" cy="197971"/>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Connecteur : en angle 15">
            <a:extLst>
              <a:ext uri="{FF2B5EF4-FFF2-40B4-BE49-F238E27FC236}">
                <a16:creationId xmlns:a16="http://schemas.microsoft.com/office/drawing/2014/main" id="{99DEB107-F2D1-CEC4-6C12-01BEE6C65B82}"/>
              </a:ext>
            </a:extLst>
          </p:cNvPr>
          <p:cNvCxnSpPr>
            <a:cxnSpLocks/>
            <a:stCxn id="32" idx="2"/>
            <a:endCxn id="7" idx="2"/>
          </p:cNvCxnSpPr>
          <p:nvPr/>
        </p:nvCxnSpPr>
        <p:spPr>
          <a:xfrm rot="16200000" flipH="1">
            <a:off x="5506137" y="1661730"/>
            <a:ext cx="310573" cy="197288"/>
          </a:xfrm>
          <a:prstGeom prst="bentConnector2">
            <a:avLst/>
          </a:prstGeom>
          <a:ln>
            <a:solidFill>
              <a:srgbClr val="FF6600"/>
            </a:solidFill>
            <a:tailEnd type="none"/>
          </a:ln>
        </p:spPr>
        <p:style>
          <a:lnRef idx="2">
            <a:schemeClr val="accent1"/>
          </a:lnRef>
          <a:fillRef idx="0">
            <a:schemeClr val="accent1"/>
          </a:fillRef>
          <a:effectRef idx="1">
            <a:schemeClr val="accent1"/>
          </a:effectRef>
          <a:fontRef idx="minor">
            <a:schemeClr val="tx1"/>
          </a:fontRef>
        </p:style>
      </p:cxnSp>
      <p:cxnSp>
        <p:nvCxnSpPr>
          <p:cNvPr id="19" name="Connecteur : en angle 18">
            <a:extLst>
              <a:ext uri="{FF2B5EF4-FFF2-40B4-BE49-F238E27FC236}">
                <a16:creationId xmlns:a16="http://schemas.microsoft.com/office/drawing/2014/main" id="{FE7B0757-315A-9EC4-AE97-62282A85CCBE}"/>
              </a:ext>
            </a:extLst>
          </p:cNvPr>
          <p:cNvCxnSpPr>
            <a:cxnSpLocks/>
            <a:stCxn id="45" idx="0"/>
            <a:endCxn id="8" idx="2"/>
          </p:cNvCxnSpPr>
          <p:nvPr/>
        </p:nvCxnSpPr>
        <p:spPr>
          <a:xfrm rot="5400000" flipH="1" flipV="1">
            <a:off x="5554700" y="2201945"/>
            <a:ext cx="279894" cy="265593"/>
          </a:xfrm>
          <a:prstGeom prst="bentConnector2">
            <a:avLst/>
          </a:prstGeom>
          <a:ln>
            <a:solidFill>
              <a:srgbClr val="FF6600"/>
            </a:solidFill>
            <a:tailEnd type="none"/>
          </a:ln>
        </p:spPr>
        <p:style>
          <a:lnRef idx="2">
            <a:schemeClr val="accent1"/>
          </a:lnRef>
          <a:fillRef idx="0">
            <a:schemeClr val="accent1"/>
          </a:fillRef>
          <a:effectRef idx="1">
            <a:schemeClr val="accent1"/>
          </a:effectRef>
          <a:fontRef idx="minor">
            <a:schemeClr val="tx1"/>
          </a:fontRef>
        </p:style>
      </p:cxnSp>
      <p:cxnSp>
        <p:nvCxnSpPr>
          <p:cNvPr id="26" name="Connecteur : en angle 25">
            <a:extLst>
              <a:ext uri="{FF2B5EF4-FFF2-40B4-BE49-F238E27FC236}">
                <a16:creationId xmlns:a16="http://schemas.microsoft.com/office/drawing/2014/main" id="{F6AC87EB-7EBD-5D1E-BF58-E80EC4E4C4D1}"/>
              </a:ext>
            </a:extLst>
          </p:cNvPr>
          <p:cNvCxnSpPr>
            <a:cxnSpLocks/>
            <a:stCxn id="24" idx="2"/>
            <a:endCxn id="9" idx="6"/>
          </p:cNvCxnSpPr>
          <p:nvPr/>
        </p:nvCxnSpPr>
        <p:spPr>
          <a:xfrm rot="5400000">
            <a:off x="4679963" y="4623767"/>
            <a:ext cx="312144" cy="1452093"/>
          </a:xfrm>
          <a:prstGeom prst="bentConnector2">
            <a:avLst/>
          </a:prstGeom>
          <a:ln>
            <a:solidFill>
              <a:srgbClr val="FF6600"/>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39399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3D019A0E-EC81-42EB-F06D-F79E7F263DC3}"/>
              </a:ext>
            </a:extLst>
          </p:cNvPr>
          <p:cNvSpPr>
            <a:spLocks noGrp="1"/>
          </p:cNvSpPr>
          <p:nvPr>
            <p:ph type="title"/>
          </p:nvPr>
        </p:nvSpPr>
        <p:spPr>
          <a:xfrm>
            <a:off x="609600" y="0"/>
            <a:ext cx="8466034" cy="1491539"/>
          </a:xfrm>
        </p:spPr>
        <p:txBody>
          <a:bodyPr>
            <a:noAutofit/>
          </a:bodyPr>
          <a:lstStyle/>
          <a:p>
            <a:r>
              <a:rPr lang="en-GB" sz="2800" dirty="0"/>
              <a:t>WHO European Region, 2023</a:t>
            </a:r>
            <a:br>
              <a:rPr lang="en-GB" sz="2800" dirty="0"/>
            </a:br>
            <a:r>
              <a:rPr lang="en-GB" sz="2800" dirty="0"/>
              <a:t>Proportion of people diagnosed late (CD4 cell count </a:t>
            </a:r>
            <a:br>
              <a:rPr lang="en-GB" sz="2800" dirty="0"/>
            </a:br>
            <a:r>
              <a:rPr lang="en-GB" sz="2800" dirty="0"/>
              <a:t>&lt; 350 per mm</a:t>
            </a:r>
            <a:r>
              <a:rPr lang="en-GB" sz="2800" baseline="30000" dirty="0"/>
              <a:t>3</a:t>
            </a:r>
            <a:r>
              <a:rPr lang="en-GB" sz="2800" dirty="0"/>
              <a:t>) by gender, age and transmission mode </a:t>
            </a:r>
            <a:endParaRPr lang="fr-FR" sz="2800" dirty="0"/>
          </a:p>
        </p:txBody>
      </p:sp>
      <p:sp>
        <p:nvSpPr>
          <p:cNvPr id="5" name="TextBox 4"/>
          <p:cNvSpPr txBox="1"/>
          <p:nvPr/>
        </p:nvSpPr>
        <p:spPr bwMode="auto">
          <a:xfrm>
            <a:off x="11375126" y="6473872"/>
            <a:ext cx="816874"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912" tIns="60956" rIns="121912" bIns="60956" rtlCol="0">
            <a:spAutoFit/>
          </a:bodyPr>
          <a:lstStyle/>
          <a:p>
            <a:pPr defTabSz="1219080">
              <a:spcBef>
                <a:spcPct val="50000"/>
              </a:spcBef>
              <a:spcAft>
                <a:spcPct val="0"/>
              </a:spcAft>
            </a:pPr>
            <a:r>
              <a:rPr lang="en-GB" sz="1000" i="1" dirty="0">
                <a:solidFill>
                  <a:srgbClr val="000000"/>
                </a:solidFill>
              </a:rPr>
              <a:t>ECDC 2024</a:t>
            </a:r>
          </a:p>
        </p:txBody>
      </p:sp>
      <p:grpSp>
        <p:nvGrpSpPr>
          <p:cNvPr id="2" name="Groupe 1">
            <a:extLst>
              <a:ext uri="{FF2B5EF4-FFF2-40B4-BE49-F238E27FC236}">
                <a16:creationId xmlns:a16="http://schemas.microsoft.com/office/drawing/2014/main" id="{D0D55D8D-3B0A-09EC-18A3-C7367461A403}"/>
              </a:ext>
            </a:extLst>
          </p:cNvPr>
          <p:cNvGrpSpPr/>
          <p:nvPr/>
        </p:nvGrpSpPr>
        <p:grpSpPr>
          <a:xfrm>
            <a:off x="857972" y="1970760"/>
            <a:ext cx="10305648" cy="4641608"/>
            <a:chOff x="-114181" y="1970760"/>
            <a:chExt cx="10305648" cy="4641608"/>
          </a:xfrm>
        </p:grpSpPr>
        <p:grpSp>
          <p:nvGrpSpPr>
            <p:cNvPr id="40" name="Groupe 39">
              <a:extLst>
                <a:ext uri="{FF2B5EF4-FFF2-40B4-BE49-F238E27FC236}">
                  <a16:creationId xmlns:a16="http://schemas.microsoft.com/office/drawing/2014/main" id="{66A2FE8C-3281-50D7-4BAF-3EACEAAB5378}"/>
                </a:ext>
              </a:extLst>
            </p:cNvPr>
            <p:cNvGrpSpPr/>
            <p:nvPr/>
          </p:nvGrpSpPr>
          <p:grpSpPr>
            <a:xfrm>
              <a:off x="3720872" y="1992313"/>
              <a:ext cx="6354991" cy="3770312"/>
              <a:chOff x="4548188" y="1992313"/>
              <a:chExt cx="5956300" cy="3533775"/>
            </a:xfrm>
          </p:grpSpPr>
          <p:sp>
            <p:nvSpPr>
              <p:cNvPr id="16" name="Freeform 6">
                <a:extLst>
                  <a:ext uri="{FF2B5EF4-FFF2-40B4-BE49-F238E27FC236}">
                    <a16:creationId xmlns:a16="http://schemas.microsoft.com/office/drawing/2014/main" id="{8288D647-06B6-2B48-25AA-F82C64D2E0C8}"/>
                  </a:ext>
                </a:extLst>
              </p:cNvPr>
              <p:cNvSpPr>
                <a:spLocks/>
              </p:cNvSpPr>
              <p:nvPr/>
            </p:nvSpPr>
            <p:spPr bwMode="auto">
              <a:xfrm>
                <a:off x="4548188" y="1992313"/>
                <a:ext cx="5956300" cy="3433763"/>
              </a:xfrm>
              <a:custGeom>
                <a:avLst/>
                <a:gdLst>
                  <a:gd name="T0" fmla="*/ 15008 w 15008"/>
                  <a:gd name="T1" fmla="*/ 8652 h 8652"/>
                  <a:gd name="T2" fmla="*/ 0 w 15008"/>
                  <a:gd name="T3" fmla="*/ 8652 h 8652"/>
                  <a:gd name="T4" fmla="*/ 0 w 15008"/>
                  <a:gd name="T5" fmla="*/ 0 h 8652"/>
                </a:gdLst>
                <a:ahLst/>
                <a:cxnLst>
                  <a:cxn ang="0">
                    <a:pos x="T0" y="T1"/>
                  </a:cxn>
                  <a:cxn ang="0">
                    <a:pos x="T2" y="T3"/>
                  </a:cxn>
                  <a:cxn ang="0">
                    <a:pos x="T4" y="T5"/>
                  </a:cxn>
                </a:cxnLst>
                <a:rect l="0" t="0" r="r" b="b"/>
                <a:pathLst>
                  <a:path w="15008" h="8652">
                    <a:moveTo>
                      <a:pt x="15008" y="8652"/>
                    </a:moveTo>
                    <a:lnTo>
                      <a:pt x="0" y="8652"/>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7" name="Line 7">
                <a:extLst>
                  <a:ext uri="{FF2B5EF4-FFF2-40B4-BE49-F238E27FC236}">
                    <a16:creationId xmlns:a16="http://schemas.microsoft.com/office/drawing/2014/main" id="{884A2827-C12C-7C03-78FF-B261E42760A1}"/>
                  </a:ext>
                </a:extLst>
              </p:cNvPr>
              <p:cNvSpPr>
                <a:spLocks noChangeShapeType="1"/>
              </p:cNvSpPr>
              <p:nvPr/>
            </p:nvSpPr>
            <p:spPr bwMode="auto">
              <a:xfrm flipV="1">
                <a:off x="10450513"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8" name="Line 8">
                <a:extLst>
                  <a:ext uri="{FF2B5EF4-FFF2-40B4-BE49-F238E27FC236}">
                    <a16:creationId xmlns:a16="http://schemas.microsoft.com/office/drawing/2014/main" id="{5DA09A86-87D6-D486-9CB9-B3212A02289E}"/>
                  </a:ext>
                </a:extLst>
              </p:cNvPr>
              <p:cNvSpPr>
                <a:spLocks noChangeShapeType="1"/>
              </p:cNvSpPr>
              <p:nvPr/>
            </p:nvSpPr>
            <p:spPr bwMode="auto">
              <a:xfrm flipV="1">
                <a:off x="7077075"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9" name="Line 9">
                <a:extLst>
                  <a:ext uri="{FF2B5EF4-FFF2-40B4-BE49-F238E27FC236}">
                    <a16:creationId xmlns:a16="http://schemas.microsoft.com/office/drawing/2014/main" id="{BD922C5F-7C0D-8BC7-05D3-6C6EF7B3092F}"/>
                  </a:ext>
                </a:extLst>
              </p:cNvPr>
              <p:cNvSpPr>
                <a:spLocks noChangeShapeType="1"/>
              </p:cNvSpPr>
              <p:nvPr/>
            </p:nvSpPr>
            <p:spPr bwMode="auto">
              <a:xfrm flipV="1">
                <a:off x="7920038"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0" name="Line 10">
                <a:extLst>
                  <a:ext uri="{FF2B5EF4-FFF2-40B4-BE49-F238E27FC236}">
                    <a16:creationId xmlns:a16="http://schemas.microsoft.com/office/drawing/2014/main" id="{C9A163B8-6AC8-2BD8-635E-899BE9BF2194}"/>
                  </a:ext>
                </a:extLst>
              </p:cNvPr>
              <p:cNvSpPr>
                <a:spLocks noChangeShapeType="1"/>
              </p:cNvSpPr>
              <p:nvPr/>
            </p:nvSpPr>
            <p:spPr bwMode="auto">
              <a:xfrm flipV="1">
                <a:off x="8764588"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1" name="Line 11">
                <a:extLst>
                  <a:ext uri="{FF2B5EF4-FFF2-40B4-BE49-F238E27FC236}">
                    <a16:creationId xmlns:a16="http://schemas.microsoft.com/office/drawing/2014/main" id="{A3A4A1C0-8BAD-104F-5592-E148421D4014}"/>
                  </a:ext>
                </a:extLst>
              </p:cNvPr>
              <p:cNvSpPr>
                <a:spLocks noChangeShapeType="1"/>
              </p:cNvSpPr>
              <p:nvPr/>
            </p:nvSpPr>
            <p:spPr bwMode="auto">
              <a:xfrm flipV="1">
                <a:off x="4548188"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2" name="Line 12">
                <a:extLst>
                  <a:ext uri="{FF2B5EF4-FFF2-40B4-BE49-F238E27FC236}">
                    <a16:creationId xmlns:a16="http://schemas.microsoft.com/office/drawing/2014/main" id="{9A561ECD-D191-1D40-7826-85C0BC7ABCD3}"/>
                  </a:ext>
                </a:extLst>
              </p:cNvPr>
              <p:cNvSpPr>
                <a:spLocks noChangeShapeType="1"/>
              </p:cNvSpPr>
              <p:nvPr/>
            </p:nvSpPr>
            <p:spPr bwMode="auto">
              <a:xfrm flipV="1">
                <a:off x="5391150"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3" name="Line 13">
                <a:extLst>
                  <a:ext uri="{FF2B5EF4-FFF2-40B4-BE49-F238E27FC236}">
                    <a16:creationId xmlns:a16="http://schemas.microsoft.com/office/drawing/2014/main" id="{32728B8D-64C3-86AC-4ECC-9E21DF07C58F}"/>
                  </a:ext>
                </a:extLst>
              </p:cNvPr>
              <p:cNvSpPr>
                <a:spLocks noChangeShapeType="1"/>
              </p:cNvSpPr>
              <p:nvPr/>
            </p:nvSpPr>
            <p:spPr bwMode="auto">
              <a:xfrm flipV="1">
                <a:off x="6234113"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4" name="Line 14">
                <a:extLst>
                  <a:ext uri="{FF2B5EF4-FFF2-40B4-BE49-F238E27FC236}">
                    <a16:creationId xmlns:a16="http://schemas.microsoft.com/office/drawing/2014/main" id="{1C6A0EA9-01A5-B7B0-3CDF-BF189EA22A0C}"/>
                  </a:ext>
                </a:extLst>
              </p:cNvPr>
              <p:cNvSpPr>
                <a:spLocks noChangeShapeType="1"/>
              </p:cNvSpPr>
              <p:nvPr/>
            </p:nvSpPr>
            <p:spPr bwMode="auto">
              <a:xfrm flipV="1">
                <a:off x="9607550" y="542607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5" name="Rectangle 15">
                <a:extLst>
                  <a:ext uri="{FF2B5EF4-FFF2-40B4-BE49-F238E27FC236}">
                    <a16:creationId xmlns:a16="http://schemas.microsoft.com/office/drawing/2014/main" id="{2D2EF7F1-5561-F7C5-D8E5-FB35AA47F601}"/>
                  </a:ext>
                </a:extLst>
              </p:cNvPr>
              <p:cNvSpPr>
                <a:spLocks noChangeArrowheads="1"/>
              </p:cNvSpPr>
              <p:nvPr/>
            </p:nvSpPr>
            <p:spPr bwMode="auto">
              <a:xfrm>
                <a:off x="4548188" y="2055813"/>
                <a:ext cx="4413250" cy="10001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6" name="Rectangle 16">
                <a:extLst>
                  <a:ext uri="{FF2B5EF4-FFF2-40B4-BE49-F238E27FC236}">
                    <a16:creationId xmlns:a16="http://schemas.microsoft.com/office/drawing/2014/main" id="{C90C7E5E-5D23-323D-A8EF-6A1D59F08771}"/>
                  </a:ext>
                </a:extLst>
              </p:cNvPr>
              <p:cNvSpPr>
                <a:spLocks noChangeArrowheads="1"/>
              </p:cNvSpPr>
              <p:nvPr/>
            </p:nvSpPr>
            <p:spPr bwMode="auto">
              <a:xfrm>
                <a:off x="4548188" y="2428875"/>
                <a:ext cx="4503738" cy="100013"/>
              </a:xfrm>
              <a:prstGeom prst="rect">
                <a:avLst/>
              </a:prstGeom>
              <a:solidFill>
                <a:srgbClr val="0099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7" name="Rectangle 17">
                <a:extLst>
                  <a:ext uri="{FF2B5EF4-FFF2-40B4-BE49-F238E27FC236}">
                    <a16:creationId xmlns:a16="http://schemas.microsoft.com/office/drawing/2014/main" id="{4DF969FA-4515-390D-1570-D17E46676C0B}"/>
                  </a:ext>
                </a:extLst>
              </p:cNvPr>
              <p:cNvSpPr>
                <a:spLocks noChangeArrowheads="1"/>
              </p:cNvSpPr>
              <p:nvPr/>
            </p:nvSpPr>
            <p:spPr bwMode="auto">
              <a:xfrm>
                <a:off x="4548188" y="2619375"/>
                <a:ext cx="4276725" cy="100013"/>
              </a:xfrm>
              <a:prstGeom prst="rect">
                <a:avLst/>
              </a:prstGeom>
              <a:solidFill>
                <a:srgbClr val="0099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8" name="Rectangle 18">
                <a:extLst>
                  <a:ext uri="{FF2B5EF4-FFF2-40B4-BE49-F238E27FC236}">
                    <a16:creationId xmlns:a16="http://schemas.microsoft.com/office/drawing/2014/main" id="{2F99127E-9D85-AD1C-D33C-837C04A79B27}"/>
                  </a:ext>
                </a:extLst>
              </p:cNvPr>
              <p:cNvSpPr>
                <a:spLocks noChangeArrowheads="1"/>
              </p:cNvSpPr>
              <p:nvPr/>
            </p:nvSpPr>
            <p:spPr bwMode="auto">
              <a:xfrm>
                <a:off x="4548188" y="2809875"/>
                <a:ext cx="3590925" cy="100013"/>
              </a:xfrm>
              <a:prstGeom prst="rect">
                <a:avLst/>
              </a:prstGeom>
              <a:solidFill>
                <a:srgbClr val="0099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9" name="Rectangle 19">
                <a:extLst>
                  <a:ext uri="{FF2B5EF4-FFF2-40B4-BE49-F238E27FC236}">
                    <a16:creationId xmlns:a16="http://schemas.microsoft.com/office/drawing/2014/main" id="{9B5C732E-744B-FE48-8B64-20F2B3589A9A}"/>
                  </a:ext>
                </a:extLst>
              </p:cNvPr>
              <p:cNvSpPr>
                <a:spLocks noChangeArrowheads="1"/>
              </p:cNvSpPr>
              <p:nvPr/>
            </p:nvSpPr>
            <p:spPr bwMode="auto">
              <a:xfrm>
                <a:off x="4548188" y="3190875"/>
                <a:ext cx="3192463" cy="1000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0" name="Rectangle 20">
                <a:extLst>
                  <a:ext uri="{FF2B5EF4-FFF2-40B4-BE49-F238E27FC236}">
                    <a16:creationId xmlns:a16="http://schemas.microsoft.com/office/drawing/2014/main" id="{4B256C57-D15B-0F55-06F1-E11E1A2ACB3F}"/>
                  </a:ext>
                </a:extLst>
              </p:cNvPr>
              <p:cNvSpPr>
                <a:spLocks noChangeArrowheads="1"/>
              </p:cNvSpPr>
              <p:nvPr/>
            </p:nvSpPr>
            <p:spPr bwMode="auto">
              <a:xfrm>
                <a:off x="4548188" y="3382963"/>
                <a:ext cx="3278188" cy="1000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1" name="Rectangle 21">
                <a:extLst>
                  <a:ext uri="{FF2B5EF4-FFF2-40B4-BE49-F238E27FC236}">
                    <a16:creationId xmlns:a16="http://schemas.microsoft.com/office/drawing/2014/main" id="{C37E21B3-9D5F-F428-2EF4-C5FC627592BF}"/>
                  </a:ext>
                </a:extLst>
              </p:cNvPr>
              <p:cNvSpPr>
                <a:spLocks noChangeArrowheads="1"/>
              </p:cNvSpPr>
              <p:nvPr/>
            </p:nvSpPr>
            <p:spPr bwMode="auto">
              <a:xfrm>
                <a:off x="4548188" y="3573463"/>
                <a:ext cx="3324225" cy="1000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2" name="Rectangle 22">
                <a:extLst>
                  <a:ext uri="{FF2B5EF4-FFF2-40B4-BE49-F238E27FC236}">
                    <a16:creationId xmlns:a16="http://schemas.microsoft.com/office/drawing/2014/main" id="{2650840E-9596-EB97-BC41-FA07BC28D386}"/>
                  </a:ext>
                </a:extLst>
              </p:cNvPr>
              <p:cNvSpPr>
                <a:spLocks noChangeArrowheads="1"/>
              </p:cNvSpPr>
              <p:nvPr/>
            </p:nvSpPr>
            <p:spPr bwMode="auto">
              <a:xfrm>
                <a:off x="4548188" y="3763963"/>
                <a:ext cx="4040188" cy="1000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3" name="Rectangle 23">
                <a:extLst>
                  <a:ext uri="{FF2B5EF4-FFF2-40B4-BE49-F238E27FC236}">
                    <a16:creationId xmlns:a16="http://schemas.microsoft.com/office/drawing/2014/main" id="{95973C8F-9366-C3EC-0A92-270064055E4C}"/>
                  </a:ext>
                </a:extLst>
              </p:cNvPr>
              <p:cNvSpPr>
                <a:spLocks noChangeArrowheads="1"/>
              </p:cNvSpPr>
              <p:nvPr/>
            </p:nvSpPr>
            <p:spPr bwMode="auto">
              <a:xfrm>
                <a:off x="4548188" y="3954463"/>
                <a:ext cx="4740275" cy="1000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4" name="Rectangle 24">
                <a:extLst>
                  <a:ext uri="{FF2B5EF4-FFF2-40B4-BE49-F238E27FC236}">
                    <a16:creationId xmlns:a16="http://schemas.microsoft.com/office/drawing/2014/main" id="{3AFF0D92-88DD-9EC3-AB48-44B966805B42}"/>
                  </a:ext>
                </a:extLst>
              </p:cNvPr>
              <p:cNvSpPr>
                <a:spLocks noChangeArrowheads="1"/>
              </p:cNvSpPr>
              <p:nvPr/>
            </p:nvSpPr>
            <p:spPr bwMode="auto">
              <a:xfrm>
                <a:off x="4548188" y="4144963"/>
                <a:ext cx="5557838" cy="100013"/>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5" name="Rectangle 25">
                <a:extLst>
                  <a:ext uri="{FF2B5EF4-FFF2-40B4-BE49-F238E27FC236}">
                    <a16:creationId xmlns:a16="http://schemas.microsoft.com/office/drawing/2014/main" id="{3D7E33C7-9E9F-EF5D-1C6D-922188D4260B}"/>
                  </a:ext>
                </a:extLst>
              </p:cNvPr>
              <p:cNvSpPr>
                <a:spLocks noChangeArrowheads="1"/>
              </p:cNvSpPr>
              <p:nvPr/>
            </p:nvSpPr>
            <p:spPr bwMode="auto">
              <a:xfrm>
                <a:off x="4548188" y="4518025"/>
                <a:ext cx="5116513" cy="100013"/>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6" name="Rectangle 26">
                <a:extLst>
                  <a:ext uri="{FF2B5EF4-FFF2-40B4-BE49-F238E27FC236}">
                    <a16:creationId xmlns:a16="http://schemas.microsoft.com/office/drawing/2014/main" id="{8BEE3B1B-8BE7-DBF9-4BB5-F13046D79388}"/>
                  </a:ext>
                </a:extLst>
              </p:cNvPr>
              <p:cNvSpPr>
                <a:spLocks noChangeArrowheads="1"/>
              </p:cNvSpPr>
              <p:nvPr/>
            </p:nvSpPr>
            <p:spPr bwMode="auto">
              <a:xfrm>
                <a:off x="4548188" y="4708525"/>
                <a:ext cx="4318000" cy="100013"/>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7" name="Rectangle 27">
                <a:extLst>
                  <a:ext uri="{FF2B5EF4-FFF2-40B4-BE49-F238E27FC236}">
                    <a16:creationId xmlns:a16="http://schemas.microsoft.com/office/drawing/2014/main" id="{3CF4BA21-890F-13B3-2DC2-8E97E9DE28EE}"/>
                  </a:ext>
                </a:extLst>
              </p:cNvPr>
              <p:cNvSpPr>
                <a:spLocks noChangeArrowheads="1"/>
              </p:cNvSpPr>
              <p:nvPr/>
            </p:nvSpPr>
            <p:spPr bwMode="auto">
              <a:xfrm>
                <a:off x="4548188" y="4899025"/>
                <a:ext cx="2111375" cy="100013"/>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8" name="Rectangle 28">
                <a:extLst>
                  <a:ext uri="{FF2B5EF4-FFF2-40B4-BE49-F238E27FC236}">
                    <a16:creationId xmlns:a16="http://schemas.microsoft.com/office/drawing/2014/main" id="{A72B15C8-D8A5-5BCC-D75E-CBF800F009F2}"/>
                  </a:ext>
                </a:extLst>
              </p:cNvPr>
              <p:cNvSpPr>
                <a:spLocks noChangeArrowheads="1"/>
              </p:cNvSpPr>
              <p:nvPr/>
            </p:nvSpPr>
            <p:spPr bwMode="auto">
              <a:xfrm>
                <a:off x="4548188" y="5089525"/>
                <a:ext cx="4398963" cy="100013"/>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9" name="Rectangle 29">
                <a:extLst>
                  <a:ext uri="{FF2B5EF4-FFF2-40B4-BE49-F238E27FC236}">
                    <a16:creationId xmlns:a16="http://schemas.microsoft.com/office/drawing/2014/main" id="{1A8BE414-95A8-D93B-A345-6CC8C3DAF4EF}"/>
                  </a:ext>
                </a:extLst>
              </p:cNvPr>
              <p:cNvSpPr>
                <a:spLocks noChangeArrowheads="1"/>
              </p:cNvSpPr>
              <p:nvPr/>
            </p:nvSpPr>
            <p:spPr bwMode="auto">
              <a:xfrm>
                <a:off x="4548188" y="5280025"/>
                <a:ext cx="3622675" cy="100013"/>
              </a:xfrm>
              <a:prstGeom prst="rect">
                <a:avLst/>
              </a:prstGeom>
              <a:solidFill>
                <a:srgbClr val="00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grpSp>
        <p:sp>
          <p:nvSpPr>
            <p:cNvPr id="41" name="ZoneTexte 40">
              <a:extLst>
                <a:ext uri="{FF2B5EF4-FFF2-40B4-BE49-F238E27FC236}">
                  <a16:creationId xmlns:a16="http://schemas.microsoft.com/office/drawing/2014/main" id="{B5388E50-73F2-E8DA-8A4F-24D1F41EA0A6}"/>
                </a:ext>
              </a:extLst>
            </p:cNvPr>
            <p:cNvSpPr txBox="1"/>
            <p:nvPr/>
          </p:nvSpPr>
          <p:spPr>
            <a:xfrm>
              <a:off x="3598790" y="5714092"/>
              <a:ext cx="263214" cy="276999"/>
            </a:xfrm>
            <a:prstGeom prst="rect">
              <a:avLst/>
            </a:prstGeom>
            <a:noFill/>
          </p:spPr>
          <p:txBody>
            <a:bodyPr wrap="none" rtlCol="0">
              <a:spAutoFit/>
            </a:bodyPr>
            <a:lstStyle/>
            <a:p>
              <a:pPr algn="ctr"/>
              <a:r>
                <a:rPr lang="en-US" sz="1200" noProof="0" dirty="0"/>
                <a:t>0</a:t>
              </a:r>
            </a:p>
          </p:txBody>
        </p:sp>
        <p:sp>
          <p:nvSpPr>
            <p:cNvPr id="42" name="ZoneTexte 41">
              <a:extLst>
                <a:ext uri="{FF2B5EF4-FFF2-40B4-BE49-F238E27FC236}">
                  <a16:creationId xmlns:a16="http://schemas.microsoft.com/office/drawing/2014/main" id="{31FCACA3-15AA-806F-71F2-0D88723690E2}"/>
                </a:ext>
              </a:extLst>
            </p:cNvPr>
            <p:cNvSpPr txBox="1"/>
            <p:nvPr/>
          </p:nvSpPr>
          <p:spPr>
            <a:xfrm>
              <a:off x="4458116" y="5714092"/>
              <a:ext cx="341760" cy="276999"/>
            </a:xfrm>
            <a:prstGeom prst="rect">
              <a:avLst/>
            </a:prstGeom>
            <a:noFill/>
          </p:spPr>
          <p:txBody>
            <a:bodyPr wrap="none" rtlCol="0">
              <a:spAutoFit/>
            </a:bodyPr>
            <a:lstStyle/>
            <a:p>
              <a:pPr algn="ctr"/>
              <a:r>
                <a:rPr lang="en-US" sz="1200" noProof="0" dirty="0"/>
                <a:t>10</a:t>
              </a:r>
            </a:p>
          </p:txBody>
        </p:sp>
        <p:sp>
          <p:nvSpPr>
            <p:cNvPr id="43" name="ZoneTexte 42">
              <a:extLst>
                <a:ext uri="{FF2B5EF4-FFF2-40B4-BE49-F238E27FC236}">
                  <a16:creationId xmlns:a16="http://schemas.microsoft.com/office/drawing/2014/main" id="{A3300D57-6E74-78F5-127A-CF4CF140419B}"/>
                </a:ext>
              </a:extLst>
            </p:cNvPr>
            <p:cNvSpPr txBox="1"/>
            <p:nvPr/>
          </p:nvSpPr>
          <p:spPr>
            <a:xfrm>
              <a:off x="5356715" y="5714092"/>
              <a:ext cx="341760" cy="276999"/>
            </a:xfrm>
            <a:prstGeom prst="rect">
              <a:avLst/>
            </a:prstGeom>
            <a:noFill/>
          </p:spPr>
          <p:txBody>
            <a:bodyPr wrap="none" rtlCol="0">
              <a:spAutoFit/>
            </a:bodyPr>
            <a:lstStyle/>
            <a:p>
              <a:pPr algn="ctr"/>
              <a:r>
                <a:rPr lang="en-US" sz="1200" noProof="0" dirty="0"/>
                <a:t>20</a:t>
              </a:r>
            </a:p>
          </p:txBody>
        </p:sp>
        <p:sp>
          <p:nvSpPr>
            <p:cNvPr id="44" name="ZoneTexte 43">
              <a:extLst>
                <a:ext uri="{FF2B5EF4-FFF2-40B4-BE49-F238E27FC236}">
                  <a16:creationId xmlns:a16="http://schemas.microsoft.com/office/drawing/2014/main" id="{E8FEA4B4-7BAC-4129-399A-079F57A084F0}"/>
                </a:ext>
              </a:extLst>
            </p:cNvPr>
            <p:cNvSpPr txBox="1"/>
            <p:nvPr/>
          </p:nvSpPr>
          <p:spPr>
            <a:xfrm>
              <a:off x="6255314" y="5714092"/>
              <a:ext cx="341760" cy="276999"/>
            </a:xfrm>
            <a:prstGeom prst="rect">
              <a:avLst/>
            </a:prstGeom>
            <a:noFill/>
          </p:spPr>
          <p:txBody>
            <a:bodyPr wrap="none" rtlCol="0">
              <a:spAutoFit/>
            </a:bodyPr>
            <a:lstStyle/>
            <a:p>
              <a:pPr algn="ctr"/>
              <a:r>
                <a:rPr lang="en-US" sz="1200" noProof="0" dirty="0"/>
                <a:t>30</a:t>
              </a:r>
            </a:p>
          </p:txBody>
        </p:sp>
        <p:sp>
          <p:nvSpPr>
            <p:cNvPr id="45" name="ZoneTexte 44">
              <a:extLst>
                <a:ext uri="{FF2B5EF4-FFF2-40B4-BE49-F238E27FC236}">
                  <a16:creationId xmlns:a16="http://schemas.microsoft.com/office/drawing/2014/main" id="{D5DA7CDF-F60C-30EB-EA88-1F4BBF4DDB96}"/>
                </a:ext>
              </a:extLst>
            </p:cNvPr>
            <p:cNvSpPr txBox="1"/>
            <p:nvPr/>
          </p:nvSpPr>
          <p:spPr>
            <a:xfrm>
              <a:off x="7153913" y="5714092"/>
              <a:ext cx="341760" cy="276999"/>
            </a:xfrm>
            <a:prstGeom prst="rect">
              <a:avLst/>
            </a:prstGeom>
            <a:noFill/>
          </p:spPr>
          <p:txBody>
            <a:bodyPr wrap="none" rtlCol="0">
              <a:spAutoFit/>
            </a:bodyPr>
            <a:lstStyle/>
            <a:p>
              <a:pPr algn="ctr"/>
              <a:r>
                <a:rPr lang="en-US" sz="1200" noProof="0" dirty="0"/>
                <a:t>40</a:t>
              </a:r>
            </a:p>
          </p:txBody>
        </p:sp>
        <p:sp>
          <p:nvSpPr>
            <p:cNvPr id="46" name="ZoneTexte 45">
              <a:extLst>
                <a:ext uri="{FF2B5EF4-FFF2-40B4-BE49-F238E27FC236}">
                  <a16:creationId xmlns:a16="http://schemas.microsoft.com/office/drawing/2014/main" id="{FD9C3091-6C0F-9C8C-53DE-E977B7B0D123}"/>
                </a:ext>
              </a:extLst>
            </p:cNvPr>
            <p:cNvSpPr txBox="1"/>
            <p:nvPr/>
          </p:nvSpPr>
          <p:spPr>
            <a:xfrm>
              <a:off x="8052512" y="5714092"/>
              <a:ext cx="341760" cy="276999"/>
            </a:xfrm>
            <a:prstGeom prst="rect">
              <a:avLst/>
            </a:prstGeom>
            <a:noFill/>
          </p:spPr>
          <p:txBody>
            <a:bodyPr wrap="none" rtlCol="0">
              <a:spAutoFit/>
            </a:bodyPr>
            <a:lstStyle/>
            <a:p>
              <a:pPr algn="ctr"/>
              <a:r>
                <a:rPr lang="en-US" sz="1200" noProof="0" dirty="0"/>
                <a:t>50</a:t>
              </a:r>
            </a:p>
          </p:txBody>
        </p:sp>
        <p:sp>
          <p:nvSpPr>
            <p:cNvPr id="47" name="ZoneTexte 46">
              <a:extLst>
                <a:ext uri="{FF2B5EF4-FFF2-40B4-BE49-F238E27FC236}">
                  <a16:creationId xmlns:a16="http://schemas.microsoft.com/office/drawing/2014/main" id="{E669EC6C-82A3-7FFD-32DB-BE7C0007E991}"/>
                </a:ext>
              </a:extLst>
            </p:cNvPr>
            <p:cNvSpPr txBox="1"/>
            <p:nvPr/>
          </p:nvSpPr>
          <p:spPr>
            <a:xfrm>
              <a:off x="8951111" y="5714092"/>
              <a:ext cx="341760" cy="276999"/>
            </a:xfrm>
            <a:prstGeom prst="rect">
              <a:avLst/>
            </a:prstGeom>
            <a:noFill/>
          </p:spPr>
          <p:txBody>
            <a:bodyPr wrap="none" rtlCol="0">
              <a:spAutoFit/>
            </a:bodyPr>
            <a:lstStyle/>
            <a:p>
              <a:pPr algn="ctr"/>
              <a:r>
                <a:rPr lang="en-US" sz="1200" noProof="0" dirty="0"/>
                <a:t>60</a:t>
              </a:r>
            </a:p>
          </p:txBody>
        </p:sp>
        <p:sp>
          <p:nvSpPr>
            <p:cNvPr id="48" name="ZoneTexte 47">
              <a:extLst>
                <a:ext uri="{FF2B5EF4-FFF2-40B4-BE49-F238E27FC236}">
                  <a16:creationId xmlns:a16="http://schemas.microsoft.com/office/drawing/2014/main" id="{4B488A29-057D-5357-C332-7B36DA55E03A}"/>
                </a:ext>
              </a:extLst>
            </p:cNvPr>
            <p:cNvSpPr txBox="1"/>
            <p:nvPr/>
          </p:nvSpPr>
          <p:spPr>
            <a:xfrm>
              <a:off x="9849707" y="5714092"/>
              <a:ext cx="341760" cy="276999"/>
            </a:xfrm>
            <a:prstGeom prst="rect">
              <a:avLst/>
            </a:prstGeom>
            <a:noFill/>
          </p:spPr>
          <p:txBody>
            <a:bodyPr wrap="none" rtlCol="0">
              <a:spAutoFit/>
            </a:bodyPr>
            <a:lstStyle/>
            <a:p>
              <a:pPr algn="ctr"/>
              <a:r>
                <a:rPr lang="en-US" sz="1200" noProof="0" dirty="0"/>
                <a:t>70</a:t>
              </a:r>
            </a:p>
          </p:txBody>
        </p:sp>
        <p:sp>
          <p:nvSpPr>
            <p:cNvPr id="49" name="ZoneTexte 48">
              <a:extLst>
                <a:ext uri="{FF2B5EF4-FFF2-40B4-BE49-F238E27FC236}">
                  <a16:creationId xmlns:a16="http://schemas.microsoft.com/office/drawing/2014/main" id="{C14D404C-EE53-0EB2-1F51-745FE3C0657B}"/>
                </a:ext>
              </a:extLst>
            </p:cNvPr>
            <p:cNvSpPr txBox="1"/>
            <p:nvPr/>
          </p:nvSpPr>
          <p:spPr>
            <a:xfrm>
              <a:off x="6423807" y="6000919"/>
              <a:ext cx="891975" cy="276999"/>
            </a:xfrm>
            <a:prstGeom prst="rect">
              <a:avLst/>
            </a:prstGeom>
            <a:noFill/>
          </p:spPr>
          <p:txBody>
            <a:bodyPr wrap="none" rtlCol="0">
              <a:spAutoFit/>
            </a:bodyPr>
            <a:lstStyle/>
            <a:p>
              <a:pPr algn="ctr"/>
              <a:r>
                <a:rPr lang="en-US" sz="1200" b="1" noProof="0" dirty="0"/>
                <a:t>Percentage</a:t>
              </a:r>
            </a:p>
          </p:txBody>
        </p:sp>
        <p:sp>
          <p:nvSpPr>
            <p:cNvPr id="50" name="ZoneTexte 49">
              <a:extLst>
                <a:ext uri="{FF2B5EF4-FFF2-40B4-BE49-F238E27FC236}">
                  <a16:creationId xmlns:a16="http://schemas.microsoft.com/office/drawing/2014/main" id="{A2C23F70-6F0B-15F7-A89E-CFFCC0BF7373}"/>
                </a:ext>
              </a:extLst>
            </p:cNvPr>
            <p:cNvSpPr txBox="1"/>
            <p:nvPr/>
          </p:nvSpPr>
          <p:spPr>
            <a:xfrm>
              <a:off x="1624634" y="6335369"/>
              <a:ext cx="8503097" cy="276999"/>
            </a:xfrm>
            <a:prstGeom prst="rect">
              <a:avLst/>
            </a:prstGeom>
            <a:noFill/>
          </p:spPr>
          <p:txBody>
            <a:bodyPr wrap="none" rtlCol="0">
              <a:spAutoFit/>
            </a:bodyPr>
            <a:lstStyle/>
            <a:p>
              <a:r>
                <a:rPr lang="en-US" sz="1200" noProof="0" dirty="0"/>
                <a:t>Note : CD4 data from the Russian Federation was excluded as this was not provided with age, sex and transmission route breakdowns</a:t>
              </a:r>
            </a:p>
          </p:txBody>
        </p:sp>
        <p:sp>
          <p:nvSpPr>
            <p:cNvPr id="51" name="ZoneTexte 50">
              <a:extLst>
                <a:ext uri="{FF2B5EF4-FFF2-40B4-BE49-F238E27FC236}">
                  <a16:creationId xmlns:a16="http://schemas.microsoft.com/office/drawing/2014/main" id="{2F6992D5-4BF9-42C5-C13E-A7BEA6E9703B}"/>
                </a:ext>
              </a:extLst>
            </p:cNvPr>
            <p:cNvSpPr txBox="1"/>
            <p:nvPr/>
          </p:nvSpPr>
          <p:spPr>
            <a:xfrm>
              <a:off x="3211875" y="1970760"/>
              <a:ext cx="486543" cy="276999"/>
            </a:xfrm>
            <a:prstGeom prst="rect">
              <a:avLst/>
            </a:prstGeom>
            <a:noFill/>
          </p:spPr>
          <p:txBody>
            <a:bodyPr wrap="none" rtlCol="0">
              <a:spAutoFit/>
            </a:bodyPr>
            <a:lstStyle/>
            <a:p>
              <a:pPr algn="r"/>
              <a:r>
                <a:rPr lang="en-US" sz="1200" noProof="0" dirty="0"/>
                <a:t>Total</a:t>
              </a:r>
            </a:p>
          </p:txBody>
        </p:sp>
        <p:sp>
          <p:nvSpPr>
            <p:cNvPr id="52" name="ZoneTexte 51">
              <a:extLst>
                <a:ext uri="{FF2B5EF4-FFF2-40B4-BE49-F238E27FC236}">
                  <a16:creationId xmlns:a16="http://schemas.microsoft.com/office/drawing/2014/main" id="{C15D5DF1-A13B-8E5A-AE08-8EAF9F7DF71D}"/>
                </a:ext>
              </a:extLst>
            </p:cNvPr>
            <p:cNvSpPr txBox="1"/>
            <p:nvPr/>
          </p:nvSpPr>
          <p:spPr>
            <a:xfrm>
              <a:off x="3225212" y="2372950"/>
              <a:ext cx="473206" cy="276999"/>
            </a:xfrm>
            <a:prstGeom prst="rect">
              <a:avLst/>
            </a:prstGeom>
            <a:noFill/>
          </p:spPr>
          <p:txBody>
            <a:bodyPr wrap="none" rtlCol="0">
              <a:spAutoFit/>
            </a:bodyPr>
            <a:lstStyle/>
            <a:p>
              <a:pPr algn="r"/>
              <a:r>
                <a:rPr lang="en-US" sz="1200" noProof="0" dirty="0"/>
                <a:t>Men</a:t>
              </a:r>
            </a:p>
          </p:txBody>
        </p:sp>
        <p:sp>
          <p:nvSpPr>
            <p:cNvPr id="53" name="ZoneTexte 52">
              <a:extLst>
                <a:ext uri="{FF2B5EF4-FFF2-40B4-BE49-F238E27FC236}">
                  <a16:creationId xmlns:a16="http://schemas.microsoft.com/office/drawing/2014/main" id="{8623C931-8F1F-F69B-7F04-AF70ACE8D0F9}"/>
                </a:ext>
              </a:extLst>
            </p:cNvPr>
            <p:cNvSpPr txBox="1"/>
            <p:nvPr/>
          </p:nvSpPr>
          <p:spPr>
            <a:xfrm>
              <a:off x="3021694" y="2577879"/>
              <a:ext cx="676724" cy="276999"/>
            </a:xfrm>
            <a:prstGeom prst="rect">
              <a:avLst/>
            </a:prstGeom>
            <a:noFill/>
          </p:spPr>
          <p:txBody>
            <a:bodyPr wrap="none" rtlCol="0">
              <a:spAutoFit/>
            </a:bodyPr>
            <a:lstStyle/>
            <a:p>
              <a:pPr algn="r"/>
              <a:r>
                <a:rPr lang="en-US" sz="1200" noProof="0" dirty="0"/>
                <a:t>Women</a:t>
              </a:r>
            </a:p>
          </p:txBody>
        </p:sp>
        <p:sp>
          <p:nvSpPr>
            <p:cNvPr id="54" name="ZoneTexte 53">
              <a:extLst>
                <a:ext uri="{FF2B5EF4-FFF2-40B4-BE49-F238E27FC236}">
                  <a16:creationId xmlns:a16="http://schemas.microsoft.com/office/drawing/2014/main" id="{5C352212-91A5-4F47-6389-5D21B966DA7A}"/>
                </a:ext>
              </a:extLst>
            </p:cNvPr>
            <p:cNvSpPr txBox="1"/>
            <p:nvPr/>
          </p:nvSpPr>
          <p:spPr>
            <a:xfrm>
              <a:off x="2745464" y="2782808"/>
              <a:ext cx="952954" cy="276999"/>
            </a:xfrm>
            <a:prstGeom prst="rect">
              <a:avLst/>
            </a:prstGeom>
            <a:noFill/>
          </p:spPr>
          <p:txBody>
            <a:bodyPr wrap="none" rtlCol="0">
              <a:spAutoFit/>
            </a:bodyPr>
            <a:lstStyle/>
            <a:p>
              <a:pPr algn="r"/>
              <a:r>
                <a:rPr lang="en-US" sz="1200" noProof="0" dirty="0"/>
                <a:t>Transgender</a:t>
              </a:r>
            </a:p>
          </p:txBody>
        </p:sp>
        <p:sp>
          <p:nvSpPr>
            <p:cNvPr id="55" name="ZoneTexte 54">
              <a:extLst>
                <a:ext uri="{FF2B5EF4-FFF2-40B4-BE49-F238E27FC236}">
                  <a16:creationId xmlns:a16="http://schemas.microsoft.com/office/drawing/2014/main" id="{83BB58B0-7112-8C80-0A89-987C2FDCDAF3}"/>
                </a:ext>
              </a:extLst>
            </p:cNvPr>
            <p:cNvSpPr txBox="1"/>
            <p:nvPr/>
          </p:nvSpPr>
          <p:spPr>
            <a:xfrm>
              <a:off x="3153076" y="3181374"/>
              <a:ext cx="545342" cy="276999"/>
            </a:xfrm>
            <a:prstGeom prst="rect">
              <a:avLst/>
            </a:prstGeom>
            <a:noFill/>
          </p:spPr>
          <p:txBody>
            <a:bodyPr wrap="none" rtlCol="0">
              <a:spAutoFit/>
            </a:bodyPr>
            <a:lstStyle/>
            <a:p>
              <a:pPr algn="r"/>
              <a:r>
                <a:rPr lang="en-US" sz="1200" noProof="0" dirty="0"/>
                <a:t>15-19</a:t>
              </a:r>
            </a:p>
          </p:txBody>
        </p:sp>
        <p:sp>
          <p:nvSpPr>
            <p:cNvPr id="56" name="ZoneTexte 55">
              <a:extLst>
                <a:ext uri="{FF2B5EF4-FFF2-40B4-BE49-F238E27FC236}">
                  <a16:creationId xmlns:a16="http://schemas.microsoft.com/office/drawing/2014/main" id="{0D5FA459-B7FA-B709-5055-FEC92FC103F8}"/>
                </a:ext>
              </a:extLst>
            </p:cNvPr>
            <p:cNvSpPr txBox="1"/>
            <p:nvPr/>
          </p:nvSpPr>
          <p:spPr>
            <a:xfrm>
              <a:off x="3153076" y="3386303"/>
              <a:ext cx="545342" cy="276999"/>
            </a:xfrm>
            <a:prstGeom prst="rect">
              <a:avLst/>
            </a:prstGeom>
            <a:noFill/>
          </p:spPr>
          <p:txBody>
            <a:bodyPr wrap="none" rtlCol="0">
              <a:spAutoFit/>
            </a:bodyPr>
            <a:lstStyle/>
            <a:p>
              <a:pPr algn="r"/>
              <a:r>
                <a:rPr lang="en-US" sz="1200" noProof="0" dirty="0"/>
                <a:t>20-24</a:t>
              </a:r>
            </a:p>
          </p:txBody>
        </p:sp>
        <p:sp>
          <p:nvSpPr>
            <p:cNvPr id="57" name="ZoneTexte 56">
              <a:extLst>
                <a:ext uri="{FF2B5EF4-FFF2-40B4-BE49-F238E27FC236}">
                  <a16:creationId xmlns:a16="http://schemas.microsoft.com/office/drawing/2014/main" id="{1759CDF2-E245-E69E-7A27-DFCD65C4E6D6}"/>
                </a:ext>
              </a:extLst>
            </p:cNvPr>
            <p:cNvSpPr txBox="1"/>
            <p:nvPr/>
          </p:nvSpPr>
          <p:spPr>
            <a:xfrm>
              <a:off x="3153076" y="3591232"/>
              <a:ext cx="545342" cy="276999"/>
            </a:xfrm>
            <a:prstGeom prst="rect">
              <a:avLst/>
            </a:prstGeom>
            <a:noFill/>
          </p:spPr>
          <p:txBody>
            <a:bodyPr wrap="none" rtlCol="0">
              <a:spAutoFit/>
            </a:bodyPr>
            <a:lstStyle/>
            <a:p>
              <a:pPr algn="r"/>
              <a:r>
                <a:rPr lang="en-US" sz="1200" noProof="0" dirty="0"/>
                <a:t>25-29</a:t>
              </a:r>
            </a:p>
          </p:txBody>
        </p:sp>
        <p:sp>
          <p:nvSpPr>
            <p:cNvPr id="58" name="ZoneTexte 57">
              <a:extLst>
                <a:ext uri="{FF2B5EF4-FFF2-40B4-BE49-F238E27FC236}">
                  <a16:creationId xmlns:a16="http://schemas.microsoft.com/office/drawing/2014/main" id="{94066170-0819-7507-6820-266E9432F61A}"/>
                </a:ext>
              </a:extLst>
            </p:cNvPr>
            <p:cNvSpPr txBox="1"/>
            <p:nvPr/>
          </p:nvSpPr>
          <p:spPr>
            <a:xfrm>
              <a:off x="3153076" y="3789298"/>
              <a:ext cx="545342" cy="276999"/>
            </a:xfrm>
            <a:prstGeom prst="rect">
              <a:avLst/>
            </a:prstGeom>
            <a:noFill/>
          </p:spPr>
          <p:txBody>
            <a:bodyPr wrap="none" rtlCol="0">
              <a:spAutoFit/>
            </a:bodyPr>
            <a:lstStyle/>
            <a:p>
              <a:pPr algn="r"/>
              <a:r>
                <a:rPr lang="en-US" sz="1200" noProof="0" dirty="0"/>
                <a:t>30-39</a:t>
              </a:r>
            </a:p>
          </p:txBody>
        </p:sp>
        <p:sp>
          <p:nvSpPr>
            <p:cNvPr id="59" name="ZoneTexte 58">
              <a:extLst>
                <a:ext uri="{FF2B5EF4-FFF2-40B4-BE49-F238E27FC236}">
                  <a16:creationId xmlns:a16="http://schemas.microsoft.com/office/drawing/2014/main" id="{F226CFCA-3D45-C416-6E66-FA779E27CB18}"/>
                </a:ext>
              </a:extLst>
            </p:cNvPr>
            <p:cNvSpPr txBox="1"/>
            <p:nvPr/>
          </p:nvSpPr>
          <p:spPr>
            <a:xfrm>
              <a:off x="3153076" y="3994227"/>
              <a:ext cx="545342" cy="276999"/>
            </a:xfrm>
            <a:prstGeom prst="rect">
              <a:avLst/>
            </a:prstGeom>
            <a:noFill/>
          </p:spPr>
          <p:txBody>
            <a:bodyPr wrap="none" rtlCol="0">
              <a:spAutoFit/>
            </a:bodyPr>
            <a:lstStyle/>
            <a:p>
              <a:pPr algn="r"/>
              <a:r>
                <a:rPr lang="en-US" sz="1200" noProof="0" dirty="0"/>
                <a:t>40-49</a:t>
              </a:r>
            </a:p>
          </p:txBody>
        </p:sp>
        <p:sp>
          <p:nvSpPr>
            <p:cNvPr id="60" name="ZoneTexte 59">
              <a:extLst>
                <a:ext uri="{FF2B5EF4-FFF2-40B4-BE49-F238E27FC236}">
                  <a16:creationId xmlns:a16="http://schemas.microsoft.com/office/drawing/2014/main" id="{E0B890D0-38FD-91EE-D711-9057F7553E83}"/>
                </a:ext>
              </a:extLst>
            </p:cNvPr>
            <p:cNvSpPr txBox="1"/>
            <p:nvPr/>
          </p:nvSpPr>
          <p:spPr>
            <a:xfrm>
              <a:off x="3279714" y="4199156"/>
              <a:ext cx="418704" cy="276999"/>
            </a:xfrm>
            <a:prstGeom prst="rect">
              <a:avLst/>
            </a:prstGeom>
            <a:noFill/>
          </p:spPr>
          <p:txBody>
            <a:bodyPr wrap="none" rtlCol="0">
              <a:spAutoFit/>
            </a:bodyPr>
            <a:lstStyle/>
            <a:p>
              <a:pPr algn="r"/>
              <a:r>
                <a:rPr lang="en-US" sz="1200" noProof="0" dirty="0"/>
                <a:t>50+</a:t>
              </a:r>
            </a:p>
          </p:txBody>
        </p:sp>
        <p:sp>
          <p:nvSpPr>
            <p:cNvPr id="61" name="ZoneTexte 60">
              <a:extLst>
                <a:ext uri="{FF2B5EF4-FFF2-40B4-BE49-F238E27FC236}">
                  <a16:creationId xmlns:a16="http://schemas.microsoft.com/office/drawing/2014/main" id="{71C14971-37DF-85FF-F128-90D1611BA536}"/>
                </a:ext>
              </a:extLst>
            </p:cNvPr>
            <p:cNvSpPr txBox="1"/>
            <p:nvPr/>
          </p:nvSpPr>
          <p:spPr>
            <a:xfrm>
              <a:off x="1454599" y="4598327"/>
              <a:ext cx="2243819" cy="276999"/>
            </a:xfrm>
            <a:prstGeom prst="rect">
              <a:avLst/>
            </a:prstGeom>
            <a:noFill/>
          </p:spPr>
          <p:txBody>
            <a:bodyPr wrap="none" rtlCol="0">
              <a:spAutoFit/>
            </a:bodyPr>
            <a:lstStyle/>
            <a:p>
              <a:pPr algn="r"/>
              <a:r>
                <a:rPr lang="en-US" sz="1200" noProof="0" dirty="0"/>
                <a:t>Heterosexual transmission (men)</a:t>
              </a:r>
            </a:p>
          </p:txBody>
        </p:sp>
        <p:sp>
          <p:nvSpPr>
            <p:cNvPr id="62" name="ZoneTexte 61">
              <a:extLst>
                <a:ext uri="{FF2B5EF4-FFF2-40B4-BE49-F238E27FC236}">
                  <a16:creationId xmlns:a16="http://schemas.microsoft.com/office/drawing/2014/main" id="{FB692339-62D0-C6FB-A6C4-1E8ADB6295F4}"/>
                </a:ext>
              </a:extLst>
            </p:cNvPr>
            <p:cNvSpPr txBox="1"/>
            <p:nvPr/>
          </p:nvSpPr>
          <p:spPr>
            <a:xfrm>
              <a:off x="1263648" y="4803256"/>
              <a:ext cx="2434770" cy="276999"/>
            </a:xfrm>
            <a:prstGeom prst="rect">
              <a:avLst/>
            </a:prstGeom>
            <a:noFill/>
          </p:spPr>
          <p:txBody>
            <a:bodyPr wrap="none" rtlCol="0">
              <a:spAutoFit/>
            </a:bodyPr>
            <a:lstStyle/>
            <a:p>
              <a:pPr algn="r"/>
              <a:r>
                <a:rPr lang="en-US" sz="1200" noProof="0" dirty="0"/>
                <a:t>Heterosexual transmission (women)</a:t>
              </a:r>
            </a:p>
          </p:txBody>
        </p:sp>
        <p:sp>
          <p:nvSpPr>
            <p:cNvPr id="63" name="ZoneTexte 62">
              <a:extLst>
                <a:ext uri="{FF2B5EF4-FFF2-40B4-BE49-F238E27FC236}">
                  <a16:creationId xmlns:a16="http://schemas.microsoft.com/office/drawing/2014/main" id="{A1E3982F-9542-04CA-B6FD-79BF7618A8F2}"/>
                </a:ext>
              </a:extLst>
            </p:cNvPr>
            <p:cNvSpPr txBox="1"/>
            <p:nvPr/>
          </p:nvSpPr>
          <p:spPr>
            <a:xfrm>
              <a:off x="978185" y="5008185"/>
              <a:ext cx="2720233" cy="276999"/>
            </a:xfrm>
            <a:prstGeom prst="rect">
              <a:avLst/>
            </a:prstGeom>
            <a:noFill/>
          </p:spPr>
          <p:txBody>
            <a:bodyPr wrap="none" rtlCol="0">
              <a:spAutoFit/>
            </a:bodyPr>
            <a:lstStyle/>
            <a:p>
              <a:pPr algn="r"/>
              <a:r>
                <a:rPr lang="en-US" sz="1200" noProof="0" dirty="0"/>
                <a:t>Heterosexual transmission (transgender)</a:t>
              </a:r>
            </a:p>
          </p:txBody>
        </p:sp>
        <p:sp>
          <p:nvSpPr>
            <p:cNvPr id="4096" name="ZoneTexte 4095">
              <a:extLst>
                <a:ext uri="{FF2B5EF4-FFF2-40B4-BE49-F238E27FC236}">
                  <a16:creationId xmlns:a16="http://schemas.microsoft.com/office/drawing/2014/main" id="{892E4457-04D8-5DBA-9862-008EF2DBB2AC}"/>
                </a:ext>
              </a:extLst>
            </p:cNvPr>
            <p:cNvSpPr txBox="1"/>
            <p:nvPr/>
          </p:nvSpPr>
          <p:spPr>
            <a:xfrm>
              <a:off x="2402871" y="5206251"/>
              <a:ext cx="1295547" cy="276999"/>
            </a:xfrm>
            <a:prstGeom prst="rect">
              <a:avLst/>
            </a:prstGeom>
            <a:noFill/>
          </p:spPr>
          <p:txBody>
            <a:bodyPr wrap="none" rtlCol="0">
              <a:spAutoFit/>
            </a:bodyPr>
            <a:lstStyle/>
            <a:p>
              <a:pPr algn="r"/>
              <a:r>
                <a:rPr lang="en-US" sz="1200" noProof="0" dirty="0"/>
                <a:t>Injecting drug use</a:t>
              </a:r>
            </a:p>
          </p:txBody>
        </p:sp>
        <p:sp>
          <p:nvSpPr>
            <p:cNvPr id="4097" name="ZoneTexte 4096">
              <a:extLst>
                <a:ext uri="{FF2B5EF4-FFF2-40B4-BE49-F238E27FC236}">
                  <a16:creationId xmlns:a16="http://schemas.microsoft.com/office/drawing/2014/main" id="{0BDAE397-6454-FD3A-7727-E2ABB7F8CEC6}"/>
                </a:ext>
              </a:extLst>
            </p:cNvPr>
            <p:cNvSpPr txBox="1"/>
            <p:nvPr/>
          </p:nvSpPr>
          <p:spPr>
            <a:xfrm>
              <a:off x="2399344" y="5411180"/>
              <a:ext cx="1299074" cy="276999"/>
            </a:xfrm>
            <a:prstGeom prst="rect">
              <a:avLst/>
            </a:prstGeom>
            <a:noFill/>
          </p:spPr>
          <p:txBody>
            <a:bodyPr wrap="none" rtlCol="0">
              <a:spAutoFit/>
            </a:bodyPr>
            <a:lstStyle/>
            <a:p>
              <a:pPr algn="r"/>
              <a:r>
                <a:rPr lang="en-US" sz="1200" noProof="0" dirty="0"/>
                <a:t>Sex between men</a:t>
              </a:r>
            </a:p>
          </p:txBody>
        </p:sp>
        <p:sp>
          <p:nvSpPr>
            <p:cNvPr id="4099" name="ZoneTexte 4098">
              <a:extLst>
                <a:ext uri="{FF2B5EF4-FFF2-40B4-BE49-F238E27FC236}">
                  <a16:creationId xmlns:a16="http://schemas.microsoft.com/office/drawing/2014/main" id="{83650340-0A98-6722-4417-374EBC514573}"/>
                </a:ext>
              </a:extLst>
            </p:cNvPr>
            <p:cNvSpPr txBox="1"/>
            <p:nvPr/>
          </p:nvSpPr>
          <p:spPr>
            <a:xfrm>
              <a:off x="64521" y="2581930"/>
              <a:ext cx="657552" cy="276999"/>
            </a:xfrm>
            <a:prstGeom prst="rect">
              <a:avLst/>
            </a:prstGeom>
            <a:noFill/>
          </p:spPr>
          <p:txBody>
            <a:bodyPr wrap="none" rtlCol="0">
              <a:spAutoFit/>
            </a:bodyPr>
            <a:lstStyle/>
            <a:p>
              <a:pPr algn="ctr"/>
              <a:r>
                <a:rPr lang="en-US" sz="1200" b="1" noProof="0" dirty="0"/>
                <a:t>Gender</a:t>
              </a:r>
            </a:p>
          </p:txBody>
        </p:sp>
        <p:sp>
          <p:nvSpPr>
            <p:cNvPr id="4100" name="ZoneTexte 4099">
              <a:extLst>
                <a:ext uri="{FF2B5EF4-FFF2-40B4-BE49-F238E27FC236}">
                  <a16:creationId xmlns:a16="http://schemas.microsoft.com/office/drawing/2014/main" id="{2D5E461B-F01A-947E-5F40-CCAA752A8596}"/>
                </a:ext>
              </a:extLst>
            </p:cNvPr>
            <p:cNvSpPr txBox="1"/>
            <p:nvPr/>
          </p:nvSpPr>
          <p:spPr>
            <a:xfrm>
              <a:off x="-25888" y="3498671"/>
              <a:ext cx="838371" cy="461665"/>
            </a:xfrm>
            <a:prstGeom prst="rect">
              <a:avLst/>
            </a:prstGeom>
            <a:noFill/>
          </p:spPr>
          <p:txBody>
            <a:bodyPr wrap="none" rtlCol="0">
              <a:spAutoFit/>
            </a:bodyPr>
            <a:lstStyle/>
            <a:p>
              <a:pPr algn="ctr"/>
              <a:r>
                <a:rPr lang="en-US" sz="1200" b="1" noProof="0" dirty="0"/>
                <a:t>Age group</a:t>
              </a:r>
              <a:br>
                <a:rPr lang="en-US" sz="1200" b="1" noProof="0" dirty="0"/>
              </a:br>
              <a:r>
                <a:rPr lang="en-US" sz="1200" b="1" noProof="0" dirty="0"/>
                <a:t>(years)</a:t>
              </a:r>
            </a:p>
          </p:txBody>
        </p:sp>
        <p:sp>
          <p:nvSpPr>
            <p:cNvPr id="4102" name="ZoneTexte 4101">
              <a:extLst>
                <a:ext uri="{FF2B5EF4-FFF2-40B4-BE49-F238E27FC236}">
                  <a16:creationId xmlns:a16="http://schemas.microsoft.com/office/drawing/2014/main" id="{B0D83858-9633-65B6-AC83-C624F11243C0}"/>
                </a:ext>
              </a:extLst>
            </p:cNvPr>
            <p:cNvSpPr txBox="1"/>
            <p:nvPr/>
          </p:nvSpPr>
          <p:spPr>
            <a:xfrm>
              <a:off x="-114181" y="4913777"/>
              <a:ext cx="1014957" cy="461665"/>
            </a:xfrm>
            <a:prstGeom prst="rect">
              <a:avLst/>
            </a:prstGeom>
            <a:noFill/>
          </p:spPr>
          <p:txBody>
            <a:bodyPr wrap="none" rtlCol="0">
              <a:spAutoFit/>
            </a:bodyPr>
            <a:lstStyle/>
            <a:p>
              <a:pPr algn="ctr"/>
              <a:r>
                <a:rPr lang="en-US" sz="1200" b="1" noProof="0" dirty="0"/>
                <a:t>Transmission</a:t>
              </a:r>
              <a:br>
                <a:rPr lang="en-US" sz="1200" b="1" noProof="0" dirty="0"/>
              </a:br>
              <a:r>
                <a:rPr lang="en-US" sz="1200" b="1" noProof="0" dirty="0"/>
                <a:t>mode</a:t>
              </a:r>
            </a:p>
          </p:txBody>
        </p:sp>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7" y="6475492"/>
            <a:ext cx="816884" cy="276997"/>
          </a:xfrm>
          <a:prstGeom prst="rect">
            <a:avLst/>
          </a:prstGeom>
        </p:spPr>
        <p:txBody>
          <a:bodyPr wrap="none" lIns="121917" tIns="60959" rIns="121917" bIns="60959">
            <a:spAutoFit/>
          </a:bodyPr>
          <a:lstStyle/>
          <a:p>
            <a:pPr defTabSz="1219110">
              <a:spcBef>
                <a:spcPct val="50000"/>
              </a:spcBef>
              <a:spcAft>
                <a:spcPct val="0"/>
              </a:spcAft>
            </a:pPr>
            <a:r>
              <a:rPr lang="en-GB" sz="1000" dirty="0">
                <a:solidFill>
                  <a:srgbClr val="000000"/>
                </a:solidFill>
                <a:latin typeface="Calibri" panose="020F0502020204030204" pitchFamily="34" charset="0"/>
              </a:rPr>
              <a:t>ECDC 2024</a:t>
            </a:r>
          </a:p>
        </p:txBody>
      </p:sp>
      <p:grpSp>
        <p:nvGrpSpPr>
          <p:cNvPr id="5173" name="Groupe 5172">
            <a:extLst>
              <a:ext uri="{FF2B5EF4-FFF2-40B4-BE49-F238E27FC236}">
                <a16:creationId xmlns:a16="http://schemas.microsoft.com/office/drawing/2014/main" id="{F334BBA7-5D08-0118-F973-6D0027D17539}"/>
              </a:ext>
            </a:extLst>
          </p:cNvPr>
          <p:cNvGrpSpPr/>
          <p:nvPr/>
        </p:nvGrpSpPr>
        <p:grpSpPr>
          <a:xfrm>
            <a:off x="591268" y="2133601"/>
            <a:ext cx="11019121" cy="4010024"/>
            <a:chOff x="1136068" y="2290353"/>
            <a:chExt cx="9913574" cy="3607699"/>
          </a:xfrm>
        </p:grpSpPr>
        <p:pic>
          <p:nvPicPr>
            <p:cNvPr id="3" name="Image 2" descr="Une image contenant Bleu électrique, conception, art&#10;&#10;Le contenu généré par l’IA peut être incorrect.">
              <a:extLst>
                <a:ext uri="{FF2B5EF4-FFF2-40B4-BE49-F238E27FC236}">
                  <a16:creationId xmlns:a16="http://schemas.microsoft.com/office/drawing/2014/main" id="{FADECC24-9F05-7673-9A44-53B968D79923}"/>
                </a:ext>
              </a:extLst>
            </p:cNvPr>
            <p:cNvPicPr>
              <a:picLocks noChangeAspect="1"/>
            </p:cNvPicPr>
            <p:nvPr/>
          </p:nvPicPr>
          <p:blipFill>
            <a:blip r:embed="rId3"/>
            <a:stretch>
              <a:fillRect/>
            </a:stretch>
          </p:blipFill>
          <p:spPr>
            <a:xfrm>
              <a:off x="1152525" y="2290353"/>
              <a:ext cx="265508" cy="643347"/>
            </a:xfrm>
            <a:prstGeom prst="rect">
              <a:avLst/>
            </a:prstGeom>
          </p:spPr>
        </p:pic>
        <p:pic>
          <p:nvPicPr>
            <p:cNvPr id="6" name="Image 5" descr="Une image contenant rouge, art, conception, illustration&#10;&#10;Le contenu généré par l’IA peut être incorrect.">
              <a:extLst>
                <a:ext uri="{FF2B5EF4-FFF2-40B4-BE49-F238E27FC236}">
                  <a16:creationId xmlns:a16="http://schemas.microsoft.com/office/drawing/2014/main" id="{356478BE-4456-3403-CEF9-7FF93FDF148D}"/>
                </a:ext>
              </a:extLst>
            </p:cNvPr>
            <p:cNvPicPr>
              <a:picLocks noChangeAspect="1"/>
            </p:cNvPicPr>
            <p:nvPr/>
          </p:nvPicPr>
          <p:blipFill>
            <a:blip r:embed="rId4"/>
            <a:stretch>
              <a:fillRect/>
            </a:stretch>
          </p:blipFill>
          <p:spPr>
            <a:xfrm>
              <a:off x="6209108" y="2290353"/>
              <a:ext cx="265508" cy="643347"/>
            </a:xfrm>
            <a:prstGeom prst="rect">
              <a:avLst/>
            </a:prstGeom>
          </p:spPr>
        </p:pic>
        <p:pic>
          <p:nvPicPr>
            <p:cNvPr id="9" name="Image 8" descr="Une image contenant Bleu électrique, conception, art&#10;&#10;Le contenu généré par l’IA peut être incorrect.">
              <a:extLst>
                <a:ext uri="{FF2B5EF4-FFF2-40B4-BE49-F238E27FC236}">
                  <a16:creationId xmlns:a16="http://schemas.microsoft.com/office/drawing/2014/main" id="{C8D157B8-45F4-22F3-1A05-3A734DDC12CE}"/>
                </a:ext>
              </a:extLst>
            </p:cNvPr>
            <p:cNvPicPr>
              <a:picLocks noChangeAspect="1"/>
            </p:cNvPicPr>
            <p:nvPr/>
          </p:nvPicPr>
          <p:blipFill>
            <a:blip r:embed="rId3"/>
            <a:stretch>
              <a:fillRect/>
            </a:stretch>
          </p:blipFill>
          <p:spPr>
            <a:xfrm>
              <a:off x="1660329" y="2290353"/>
              <a:ext cx="265508" cy="643347"/>
            </a:xfrm>
            <a:prstGeom prst="rect">
              <a:avLst/>
            </a:prstGeom>
          </p:spPr>
        </p:pic>
        <p:pic>
          <p:nvPicPr>
            <p:cNvPr id="10" name="Image 9" descr="Une image contenant Bleu électrique, conception, art&#10;&#10;Le contenu généré par l’IA peut être incorrect.">
              <a:extLst>
                <a:ext uri="{FF2B5EF4-FFF2-40B4-BE49-F238E27FC236}">
                  <a16:creationId xmlns:a16="http://schemas.microsoft.com/office/drawing/2014/main" id="{7BB53A00-50E8-84F7-DA4C-C69FABCB6EB1}"/>
                </a:ext>
              </a:extLst>
            </p:cNvPr>
            <p:cNvPicPr>
              <a:picLocks noChangeAspect="1"/>
            </p:cNvPicPr>
            <p:nvPr/>
          </p:nvPicPr>
          <p:blipFill>
            <a:blip r:embed="rId3"/>
            <a:stretch>
              <a:fillRect/>
            </a:stretch>
          </p:blipFill>
          <p:spPr>
            <a:xfrm>
              <a:off x="2168133" y="2290353"/>
              <a:ext cx="265508" cy="643347"/>
            </a:xfrm>
            <a:prstGeom prst="rect">
              <a:avLst/>
            </a:prstGeom>
          </p:spPr>
        </p:pic>
        <p:pic>
          <p:nvPicPr>
            <p:cNvPr id="11" name="Image 10" descr="Une image contenant Bleu électrique, conception, art&#10;&#10;Le contenu généré par l’IA peut être incorrect.">
              <a:extLst>
                <a:ext uri="{FF2B5EF4-FFF2-40B4-BE49-F238E27FC236}">
                  <a16:creationId xmlns:a16="http://schemas.microsoft.com/office/drawing/2014/main" id="{1824DE33-7DB1-806B-8A53-733EC3240D8A}"/>
                </a:ext>
              </a:extLst>
            </p:cNvPr>
            <p:cNvPicPr>
              <a:picLocks noChangeAspect="1"/>
            </p:cNvPicPr>
            <p:nvPr/>
          </p:nvPicPr>
          <p:blipFill>
            <a:blip r:embed="rId3"/>
            <a:stretch>
              <a:fillRect/>
            </a:stretch>
          </p:blipFill>
          <p:spPr>
            <a:xfrm>
              <a:off x="2675937" y="2290353"/>
              <a:ext cx="265508" cy="643347"/>
            </a:xfrm>
            <a:prstGeom prst="rect">
              <a:avLst/>
            </a:prstGeom>
          </p:spPr>
        </p:pic>
        <p:pic>
          <p:nvPicPr>
            <p:cNvPr id="12" name="Image 11" descr="Une image contenant Bleu électrique, conception, art&#10;&#10;Le contenu généré par l’IA peut être incorrect.">
              <a:extLst>
                <a:ext uri="{FF2B5EF4-FFF2-40B4-BE49-F238E27FC236}">
                  <a16:creationId xmlns:a16="http://schemas.microsoft.com/office/drawing/2014/main" id="{FA66871C-5F5A-F957-9851-DD048CF07148}"/>
                </a:ext>
              </a:extLst>
            </p:cNvPr>
            <p:cNvPicPr>
              <a:picLocks noChangeAspect="1"/>
            </p:cNvPicPr>
            <p:nvPr/>
          </p:nvPicPr>
          <p:blipFill>
            <a:blip r:embed="rId3"/>
            <a:stretch>
              <a:fillRect/>
            </a:stretch>
          </p:blipFill>
          <p:spPr>
            <a:xfrm>
              <a:off x="3183741" y="2290353"/>
              <a:ext cx="265508" cy="643347"/>
            </a:xfrm>
            <a:prstGeom prst="rect">
              <a:avLst/>
            </a:prstGeom>
          </p:spPr>
        </p:pic>
        <p:pic>
          <p:nvPicPr>
            <p:cNvPr id="13" name="Image 12" descr="Une image contenant Bleu électrique, conception, art&#10;&#10;Le contenu généré par l’IA peut être incorrect.">
              <a:extLst>
                <a:ext uri="{FF2B5EF4-FFF2-40B4-BE49-F238E27FC236}">
                  <a16:creationId xmlns:a16="http://schemas.microsoft.com/office/drawing/2014/main" id="{D628F27A-4C09-9D9E-ABEF-66BBE97AF943}"/>
                </a:ext>
              </a:extLst>
            </p:cNvPr>
            <p:cNvPicPr>
              <a:picLocks noChangeAspect="1"/>
            </p:cNvPicPr>
            <p:nvPr/>
          </p:nvPicPr>
          <p:blipFill>
            <a:blip r:embed="rId3"/>
            <a:stretch>
              <a:fillRect/>
            </a:stretch>
          </p:blipFill>
          <p:spPr>
            <a:xfrm>
              <a:off x="3691545" y="2290353"/>
              <a:ext cx="265508" cy="643347"/>
            </a:xfrm>
            <a:prstGeom prst="rect">
              <a:avLst/>
            </a:prstGeom>
          </p:spPr>
        </p:pic>
        <p:pic>
          <p:nvPicPr>
            <p:cNvPr id="14" name="Image 13" descr="Une image contenant Bleu électrique, conception, art&#10;&#10;Le contenu généré par l’IA peut être incorrect.">
              <a:extLst>
                <a:ext uri="{FF2B5EF4-FFF2-40B4-BE49-F238E27FC236}">
                  <a16:creationId xmlns:a16="http://schemas.microsoft.com/office/drawing/2014/main" id="{F672F051-781F-C4CC-323A-4E28F96485A9}"/>
                </a:ext>
              </a:extLst>
            </p:cNvPr>
            <p:cNvPicPr>
              <a:picLocks noChangeAspect="1"/>
            </p:cNvPicPr>
            <p:nvPr/>
          </p:nvPicPr>
          <p:blipFill>
            <a:blip r:embed="rId3"/>
            <a:stretch>
              <a:fillRect/>
            </a:stretch>
          </p:blipFill>
          <p:spPr>
            <a:xfrm>
              <a:off x="4199349" y="2290353"/>
              <a:ext cx="265508" cy="643347"/>
            </a:xfrm>
            <a:prstGeom prst="rect">
              <a:avLst/>
            </a:prstGeom>
          </p:spPr>
        </p:pic>
        <p:pic>
          <p:nvPicPr>
            <p:cNvPr id="15" name="Image 14" descr="Une image contenant Bleu électrique, conception, art&#10;&#10;Le contenu généré par l’IA peut être incorrect.">
              <a:extLst>
                <a:ext uri="{FF2B5EF4-FFF2-40B4-BE49-F238E27FC236}">
                  <a16:creationId xmlns:a16="http://schemas.microsoft.com/office/drawing/2014/main" id="{5A751126-DC82-D2A5-58BF-5B6F7CA70182}"/>
                </a:ext>
              </a:extLst>
            </p:cNvPr>
            <p:cNvPicPr>
              <a:picLocks noChangeAspect="1"/>
            </p:cNvPicPr>
            <p:nvPr/>
          </p:nvPicPr>
          <p:blipFill>
            <a:blip r:embed="rId3"/>
            <a:stretch>
              <a:fillRect/>
            </a:stretch>
          </p:blipFill>
          <p:spPr>
            <a:xfrm>
              <a:off x="4707153" y="2290353"/>
              <a:ext cx="265508" cy="643347"/>
            </a:xfrm>
            <a:prstGeom prst="rect">
              <a:avLst/>
            </a:prstGeom>
          </p:spPr>
        </p:pic>
        <p:pic>
          <p:nvPicPr>
            <p:cNvPr id="16" name="Image 15" descr="Une image contenant Bleu électrique, conception, art&#10;&#10;Le contenu généré par l’IA peut être incorrect.">
              <a:extLst>
                <a:ext uri="{FF2B5EF4-FFF2-40B4-BE49-F238E27FC236}">
                  <a16:creationId xmlns:a16="http://schemas.microsoft.com/office/drawing/2014/main" id="{2BBB1885-DB8B-0714-C435-742B172FCA02}"/>
                </a:ext>
              </a:extLst>
            </p:cNvPr>
            <p:cNvPicPr>
              <a:picLocks noChangeAspect="1"/>
            </p:cNvPicPr>
            <p:nvPr/>
          </p:nvPicPr>
          <p:blipFill>
            <a:blip r:embed="rId3"/>
            <a:stretch>
              <a:fillRect/>
            </a:stretch>
          </p:blipFill>
          <p:spPr>
            <a:xfrm>
              <a:off x="5214957" y="2290353"/>
              <a:ext cx="265508" cy="643347"/>
            </a:xfrm>
            <a:prstGeom prst="rect">
              <a:avLst/>
            </a:prstGeom>
          </p:spPr>
        </p:pic>
        <p:pic>
          <p:nvPicPr>
            <p:cNvPr id="17" name="Image 16" descr="Une image contenant Bleu électrique, conception, art&#10;&#10;Le contenu généré par l’IA peut être incorrect.">
              <a:extLst>
                <a:ext uri="{FF2B5EF4-FFF2-40B4-BE49-F238E27FC236}">
                  <a16:creationId xmlns:a16="http://schemas.microsoft.com/office/drawing/2014/main" id="{6349B815-93EB-4877-CAF1-D1C923F339E3}"/>
                </a:ext>
              </a:extLst>
            </p:cNvPr>
            <p:cNvPicPr>
              <a:picLocks noChangeAspect="1"/>
            </p:cNvPicPr>
            <p:nvPr/>
          </p:nvPicPr>
          <p:blipFill>
            <a:blip r:embed="rId3"/>
            <a:stretch>
              <a:fillRect/>
            </a:stretch>
          </p:blipFill>
          <p:spPr>
            <a:xfrm>
              <a:off x="5722763" y="2290353"/>
              <a:ext cx="265508" cy="643347"/>
            </a:xfrm>
            <a:prstGeom prst="rect">
              <a:avLst/>
            </a:prstGeom>
          </p:spPr>
        </p:pic>
        <p:pic>
          <p:nvPicPr>
            <p:cNvPr id="18" name="Image 17" descr="Une image contenant rouge, art, conception, illustration&#10;&#10;Le contenu généré par l’IA peut être incorrect.">
              <a:extLst>
                <a:ext uri="{FF2B5EF4-FFF2-40B4-BE49-F238E27FC236}">
                  <a16:creationId xmlns:a16="http://schemas.microsoft.com/office/drawing/2014/main" id="{B573381D-AABF-CA08-A3CB-F7F2877F41D0}"/>
                </a:ext>
              </a:extLst>
            </p:cNvPr>
            <p:cNvPicPr>
              <a:picLocks noChangeAspect="1"/>
            </p:cNvPicPr>
            <p:nvPr/>
          </p:nvPicPr>
          <p:blipFill>
            <a:blip r:embed="rId4"/>
            <a:stretch>
              <a:fillRect/>
            </a:stretch>
          </p:blipFill>
          <p:spPr>
            <a:xfrm>
              <a:off x="6717444" y="2290353"/>
              <a:ext cx="265508" cy="643347"/>
            </a:xfrm>
            <a:prstGeom prst="rect">
              <a:avLst/>
            </a:prstGeom>
          </p:spPr>
        </p:pic>
        <p:pic>
          <p:nvPicPr>
            <p:cNvPr id="19" name="Image 18" descr="Une image contenant rouge, art, conception, illustration&#10;&#10;Le contenu généré par l’IA peut être incorrect.">
              <a:extLst>
                <a:ext uri="{FF2B5EF4-FFF2-40B4-BE49-F238E27FC236}">
                  <a16:creationId xmlns:a16="http://schemas.microsoft.com/office/drawing/2014/main" id="{743490CF-2528-6837-55DC-ECEE5B333218}"/>
                </a:ext>
              </a:extLst>
            </p:cNvPr>
            <p:cNvPicPr>
              <a:picLocks noChangeAspect="1"/>
            </p:cNvPicPr>
            <p:nvPr/>
          </p:nvPicPr>
          <p:blipFill>
            <a:blip r:embed="rId4"/>
            <a:stretch>
              <a:fillRect/>
            </a:stretch>
          </p:blipFill>
          <p:spPr>
            <a:xfrm>
              <a:off x="7225780" y="2290353"/>
              <a:ext cx="265508" cy="643347"/>
            </a:xfrm>
            <a:prstGeom prst="rect">
              <a:avLst/>
            </a:prstGeom>
          </p:spPr>
        </p:pic>
        <p:pic>
          <p:nvPicPr>
            <p:cNvPr id="20" name="Image 19" descr="Une image contenant rouge, art, conception, illustration&#10;&#10;Le contenu généré par l’IA peut être incorrect.">
              <a:extLst>
                <a:ext uri="{FF2B5EF4-FFF2-40B4-BE49-F238E27FC236}">
                  <a16:creationId xmlns:a16="http://schemas.microsoft.com/office/drawing/2014/main" id="{751C83BA-15A4-25F2-9DA8-8870F954A6B3}"/>
                </a:ext>
              </a:extLst>
            </p:cNvPr>
            <p:cNvPicPr>
              <a:picLocks noChangeAspect="1"/>
            </p:cNvPicPr>
            <p:nvPr/>
          </p:nvPicPr>
          <p:blipFill>
            <a:blip r:embed="rId4"/>
            <a:stretch>
              <a:fillRect/>
            </a:stretch>
          </p:blipFill>
          <p:spPr>
            <a:xfrm>
              <a:off x="7734116" y="2290353"/>
              <a:ext cx="265508" cy="643347"/>
            </a:xfrm>
            <a:prstGeom prst="rect">
              <a:avLst/>
            </a:prstGeom>
          </p:spPr>
        </p:pic>
        <p:pic>
          <p:nvPicPr>
            <p:cNvPr id="21" name="Image 20" descr="Une image contenant rouge, art, conception, illustration&#10;&#10;Le contenu généré par l’IA peut être incorrect.">
              <a:extLst>
                <a:ext uri="{FF2B5EF4-FFF2-40B4-BE49-F238E27FC236}">
                  <a16:creationId xmlns:a16="http://schemas.microsoft.com/office/drawing/2014/main" id="{158FFBA5-E6B1-ACE5-D492-D29C93755726}"/>
                </a:ext>
              </a:extLst>
            </p:cNvPr>
            <p:cNvPicPr>
              <a:picLocks noChangeAspect="1"/>
            </p:cNvPicPr>
            <p:nvPr/>
          </p:nvPicPr>
          <p:blipFill>
            <a:blip r:embed="rId4"/>
            <a:stretch>
              <a:fillRect/>
            </a:stretch>
          </p:blipFill>
          <p:spPr>
            <a:xfrm>
              <a:off x="8242452" y="2290353"/>
              <a:ext cx="265508" cy="643347"/>
            </a:xfrm>
            <a:prstGeom prst="rect">
              <a:avLst/>
            </a:prstGeom>
          </p:spPr>
        </p:pic>
        <p:pic>
          <p:nvPicPr>
            <p:cNvPr id="22" name="Image 21" descr="Une image contenant rouge, art, conception, illustration&#10;&#10;Le contenu généré par l’IA peut être incorrect.">
              <a:extLst>
                <a:ext uri="{FF2B5EF4-FFF2-40B4-BE49-F238E27FC236}">
                  <a16:creationId xmlns:a16="http://schemas.microsoft.com/office/drawing/2014/main" id="{6B83EC2B-A39F-DA50-ABC9-18B2D0A8F656}"/>
                </a:ext>
              </a:extLst>
            </p:cNvPr>
            <p:cNvPicPr>
              <a:picLocks noChangeAspect="1"/>
            </p:cNvPicPr>
            <p:nvPr/>
          </p:nvPicPr>
          <p:blipFill>
            <a:blip r:embed="rId4"/>
            <a:stretch>
              <a:fillRect/>
            </a:stretch>
          </p:blipFill>
          <p:spPr>
            <a:xfrm>
              <a:off x="8750788" y="2290353"/>
              <a:ext cx="265508" cy="643347"/>
            </a:xfrm>
            <a:prstGeom prst="rect">
              <a:avLst/>
            </a:prstGeom>
          </p:spPr>
        </p:pic>
        <p:pic>
          <p:nvPicPr>
            <p:cNvPr id="23" name="Image 22" descr="Une image contenant rouge, art, conception, illustration&#10;&#10;Le contenu généré par l’IA peut être incorrect.">
              <a:extLst>
                <a:ext uri="{FF2B5EF4-FFF2-40B4-BE49-F238E27FC236}">
                  <a16:creationId xmlns:a16="http://schemas.microsoft.com/office/drawing/2014/main" id="{66D853FA-8D27-2EA4-6C33-3937E3F957E3}"/>
                </a:ext>
              </a:extLst>
            </p:cNvPr>
            <p:cNvPicPr>
              <a:picLocks noChangeAspect="1"/>
            </p:cNvPicPr>
            <p:nvPr/>
          </p:nvPicPr>
          <p:blipFill>
            <a:blip r:embed="rId4"/>
            <a:stretch>
              <a:fillRect/>
            </a:stretch>
          </p:blipFill>
          <p:spPr>
            <a:xfrm>
              <a:off x="9259124" y="2290353"/>
              <a:ext cx="265508" cy="643347"/>
            </a:xfrm>
            <a:prstGeom prst="rect">
              <a:avLst/>
            </a:prstGeom>
          </p:spPr>
        </p:pic>
        <p:pic>
          <p:nvPicPr>
            <p:cNvPr id="24" name="Image 23" descr="Une image contenant rouge, art, conception, illustration&#10;&#10;Le contenu généré par l’IA peut être incorrect.">
              <a:extLst>
                <a:ext uri="{FF2B5EF4-FFF2-40B4-BE49-F238E27FC236}">
                  <a16:creationId xmlns:a16="http://schemas.microsoft.com/office/drawing/2014/main" id="{1C9ED619-209C-3B1E-7327-3215B45E272A}"/>
                </a:ext>
              </a:extLst>
            </p:cNvPr>
            <p:cNvPicPr>
              <a:picLocks noChangeAspect="1"/>
            </p:cNvPicPr>
            <p:nvPr/>
          </p:nvPicPr>
          <p:blipFill>
            <a:blip r:embed="rId4"/>
            <a:stretch>
              <a:fillRect/>
            </a:stretch>
          </p:blipFill>
          <p:spPr>
            <a:xfrm>
              <a:off x="9767460" y="2290353"/>
              <a:ext cx="265508" cy="643347"/>
            </a:xfrm>
            <a:prstGeom prst="rect">
              <a:avLst/>
            </a:prstGeom>
          </p:spPr>
        </p:pic>
        <p:pic>
          <p:nvPicPr>
            <p:cNvPr id="25" name="Image 24" descr="Une image contenant rouge, art, conception, illustration&#10;&#10;Le contenu généré par l’IA peut être incorrect.">
              <a:extLst>
                <a:ext uri="{FF2B5EF4-FFF2-40B4-BE49-F238E27FC236}">
                  <a16:creationId xmlns:a16="http://schemas.microsoft.com/office/drawing/2014/main" id="{61995A37-DA48-B754-083C-32F120164A2D}"/>
                </a:ext>
              </a:extLst>
            </p:cNvPr>
            <p:cNvPicPr>
              <a:picLocks noChangeAspect="1"/>
            </p:cNvPicPr>
            <p:nvPr/>
          </p:nvPicPr>
          <p:blipFill>
            <a:blip r:embed="rId4"/>
            <a:stretch>
              <a:fillRect/>
            </a:stretch>
          </p:blipFill>
          <p:spPr>
            <a:xfrm>
              <a:off x="10275796" y="2290353"/>
              <a:ext cx="265508" cy="643347"/>
            </a:xfrm>
            <a:prstGeom prst="rect">
              <a:avLst/>
            </a:prstGeom>
          </p:spPr>
        </p:pic>
        <p:pic>
          <p:nvPicPr>
            <p:cNvPr id="26" name="Image 25" descr="Une image contenant rouge, art, conception, illustration&#10;&#10;Le contenu généré par l’IA peut être incorrect.">
              <a:extLst>
                <a:ext uri="{FF2B5EF4-FFF2-40B4-BE49-F238E27FC236}">
                  <a16:creationId xmlns:a16="http://schemas.microsoft.com/office/drawing/2014/main" id="{0AC7F0F5-3AFC-100A-0DC0-8D4D15C0C191}"/>
                </a:ext>
              </a:extLst>
            </p:cNvPr>
            <p:cNvPicPr>
              <a:picLocks noChangeAspect="1"/>
            </p:cNvPicPr>
            <p:nvPr/>
          </p:nvPicPr>
          <p:blipFill>
            <a:blip r:embed="rId4"/>
            <a:stretch>
              <a:fillRect/>
            </a:stretch>
          </p:blipFill>
          <p:spPr>
            <a:xfrm>
              <a:off x="10784134" y="2290353"/>
              <a:ext cx="265508" cy="643347"/>
            </a:xfrm>
            <a:prstGeom prst="rect">
              <a:avLst/>
            </a:prstGeom>
          </p:spPr>
        </p:pic>
        <p:pic>
          <p:nvPicPr>
            <p:cNvPr id="27" name="Image 26" descr="Une image contenant Bleu électrique, conception, art&#10;&#10;Le contenu généré par l’IA peut être incorrect.">
              <a:extLst>
                <a:ext uri="{FF2B5EF4-FFF2-40B4-BE49-F238E27FC236}">
                  <a16:creationId xmlns:a16="http://schemas.microsoft.com/office/drawing/2014/main" id="{CFAB73A1-2082-ACD3-ACFA-A0DD6AAD1C8A}"/>
                </a:ext>
              </a:extLst>
            </p:cNvPr>
            <p:cNvPicPr>
              <a:picLocks noChangeAspect="1"/>
            </p:cNvPicPr>
            <p:nvPr/>
          </p:nvPicPr>
          <p:blipFill>
            <a:blip r:embed="rId3"/>
            <a:stretch>
              <a:fillRect/>
            </a:stretch>
          </p:blipFill>
          <p:spPr>
            <a:xfrm>
              <a:off x="1152525" y="3033304"/>
              <a:ext cx="265508" cy="643347"/>
            </a:xfrm>
            <a:prstGeom prst="rect">
              <a:avLst/>
            </a:prstGeom>
          </p:spPr>
        </p:pic>
        <p:pic>
          <p:nvPicPr>
            <p:cNvPr id="28" name="Image 27" descr="Une image contenant rouge, art, conception, illustration&#10;&#10;Le contenu généré par l’IA peut être incorrect.">
              <a:extLst>
                <a:ext uri="{FF2B5EF4-FFF2-40B4-BE49-F238E27FC236}">
                  <a16:creationId xmlns:a16="http://schemas.microsoft.com/office/drawing/2014/main" id="{FA113598-9EE2-28AB-E133-DB4BFDA2F236}"/>
                </a:ext>
              </a:extLst>
            </p:cNvPr>
            <p:cNvPicPr>
              <a:picLocks noChangeAspect="1"/>
            </p:cNvPicPr>
            <p:nvPr/>
          </p:nvPicPr>
          <p:blipFill>
            <a:blip r:embed="rId4"/>
            <a:stretch>
              <a:fillRect/>
            </a:stretch>
          </p:blipFill>
          <p:spPr>
            <a:xfrm>
              <a:off x="6209108" y="3033304"/>
              <a:ext cx="265508" cy="643347"/>
            </a:xfrm>
            <a:prstGeom prst="rect">
              <a:avLst/>
            </a:prstGeom>
          </p:spPr>
        </p:pic>
        <p:pic>
          <p:nvPicPr>
            <p:cNvPr id="29" name="Image 28" descr="Une image contenant Bleu électrique, conception, art&#10;&#10;Le contenu généré par l’IA peut être incorrect.">
              <a:extLst>
                <a:ext uri="{FF2B5EF4-FFF2-40B4-BE49-F238E27FC236}">
                  <a16:creationId xmlns:a16="http://schemas.microsoft.com/office/drawing/2014/main" id="{4F401195-3AED-0A21-0F69-CDF3AC5615A6}"/>
                </a:ext>
              </a:extLst>
            </p:cNvPr>
            <p:cNvPicPr>
              <a:picLocks noChangeAspect="1"/>
            </p:cNvPicPr>
            <p:nvPr/>
          </p:nvPicPr>
          <p:blipFill>
            <a:blip r:embed="rId3"/>
            <a:stretch>
              <a:fillRect/>
            </a:stretch>
          </p:blipFill>
          <p:spPr>
            <a:xfrm>
              <a:off x="1660329" y="3033304"/>
              <a:ext cx="265508" cy="643347"/>
            </a:xfrm>
            <a:prstGeom prst="rect">
              <a:avLst/>
            </a:prstGeom>
          </p:spPr>
        </p:pic>
        <p:pic>
          <p:nvPicPr>
            <p:cNvPr id="30" name="Image 29" descr="Une image contenant Bleu électrique, conception, art&#10;&#10;Le contenu généré par l’IA peut être incorrect.">
              <a:extLst>
                <a:ext uri="{FF2B5EF4-FFF2-40B4-BE49-F238E27FC236}">
                  <a16:creationId xmlns:a16="http://schemas.microsoft.com/office/drawing/2014/main" id="{924BFE11-1226-3F5F-3A2F-DA067CA0A33D}"/>
                </a:ext>
              </a:extLst>
            </p:cNvPr>
            <p:cNvPicPr>
              <a:picLocks noChangeAspect="1"/>
            </p:cNvPicPr>
            <p:nvPr/>
          </p:nvPicPr>
          <p:blipFill>
            <a:blip r:embed="rId3"/>
            <a:stretch>
              <a:fillRect/>
            </a:stretch>
          </p:blipFill>
          <p:spPr>
            <a:xfrm>
              <a:off x="2168133" y="3033304"/>
              <a:ext cx="265508" cy="643347"/>
            </a:xfrm>
            <a:prstGeom prst="rect">
              <a:avLst/>
            </a:prstGeom>
          </p:spPr>
        </p:pic>
        <p:pic>
          <p:nvPicPr>
            <p:cNvPr id="31" name="Image 30" descr="Une image contenant Bleu électrique, conception, art&#10;&#10;Le contenu généré par l’IA peut être incorrect.">
              <a:extLst>
                <a:ext uri="{FF2B5EF4-FFF2-40B4-BE49-F238E27FC236}">
                  <a16:creationId xmlns:a16="http://schemas.microsoft.com/office/drawing/2014/main" id="{3C1B9BCE-1E3F-79D0-A04F-C5883BADCFF9}"/>
                </a:ext>
              </a:extLst>
            </p:cNvPr>
            <p:cNvPicPr>
              <a:picLocks noChangeAspect="1"/>
            </p:cNvPicPr>
            <p:nvPr/>
          </p:nvPicPr>
          <p:blipFill>
            <a:blip r:embed="rId3"/>
            <a:stretch>
              <a:fillRect/>
            </a:stretch>
          </p:blipFill>
          <p:spPr>
            <a:xfrm>
              <a:off x="2675937" y="3033304"/>
              <a:ext cx="265508" cy="643347"/>
            </a:xfrm>
            <a:prstGeom prst="rect">
              <a:avLst/>
            </a:prstGeom>
          </p:spPr>
        </p:pic>
        <p:pic>
          <p:nvPicPr>
            <p:cNvPr id="32" name="Image 31" descr="Une image contenant Bleu électrique, conception, art&#10;&#10;Le contenu généré par l’IA peut être incorrect.">
              <a:extLst>
                <a:ext uri="{FF2B5EF4-FFF2-40B4-BE49-F238E27FC236}">
                  <a16:creationId xmlns:a16="http://schemas.microsoft.com/office/drawing/2014/main" id="{54EF5C92-7562-8F43-4B10-8933FA701415}"/>
                </a:ext>
              </a:extLst>
            </p:cNvPr>
            <p:cNvPicPr>
              <a:picLocks noChangeAspect="1"/>
            </p:cNvPicPr>
            <p:nvPr/>
          </p:nvPicPr>
          <p:blipFill>
            <a:blip r:embed="rId3"/>
            <a:stretch>
              <a:fillRect/>
            </a:stretch>
          </p:blipFill>
          <p:spPr>
            <a:xfrm>
              <a:off x="3183741" y="3033304"/>
              <a:ext cx="265508" cy="643347"/>
            </a:xfrm>
            <a:prstGeom prst="rect">
              <a:avLst/>
            </a:prstGeom>
          </p:spPr>
        </p:pic>
        <p:pic>
          <p:nvPicPr>
            <p:cNvPr id="33" name="Image 32" descr="Une image contenant Bleu électrique, conception, art&#10;&#10;Le contenu généré par l’IA peut être incorrect.">
              <a:extLst>
                <a:ext uri="{FF2B5EF4-FFF2-40B4-BE49-F238E27FC236}">
                  <a16:creationId xmlns:a16="http://schemas.microsoft.com/office/drawing/2014/main" id="{49EC9E40-1C92-BECB-7953-D36BC9E27FE3}"/>
                </a:ext>
              </a:extLst>
            </p:cNvPr>
            <p:cNvPicPr>
              <a:picLocks noChangeAspect="1"/>
            </p:cNvPicPr>
            <p:nvPr/>
          </p:nvPicPr>
          <p:blipFill>
            <a:blip r:embed="rId3"/>
            <a:stretch>
              <a:fillRect/>
            </a:stretch>
          </p:blipFill>
          <p:spPr>
            <a:xfrm>
              <a:off x="3691545" y="3033304"/>
              <a:ext cx="265508" cy="643347"/>
            </a:xfrm>
            <a:prstGeom prst="rect">
              <a:avLst/>
            </a:prstGeom>
          </p:spPr>
        </p:pic>
        <p:pic>
          <p:nvPicPr>
            <p:cNvPr id="34" name="Image 33" descr="Une image contenant Bleu électrique, conception, art&#10;&#10;Le contenu généré par l’IA peut être incorrect.">
              <a:extLst>
                <a:ext uri="{FF2B5EF4-FFF2-40B4-BE49-F238E27FC236}">
                  <a16:creationId xmlns:a16="http://schemas.microsoft.com/office/drawing/2014/main" id="{ED3D8505-E952-4BB9-5B63-68B949AB7600}"/>
                </a:ext>
              </a:extLst>
            </p:cNvPr>
            <p:cNvPicPr>
              <a:picLocks noChangeAspect="1"/>
            </p:cNvPicPr>
            <p:nvPr/>
          </p:nvPicPr>
          <p:blipFill>
            <a:blip r:embed="rId3"/>
            <a:stretch>
              <a:fillRect/>
            </a:stretch>
          </p:blipFill>
          <p:spPr>
            <a:xfrm>
              <a:off x="4199349" y="3033304"/>
              <a:ext cx="265508" cy="643347"/>
            </a:xfrm>
            <a:prstGeom prst="rect">
              <a:avLst/>
            </a:prstGeom>
          </p:spPr>
        </p:pic>
        <p:pic>
          <p:nvPicPr>
            <p:cNvPr id="35" name="Image 34" descr="Une image contenant Bleu électrique, conception, art&#10;&#10;Le contenu généré par l’IA peut être incorrect.">
              <a:extLst>
                <a:ext uri="{FF2B5EF4-FFF2-40B4-BE49-F238E27FC236}">
                  <a16:creationId xmlns:a16="http://schemas.microsoft.com/office/drawing/2014/main" id="{848DE28B-35E1-773F-FE75-1344FEFE1D66}"/>
                </a:ext>
              </a:extLst>
            </p:cNvPr>
            <p:cNvPicPr>
              <a:picLocks noChangeAspect="1"/>
            </p:cNvPicPr>
            <p:nvPr/>
          </p:nvPicPr>
          <p:blipFill>
            <a:blip r:embed="rId3"/>
            <a:stretch>
              <a:fillRect/>
            </a:stretch>
          </p:blipFill>
          <p:spPr>
            <a:xfrm>
              <a:off x="4707153" y="3033304"/>
              <a:ext cx="265508" cy="643347"/>
            </a:xfrm>
            <a:prstGeom prst="rect">
              <a:avLst/>
            </a:prstGeom>
          </p:spPr>
        </p:pic>
        <p:pic>
          <p:nvPicPr>
            <p:cNvPr id="36" name="Image 35" descr="Une image contenant Bleu électrique, conception, art&#10;&#10;Le contenu généré par l’IA peut être incorrect.">
              <a:extLst>
                <a:ext uri="{FF2B5EF4-FFF2-40B4-BE49-F238E27FC236}">
                  <a16:creationId xmlns:a16="http://schemas.microsoft.com/office/drawing/2014/main" id="{11A5C354-33FE-AACD-96E4-A28763763B6D}"/>
                </a:ext>
              </a:extLst>
            </p:cNvPr>
            <p:cNvPicPr>
              <a:picLocks noChangeAspect="1"/>
            </p:cNvPicPr>
            <p:nvPr/>
          </p:nvPicPr>
          <p:blipFill>
            <a:blip r:embed="rId3"/>
            <a:stretch>
              <a:fillRect/>
            </a:stretch>
          </p:blipFill>
          <p:spPr>
            <a:xfrm>
              <a:off x="5214957" y="3033304"/>
              <a:ext cx="265508" cy="643347"/>
            </a:xfrm>
            <a:prstGeom prst="rect">
              <a:avLst/>
            </a:prstGeom>
          </p:spPr>
        </p:pic>
        <p:pic>
          <p:nvPicPr>
            <p:cNvPr id="37" name="Image 36" descr="Une image contenant Bleu électrique, conception, art&#10;&#10;Le contenu généré par l’IA peut être incorrect.">
              <a:extLst>
                <a:ext uri="{FF2B5EF4-FFF2-40B4-BE49-F238E27FC236}">
                  <a16:creationId xmlns:a16="http://schemas.microsoft.com/office/drawing/2014/main" id="{5F196423-5F14-4DC7-665F-047591DC5DCF}"/>
                </a:ext>
              </a:extLst>
            </p:cNvPr>
            <p:cNvPicPr>
              <a:picLocks noChangeAspect="1"/>
            </p:cNvPicPr>
            <p:nvPr/>
          </p:nvPicPr>
          <p:blipFill>
            <a:blip r:embed="rId3"/>
            <a:stretch>
              <a:fillRect/>
            </a:stretch>
          </p:blipFill>
          <p:spPr>
            <a:xfrm>
              <a:off x="5722763" y="3033304"/>
              <a:ext cx="265508" cy="643347"/>
            </a:xfrm>
            <a:prstGeom prst="rect">
              <a:avLst/>
            </a:prstGeom>
          </p:spPr>
        </p:pic>
        <p:pic>
          <p:nvPicPr>
            <p:cNvPr id="38" name="Image 37" descr="Une image contenant rouge, art, conception, illustration&#10;&#10;Le contenu généré par l’IA peut être incorrect.">
              <a:extLst>
                <a:ext uri="{FF2B5EF4-FFF2-40B4-BE49-F238E27FC236}">
                  <a16:creationId xmlns:a16="http://schemas.microsoft.com/office/drawing/2014/main" id="{857F3470-178A-C87A-02AB-214774F52BBF}"/>
                </a:ext>
              </a:extLst>
            </p:cNvPr>
            <p:cNvPicPr>
              <a:picLocks noChangeAspect="1"/>
            </p:cNvPicPr>
            <p:nvPr/>
          </p:nvPicPr>
          <p:blipFill>
            <a:blip r:embed="rId4"/>
            <a:stretch>
              <a:fillRect/>
            </a:stretch>
          </p:blipFill>
          <p:spPr>
            <a:xfrm>
              <a:off x="6717444" y="3033304"/>
              <a:ext cx="265508" cy="643347"/>
            </a:xfrm>
            <a:prstGeom prst="rect">
              <a:avLst/>
            </a:prstGeom>
          </p:spPr>
        </p:pic>
        <p:pic>
          <p:nvPicPr>
            <p:cNvPr id="39" name="Image 38" descr="Une image contenant rouge, art, conception, illustration&#10;&#10;Le contenu généré par l’IA peut être incorrect.">
              <a:extLst>
                <a:ext uri="{FF2B5EF4-FFF2-40B4-BE49-F238E27FC236}">
                  <a16:creationId xmlns:a16="http://schemas.microsoft.com/office/drawing/2014/main" id="{11E02EF0-A33B-43A7-7E3A-EE2332E96102}"/>
                </a:ext>
              </a:extLst>
            </p:cNvPr>
            <p:cNvPicPr>
              <a:picLocks noChangeAspect="1"/>
            </p:cNvPicPr>
            <p:nvPr/>
          </p:nvPicPr>
          <p:blipFill>
            <a:blip r:embed="rId4"/>
            <a:stretch>
              <a:fillRect/>
            </a:stretch>
          </p:blipFill>
          <p:spPr>
            <a:xfrm>
              <a:off x="7225780" y="3033304"/>
              <a:ext cx="265508" cy="643347"/>
            </a:xfrm>
            <a:prstGeom prst="rect">
              <a:avLst/>
            </a:prstGeom>
          </p:spPr>
        </p:pic>
        <p:pic>
          <p:nvPicPr>
            <p:cNvPr id="40" name="Image 39" descr="Une image contenant rouge, art, conception, illustration&#10;&#10;Le contenu généré par l’IA peut être incorrect.">
              <a:extLst>
                <a:ext uri="{FF2B5EF4-FFF2-40B4-BE49-F238E27FC236}">
                  <a16:creationId xmlns:a16="http://schemas.microsoft.com/office/drawing/2014/main" id="{7ACAAD7E-70B0-0E58-D057-6E5380913D16}"/>
                </a:ext>
              </a:extLst>
            </p:cNvPr>
            <p:cNvPicPr>
              <a:picLocks noChangeAspect="1"/>
            </p:cNvPicPr>
            <p:nvPr/>
          </p:nvPicPr>
          <p:blipFill>
            <a:blip r:embed="rId4"/>
            <a:stretch>
              <a:fillRect/>
            </a:stretch>
          </p:blipFill>
          <p:spPr>
            <a:xfrm>
              <a:off x="7734116" y="3033304"/>
              <a:ext cx="265508" cy="643347"/>
            </a:xfrm>
            <a:prstGeom prst="rect">
              <a:avLst/>
            </a:prstGeom>
          </p:spPr>
        </p:pic>
        <p:pic>
          <p:nvPicPr>
            <p:cNvPr id="41" name="Image 40" descr="Une image contenant rouge, art, conception, illustration&#10;&#10;Le contenu généré par l’IA peut être incorrect.">
              <a:extLst>
                <a:ext uri="{FF2B5EF4-FFF2-40B4-BE49-F238E27FC236}">
                  <a16:creationId xmlns:a16="http://schemas.microsoft.com/office/drawing/2014/main" id="{49EA6305-9B3B-EA19-09E0-830A8D9C4862}"/>
                </a:ext>
              </a:extLst>
            </p:cNvPr>
            <p:cNvPicPr>
              <a:picLocks noChangeAspect="1"/>
            </p:cNvPicPr>
            <p:nvPr/>
          </p:nvPicPr>
          <p:blipFill>
            <a:blip r:embed="rId4"/>
            <a:stretch>
              <a:fillRect/>
            </a:stretch>
          </p:blipFill>
          <p:spPr>
            <a:xfrm>
              <a:off x="8242452" y="3033304"/>
              <a:ext cx="265508" cy="643347"/>
            </a:xfrm>
            <a:prstGeom prst="rect">
              <a:avLst/>
            </a:prstGeom>
          </p:spPr>
        </p:pic>
        <p:pic>
          <p:nvPicPr>
            <p:cNvPr id="42" name="Image 41" descr="Une image contenant rouge, art, conception, illustration&#10;&#10;Le contenu généré par l’IA peut être incorrect.">
              <a:extLst>
                <a:ext uri="{FF2B5EF4-FFF2-40B4-BE49-F238E27FC236}">
                  <a16:creationId xmlns:a16="http://schemas.microsoft.com/office/drawing/2014/main" id="{0A259F34-E3F9-4EAE-B508-E8741EAD00DB}"/>
                </a:ext>
              </a:extLst>
            </p:cNvPr>
            <p:cNvPicPr>
              <a:picLocks noChangeAspect="1"/>
            </p:cNvPicPr>
            <p:nvPr/>
          </p:nvPicPr>
          <p:blipFill>
            <a:blip r:embed="rId4"/>
            <a:stretch>
              <a:fillRect/>
            </a:stretch>
          </p:blipFill>
          <p:spPr>
            <a:xfrm>
              <a:off x="8750788" y="3033304"/>
              <a:ext cx="265508" cy="643347"/>
            </a:xfrm>
            <a:prstGeom prst="rect">
              <a:avLst/>
            </a:prstGeom>
          </p:spPr>
        </p:pic>
        <p:pic>
          <p:nvPicPr>
            <p:cNvPr id="43" name="Image 42" descr="Une image contenant rouge, art, conception, illustration&#10;&#10;Le contenu généré par l’IA peut être incorrect.">
              <a:extLst>
                <a:ext uri="{FF2B5EF4-FFF2-40B4-BE49-F238E27FC236}">
                  <a16:creationId xmlns:a16="http://schemas.microsoft.com/office/drawing/2014/main" id="{81DC60A0-4751-E02F-8CA3-20E2D1B82175}"/>
                </a:ext>
              </a:extLst>
            </p:cNvPr>
            <p:cNvPicPr>
              <a:picLocks noChangeAspect="1"/>
            </p:cNvPicPr>
            <p:nvPr/>
          </p:nvPicPr>
          <p:blipFill>
            <a:blip r:embed="rId4"/>
            <a:stretch>
              <a:fillRect/>
            </a:stretch>
          </p:blipFill>
          <p:spPr>
            <a:xfrm>
              <a:off x="9259124" y="3033304"/>
              <a:ext cx="265508" cy="643347"/>
            </a:xfrm>
            <a:prstGeom prst="rect">
              <a:avLst/>
            </a:prstGeom>
          </p:spPr>
        </p:pic>
        <p:pic>
          <p:nvPicPr>
            <p:cNvPr id="44" name="Image 43" descr="Une image contenant rouge, art, conception, illustration&#10;&#10;Le contenu généré par l’IA peut être incorrect.">
              <a:extLst>
                <a:ext uri="{FF2B5EF4-FFF2-40B4-BE49-F238E27FC236}">
                  <a16:creationId xmlns:a16="http://schemas.microsoft.com/office/drawing/2014/main" id="{7B2AAA3D-4647-A40D-E7EA-FF5CE958B588}"/>
                </a:ext>
              </a:extLst>
            </p:cNvPr>
            <p:cNvPicPr>
              <a:picLocks noChangeAspect="1"/>
            </p:cNvPicPr>
            <p:nvPr/>
          </p:nvPicPr>
          <p:blipFill>
            <a:blip r:embed="rId4"/>
            <a:stretch>
              <a:fillRect/>
            </a:stretch>
          </p:blipFill>
          <p:spPr>
            <a:xfrm>
              <a:off x="9767460" y="3033304"/>
              <a:ext cx="265508" cy="643347"/>
            </a:xfrm>
            <a:prstGeom prst="rect">
              <a:avLst/>
            </a:prstGeom>
          </p:spPr>
        </p:pic>
        <p:pic>
          <p:nvPicPr>
            <p:cNvPr id="45" name="Image 44" descr="Une image contenant rouge, art, conception, illustration&#10;&#10;Le contenu généré par l’IA peut être incorrect.">
              <a:extLst>
                <a:ext uri="{FF2B5EF4-FFF2-40B4-BE49-F238E27FC236}">
                  <a16:creationId xmlns:a16="http://schemas.microsoft.com/office/drawing/2014/main" id="{52754256-E1A2-FAA6-C1D5-D95CDC42E912}"/>
                </a:ext>
              </a:extLst>
            </p:cNvPr>
            <p:cNvPicPr>
              <a:picLocks noChangeAspect="1"/>
            </p:cNvPicPr>
            <p:nvPr/>
          </p:nvPicPr>
          <p:blipFill>
            <a:blip r:embed="rId4"/>
            <a:stretch>
              <a:fillRect/>
            </a:stretch>
          </p:blipFill>
          <p:spPr>
            <a:xfrm>
              <a:off x="10275796" y="3033304"/>
              <a:ext cx="265508" cy="643347"/>
            </a:xfrm>
            <a:prstGeom prst="rect">
              <a:avLst/>
            </a:prstGeom>
          </p:spPr>
        </p:pic>
        <p:pic>
          <p:nvPicPr>
            <p:cNvPr id="46" name="Image 45" descr="Une image contenant rouge, art, conception, illustration&#10;&#10;Le contenu généré par l’IA peut être incorrect.">
              <a:extLst>
                <a:ext uri="{FF2B5EF4-FFF2-40B4-BE49-F238E27FC236}">
                  <a16:creationId xmlns:a16="http://schemas.microsoft.com/office/drawing/2014/main" id="{54E41F91-64D2-3425-897B-CF03A680A240}"/>
                </a:ext>
              </a:extLst>
            </p:cNvPr>
            <p:cNvPicPr>
              <a:picLocks noChangeAspect="1"/>
            </p:cNvPicPr>
            <p:nvPr/>
          </p:nvPicPr>
          <p:blipFill>
            <a:blip r:embed="rId4"/>
            <a:stretch>
              <a:fillRect/>
            </a:stretch>
          </p:blipFill>
          <p:spPr>
            <a:xfrm>
              <a:off x="10784134" y="3033304"/>
              <a:ext cx="265508" cy="643347"/>
            </a:xfrm>
            <a:prstGeom prst="rect">
              <a:avLst/>
            </a:prstGeom>
          </p:spPr>
        </p:pic>
        <p:pic>
          <p:nvPicPr>
            <p:cNvPr id="47" name="Image 46" descr="Une image contenant Bleu électrique, conception, art&#10;&#10;Le contenu généré par l’IA peut être incorrect.">
              <a:extLst>
                <a:ext uri="{FF2B5EF4-FFF2-40B4-BE49-F238E27FC236}">
                  <a16:creationId xmlns:a16="http://schemas.microsoft.com/office/drawing/2014/main" id="{2127E7AA-9F8C-8305-0BC2-C0A49FF6D990}"/>
                </a:ext>
              </a:extLst>
            </p:cNvPr>
            <p:cNvPicPr>
              <a:picLocks noChangeAspect="1"/>
            </p:cNvPicPr>
            <p:nvPr/>
          </p:nvPicPr>
          <p:blipFill>
            <a:blip r:embed="rId3"/>
            <a:stretch>
              <a:fillRect/>
            </a:stretch>
          </p:blipFill>
          <p:spPr>
            <a:xfrm>
              <a:off x="1152525" y="3776255"/>
              <a:ext cx="265508" cy="643347"/>
            </a:xfrm>
            <a:prstGeom prst="rect">
              <a:avLst/>
            </a:prstGeom>
          </p:spPr>
        </p:pic>
        <p:pic>
          <p:nvPicPr>
            <p:cNvPr id="48" name="Image 47" descr="Une image contenant rouge, art, conception, illustration&#10;&#10;Le contenu généré par l’IA peut être incorrect.">
              <a:extLst>
                <a:ext uri="{FF2B5EF4-FFF2-40B4-BE49-F238E27FC236}">
                  <a16:creationId xmlns:a16="http://schemas.microsoft.com/office/drawing/2014/main" id="{51AC931D-18EF-5911-3FE0-B565F5933399}"/>
                </a:ext>
              </a:extLst>
            </p:cNvPr>
            <p:cNvPicPr>
              <a:picLocks noChangeAspect="1"/>
            </p:cNvPicPr>
            <p:nvPr/>
          </p:nvPicPr>
          <p:blipFill>
            <a:blip r:embed="rId4"/>
            <a:stretch>
              <a:fillRect/>
            </a:stretch>
          </p:blipFill>
          <p:spPr>
            <a:xfrm>
              <a:off x="6209108" y="3776255"/>
              <a:ext cx="265508" cy="643347"/>
            </a:xfrm>
            <a:prstGeom prst="rect">
              <a:avLst/>
            </a:prstGeom>
          </p:spPr>
        </p:pic>
        <p:pic>
          <p:nvPicPr>
            <p:cNvPr id="49" name="Image 48" descr="Une image contenant Bleu électrique, conception, art&#10;&#10;Le contenu généré par l’IA peut être incorrect.">
              <a:extLst>
                <a:ext uri="{FF2B5EF4-FFF2-40B4-BE49-F238E27FC236}">
                  <a16:creationId xmlns:a16="http://schemas.microsoft.com/office/drawing/2014/main" id="{615CB5C3-7F34-D430-18F0-0D564305ACF1}"/>
                </a:ext>
              </a:extLst>
            </p:cNvPr>
            <p:cNvPicPr>
              <a:picLocks noChangeAspect="1"/>
            </p:cNvPicPr>
            <p:nvPr/>
          </p:nvPicPr>
          <p:blipFill>
            <a:blip r:embed="rId3"/>
            <a:stretch>
              <a:fillRect/>
            </a:stretch>
          </p:blipFill>
          <p:spPr>
            <a:xfrm>
              <a:off x="1660329" y="3776255"/>
              <a:ext cx="265508" cy="643347"/>
            </a:xfrm>
            <a:prstGeom prst="rect">
              <a:avLst/>
            </a:prstGeom>
          </p:spPr>
        </p:pic>
        <p:pic>
          <p:nvPicPr>
            <p:cNvPr id="50" name="Image 49" descr="Une image contenant Bleu électrique, conception, art&#10;&#10;Le contenu généré par l’IA peut être incorrect.">
              <a:extLst>
                <a:ext uri="{FF2B5EF4-FFF2-40B4-BE49-F238E27FC236}">
                  <a16:creationId xmlns:a16="http://schemas.microsoft.com/office/drawing/2014/main" id="{6327B070-7789-7716-4F60-0BA7959A4AE1}"/>
                </a:ext>
              </a:extLst>
            </p:cNvPr>
            <p:cNvPicPr>
              <a:picLocks noChangeAspect="1"/>
            </p:cNvPicPr>
            <p:nvPr/>
          </p:nvPicPr>
          <p:blipFill>
            <a:blip r:embed="rId3"/>
            <a:stretch>
              <a:fillRect/>
            </a:stretch>
          </p:blipFill>
          <p:spPr>
            <a:xfrm>
              <a:off x="2168133" y="3776255"/>
              <a:ext cx="265508" cy="643347"/>
            </a:xfrm>
            <a:prstGeom prst="rect">
              <a:avLst/>
            </a:prstGeom>
          </p:spPr>
        </p:pic>
        <p:pic>
          <p:nvPicPr>
            <p:cNvPr id="51" name="Image 50" descr="Une image contenant Bleu électrique, conception, art&#10;&#10;Le contenu généré par l’IA peut être incorrect.">
              <a:extLst>
                <a:ext uri="{FF2B5EF4-FFF2-40B4-BE49-F238E27FC236}">
                  <a16:creationId xmlns:a16="http://schemas.microsoft.com/office/drawing/2014/main" id="{7587A13E-8014-BF5F-BEBD-BA675CBE68C0}"/>
                </a:ext>
              </a:extLst>
            </p:cNvPr>
            <p:cNvPicPr>
              <a:picLocks noChangeAspect="1"/>
            </p:cNvPicPr>
            <p:nvPr/>
          </p:nvPicPr>
          <p:blipFill>
            <a:blip r:embed="rId3"/>
            <a:stretch>
              <a:fillRect/>
            </a:stretch>
          </p:blipFill>
          <p:spPr>
            <a:xfrm>
              <a:off x="2675937" y="3776255"/>
              <a:ext cx="265508" cy="643347"/>
            </a:xfrm>
            <a:prstGeom prst="rect">
              <a:avLst/>
            </a:prstGeom>
          </p:spPr>
        </p:pic>
        <p:pic>
          <p:nvPicPr>
            <p:cNvPr id="52" name="Image 51" descr="Une image contenant Bleu électrique, conception, art&#10;&#10;Le contenu généré par l’IA peut être incorrect.">
              <a:extLst>
                <a:ext uri="{FF2B5EF4-FFF2-40B4-BE49-F238E27FC236}">
                  <a16:creationId xmlns:a16="http://schemas.microsoft.com/office/drawing/2014/main" id="{DF466E4D-D58D-AEEB-D475-B6D49DA8AD85}"/>
                </a:ext>
              </a:extLst>
            </p:cNvPr>
            <p:cNvPicPr>
              <a:picLocks noChangeAspect="1"/>
            </p:cNvPicPr>
            <p:nvPr/>
          </p:nvPicPr>
          <p:blipFill>
            <a:blip r:embed="rId3"/>
            <a:stretch>
              <a:fillRect/>
            </a:stretch>
          </p:blipFill>
          <p:spPr>
            <a:xfrm>
              <a:off x="3183741" y="3776255"/>
              <a:ext cx="265508" cy="643347"/>
            </a:xfrm>
            <a:prstGeom prst="rect">
              <a:avLst/>
            </a:prstGeom>
          </p:spPr>
        </p:pic>
        <p:pic>
          <p:nvPicPr>
            <p:cNvPr id="53" name="Image 52" descr="Une image contenant Bleu électrique, conception, art&#10;&#10;Le contenu généré par l’IA peut être incorrect.">
              <a:extLst>
                <a:ext uri="{FF2B5EF4-FFF2-40B4-BE49-F238E27FC236}">
                  <a16:creationId xmlns:a16="http://schemas.microsoft.com/office/drawing/2014/main" id="{765177F2-F936-3794-D490-2E26EF4C6F35}"/>
                </a:ext>
              </a:extLst>
            </p:cNvPr>
            <p:cNvPicPr>
              <a:picLocks noChangeAspect="1"/>
            </p:cNvPicPr>
            <p:nvPr/>
          </p:nvPicPr>
          <p:blipFill>
            <a:blip r:embed="rId3"/>
            <a:stretch>
              <a:fillRect/>
            </a:stretch>
          </p:blipFill>
          <p:spPr>
            <a:xfrm>
              <a:off x="3691545" y="3776255"/>
              <a:ext cx="265508" cy="643347"/>
            </a:xfrm>
            <a:prstGeom prst="rect">
              <a:avLst/>
            </a:prstGeom>
          </p:spPr>
        </p:pic>
        <p:pic>
          <p:nvPicPr>
            <p:cNvPr id="54" name="Image 53" descr="Une image contenant Bleu électrique, conception, art&#10;&#10;Le contenu généré par l’IA peut être incorrect.">
              <a:extLst>
                <a:ext uri="{FF2B5EF4-FFF2-40B4-BE49-F238E27FC236}">
                  <a16:creationId xmlns:a16="http://schemas.microsoft.com/office/drawing/2014/main" id="{F8802617-714F-2AC3-5AA5-9745B5C45A6F}"/>
                </a:ext>
              </a:extLst>
            </p:cNvPr>
            <p:cNvPicPr>
              <a:picLocks noChangeAspect="1"/>
            </p:cNvPicPr>
            <p:nvPr/>
          </p:nvPicPr>
          <p:blipFill>
            <a:blip r:embed="rId3"/>
            <a:stretch>
              <a:fillRect/>
            </a:stretch>
          </p:blipFill>
          <p:spPr>
            <a:xfrm>
              <a:off x="4199349" y="3776255"/>
              <a:ext cx="265508" cy="643347"/>
            </a:xfrm>
            <a:prstGeom prst="rect">
              <a:avLst/>
            </a:prstGeom>
          </p:spPr>
        </p:pic>
        <p:pic>
          <p:nvPicPr>
            <p:cNvPr id="55" name="Image 54" descr="Une image contenant Bleu électrique, conception, art&#10;&#10;Le contenu généré par l’IA peut être incorrect.">
              <a:extLst>
                <a:ext uri="{FF2B5EF4-FFF2-40B4-BE49-F238E27FC236}">
                  <a16:creationId xmlns:a16="http://schemas.microsoft.com/office/drawing/2014/main" id="{20DD1739-A044-F4D4-ABE3-BEEA364CD960}"/>
                </a:ext>
              </a:extLst>
            </p:cNvPr>
            <p:cNvPicPr>
              <a:picLocks noChangeAspect="1"/>
            </p:cNvPicPr>
            <p:nvPr/>
          </p:nvPicPr>
          <p:blipFill>
            <a:blip r:embed="rId3"/>
            <a:stretch>
              <a:fillRect/>
            </a:stretch>
          </p:blipFill>
          <p:spPr>
            <a:xfrm>
              <a:off x="4707153" y="3776255"/>
              <a:ext cx="265508" cy="643347"/>
            </a:xfrm>
            <a:prstGeom prst="rect">
              <a:avLst/>
            </a:prstGeom>
          </p:spPr>
        </p:pic>
        <p:pic>
          <p:nvPicPr>
            <p:cNvPr id="56" name="Image 55" descr="Une image contenant Bleu électrique, conception, art&#10;&#10;Le contenu généré par l’IA peut être incorrect.">
              <a:extLst>
                <a:ext uri="{FF2B5EF4-FFF2-40B4-BE49-F238E27FC236}">
                  <a16:creationId xmlns:a16="http://schemas.microsoft.com/office/drawing/2014/main" id="{F037D927-2BC6-5409-3A6E-3EC26D16E61C}"/>
                </a:ext>
              </a:extLst>
            </p:cNvPr>
            <p:cNvPicPr>
              <a:picLocks noChangeAspect="1"/>
            </p:cNvPicPr>
            <p:nvPr/>
          </p:nvPicPr>
          <p:blipFill>
            <a:blip r:embed="rId3"/>
            <a:stretch>
              <a:fillRect/>
            </a:stretch>
          </p:blipFill>
          <p:spPr>
            <a:xfrm>
              <a:off x="5214957" y="3776255"/>
              <a:ext cx="265508" cy="643347"/>
            </a:xfrm>
            <a:prstGeom prst="rect">
              <a:avLst/>
            </a:prstGeom>
          </p:spPr>
        </p:pic>
        <p:pic>
          <p:nvPicPr>
            <p:cNvPr id="57" name="Image 56" descr="Une image contenant Bleu électrique, conception, art&#10;&#10;Le contenu généré par l’IA peut être incorrect.">
              <a:extLst>
                <a:ext uri="{FF2B5EF4-FFF2-40B4-BE49-F238E27FC236}">
                  <a16:creationId xmlns:a16="http://schemas.microsoft.com/office/drawing/2014/main" id="{1752131E-327D-1CDE-1BA4-287F65EDB223}"/>
                </a:ext>
              </a:extLst>
            </p:cNvPr>
            <p:cNvPicPr>
              <a:picLocks noChangeAspect="1"/>
            </p:cNvPicPr>
            <p:nvPr/>
          </p:nvPicPr>
          <p:blipFill>
            <a:blip r:embed="rId3"/>
            <a:stretch>
              <a:fillRect/>
            </a:stretch>
          </p:blipFill>
          <p:spPr>
            <a:xfrm>
              <a:off x="5722763" y="3776255"/>
              <a:ext cx="265508" cy="643347"/>
            </a:xfrm>
            <a:prstGeom prst="rect">
              <a:avLst/>
            </a:prstGeom>
          </p:spPr>
        </p:pic>
        <p:pic>
          <p:nvPicPr>
            <p:cNvPr id="58" name="Image 57" descr="Une image contenant rouge, art, conception, illustration&#10;&#10;Le contenu généré par l’IA peut être incorrect.">
              <a:extLst>
                <a:ext uri="{FF2B5EF4-FFF2-40B4-BE49-F238E27FC236}">
                  <a16:creationId xmlns:a16="http://schemas.microsoft.com/office/drawing/2014/main" id="{BC02CB29-8DDD-6592-6B9F-038393189A1E}"/>
                </a:ext>
              </a:extLst>
            </p:cNvPr>
            <p:cNvPicPr>
              <a:picLocks noChangeAspect="1"/>
            </p:cNvPicPr>
            <p:nvPr/>
          </p:nvPicPr>
          <p:blipFill>
            <a:blip r:embed="rId4"/>
            <a:stretch>
              <a:fillRect/>
            </a:stretch>
          </p:blipFill>
          <p:spPr>
            <a:xfrm>
              <a:off x="6717444" y="3776255"/>
              <a:ext cx="265508" cy="643347"/>
            </a:xfrm>
            <a:prstGeom prst="rect">
              <a:avLst/>
            </a:prstGeom>
          </p:spPr>
        </p:pic>
        <p:pic>
          <p:nvPicPr>
            <p:cNvPr id="59" name="Image 58" descr="Une image contenant rouge, art, conception, illustration&#10;&#10;Le contenu généré par l’IA peut être incorrect.">
              <a:extLst>
                <a:ext uri="{FF2B5EF4-FFF2-40B4-BE49-F238E27FC236}">
                  <a16:creationId xmlns:a16="http://schemas.microsoft.com/office/drawing/2014/main" id="{264BF40E-9821-7FE0-B275-EB50BF4EDB6A}"/>
                </a:ext>
              </a:extLst>
            </p:cNvPr>
            <p:cNvPicPr>
              <a:picLocks noChangeAspect="1"/>
            </p:cNvPicPr>
            <p:nvPr/>
          </p:nvPicPr>
          <p:blipFill>
            <a:blip r:embed="rId4"/>
            <a:stretch>
              <a:fillRect/>
            </a:stretch>
          </p:blipFill>
          <p:spPr>
            <a:xfrm>
              <a:off x="7225780" y="3776255"/>
              <a:ext cx="265508" cy="643347"/>
            </a:xfrm>
            <a:prstGeom prst="rect">
              <a:avLst/>
            </a:prstGeom>
          </p:spPr>
        </p:pic>
        <p:pic>
          <p:nvPicPr>
            <p:cNvPr id="60" name="Image 59" descr="Une image contenant rouge, art, conception, illustration&#10;&#10;Le contenu généré par l’IA peut être incorrect.">
              <a:extLst>
                <a:ext uri="{FF2B5EF4-FFF2-40B4-BE49-F238E27FC236}">
                  <a16:creationId xmlns:a16="http://schemas.microsoft.com/office/drawing/2014/main" id="{1455D6CE-4A5A-D541-C77B-6D79EBEC980E}"/>
                </a:ext>
              </a:extLst>
            </p:cNvPr>
            <p:cNvPicPr>
              <a:picLocks noChangeAspect="1"/>
            </p:cNvPicPr>
            <p:nvPr/>
          </p:nvPicPr>
          <p:blipFill>
            <a:blip r:embed="rId4"/>
            <a:stretch>
              <a:fillRect/>
            </a:stretch>
          </p:blipFill>
          <p:spPr>
            <a:xfrm>
              <a:off x="7734116" y="3776255"/>
              <a:ext cx="265508" cy="643347"/>
            </a:xfrm>
            <a:prstGeom prst="rect">
              <a:avLst/>
            </a:prstGeom>
          </p:spPr>
        </p:pic>
        <p:pic>
          <p:nvPicPr>
            <p:cNvPr id="61" name="Image 60" descr="Une image contenant rouge, art, conception, illustration&#10;&#10;Le contenu généré par l’IA peut être incorrect.">
              <a:extLst>
                <a:ext uri="{FF2B5EF4-FFF2-40B4-BE49-F238E27FC236}">
                  <a16:creationId xmlns:a16="http://schemas.microsoft.com/office/drawing/2014/main" id="{70EB05C7-CC34-3F61-461F-884F9A09CF40}"/>
                </a:ext>
              </a:extLst>
            </p:cNvPr>
            <p:cNvPicPr>
              <a:picLocks noChangeAspect="1"/>
            </p:cNvPicPr>
            <p:nvPr/>
          </p:nvPicPr>
          <p:blipFill>
            <a:blip r:embed="rId4"/>
            <a:stretch>
              <a:fillRect/>
            </a:stretch>
          </p:blipFill>
          <p:spPr>
            <a:xfrm>
              <a:off x="8242452" y="3776255"/>
              <a:ext cx="265508" cy="643347"/>
            </a:xfrm>
            <a:prstGeom prst="rect">
              <a:avLst/>
            </a:prstGeom>
          </p:spPr>
        </p:pic>
        <p:pic>
          <p:nvPicPr>
            <p:cNvPr id="62" name="Image 61" descr="Une image contenant rouge, art, conception, illustration&#10;&#10;Le contenu généré par l’IA peut être incorrect.">
              <a:extLst>
                <a:ext uri="{FF2B5EF4-FFF2-40B4-BE49-F238E27FC236}">
                  <a16:creationId xmlns:a16="http://schemas.microsoft.com/office/drawing/2014/main" id="{7A97578D-2A8F-5B0C-2F00-2405F2A38188}"/>
                </a:ext>
              </a:extLst>
            </p:cNvPr>
            <p:cNvPicPr>
              <a:picLocks noChangeAspect="1"/>
            </p:cNvPicPr>
            <p:nvPr/>
          </p:nvPicPr>
          <p:blipFill>
            <a:blip r:embed="rId4"/>
            <a:stretch>
              <a:fillRect/>
            </a:stretch>
          </p:blipFill>
          <p:spPr>
            <a:xfrm>
              <a:off x="8750788" y="3776255"/>
              <a:ext cx="265508" cy="643347"/>
            </a:xfrm>
            <a:prstGeom prst="rect">
              <a:avLst/>
            </a:prstGeom>
          </p:spPr>
        </p:pic>
        <p:pic>
          <p:nvPicPr>
            <p:cNvPr id="63" name="Image 62" descr="Une image contenant rouge, art, conception, illustration&#10;&#10;Le contenu généré par l’IA peut être incorrect.">
              <a:extLst>
                <a:ext uri="{FF2B5EF4-FFF2-40B4-BE49-F238E27FC236}">
                  <a16:creationId xmlns:a16="http://schemas.microsoft.com/office/drawing/2014/main" id="{18863408-4872-8DE6-2547-E5D3067C3668}"/>
                </a:ext>
              </a:extLst>
            </p:cNvPr>
            <p:cNvPicPr>
              <a:picLocks noChangeAspect="1"/>
            </p:cNvPicPr>
            <p:nvPr/>
          </p:nvPicPr>
          <p:blipFill>
            <a:blip r:embed="rId4"/>
            <a:stretch>
              <a:fillRect/>
            </a:stretch>
          </p:blipFill>
          <p:spPr>
            <a:xfrm>
              <a:off x="9259124" y="3776255"/>
              <a:ext cx="265508" cy="643347"/>
            </a:xfrm>
            <a:prstGeom prst="rect">
              <a:avLst/>
            </a:prstGeom>
          </p:spPr>
        </p:pic>
        <p:pic>
          <p:nvPicPr>
            <p:cNvPr id="5120" name="Image 5119" descr="Une image contenant rouge, art, conception, illustration&#10;&#10;Le contenu généré par l’IA peut être incorrect.">
              <a:extLst>
                <a:ext uri="{FF2B5EF4-FFF2-40B4-BE49-F238E27FC236}">
                  <a16:creationId xmlns:a16="http://schemas.microsoft.com/office/drawing/2014/main" id="{727D83B7-13EC-1C17-9816-32DEE3403559}"/>
                </a:ext>
              </a:extLst>
            </p:cNvPr>
            <p:cNvPicPr>
              <a:picLocks noChangeAspect="1"/>
            </p:cNvPicPr>
            <p:nvPr/>
          </p:nvPicPr>
          <p:blipFill>
            <a:blip r:embed="rId4"/>
            <a:stretch>
              <a:fillRect/>
            </a:stretch>
          </p:blipFill>
          <p:spPr>
            <a:xfrm>
              <a:off x="9767460" y="3776255"/>
              <a:ext cx="265508" cy="643347"/>
            </a:xfrm>
            <a:prstGeom prst="rect">
              <a:avLst/>
            </a:prstGeom>
          </p:spPr>
        </p:pic>
        <p:pic>
          <p:nvPicPr>
            <p:cNvPr id="5121" name="Image 5120" descr="Une image contenant rouge, art, conception, illustration&#10;&#10;Le contenu généré par l’IA peut être incorrect.">
              <a:extLst>
                <a:ext uri="{FF2B5EF4-FFF2-40B4-BE49-F238E27FC236}">
                  <a16:creationId xmlns:a16="http://schemas.microsoft.com/office/drawing/2014/main" id="{E00B5924-AF66-EA45-33D8-BB8FC53AA33E}"/>
                </a:ext>
              </a:extLst>
            </p:cNvPr>
            <p:cNvPicPr>
              <a:picLocks noChangeAspect="1"/>
            </p:cNvPicPr>
            <p:nvPr/>
          </p:nvPicPr>
          <p:blipFill>
            <a:blip r:embed="rId4"/>
            <a:stretch>
              <a:fillRect/>
            </a:stretch>
          </p:blipFill>
          <p:spPr>
            <a:xfrm>
              <a:off x="10275796" y="3776255"/>
              <a:ext cx="265508" cy="643347"/>
            </a:xfrm>
            <a:prstGeom prst="rect">
              <a:avLst/>
            </a:prstGeom>
          </p:spPr>
        </p:pic>
        <p:pic>
          <p:nvPicPr>
            <p:cNvPr id="5123" name="Image 5122" descr="Une image contenant rouge, art, conception, illustration&#10;&#10;Le contenu généré par l’IA peut être incorrect.">
              <a:extLst>
                <a:ext uri="{FF2B5EF4-FFF2-40B4-BE49-F238E27FC236}">
                  <a16:creationId xmlns:a16="http://schemas.microsoft.com/office/drawing/2014/main" id="{49FB885A-D8C5-C9D4-0556-38FEEC3367A0}"/>
                </a:ext>
              </a:extLst>
            </p:cNvPr>
            <p:cNvPicPr>
              <a:picLocks noChangeAspect="1"/>
            </p:cNvPicPr>
            <p:nvPr/>
          </p:nvPicPr>
          <p:blipFill>
            <a:blip r:embed="rId4"/>
            <a:stretch>
              <a:fillRect/>
            </a:stretch>
          </p:blipFill>
          <p:spPr>
            <a:xfrm>
              <a:off x="10784134" y="3776255"/>
              <a:ext cx="265508" cy="643347"/>
            </a:xfrm>
            <a:prstGeom prst="rect">
              <a:avLst/>
            </a:prstGeom>
          </p:spPr>
        </p:pic>
        <p:pic>
          <p:nvPicPr>
            <p:cNvPr id="5124" name="Image 5123" descr="Une image contenant rouge, art, conception, illustration&#10;&#10;Le contenu généré par l’IA peut être incorrect.">
              <a:extLst>
                <a:ext uri="{FF2B5EF4-FFF2-40B4-BE49-F238E27FC236}">
                  <a16:creationId xmlns:a16="http://schemas.microsoft.com/office/drawing/2014/main" id="{71F85081-C6B6-57AA-4435-EEFDB5C4212C}"/>
                </a:ext>
              </a:extLst>
            </p:cNvPr>
            <p:cNvPicPr>
              <a:picLocks noChangeAspect="1"/>
            </p:cNvPicPr>
            <p:nvPr/>
          </p:nvPicPr>
          <p:blipFill>
            <a:blip r:embed="rId4"/>
            <a:stretch>
              <a:fillRect/>
            </a:stretch>
          </p:blipFill>
          <p:spPr>
            <a:xfrm>
              <a:off x="7734116" y="4519206"/>
              <a:ext cx="265508" cy="643347"/>
            </a:xfrm>
            <a:prstGeom prst="rect">
              <a:avLst/>
            </a:prstGeom>
          </p:spPr>
        </p:pic>
        <p:pic>
          <p:nvPicPr>
            <p:cNvPr id="5125" name="Image 5124" descr="Une image contenant rouge, art, conception, illustration&#10;&#10;Le contenu généré par l’IA peut être incorrect.">
              <a:extLst>
                <a:ext uri="{FF2B5EF4-FFF2-40B4-BE49-F238E27FC236}">
                  <a16:creationId xmlns:a16="http://schemas.microsoft.com/office/drawing/2014/main" id="{3D70D64B-1231-C439-37F8-19D0240B12FB}"/>
                </a:ext>
              </a:extLst>
            </p:cNvPr>
            <p:cNvPicPr>
              <a:picLocks noChangeAspect="1"/>
            </p:cNvPicPr>
            <p:nvPr/>
          </p:nvPicPr>
          <p:blipFill>
            <a:blip r:embed="rId4"/>
            <a:stretch>
              <a:fillRect/>
            </a:stretch>
          </p:blipFill>
          <p:spPr>
            <a:xfrm>
              <a:off x="8242452" y="4519206"/>
              <a:ext cx="265508" cy="643347"/>
            </a:xfrm>
            <a:prstGeom prst="rect">
              <a:avLst/>
            </a:prstGeom>
          </p:spPr>
        </p:pic>
        <p:pic>
          <p:nvPicPr>
            <p:cNvPr id="5126" name="Image 5125" descr="Une image contenant rouge, art, conception, illustration&#10;&#10;Le contenu généré par l’IA peut être incorrect.">
              <a:extLst>
                <a:ext uri="{FF2B5EF4-FFF2-40B4-BE49-F238E27FC236}">
                  <a16:creationId xmlns:a16="http://schemas.microsoft.com/office/drawing/2014/main" id="{88B8BEAE-57CC-4D7F-0469-2E28803FA738}"/>
                </a:ext>
              </a:extLst>
            </p:cNvPr>
            <p:cNvPicPr>
              <a:picLocks noChangeAspect="1"/>
            </p:cNvPicPr>
            <p:nvPr/>
          </p:nvPicPr>
          <p:blipFill>
            <a:blip r:embed="rId4"/>
            <a:stretch>
              <a:fillRect/>
            </a:stretch>
          </p:blipFill>
          <p:spPr>
            <a:xfrm>
              <a:off x="8750788" y="4519206"/>
              <a:ext cx="265508" cy="643347"/>
            </a:xfrm>
            <a:prstGeom prst="rect">
              <a:avLst/>
            </a:prstGeom>
          </p:spPr>
        </p:pic>
        <p:pic>
          <p:nvPicPr>
            <p:cNvPr id="5127" name="Image 5126" descr="Une image contenant rouge, art, conception, illustration&#10;&#10;Le contenu généré par l’IA peut être incorrect.">
              <a:extLst>
                <a:ext uri="{FF2B5EF4-FFF2-40B4-BE49-F238E27FC236}">
                  <a16:creationId xmlns:a16="http://schemas.microsoft.com/office/drawing/2014/main" id="{D0A42CD0-9632-5BC5-1BED-44DE1ABEA3C9}"/>
                </a:ext>
              </a:extLst>
            </p:cNvPr>
            <p:cNvPicPr>
              <a:picLocks noChangeAspect="1"/>
            </p:cNvPicPr>
            <p:nvPr/>
          </p:nvPicPr>
          <p:blipFill>
            <a:blip r:embed="rId4"/>
            <a:stretch>
              <a:fillRect/>
            </a:stretch>
          </p:blipFill>
          <p:spPr>
            <a:xfrm>
              <a:off x="9259124" y="4519206"/>
              <a:ext cx="265508" cy="643347"/>
            </a:xfrm>
            <a:prstGeom prst="rect">
              <a:avLst/>
            </a:prstGeom>
          </p:spPr>
        </p:pic>
        <p:pic>
          <p:nvPicPr>
            <p:cNvPr id="5128" name="Image 5127" descr="Une image contenant rouge, art, conception, illustration&#10;&#10;Le contenu généré par l’IA peut être incorrect.">
              <a:extLst>
                <a:ext uri="{FF2B5EF4-FFF2-40B4-BE49-F238E27FC236}">
                  <a16:creationId xmlns:a16="http://schemas.microsoft.com/office/drawing/2014/main" id="{7AF2F79E-E6A5-0686-3CF4-84A24DAB0605}"/>
                </a:ext>
              </a:extLst>
            </p:cNvPr>
            <p:cNvPicPr>
              <a:picLocks noChangeAspect="1"/>
            </p:cNvPicPr>
            <p:nvPr/>
          </p:nvPicPr>
          <p:blipFill>
            <a:blip r:embed="rId4"/>
            <a:stretch>
              <a:fillRect/>
            </a:stretch>
          </p:blipFill>
          <p:spPr>
            <a:xfrm>
              <a:off x="9767460" y="4519206"/>
              <a:ext cx="265508" cy="643347"/>
            </a:xfrm>
            <a:prstGeom prst="rect">
              <a:avLst/>
            </a:prstGeom>
          </p:spPr>
        </p:pic>
        <p:pic>
          <p:nvPicPr>
            <p:cNvPr id="5129" name="Image 5128" descr="Une image contenant rouge, art, conception, illustration&#10;&#10;Le contenu généré par l’IA peut être incorrect.">
              <a:extLst>
                <a:ext uri="{FF2B5EF4-FFF2-40B4-BE49-F238E27FC236}">
                  <a16:creationId xmlns:a16="http://schemas.microsoft.com/office/drawing/2014/main" id="{40168EF8-652D-7D2A-6D32-64F590F65DF6}"/>
                </a:ext>
              </a:extLst>
            </p:cNvPr>
            <p:cNvPicPr>
              <a:picLocks noChangeAspect="1"/>
            </p:cNvPicPr>
            <p:nvPr/>
          </p:nvPicPr>
          <p:blipFill>
            <a:blip r:embed="rId4"/>
            <a:stretch>
              <a:fillRect/>
            </a:stretch>
          </p:blipFill>
          <p:spPr>
            <a:xfrm>
              <a:off x="10275796" y="4519206"/>
              <a:ext cx="265508" cy="643347"/>
            </a:xfrm>
            <a:prstGeom prst="rect">
              <a:avLst/>
            </a:prstGeom>
          </p:spPr>
        </p:pic>
        <p:pic>
          <p:nvPicPr>
            <p:cNvPr id="5130" name="Image 5129" descr="Une image contenant rouge, art, conception, illustration&#10;&#10;Le contenu généré par l’IA peut être incorrect.">
              <a:extLst>
                <a:ext uri="{FF2B5EF4-FFF2-40B4-BE49-F238E27FC236}">
                  <a16:creationId xmlns:a16="http://schemas.microsoft.com/office/drawing/2014/main" id="{EC001639-32EB-098F-EA7D-DE11F48D1DE8}"/>
                </a:ext>
              </a:extLst>
            </p:cNvPr>
            <p:cNvPicPr>
              <a:picLocks noChangeAspect="1"/>
            </p:cNvPicPr>
            <p:nvPr/>
          </p:nvPicPr>
          <p:blipFill>
            <a:blip r:embed="rId4"/>
            <a:stretch>
              <a:fillRect/>
            </a:stretch>
          </p:blipFill>
          <p:spPr>
            <a:xfrm>
              <a:off x="10784134" y="4519206"/>
              <a:ext cx="265508" cy="643347"/>
            </a:xfrm>
            <a:prstGeom prst="rect">
              <a:avLst/>
            </a:prstGeom>
          </p:spPr>
        </p:pic>
        <p:pic>
          <p:nvPicPr>
            <p:cNvPr id="5131" name="Image 5130" descr="Une image contenant Bleu électrique, conception, art&#10;&#10;Le contenu généré par l’IA peut être incorrect.">
              <a:extLst>
                <a:ext uri="{FF2B5EF4-FFF2-40B4-BE49-F238E27FC236}">
                  <a16:creationId xmlns:a16="http://schemas.microsoft.com/office/drawing/2014/main" id="{F65B8323-A158-C257-AABC-5C991A5782B3}"/>
                </a:ext>
              </a:extLst>
            </p:cNvPr>
            <p:cNvPicPr>
              <a:picLocks noChangeAspect="1"/>
            </p:cNvPicPr>
            <p:nvPr/>
          </p:nvPicPr>
          <p:blipFill>
            <a:blip r:embed="rId3"/>
            <a:stretch>
              <a:fillRect/>
            </a:stretch>
          </p:blipFill>
          <p:spPr>
            <a:xfrm>
              <a:off x="2168133" y="4519206"/>
              <a:ext cx="265508" cy="643347"/>
            </a:xfrm>
            <a:prstGeom prst="rect">
              <a:avLst/>
            </a:prstGeom>
          </p:spPr>
        </p:pic>
        <p:pic>
          <p:nvPicPr>
            <p:cNvPr id="5132" name="Image 5131" descr="Une image contenant Bleu électrique, conception, art&#10;&#10;Le contenu généré par l’IA peut être incorrect.">
              <a:extLst>
                <a:ext uri="{FF2B5EF4-FFF2-40B4-BE49-F238E27FC236}">
                  <a16:creationId xmlns:a16="http://schemas.microsoft.com/office/drawing/2014/main" id="{5BAD3927-8A74-CED0-C829-472F92AA3B44}"/>
                </a:ext>
              </a:extLst>
            </p:cNvPr>
            <p:cNvPicPr>
              <a:picLocks noChangeAspect="1"/>
            </p:cNvPicPr>
            <p:nvPr/>
          </p:nvPicPr>
          <p:blipFill>
            <a:blip r:embed="rId3"/>
            <a:stretch>
              <a:fillRect/>
            </a:stretch>
          </p:blipFill>
          <p:spPr>
            <a:xfrm>
              <a:off x="2675937" y="4519206"/>
              <a:ext cx="265508" cy="643347"/>
            </a:xfrm>
            <a:prstGeom prst="rect">
              <a:avLst/>
            </a:prstGeom>
          </p:spPr>
        </p:pic>
        <p:pic>
          <p:nvPicPr>
            <p:cNvPr id="5133" name="Image 5132" descr="Une image contenant Bleu électrique, conception, art&#10;&#10;Le contenu généré par l’IA peut être incorrect.">
              <a:extLst>
                <a:ext uri="{FF2B5EF4-FFF2-40B4-BE49-F238E27FC236}">
                  <a16:creationId xmlns:a16="http://schemas.microsoft.com/office/drawing/2014/main" id="{451C3A02-8603-CB40-194D-B48149C688A4}"/>
                </a:ext>
              </a:extLst>
            </p:cNvPr>
            <p:cNvPicPr>
              <a:picLocks noChangeAspect="1"/>
            </p:cNvPicPr>
            <p:nvPr/>
          </p:nvPicPr>
          <p:blipFill>
            <a:blip r:embed="rId3"/>
            <a:stretch>
              <a:fillRect/>
            </a:stretch>
          </p:blipFill>
          <p:spPr>
            <a:xfrm>
              <a:off x="3183741" y="4519206"/>
              <a:ext cx="265508" cy="643347"/>
            </a:xfrm>
            <a:prstGeom prst="rect">
              <a:avLst/>
            </a:prstGeom>
          </p:spPr>
        </p:pic>
        <p:pic>
          <p:nvPicPr>
            <p:cNvPr id="5134" name="Image 5133" descr="Une image contenant Bleu électrique, conception, art&#10;&#10;Le contenu généré par l’IA peut être incorrect.">
              <a:extLst>
                <a:ext uri="{FF2B5EF4-FFF2-40B4-BE49-F238E27FC236}">
                  <a16:creationId xmlns:a16="http://schemas.microsoft.com/office/drawing/2014/main" id="{B4FE3E2E-45A7-3993-ACD7-C340E03F7C75}"/>
                </a:ext>
              </a:extLst>
            </p:cNvPr>
            <p:cNvPicPr>
              <a:picLocks noChangeAspect="1"/>
            </p:cNvPicPr>
            <p:nvPr/>
          </p:nvPicPr>
          <p:blipFill>
            <a:blip r:embed="rId3"/>
            <a:stretch>
              <a:fillRect/>
            </a:stretch>
          </p:blipFill>
          <p:spPr>
            <a:xfrm>
              <a:off x="3691545" y="4519206"/>
              <a:ext cx="265508" cy="643347"/>
            </a:xfrm>
            <a:prstGeom prst="rect">
              <a:avLst/>
            </a:prstGeom>
          </p:spPr>
        </p:pic>
        <p:pic>
          <p:nvPicPr>
            <p:cNvPr id="5135" name="Image 5134" descr="Une image contenant Bleu électrique, conception, art&#10;&#10;Le contenu généré par l’IA peut être incorrect.">
              <a:extLst>
                <a:ext uri="{FF2B5EF4-FFF2-40B4-BE49-F238E27FC236}">
                  <a16:creationId xmlns:a16="http://schemas.microsoft.com/office/drawing/2014/main" id="{4895A1B9-5AFE-2544-456D-73AC0C90FD2F}"/>
                </a:ext>
              </a:extLst>
            </p:cNvPr>
            <p:cNvPicPr>
              <a:picLocks noChangeAspect="1"/>
            </p:cNvPicPr>
            <p:nvPr/>
          </p:nvPicPr>
          <p:blipFill>
            <a:blip r:embed="rId3"/>
            <a:stretch>
              <a:fillRect/>
            </a:stretch>
          </p:blipFill>
          <p:spPr>
            <a:xfrm>
              <a:off x="4199349" y="4519206"/>
              <a:ext cx="265508" cy="643347"/>
            </a:xfrm>
            <a:prstGeom prst="rect">
              <a:avLst/>
            </a:prstGeom>
          </p:spPr>
        </p:pic>
        <p:pic>
          <p:nvPicPr>
            <p:cNvPr id="5136" name="Image 5135" descr="Une image contenant Bleu électrique, conception, art&#10;&#10;Le contenu généré par l’IA peut être incorrect.">
              <a:extLst>
                <a:ext uri="{FF2B5EF4-FFF2-40B4-BE49-F238E27FC236}">
                  <a16:creationId xmlns:a16="http://schemas.microsoft.com/office/drawing/2014/main" id="{16835CC3-7B9C-67E9-A623-ACE78323AAB5}"/>
                </a:ext>
              </a:extLst>
            </p:cNvPr>
            <p:cNvPicPr>
              <a:picLocks noChangeAspect="1"/>
            </p:cNvPicPr>
            <p:nvPr/>
          </p:nvPicPr>
          <p:blipFill>
            <a:blip r:embed="rId3"/>
            <a:stretch>
              <a:fillRect/>
            </a:stretch>
          </p:blipFill>
          <p:spPr>
            <a:xfrm>
              <a:off x="4707153" y="4519206"/>
              <a:ext cx="265508" cy="643347"/>
            </a:xfrm>
            <a:prstGeom prst="rect">
              <a:avLst/>
            </a:prstGeom>
          </p:spPr>
        </p:pic>
        <p:pic>
          <p:nvPicPr>
            <p:cNvPr id="5137" name="Image 5136" descr="Une image contenant Bleu électrique, conception, art&#10;&#10;Le contenu généré par l’IA peut être incorrect.">
              <a:extLst>
                <a:ext uri="{FF2B5EF4-FFF2-40B4-BE49-F238E27FC236}">
                  <a16:creationId xmlns:a16="http://schemas.microsoft.com/office/drawing/2014/main" id="{C9F373C4-98BF-CFC5-D13C-34E0C99D8BFE}"/>
                </a:ext>
              </a:extLst>
            </p:cNvPr>
            <p:cNvPicPr>
              <a:picLocks noChangeAspect="1"/>
            </p:cNvPicPr>
            <p:nvPr/>
          </p:nvPicPr>
          <p:blipFill>
            <a:blip r:embed="rId3"/>
            <a:stretch>
              <a:fillRect/>
            </a:stretch>
          </p:blipFill>
          <p:spPr>
            <a:xfrm>
              <a:off x="5214957" y="4519206"/>
              <a:ext cx="265508" cy="643347"/>
            </a:xfrm>
            <a:prstGeom prst="rect">
              <a:avLst/>
            </a:prstGeom>
          </p:spPr>
        </p:pic>
        <p:pic>
          <p:nvPicPr>
            <p:cNvPr id="5138" name="Image 5137" descr="Une image contenant Bleu électrique, conception, art&#10;&#10;Le contenu généré par l’IA peut être incorrect.">
              <a:extLst>
                <a:ext uri="{FF2B5EF4-FFF2-40B4-BE49-F238E27FC236}">
                  <a16:creationId xmlns:a16="http://schemas.microsoft.com/office/drawing/2014/main" id="{E8F334BC-DCF7-F2D2-ED79-2D4C8040E5B5}"/>
                </a:ext>
              </a:extLst>
            </p:cNvPr>
            <p:cNvPicPr>
              <a:picLocks noChangeAspect="1"/>
            </p:cNvPicPr>
            <p:nvPr/>
          </p:nvPicPr>
          <p:blipFill>
            <a:blip r:embed="rId3"/>
            <a:stretch>
              <a:fillRect/>
            </a:stretch>
          </p:blipFill>
          <p:spPr>
            <a:xfrm>
              <a:off x="5722763" y="4519206"/>
              <a:ext cx="265508" cy="643347"/>
            </a:xfrm>
            <a:prstGeom prst="rect">
              <a:avLst/>
            </a:prstGeom>
          </p:spPr>
        </p:pic>
        <p:pic>
          <p:nvPicPr>
            <p:cNvPr id="5142" name="Image 5141" descr="Une image contenant rouge, conception, illustration, art&#10;&#10;Le contenu généré par l’IA peut être incorrect.">
              <a:extLst>
                <a:ext uri="{FF2B5EF4-FFF2-40B4-BE49-F238E27FC236}">
                  <a16:creationId xmlns:a16="http://schemas.microsoft.com/office/drawing/2014/main" id="{28CB55C3-B503-E217-94EB-8DCE1106A3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5279" y="4519206"/>
              <a:ext cx="297198" cy="643347"/>
            </a:xfrm>
            <a:prstGeom prst="rect">
              <a:avLst/>
            </a:prstGeom>
          </p:spPr>
        </p:pic>
        <p:pic>
          <p:nvPicPr>
            <p:cNvPr id="5143" name="Image 5142" descr="Une image contenant rouge, conception, illustration, art&#10;&#10;Le contenu généré par l’IA peut être incorrect.">
              <a:extLst>
                <a:ext uri="{FF2B5EF4-FFF2-40B4-BE49-F238E27FC236}">
                  <a16:creationId xmlns:a16="http://schemas.microsoft.com/office/drawing/2014/main" id="{1DAF933F-1093-57D0-91AA-F6426B82CC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6412" y="4519206"/>
              <a:ext cx="297198" cy="643347"/>
            </a:xfrm>
            <a:prstGeom prst="rect">
              <a:avLst/>
            </a:prstGeom>
          </p:spPr>
        </p:pic>
        <p:pic>
          <p:nvPicPr>
            <p:cNvPr id="5144" name="Image 5143" descr="Une image contenant rouge, conception, illustration, art&#10;&#10;Le contenu généré par l’IA peut être incorrect.">
              <a:extLst>
                <a:ext uri="{FF2B5EF4-FFF2-40B4-BE49-F238E27FC236}">
                  <a16:creationId xmlns:a16="http://schemas.microsoft.com/office/drawing/2014/main" id="{9D2BAD55-2405-9050-46B6-45B42CF9F5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66904" y="4519206"/>
              <a:ext cx="297198" cy="643347"/>
            </a:xfrm>
            <a:prstGeom prst="rect">
              <a:avLst/>
            </a:prstGeom>
          </p:spPr>
        </p:pic>
        <p:pic>
          <p:nvPicPr>
            <p:cNvPr id="5145" name="Image 5144" descr="Une image contenant rouge, conception, illustration, art&#10;&#10;Le contenu généré par l’IA peut être incorrect.">
              <a:extLst>
                <a:ext uri="{FF2B5EF4-FFF2-40B4-BE49-F238E27FC236}">
                  <a16:creationId xmlns:a16="http://schemas.microsoft.com/office/drawing/2014/main" id="{1D01AEC8-1344-98C7-C0A8-BA0E29DF50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3749" y="5254705"/>
              <a:ext cx="297198" cy="643347"/>
            </a:xfrm>
            <a:prstGeom prst="rect">
              <a:avLst/>
            </a:prstGeom>
          </p:spPr>
        </p:pic>
        <p:pic>
          <p:nvPicPr>
            <p:cNvPr id="5146" name="Image 5145" descr="Une image contenant rouge, conception, illustration, art&#10;&#10;Le contenu généré par l’IA peut être incorrect.">
              <a:extLst>
                <a:ext uri="{FF2B5EF4-FFF2-40B4-BE49-F238E27FC236}">
                  <a16:creationId xmlns:a16="http://schemas.microsoft.com/office/drawing/2014/main" id="{98A1ADCA-B01D-BC5D-6D9F-2C01C97602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6412" y="5254705"/>
              <a:ext cx="297198" cy="643347"/>
            </a:xfrm>
            <a:prstGeom prst="rect">
              <a:avLst/>
            </a:prstGeom>
          </p:spPr>
        </p:pic>
        <p:pic>
          <p:nvPicPr>
            <p:cNvPr id="5147" name="Image 5146" descr="Une image contenant rouge, conception, illustration, art&#10;&#10;Le contenu généré par l’IA peut être incorrect.">
              <a:extLst>
                <a:ext uri="{FF2B5EF4-FFF2-40B4-BE49-F238E27FC236}">
                  <a16:creationId xmlns:a16="http://schemas.microsoft.com/office/drawing/2014/main" id="{BCA4847E-38B5-C4F4-A0B1-03F2856617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1086" y="5254705"/>
              <a:ext cx="297198" cy="643347"/>
            </a:xfrm>
            <a:prstGeom prst="rect">
              <a:avLst/>
            </a:prstGeom>
          </p:spPr>
        </p:pic>
        <p:pic>
          <p:nvPicPr>
            <p:cNvPr id="5148" name="Image 5147" descr="Une image contenant rouge, conception, illustration, art&#10;&#10;Le contenu généré par l’IA peut être incorrect.">
              <a:extLst>
                <a:ext uri="{FF2B5EF4-FFF2-40B4-BE49-F238E27FC236}">
                  <a16:creationId xmlns:a16="http://schemas.microsoft.com/office/drawing/2014/main" id="{298344DD-A03D-984C-7DB3-02E74F8B66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5760" y="5254705"/>
              <a:ext cx="297198" cy="643347"/>
            </a:xfrm>
            <a:prstGeom prst="rect">
              <a:avLst/>
            </a:prstGeom>
          </p:spPr>
        </p:pic>
        <p:pic>
          <p:nvPicPr>
            <p:cNvPr id="5149" name="Image 5148" descr="Une image contenant rouge, conception, illustration, art&#10;&#10;Le contenu généré par l’IA peut être incorrect.">
              <a:extLst>
                <a:ext uri="{FF2B5EF4-FFF2-40B4-BE49-F238E27FC236}">
                  <a16:creationId xmlns:a16="http://schemas.microsoft.com/office/drawing/2014/main" id="{C1792D70-1BAC-5A2D-64B6-36E0807B68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08423" y="5254705"/>
              <a:ext cx="297198" cy="643347"/>
            </a:xfrm>
            <a:prstGeom prst="rect">
              <a:avLst/>
            </a:prstGeom>
          </p:spPr>
        </p:pic>
        <p:pic>
          <p:nvPicPr>
            <p:cNvPr id="5150" name="Image 5149" descr="Une image contenant rouge, conception, illustration, art&#10;&#10;Le contenu généré par l’IA peut être incorrect.">
              <a:extLst>
                <a:ext uri="{FF2B5EF4-FFF2-40B4-BE49-F238E27FC236}">
                  <a16:creationId xmlns:a16="http://schemas.microsoft.com/office/drawing/2014/main" id="{A494D655-C702-4A3B-B3D4-20F8435A37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23097" y="5254705"/>
              <a:ext cx="297198" cy="643347"/>
            </a:xfrm>
            <a:prstGeom prst="rect">
              <a:avLst/>
            </a:prstGeom>
          </p:spPr>
        </p:pic>
        <p:pic>
          <p:nvPicPr>
            <p:cNvPr id="5151" name="Image 5150" descr="Une image contenant rouge, conception, illustration, art&#10;&#10;Le contenu généré par l’IA peut être incorrect.">
              <a:extLst>
                <a:ext uri="{FF2B5EF4-FFF2-40B4-BE49-F238E27FC236}">
                  <a16:creationId xmlns:a16="http://schemas.microsoft.com/office/drawing/2014/main" id="{F628E13E-A856-C169-0E40-A0EF78F95E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7771" y="5254705"/>
              <a:ext cx="297198" cy="643347"/>
            </a:xfrm>
            <a:prstGeom prst="rect">
              <a:avLst/>
            </a:prstGeom>
          </p:spPr>
        </p:pic>
        <p:pic>
          <p:nvPicPr>
            <p:cNvPr id="5152" name="Image 5151" descr="Une image contenant rouge, conception, illustration, art&#10;&#10;Le contenu généré par l’IA peut être incorrect.">
              <a:extLst>
                <a:ext uri="{FF2B5EF4-FFF2-40B4-BE49-F238E27FC236}">
                  <a16:creationId xmlns:a16="http://schemas.microsoft.com/office/drawing/2014/main" id="{0C2BA515-6AF3-9B59-B5B3-972916F1F8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30434" y="5254705"/>
              <a:ext cx="297198" cy="643347"/>
            </a:xfrm>
            <a:prstGeom prst="rect">
              <a:avLst/>
            </a:prstGeom>
          </p:spPr>
        </p:pic>
        <p:pic>
          <p:nvPicPr>
            <p:cNvPr id="5153" name="Image 5152" descr="Une image contenant rouge, conception, illustration, art&#10;&#10;Le contenu généré par l’IA peut être incorrect.">
              <a:extLst>
                <a:ext uri="{FF2B5EF4-FFF2-40B4-BE49-F238E27FC236}">
                  <a16:creationId xmlns:a16="http://schemas.microsoft.com/office/drawing/2014/main" id="{12FC89E0-F400-F93D-CBF5-74D2055A9C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45108" y="5254705"/>
              <a:ext cx="297198" cy="643347"/>
            </a:xfrm>
            <a:prstGeom prst="rect">
              <a:avLst/>
            </a:prstGeom>
          </p:spPr>
        </p:pic>
        <p:pic>
          <p:nvPicPr>
            <p:cNvPr id="5154" name="Image 5153" descr="Une image contenant rouge, conception, illustration, art&#10;&#10;Le contenu généré par l’IA peut être incorrect.">
              <a:extLst>
                <a:ext uri="{FF2B5EF4-FFF2-40B4-BE49-F238E27FC236}">
                  <a16:creationId xmlns:a16="http://schemas.microsoft.com/office/drawing/2014/main" id="{F64CE1B0-0C33-00FB-624C-7475595CC6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52444" y="5254705"/>
              <a:ext cx="297198" cy="643347"/>
            </a:xfrm>
            <a:prstGeom prst="rect">
              <a:avLst/>
            </a:prstGeom>
          </p:spPr>
        </p:pic>
        <p:pic>
          <p:nvPicPr>
            <p:cNvPr id="5156" name="Image 5155" descr="Une image contenant Graphique, art, conception&#10;&#10;Le contenu généré par l’IA peut être incorrect.">
              <a:extLst>
                <a:ext uri="{FF2B5EF4-FFF2-40B4-BE49-F238E27FC236}">
                  <a16:creationId xmlns:a16="http://schemas.microsoft.com/office/drawing/2014/main" id="{BB291D13-37AE-F228-D802-A415A979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36466" y="4519207"/>
              <a:ext cx="298422" cy="645996"/>
            </a:xfrm>
            <a:prstGeom prst="rect">
              <a:avLst/>
            </a:prstGeom>
          </p:spPr>
        </p:pic>
        <p:pic>
          <p:nvPicPr>
            <p:cNvPr id="5157" name="Image 5156" descr="Une image contenant Graphique, art, conception&#10;&#10;Le contenu généré par l’IA peut être incorrect.">
              <a:extLst>
                <a:ext uri="{FF2B5EF4-FFF2-40B4-BE49-F238E27FC236}">
                  <a16:creationId xmlns:a16="http://schemas.microsoft.com/office/drawing/2014/main" id="{737F7B31-9AF4-D709-86C4-499F630B45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068" y="4519207"/>
              <a:ext cx="298422" cy="645996"/>
            </a:xfrm>
            <a:prstGeom prst="rect">
              <a:avLst/>
            </a:prstGeom>
          </p:spPr>
        </p:pic>
        <p:pic>
          <p:nvPicPr>
            <p:cNvPr id="5158" name="Image 5157" descr="Une image contenant Graphique, art, conception&#10;&#10;Le contenu généré par l’IA peut être incorrect.">
              <a:extLst>
                <a:ext uri="{FF2B5EF4-FFF2-40B4-BE49-F238E27FC236}">
                  <a16:creationId xmlns:a16="http://schemas.microsoft.com/office/drawing/2014/main" id="{F33761A9-1600-12B1-6BEE-9280B250B0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42044" y="5252056"/>
              <a:ext cx="298422" cy="645996"/>
            </a:xfrm>
            <a:prstGeom prst="rect">
              <a:avLst/>
            </a:prstGeom>
          </p:spPr>
        </p:pic>
        <p:pic>
          <p:nvPicPr>
            <p:cNvPr id="5159" name="Image 5158" descr="Une image contenant Graphique, art, conception&#10;&#10;Le contenu généré par l’IA peut être incorrect.">
              <a:extLst>
                <a:ext uri="{FF2B5EF4-FFF2-40B4-BE49-F238E27FC236}">
                  <a16:creationId xmlns:a16="http://schemas.microsoft.com/office/drawing/2014/main" id="{FC13B297-979F-E797-5801-D51961CB13C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068" y="5252056"/>
              <a:ext cx="298422" cy="645996"/>
            </a:xfrm>
            <a:prstGeom prst="rect">
              <a:avLst/>
            </a:prstGeom>
          </p:spPr>
        </p:pic>
        <p:pic>
          <p:nvPicPr>
            <p:cNvPr id="5160" name="Image 5159" descr="Une image contenant Graphique, art, conception&#10;&#10;Le contenu généré par l’IA peut être incorrect.">
              <a:extLst>
                <a:ext uri="{FF2B5EF4-FFF2-40B4-BE49-F238E27FC236}">
                  <a16:creationId xmlns:a16="http://schemas.microsoft.com/office/drawing/2014/main" id="{F278228D-A750-BD4A-E170-AB25F913B4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53996" y="5252056"/>
              <a:ext cx="298422" cy="645996"/>
            </a:xfrm>
            <a:prstGeom prst="rect">
              <a:avLst/>
            </a:prstGeom>
          </p:spPr>
        </p:pic>
        <p:pic>
          <p:nvPicPr>
            <p:cNvPr id="5161" name="Image 5160" descr="Une image contenant Graphique, art, conception&#10;&#10;Le contenu généré par l’IA peut être incorrect.">
              <a:extLst>
                <a:ext uri="{FF2B5EF4-FFF2-40B4-BE49-F238E27FC236}">
                  <a16:creationId xmlns:a16="http://schemas.microsoft.com/office/drawing/2014/main" id="{C894830C-293F-ECBE-F064-062853152C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48020" y="5252056"/>
              <a:ext cx="298422" cy="645996"/>
            </a:xfrm>
            <a:prstGeom prst="rect">
              <a:avLst/>
            </a:prstGeom>
          </p:spPr>
        </p:pic>
        <p:pic>
          <p:nvPicPr>
            <p:cNvPr id="5162" name="Image 5161" descr="Une image contenant Graphique, art, conception&#10;&#10;Le contenu généré par l’IA peut être incorrect.">
              <a:extLst>
                <a:ext uri="{FF2B5EF4-FFF2-40B4-BE49-F238E27FC236}">
                  <a16:creationId xmlns:a16="http://schemas.microsoft.com/office/drawing/2014/main" id="{F72F9AE4-0927-98D9-DCF7-86D00870F5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65948" y="5252056"/>
              <a:ext cx="298422" cy="645996"/>
            </a:xfrm>
            <a:prstGeom prst="rect">
              <a:avLst/>
            </a:prstGeom>
          </p:spPr>
        </p:pic>
        <p:pic>
          <p:nvPicPr>
            <p:cNvPr id="5163" name="Image 5162" descr="Une image contenant Graphique, art, conception&#10;&#10;Le contenu généré par l’IA peut être incorrect.">
              <a:extLst>
                <a:ext uri="{FF2B5EF4-FFF2-40B4-BE49-F238E27FC236}">
                  <a16:creationId xmlns:a16="http://schemas.microsoft.com/office/drawing/2014/main" id="{1D8C3CFE-5776-D0E4-B0A7-E1675AA753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9972" y="5252056"/>
              <a:ext cx="298422" cy="645996"/>
            </a:xfrm>
            <a:prstGeom prst="rect">
              <a:avLst/>
            </a:prstGeom>
          </p:spPr>
        </p:pic>
        <p:pic>
          <p:nvPicPr>
            <p:cNvPr id="5164" name="Image 5163" descr="Une image contenant Graphique, art, conception&#10;&#10;Le contenu généré par l’IA peut être incorrect.">
              <a:extLst>
                <a:ext uri="{FF2B5EF4-FFF2-40B4-BE49-F238E27FC236}">
                  <a16:creationId xmlns:a16="http://schemas.microsoft.com/office/drawing/2014/main" id="{A22B6B71-D0AA-3208-E2EF-E7382470EC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77900" y="5252056"/>
              <a:ext cx="298422" cy="645996"/>
            </a:xfrm>
            <a:prstGeom prst="rect">
              <a:avLst/>
            </a:prstGeom>
          </p:spPr>
        </p:pic>
        <p:pic>
          <p:nvPicPr>
            <p:cNvPr id="5165" name="Image 5164" descr="Une image contenant Graphique, art, conception&#10;&#10;Le contenu généré par l’IA peut être incorrect.">
              <a:extLst>
                <a:ext uri="{FF2B5EF4-FFF2-40B4-BE49-F238E27FC236}">
                  <a16:creationId xmlns:a16="http://schemas.microsoft.com/office/drawing/2014/main" id="{04C9031A-AE14-771E-FAF9-6BBCA79E30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71924" y="5252056"/>
              <a:ext cx="298422" cy="645996"/>
            </a:xfrm>
            <a:prstGeom prst="rect">
              <a:avLst/>
            </a:prstGeom>
          </p:spPr>
        </p:pic>
        <p:pic>
          <p:nvPicPr>
            <p:cNvPr id="5166" name="Image 5165" descr="Une image contenant Graphique, art, conception&#10;&#10;Le contenu généré par l’IA peut être incorrect.">
              <a:extLst>
                <a:ext uri="{FF2B5EF4-FFF2-40B4-BE49-F238E27FC236}">
                  <a16:creationId xmlns:a16="http://schemas.microsoft.com/office/drawing/2014/main" id="{C356A167-38A1-0080-94BC-CFDF428F9C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89849" y="5252056"/>
              <a:ext cx="298422" cy="645996"/>
            </a:xfrm>
            <a:prstGeom prst="rect">
              <a:avLst/>
            </a:prstGeom>
          </p:spPr>
        </p:pic>
        <p:pic>
          <p:nvPicPr>
            <p:cNvPr id="5167" name="Image 5166" descr="Une image contenant Graphique, art, conception&#10;&#10;Le contenu généré par l’IA peut être incorrect.">
              <a:extLst>
                <a:ext uri="{FF2B5EF4-FFF2-40B4-BE49-F238E27FC236}">
                  <a16:creationId xmlns:a16="http://schemas.microsoft.com/office/drawing/2014/main" id="{E29E72D1-7A22-5C29-02A3-5C20DA14DA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83876" y="5252056"/>
              <a:ext cx="298422" cy="645996"/>
            </a:xfrm>
            <a:prstGeom prst="rect">
              <a:avLst/>
            </a:prstGeom>
          </p:spPr>
        </p:pic>
      </p:grpSp>
      <p:sp>
        <p:nvSpPr>
          <p:cNvPr id="5168" name="Titre 5167">
            <a:extLst>
              <a:ext uri="{FF2B5EF4-FFF2-40B4-BE49-F238E27FC236}">
                <a16:creationId xmlns:a16="http://schemas.microsoft.com/office/drawing/2014/main" id="{E35D9EBC-F2E3-7CB4-C49E-E10FF66F44C8}"/>
              </a:ext>
            </a:extLst>
          </p:cNvPr>
          <p:cNvSpPr>
            <a:spLocks noGrp="1"/>
          </p:cNvSpPr>
          <p:nvPr>
            <p:ph type="title"/>
          </p:nvPr>
        </p:nvSpPr>
        <p:spPr>
          <a:xfrm>
            <a:off x="1765768" y="0"/>
            <a:ext cx="7309865" cy="1491539"/>
          </a:xfrm>
        </p:spPr>
        <p:txBody>
          <a:bodyPr>
            <a:noAutofit/>
          </a:bodyPr>
          <a:lstStyle/>
          <a:p>
            <a:r>
              <a:rPr lang="en" sz="2000" noProof="0" dirty="0"/>
              <a:t>In Europe, every second HIV diagnosis happens at a late stage of infection when the immune system has already started to fail. According to ECDC estimates, it takes on average three years from the time of HIV infection until diagnosis</a:t>
            </a:r>
          </a:p>
        </p:txBody>
      </p:sp>
      <p:sp>
        <p:nvSpPr>
          <p:cNvPr id="5172" name="ZoneTexte 5171">
            <a:extLst>
              <a:ext uri="{FF2B5EF4-FFF2-40B4-BE49-F238E27FC236}">
                <a16:creationId xmlns:a16="http://schemas.microsoft.com/office/drawing/2014/main" id="{72D2B12F-4534-9621-670B-7E2647C27631}"/>
              </a:ext>
            </a:extLst>
          </p:cNvPr>
          <p:cNvSpPr txBox="1"/>
          <p:nvPr/>
        </p:nvSpPr>
        <p:spPr>
          <a:xfrm>
            <a:off x="120436" y="279072"/>
            <a:ext cx="1391728" cy="923330"/>
          </a:xfrm>
          <a:prstGeom prst="rect">
            <a:avLst/>
          </a:prstGeom>
          <a:noFill/>
        </p:spPr>
        <p:txBody>
          <a:bodyPr wrap="none" rtlCol="0">
            <a:spAutoFit/>
          </a:bodyPr>
          <a:lstStyle/>
          <a:p>
            <a:pPr algn="l"/>
            <a:r>
              <a:rPr lang="fr-FR" sz="5400" b="1" dirty="0">
                <a:solidFill>
                  <a:srgbClr val="FF6600"/>
                </a:solidFill>
              </a:rPr>
              <a:t>50%</a:t>
            </a:r>
          </a:p>
        </p:txBody>
      </p:sp>
    </p:spTree>
    <p:extLst>
      <p:ext uri="{BB962C8B-B14F-4D97-AF65-F5344CB8AC3E}">
        <p14:creationId xmlns:p14="http://schemas.microsoft.com/office/powerpoint/2010/main" val="39827649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71"/>
            <a:ext cx="8470698" cy="1481068"/>
          </a:xfrm>
        </p:spPr>
        <p:txBody>
          <a:bodyPr/>
          <a:lstStyle/>
          <a:p>
            <a:r>
              <a:rPr lang="en-GB"/>
              <a:t>Common Reasons for Late Diagnosis</a:t>
            </a:r>
            <a:endParaRPr lang="en-GB" dirty="0"/>
          </a:p>
        </p:txBody>
      </p:sp>
      <p:sp>
        <p:nvSpPr>
          <p:cNvPr id="3" name="Content Placeholder 2"/>
          <p:cNvSpPr>
            <a:spLocks noGrp="1"/>
          </p:cNvSpPr>
          <p:nvPr>
            <p:ph sz="quarter" idx="13"/>
          </p:nvPr>
        </p:nvSpPr>
        <p:spPr>
          <a:xfrm>
            <a:off x="609600" y="1619250"/>
            <a:ext cx="10972800" cy="4572000"/>
          </a:xfrm>
        </p:spPr>
        <p:txBody>
          <a:bodyPr/>
          <a:lstStyle/>
          <a:p>
            <a:r>
              <a:rPr lang="en-GB" dirty="0"/>
              <a:t>Access to HIV testing </a:t>
            </a:r>
            <a:br>
              <a:rPr lang="en-GB" dirty="0"/>
            </a:br>
            <a:endParaRPr lang="en-GB" dirty="0"/>
          </a:p>
          <a:p>
            <a:r>
              <a:rPr lang="en-GB" dirty="0"/>
              <a:t>Psychological and individual reasons</a:t>
            </a:r>
          </a:p>
          <a:p>
            <a:pPr lvl="1"/>
            <a:r>
              <a:rPr lang="en-GB" dirty="0"/>
              <a:t>Denial , Fear, stigma, discrimination, mental health</a:t>
            </a:r>
          </a:p>
          <a:p>
            <a:pPr lvl="1"/>
            <a:r>
              <a:rPr lang="en-GB" dirty="0"/>
              <a:t>Employment, Poor history of accessing healthcare, migration status</a:t>
            </a:r>
          </a:p>
          <a:p>
            <a:pPr lvl="1"/>
            <a:r>
              <a:rPr lang="en-GB" dirty="0"/>
              <a:t>Too busy </a:t>
            </a:r>
            <a:br>
              <a:rPr lang="en-GB" dirty="0"/>
            </a:br>
            <a:endParaRPr lang="en-GB" dirty="0"/>
          </a:p>
          <a:p>
            <a:r>
              <a:rPr lang="en-GB" dirty="0"/>
              <a:t>Missed indicator infections that should always prompt HIV testing </a:t>
            </a:r>
          </a:p>
        </p:txBody>
      </p:sp>
      <p:sp>
        <p:nvSpPr>
          <p:cNvPr id="4" name="Rectangle 3"/>
          <p:cNvSpPr/>
          <p:nvPr/>
        </p:nvSpPr>
        <p:spPr>
          <a:xfrm>
            <a:off x="10272810" y="6468090"/>
            <a:ext cx="1938982" cy="287317"/>
          </a:xfrm>
          <a:prstGeom prst="rect">
            <a:avLst/>
          </a:prstGeom>
        </p:spPr>
        <p:txBody>
          <a:bodyPr wrap="none" lIns="121915" tIns="60957" rIns="121915" bIns="60957">
            <a:spAutoFit/>
          </a:bodyPr>
          <a:lstStyle/>
          <a:p>
            <a:pPr algn="r" defTabSz="1219080"/>
            <a:r>
              <a:rPr lang="en-GB" sz="1067" i="1" dirty="0">
                <a:solidFill>
                  <a:prstClr val="black"/>
                </a:solidFill>
                <a:latin typeface="Calibri"/>
              </a:rPr>
              <a:t>HIV Med. 2022;23:1118–1126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71"/>
            <a:ext cx="8470698" cy="1481068"/>
          </a:xfrm>
        </p:spPr>
        <p:txBody>
          <a:bodyPr>
            <a:normAutofit/>
          </a:bodyPr>
          <a:lstStyle/>
          <a:p>
            <a:r>
              <a:rPr lang="en-GB" dirty="0"/>
              <a:t>The Impact of Late Diagnosis on Health Outcomes</a:t>
            </a:r>
          </a:p>
        </p:txBody>
      </p:sp>
      <p:sp>
        <p:nvSpPr>
          <p:cNvPr id="3" name="Content Placeholder 2"/>
          <p:cNvSpPr>
            <a:spLocks noGrp="1"/>
          </p:cNvSpPr>
          <p:nvPr>
            <p:ph sz="quarter" idx="13"/>
          </p:nvPr>
        </p:nvSpPr>
        <p:spPr>
          <a:xfrm>
            <a:off x="609600" y="1619250"/>
            <a:ext cx="10972800" cy="4572000"/>
          </a:xfrm>
        </p:spPr>
        <p:txBody>
          <a:bodyPr/>
          <a:lstStyle/>
          <a:p>
            <a:r>
              <a:rPr lang="en-GB" dirty="0"/>
              <a:t>Individual</a:t>
            </a:r>
            <a:r>
              <a:rPr lang="en-GB" b="1" dirty="0"/>
              <a:t> </a:t>
            </a:r>
            <a:br>
              <a:rPr lang="en-GB" b="1" dirty="0"/>
            </a:br>
            <a:endParaRPr lang="en-GB" b="1" dirty="0"/>
          </a:p>
          <a:p>
            <a:r>
              <a:rPr lang="en-GB" dirty="0"/>
              <a:t>17-fold higher risk of death over the first year</a:t>
            </a:r>
            <a:br>
              <a:rPr lang="en-GB" dirty="0"/>
            </a:br>
            <a:endParaRPr lang="en-GB" dirty="0"/>
          </a:p>
          <a:p>
            <a:r>
              <a:rPr lang="en-GB" dirty="0"/>
              <a:t>An extended period of uncontrolled viraemia</a:t>
            </a:r>
          </a:p>
          <a:p>
            <a:pPr lvl="1"/>
            <a:r>
              <a:rPr lang="en-GB" dirty="0"/>
              <a:t> with immune inflammation and activation</a:t>
            </a:r>
            <a:br>
              <a:rPr lang="en-GB" dirty="0"/>
            </a:br>
            <a:endParaRPr lang="en-GB" dirty="0"/>
          </a:p>
          <a:p>
            <a:r>
              <a:rPr lang="en-GB" dirty="0"/>
              <a:t>Higher incidence rates</a:t>
            </a:r>
          </a:p>
          <a:p>
            <a:pPr lvl="1"/>
            <a:r>
              <a:rPr lang="en-GB" dirty="0"/>
              <a:t>for AIDS Defining Events Serious Non-AIDS Events , including </a:t>
            </a:r>
            <a:r>
              <a:rPr lang="en-GB" dirty="0" err="1"/>
              <a:t>heart,liver</a:t>
            </a:r>
            <a:r>
              <a:rPr lang="en-GB" dirty="0"/>
              <a:t>, and kidney-related disease and some cancers and deaths </a:t>
            </a:r>
          </a:p>
        </p:txBody>
      </p:sp>
      <p:sp>
        <p:nvSpPr>
          <p:cNvPr id="5" name="Rectangle 4">
            <a:extLst>
              <a:ext uri="{FF2B5EF4-FFF2-40B4-BE49-F238E27FC236}">
                <a16:creationId xmlns:a16="http://schemas.microsoft.com/office/drawing/2014/main" id="{5B218C2D-9EEC-5AB5-88AC-82D1B6C4761F}"/>
              </a:ext>
            </a:extLst>
          </p:cNvPr>
          <p:cNvSpPr/>
          <p:nvPr/>
        </p:nvSpPr>
        <p:spPr>
          <a:xfrm>
            <a:off x="10272810" y="6468090"/>
            <a:ext cx="1938982" cy="287317"/>
          </a:xfrm>
          <a:prstGeom prst="rect">
            <a:avLst/>
          </a:prstGeom>
        </p:spPr>
        <p:txBody>
          <a:bodyPr wrap="none" lIns="121915" tIns="60957" rIns="121915" bIns="60957">
            <a:spAutoFit/>
          </a:bodyPr>
          <a:lstStyle/>
          <a:p>
            <a:pPr algn="r" defTabSz="1219080"/>
            <a:r>
              <a:rPr lang="en-GB" sz="1067" i="1" dirty="0">
                <a:solidFill>
                  <a:prstClr val="black"/>
                </a:solidFill>
                <a:latin typeface="Calibri"/>
              </a:rPr>
              <a:t>HIV Med. 2022;23:1118–1126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BEAFBE9D-88CA-F29E-E594-257156EC65CD}"/>
              </a:ext>
            </a:extLst>
          </p:cNvPr>
          <p:cNvSpPr>
            <a:spLocks noGrp="1"/>
          </p:cNvSpPr>
          <p:nvPr>
            <p:ph type="title"/>
          </p:nvPr>
        </p:nvSpPr>
        <p:spPr>
          <a:xfrm>
            <a:off x="609600" y="0"/>
            <a:ext cx="8466034" cy="1491539"/>
          </a:xfrm>
        </p:spPr>
        <p:txBody>
          <a:bodyPr>
            <a:normAutofit/>
          </a:bodyPr>
          <a:lstStyle/>
          <a:p>
            <a:r>
              <a:rPr lang="en-GB" dirty="0"/>
              <a:t>The Impact of Late Diagnosis on Health Outcomes</a:t>
            </a:r>
            <a:endParaRPr lang="fr-FR" dirty="0"/>
          </a:p>
        </p:txBody>
      </p:sp>
      <p:sp>
        <p:nvSpPr>
          <p:cNvPr id="3" name="Content Placeholder 2"/>
          <p:cNvSpPr>
            <a:spLocks noGrp="1"/>
          </p:cNvSpPr>
          <p:nvPr>
            <p:ph idx="1"/>
          </p:nvPr>
        </p:nvSpPr>
        <p:spPr>
          <a:xfrm>
            <a:off x="609600" y="1790700"/>
            <a:ext cx="10972800" cy="4335466"/>
          </a:xfrm>
        </p:spPr>
        <p:txBody>
          <a:bodyPr/>
          <a:lstStyle/>
          <a:p>
            <a:r>
              <a:rPr lang="en-GB" dirty="0"/>
              <a:t>Population level </a:t>
            </a:r>
            <a:br>
              <a:rPr lang="en-GB" dirty="0"/>
            </a:br>
            <a:endParaRPr lang="en-GB" dirty="0"/>
          </a:p>
          <a:p>
            <a:r>
              <a:rPr lang="en-GB" dirty="0"/>
              <a:t>Late diagnosis, now estimated to be a median of 3–5 years after infection,</a:t>
            </a:r>
          </a:p>
          <a:p>
            <a:pPr lvl="1"/>
            <a:r>
              <a:rPr lang="en-GB" dirty="0"/>
              <a:t>Increases the risk of further HIV transmission as viral load steadily increases </a:t>
            </a:r>
          </a:p>
          <a:p>
            <a:pPr lvl="1"/>
            <a:r>
              <a:rPr lang="en-GB" dirty="0"/>
              <a:t>Increases costs</a:t>
            </a:r>
          </a:p>
          <a:p>
            <a:pPr lvl="1"/>
            <a:endParaRPr lang="en-GB" dirty="0"/>
          </a:p>
        </p:txBody>
      </p:sp>
      <p:sp>
        <p:nvSpPr>
          <p:cNvPr id="2" name="Rectangle 1">
            <a:extLst>
              <a:ext uri="{FF2B5EF4-FFF2-40B4-BE49-F238E27FC236}">
                <a16:creationId xmlns:a16="http://schemas.microsoft.com/office/drawing/2014/main" id="{CC7EB866-08AA-2DC9-FFA8-B18E0D9BABC0}"/>
              </a:ext>
            </a:extLst>
          </p:cNvPr>
          <p:cNvSpPr/>
          <p:nvPr/>
        </p:nvSpPr>
        <p:spPr>
          <a:xfrm>
            <a:off x="10272810" y="6468090"/>
            <a:ext cx="1938982" cy="287317"/>
          </a:xfrm>
          <a:prstGeom prst="rect">
            <a:avLst/>
          </a:prstGeom>
        </p:spPr>
        <p:txBody>
          <a:bodyPr wrap="none" lIns="121915" tIns="60957" rIns="121915" bIns="60957">
            <a:spAutoFit/>
          </a:bodyPr>
          <a:lstStyle/>
          <a:p>
            <a:pPr algn="r" defTabSz="1219080"/>
            <a:r>
              <a:rPr lang="en-GB" sz="1067" i="1" dirty="0">
                <a:solidFill>
                  <a:prstClr val="black"/>
                </a:solidFill>
                <a:latin typeface="Calibri"/>
              </a:rPr>
              <a:t>HIV Med. 2022;23:1118–1126</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7BF06-4A22-37C4-9966-93ECDC1E71A6}"/>
              </a:ext>
            </a:extLst>
          </p:cNvPr>
          <p:cNvSpPr>
            <a:spLocks noGrp="1"/>
          </p:cNvSpPr>
          <p:nvPr>
            <p:ph type="title"/>
          </p:nvPr>
        </p:nvSpPr>
        <p:spPr/>
        <p:txBody>
          <a:bodyPr>
            <a:normAutofit fontScale="90000"/>
          </a:bodyPr>
          <a:lstStyle/>
          <a:p>
            <a:r>
              <a:rPr lang="en-US" noProof="0"/>
              <a:t>The high cost of medical care for patients who present late (CD4 &lt; 200 cells/µl) with HIV infection</a:t>
            </a:r>
          </a:p>
        </p:txBody>
      </p:sp>
      <p:sp>
        <p:nvSpPr>
          <p:cNvPr id="4" name="Rectangle 3">
            <a:extLst>
              <a:ext uri="{FF2B5EF4-FFF2-40B4-BE49-F238E27FC236}">
                <a16:creationId xmlns:a16="http://schemas.microsoft.com/office/drawing/2014/main" id="{B495460F-FB19-67D4-87CE-BE42EB950E82}"/>
              </a:ext>
            </a:extLst>
          </p:cNvPr>
          <p:cNvSpPr/>
          <p:nvPr/>
        </p:nvSpPr>
        <p:spPr>
          <a:xfrm>
            <a:off x="9020851" y="6476711"/>
            <a:ext cx="3170088" cy="276993"/>
          </a:xfrm>
          <a:prstGeom prst="rect">
            <a:avLst/>
          </a:prstGeom>
        </p:spPr>
        <p:txBody>
          <a:bodyPr wrap="none" lIns="121915" tIns="60957" rIns="121915" bIns="60957">
            <a:spAutoFit/>
          </a:bodyPr>
          <a:lstStyle/>
          <a:p>
            <a:pPr defTabSz="1219080"/>
            <a:r>
              <a:rPr lang="en-GB" sz="1000" i="1" dirty="0">
                <a:solidFill>
                  <a:prstClr val="black"/>
                </a:solidFill>
                <a:latin typeface="Calibri"/>
              </a:rPr>
              <a:t>HB Krentz, MC Auld and MJ Gill, HIV Med. 2024;5:93–98.</a:t>
            </a:r>
          </a:p>
        </p:txBody>
      </p:sp>
      <p:sp>
        <p:nvSpPr>
          <p:cNvPr id="5" name="TextBox 42">
            <a:extLst>
              <a:ext uri="{FF2B5EF4-FFF2-40B4-BE49-F238E27FC236}">
                <a16:creationId xmlns:a16="http://schemas.microsoft.com/office/drawing/2014/main" id="{752CDBD1-E013-D71F-194D-FA99658533B7}"/>
              </a:ext>
            </a:extLst>
          </p:cNvPr>
          <p:cNvSpPr txBox="1"/>
          <p:nvPr/>
        </p:nvSpPr>
        <p:spPr>
          <a:xfrm>
            <a:off x="2282196" y="1821351"/>
            <a:ext cx="7646657" cy="707886"/>
          </a:xfrm>
          <a:prstGeom prst="rect">
            <a:avLst/>
          </a:prstGeom>
          <a:noFill/>
        </p:spPr>
        <p:txBody>
          <a:bodyPr wrap="square">
            <a:spAutoFit/>
          </a:bodyPr>
          <a:lstStyle/>
          <a:p>
            <a:pPr algn="ctr"/>
            <a:r>
              <a:rPr lang="en-US" sz="2000" b="1" dirty="0">
                <a:solidFill>
                  <a:srgbClr val="00B0F0"/>
                </a:solidFill>
              </a:rPr>
              <a:t>Mean cost per patient per month by category for the 12 months following HIV diagnosis (in Canadian dollars)</a:t>
            </a:r>
            <a:endParaRPr lang="en-GB" sz="2000" b="1" dirty="0">
              <a:solidFill>
                <a:srgbClr val="00B0F0"/>
              </a:solidFill>
            </a:endParaRPr>
          </a:p>
        </p:txBody>
      </p:sp>
      <p:grpSp>
        <p:nvGrpSpPr>
          <p:cNvPr id="3" name="Groupe 2">
            <a:extLst>
              <a:ext uri="{FF2B5EF4-FFF2-40B4-BE49-F238E27FC236}">
                <a16:creationId xmlns:a16="http://schemas.microsoft.com/office/drawing/2014/main" id="{9AA107B1-EFB0-7A79-BEA4-C72FDE1509D1}"/>
              </a:ext>
            </a:extLst>
          </p:cNvPr>
          <p:cNvGrpSpPr/>
          <p:nvPr/>
        </p:nvGrpSpPr>
        <p:grpSpPr>
          <a:xfrm>
            <a:off x="2382426" y="2381622"/>
            <a:ext cx="7466821" cy="4085318"/>
            <a:chOff x="2041607" y="2306805"/>
            <a:chExt cx="7466821" cy="4085318"/>
          </a:xfrm>
        </p:grpSpPr>
        <p:grpSp>
          <p:nvGrpSpPr>
            <p:cNvPr id="40" name="Groupe 39">
              <a:extLst>
                <a:ext uri="{FF2B5EF4-FFF2-40B4-BE49-F238E27FC236}">
                  <a16:creationId xmlns:a16="http://schemas.microsoft.com/office/drawing/2014/main" id="{399907F0-0F84-FB5F-6FDF-BF9395F45D46}"/>
                </a:ext>
              </a:extLst>
            </p:cNvPr>
            <p:cNvGrpSpPr/>
            <p:nvPr/>
          </p:nvGrpSpPr>
          <p:grpSpPr>
            <a:xfrm>
              <a:off x="2705100" y="2417763"/>
              <a:ext cx="6781800" cy="2787650"/>
              <a:chOff x="3409950" y="2617788"/>
              <a:chExt cx="5886450" cy="2787650"/>
            </a:xfrm>
          </p:grpSpPr>
          <p:sp>
            <p:nvSpPr>
              <p:cNvPr id="10" name="Freeform 6">
                <a:extLst>
                  <a:ext uri="{FF2B5EF4-FFF2-40B4-BE49-F238E27FC236}">
                    <a16:creationId xmlns:a16="http://schemas.microsoft.com/office/drawing/2014/main" id="{8DF2CBBF-BDA1-54BA-B300-D3FB64676878}"/>
                  </a:ext>
                </a:extLst>
              </p:cNvPr>
              <p:cNvSpPr>
                <a:spLocks/>
              </p:cNvSpPr>
              <p:nvPr/>
            </p:nvSpPr>
            <p:spPr bwMode="auto">
              <a:xfrm>
                <a:off x="3502025" y="2617788"/>
                <a:ext cx="5794375" cy="2787650"/>
              </a:xfrm>
              <a:custGeom>
                <a:avLst/>
                <a:gdLst>
                  <a:gd name="T0" fmla="*/ 0 w 14600"/>
                  <a:gd name="T1" fmla="*/ 0 h 7024"/>
                  <a:gd name="T2" fmla="*/ 0 w 14600"/>
                  <a:gd name="T3" fmla="*/ 7024 h 7024"/>
                  <a:gd name="T4" fmla="*/ 14600 w 14600"/>
                  <a:gd name="T5" fmla="*/ 7024 h 7024"/>
                </a:gdLst>
                <a:ahLst/>
                <a:cxnLst>
                  <a:cxn ang="0">
                    <a:pos x="T0" y="T1"/>
                  </a:cxn>
                  <a:cxn ang="0">
                    <a:pos x="T2" y="T3"/>
                  </a:cxn>
                  <a:cxn ang="0">
                    <a:pos x="T4" y="T5"/>
                  </a:cxn>
                </a:cxnLst>
                <a:rect l="0" t="0" r="r" b="b"/>
                <a:pathLst>
                  <a:path w="14600" h="7024">
                    <a:moveTo>
                      <a:pt x="0" y="0"/>
                    </a:moveTo>
                    <a:lnTo>
                      <a:pt x="0" y="7024"/>
                    </a:lnTo>
                    <a:lnTo>
                      <a:pt x="14600" y="702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1" name="Line 7">
                <a:extLst>
                  <a:ext uri="{FF2B5EF4-FFF2-40B4-BE49-F238E27FC236}">
                    <a16:creationId xmlns:a16="http://schemas.microsoft.com/office/drawing/2014/main" id="{2BE9FB5B-FF7F-5327-6271-DDFDA795D4F5}"/>
                  </a:ext>
                </a:extLst>
              </p:cNvPr>
              <p:cNvSpPr>
                <a:spLocks noChangeShapeType="1"/>
              </p:cNvSpPr>
              <p:nvPr/>
            </p:nvSpPr>
            <p:spPr bwMode="auto">
              <a:xfrm>
                <a:off x="3409950" y="2643188"/>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2" name="Line 8">
                <a:extLst>
                  <a:ext uri="{FF2B5EF4-FFF2-40B4-BE49-F238E27FC236}">
                    <a16:creationId xmlns:a16="http://schemas.microsoft.com/office/drawing/2014/main" id="{48101F9A-ABCA-2A4C-0FD1-3382F5F50A70}"/>
                  </a:ext>
                </a:extLst>
              </p:cNvPr>
              <p:cNvSpPr>
                <a:spLocks noChangeShapeType="1"/>
              </p:cNvSpPr>
              <p:nvPr/>
            </p:nvSpPr>
            <p:spPr bwMode="auto">
              <a:xfrm>
                <a:off x="3409950" y="2919413"/>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3" name="Line 9">
                <a:extLst>
                  <a:ext uri="{FF2B5EF4-FFF2-40B4-BE49-F238E27FC236}">
                    <a16:creationId xmlns:a16="http://schemas.microsoft.com/office/drawing/2014/main" id="{E35B505F-8E23-D51D-0CDA-6FCBDAAF7032}"/>
                  </a:ext>
                </a:extLst>
              </p:cNvPr>
              <p:cNvSpPr>
                <a:spLocks noChangeShapeType="1"/>
              </p:cNvSpPr>
              <p:nvPr/>
            </p:nvSpPr>
            <p:spPr bwMode="auto">
              <a:xfrm>
                <a:off x="3409950" y="4022725"/>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4" name="Line 10">
                <a:extLst>
                  <a:ext uri="{FF2B5EF4-FFF2-40B4-BE49-F238E27FC236}">
                    <a16:creationId xmlns:a16="http://schemas.microsoft.com/office/drawing/2014/main" id="{7419734E-2082-2CBD-DEF5-FE2A97591340}"/>
                  </a:ext>
                </a:extLst>
              </p:cNvPr>
              <p:cNvSpPr>
                <a:spLocks noChangeShapeType="1"/>
              </p:cNvSpPr>
              <p:nvPr/>
            </p:nvSpPr>
            <p:spPr bwMode="auto">
              <a:xfrm>
                <a:off x="3409950" y="3746500"/>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5" name="Line 11">
                <a:extLst>
                  <a:ext uri="{FF2B5EF4-FFF2-40B4-BE49-F238E27FC236}">
                    <a16:creationId xmlns:a16="http://schemas.microsoft.com/office/drawing/2014/main" id="{CE664D0E-8FCC-BFD3-97AA-5B8B21652DC4}"/>
                  </a:ext>
                </a:extLst>
              </p:cNvPr>
              <p:cNvSpPr>
                <a:spLocks noChangeShapeType="1"/>
              </p:cNvSpPr>
              <p:nvPr/>
            </p:nvSpPr>
            <p:spPr bwMode="auto">
              <a:xfrm>
                <a:off x="3409950" y="3470275"/>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6" name="Line 12">
                <a:extLst>
                  <a:ext uri="{FF2B5EF4-FFF2-40B4-BE49-F238E27FC236}">
                    <a16:creationId xmlns:a16="http://schemas.microsoft.com/office/drawing/2014/main" id="{42AD2CAD-779F-6C2A-B576-8ADD128B5FE4}"/>
                  </a:ext>
                </a:extLst>
              </p:cNvPr>
              <p:cNvSpPr>
                <a:spLocks noChangeShapeType="1"/>
              </p:cNvSpPr>
              <p:nvPr/>
            </p:nvSpPr>
            <p:spPr bwMode="auto">
              <a:xfrm>
                <a:off x="3409950" y="3195638"/>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7" name="Line 13">
                <a:extLst>
                  <a:ext uri="{FF2B5EF4-FFF2-40B4-BE49-F238E27FC236}">
                    <a16:creationId xmlns:a16="http://schemas.microsoft.com/office/drawing/2014/main" id="{8A3DAE70-99F6-1045-628F-47BE66A6D178}"/>
                  </a:ext>
                </a:extLst>
              </p:cNvPr>
              <p:cNvSpPr>
                <a:spLocks noChangeShapeType="1"/>
              </p:cNvSpPr>
              <p:nvPr/>
            </p:nvSpPr>
            <p:spPr bwMode="auto">
              <a:xfrm>
                <a:off x="3409950" y="4298950"/>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8" name="Line 14">
                <a:extLst>
                  <a:ext uri="{FF2B5EF4-FFF2-40B4-BE49-F238E27FC236}">
                    <a16:creationId xmlns:a16="http://schemas.microsoft.com/office/drawing/2014/main" id="{06525954-0558-AEB5-D216-AB505E347F5D}"/>
                  </a:ext>
                </a:extLst>
              </p:cNvPr>
              <p:cNvSpPr>
                <a:spLocks noChangeShapeType="1"/>
              </p:cNvSpPr>
              <p:nvPr/>
            </p:nvSpPr>
            <p:spPr bwMode="auto">
              <a:xfrm>
                <a:off x="3409950" y="4575175"/>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19" name="Line 15">
                <a:extLst>
                  <a:ext uri="{FF2B5EF4-FFF2-40B4-BE49-F238E27FC236}">
                    <a16:creationId xmlns:a16="http://schemas.microsoft.com/office/drawing/2014/main" id="{1C47231F-7DBE-C9F6-EE33-E8CFAD0804CE}"/>
                  </a:ext>
                </a:extLst>
              </p:cNvPr>
              <p:cNvSpPr>
                <a:spLocks noChangeShapeType="1"/>
              </p:cNvSpPr>
              <p:nvPr/>
            </p:nvSpPr>
            <p:spPr bwMode="auto">
              <a:xfrm>
                <a:off x="3409950" y="4849813"/>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0" name="Line 16">
                <a:extLst>
                  <a:ext uri="{FF2B5EF4-FFF2-40B4-BE49-F238E27FC236}">
                    <a16:creationId xmlns:a16="http://schemas.microsoft.com/office/drawing/2014/main" id="{B4782CAA-AFBA-A07D-D54E-BD7DF6E5215F}"/>
                  </a:ext>
                </a:extLst>
              </p:cNvPr>
              <p:cNvSpPr>
                <a:spLocks noChangeShapeType="1"/>
              </p:cNvSpPr>
              <p:nvPr/>
            </p:nvSpPr>
            <p:spPr bwMode="auto">
              <a:xfrm>
                <a:off x="3409950" y="5126038"/>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1" name="Line 17">
                <a:extLst>
                  <a:ext uri="{FF2B5EF4-FFF2-40B4-BE49-F238E27FC236}">
                    <a16:creationId xmlns:a16="http://schemas.microsoft.com/office/drawing/2014/main" id="{4FF30934-0DD4-CD9D-11AC-F4CAC3B5646E}"/>
                  </a:ext>
                </a:extLst>
              </p:cNvPr>
              <p:cNvSpPr>
                <a:spLocks noChangeShapeType="1"/>
              </p:cNvSpPr>
              <p:nvPr/>
            </p:nvSpPr>
            <p:spPr bwMode="auto">
              <a:xfrm>
                <a:off x="3409950" y="5405438"/>
                <a:ext cx="9207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2" name="Rectangle 18">
                <a:extLst>
                  <a:ext uri="{FF2B5EF4-FFF2-40B4-BE49-F238E27FC236}">
                    <a16:creationId xmlns:a16="http://schemas.microsoft.com/office/drawing/2014/main" id="{7365386A-46D1-90E2-79A5-E37C0F88ECF2}"/>
                  </a:ext>
                </a:extLst>
              </p:cNvPr>
              <p:cNvSpPr>
                <a:spLocks noChangeArrowheads="1"/>
              </p:cNvSpPr>
              <p:nvPr/>
            </p:nvSpPr>
            <p:spPr bwMode="auto">
              <a:xfrm>
                <a:off x="3668713" y="2851150"/>
                <a:ext cx="184150" cy="255428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3" name="Rectangle 19">
                <a:extLst>
                  <a:ext uri="{FF2B5EF4-FFF2-40B4-BE49-F238E27FC236}">
                    <a16:creationId xmlns:a16="http://schemas.microsoft.com/office/drawing/2014/main" id="{5F616479-B9CE-189D-65C8-F4FC27314924}"/>
                  </a:ext>
                </a:extLst>
              </p:cNvPr>
              <p:cNvSpPr>
                <a:spLocks noChangeArrowheads="1"/>
              </p:cNvSpPr>
              <p:nvPr/>
            </p:nvSpPr>
            <p:spPr bwMode="auto">
              <a:xfrm>
                <a:off x="3873500" y="4227513"/>
                <a:ext cx="184150" cy="11779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4" name="Rectangle 20">
                <a:extLst>
                  <a:ext uri="{FF2B5EF4-FFF2-40B4-BE49-F238E27FC236}">
                    <a16:creationId xmlns:a16="http://schemas.microsoft.com/office/drawing/2014/main" id="{323BFD13-A70E-DE70-400C-E36417E3CD5D}"/>
                  </a:ext>
                </a:extLst>
              </p:cNvPr>
              <p:cNvSpPr>
                <a:spLocks noChangeArrowheads="1"/>
              </p:cNvSpPr>
              <p:nvPr/>
            </p:nvSpPr>
            <p:spPr bwMode="auto">
              <a:xfrm>
                <a:off x="4394200" y="4227513"/>
                <a:ext cx="184150" cy="117792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5" name="Rectangle 21">
                <a:extLst>
                  <a:ext uri="{FF2B5EF4-FFF2-40B4-BE49-F238E27FC236}">
                    <a16:creationId xmlns:a16="http://schemas.microsoft.com/office/drawing/2014/main" id="{AE1AE1B2-9A3E-4372-F023-7FDA3F98265E}"/>
                  </a:ext>
                </a:extLst>
              </p:cNvPr>
              <p:cNvSpPr>
                <a:spLocks noChangeArrowheads="1"/>
              </p:cNvSpPr>
              <p:nvPr/>
            </p:nvSpPr>
            <p:spPr bwMode="auto">
              <a:xfrm>
                <a:off x="4598988" y="4862513"/>
                <a:ext cx="184150" cy="5429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6" name="Rectangle 22">
                <a:extLst>
                  <a:ext uri="{FF2B5EF4-FFF2-40B4-BE49-F238E27FC236}">
                    <a16:creationId xmlns:a16="http://schemas.microsoft.com/office/drawing/2014/main" id="{72A63D9E-68E6-42BA-885E-B0FF978C78B7}"/>
                  </a:ext>
                </a:extLst>
              </p:cNvPr>
              <p:cNvSpPr>
                <a:spLocks noChangeArrowheads="1"/>
              </p:cNvSpPr>
              <p:nvPr/>
            </p:nvSpPr>
            <p:spPr bwMode="auto">
              <a:xfrm>
                <a:off x="5118100" y="4300538"/>
                <a:ext cx="184150" cy="11049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7" name="Rectangle 23">
                <a:extLst>
                  <a:ext uri="{FF2B5EF4-FFF2-40B4-BE49-F238E27FC236}">
                    <a16:creationId xmlns:a16="http://schemas.microsoft.com/office/drawing/2014/main" id="{A3C9889E-BE0B-39C7-3DC4-4827F6DCDE17}"/>
                  </a:ext>
                </a:extLst>
              </p:cNvPr>
              <p:cNvSpPr>
                <a:spLocks noChangeArrowheads="1"/>
              </p:cNvSpPr>
              <p:nvPr/>
            </p:nvSpPr>
            <p:spPr bwMode="auto">
              <a:xfrm>
                <a:off x="5322888" y="4875213"/>
                <a:ext cx="185738" cy="5302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8" name="Rectangle 24">
                <a:extLst>
                  <a:ext uri="{FF2B5EF4-FFF2-40B4-BE49-F238E27FC236}">
                    <a16:creationId xmlns:a16="http://schemas.microsoft.com/office/drawing/2014/main" id="{64D2AF75-C653-928C-597F-7370623574F0}"/>
                  </a:ext>
                </a:extLst>
              </p:cNvPr>
              <p:cNvSpPr>
                <a:spLocks noChangeArrowheads="1"/>
              </p:cNvSpPr>
              <p:nvPr/>
            </p:nvSpPr>
            <p:spPr bwMode="auto">
              <a:xfrm>
                <a:off x="5843588" y="4979988"/>
                <a:ext cx="184150" cy="4254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29" name="Rectangle 25">
                <a:extLst>
                  <a:ext uri="{FF2B5EF4-FFF2-40B4-BE49-F238E27FC236}">
                    <a16:creationId xmlns:a16="http://schemas.microsoft.com/office/drawing/2014/main" id="{C79FDCF2-BEEF-78D7-70BE-0244C6171153}"/>
                  </a:ext>
                </a:extLst>
              </p:cNvPr>
              <p:cNvSpPr>
                <a:spLocks noChangeArrowheads="1"/>
              </p:cNvSpPr>
              <p:nvPr/>
            </p:nvSpPr>
            <p:spPr bwMode="auto">
              <a:xfrm>
                <a:off x="6048375" y="5087938"/>
                <a:ext cx="184150" cy="3175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0" name="Rectangle 26">
                <a:extLst>
                  <a:ext uri="{FF2B5EF4-FFF2-40B4-BE49-F238E27FC236}">
                    <a16:creationId xmlns:a16="http://schemas.microsoft.com/office/drawing/2014/main" id="{4FEDAD54-25D3-DCC7-5EDD-8B98EE1BB7A2}"/>
                  </a:ext>
                </a:extLst>
              </p:cNvPr>
              <p:cNvSpPr>
                <a:spLocks noChangeArrowheads="1"/>
              </p:cNvSpPr>
              <p:nvPr/>
            </p:nvSpPr>
            <p:spPr bwMode="auto">
              <a:xfrm>
                <a:off x="6565900" y="4551363"/>
                <a:ext cx="184150" cy="8540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1" name="Rectangle 27">
                <a:extLst>
                  <a:ext uri="{FF2B5EF4-FFF2-40B4-BE49-F238E27FC236}">
                    <a16:creationId xmlns:a16="http://schemas.microsoft.com/office/drawing/2014/main" id="{54BB2970-816C-0F27-04E3-E162CD9709E7}"/>
                  </a:ext>
                </a:extLst>
              </p:cNvPr>
              <p:cNvSpPr>
                <a:spLocks noChangeArrowheads="1"/>
              </p:cNvSpPr>
              <p:nvPr/>
            </p:nvSpPr>
            <p:spPr bwMode="auto">
              <a:xfrm>
                <a:off x="6770688" y="5078413"/>
                <a:ext cx="184150" cy="3270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2" name="Rectangle 28">
                <a:extLst>
                  <a:ext uri="{FF2B5EF4-FFF2-40B4-BE49-F238E27FC236}">
                    <a16:creationId xmlns:a16="http://schemas.microsoft.com/office/drawing/2014/main" id="{E19FCFDC-3E63-2FD4-E3F1-4D322704076D}"/>
                  </a:ext>
                </a:extLst>
              </p:cNvPr>
              <p:cNvSpPr>
                <a:spLocks noChangeArrowheads="1"/>
              </p:cNvSpPr>
              <p:nvPr/>
            </p:nvSpPr>
            <p:spPr bwMode="auto">
              <a:xfrm>
                <a:off x="7289800" y="4649788"/>
                <a:ext cx="184150" cy="7556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3" name="Rectangle 29">
                <a:extLst>
                  <a:ext uri="{FF2B5EF4-FFF2-40B4-BE49-F238E27FC236}">
                    <a16:creationId xmlns:a16="http://schemas.microsoft.com/office/drawing/2014/main" id="{52DAEFE4-3769-D425-67FB-7F1C0EB11CCA}"/>
                  </a:ext>
                </a:extLst>
              </p:cNvPr>
              <p:cNvSpPr>
                <a:spLocks noChangeArrowheads="1"/>
              </p:cNvSpPr>
              <p:nvPr/>
            </p:nvSpPr>
            <p:spPr bwMode="auto">
              <a:xfrm>
                <a:off x="7496175" y="5346700"/>
                <a:ext cx="184150" cy="587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4" name="Rectangle 30">
                <a:extLst>
                  <a:ext uri="{FF2B5EF4-FFF2-40B4-BE49-F238E27FC236}">
                    <a16:creationId xmlns:a16="http://schemas.microsoft.com/office/drawing/2014/main" id="{1C7CAC11-AD3A-1784-8BC1-2D7DB6E97515}"/>
                  </a:ext>
                </a:extLst>
              </p:cNvPr>
              <p:cNvSpPr>
                <a:spLocks noChangeArrowheads="1"/>
              </p:cNvSpPr>
              <p:nvPr/>
            </p:nvSpPr>
            <p:spPr bwMode="auto">
              <a:xfrm>
                <a:off x="8012113" y="5294313"/>
                <a:ext cx="184150" cy="11112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5" name="Rectangle 31">
                <a:extLst>
                  <a:ext uri="{FF2B5EF4-FFF2-40B4-BE49-F238E27FC236}">
                    <a16:creationId xmlns:a16="http://schemas.microsoft.com/office/drawing/2014/main" id="{340F880D-95A3-B7E5-5EE6-FD56C7E2CD33}"/>
                  </a:ext>
                </a:extLst>
              </p:cNvPr>
              <p:cNvSpPr>
                <a:spLocks noChangeArrowheads="1"/>
              </p:cNvSpPr>
              <p:nvPr/>
            </p:nvSpPr>
            <p:spPr bwMode="auto">
              <a:xfrm>
                <a:off x="8216900" y="5127625"/>
                <a:ext cx="184150" cy="2778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6" name="Rectangle 32">
                <a:extLst>
                  <a:ext uri="{FF2B5EF4-FFF2-40B4-BE49-F238E27FC236}">
                    <a16:creationId xmlns:a16="http://schemas.microsoft.com/office/drawing/2014/main" id="{88B120C6-2E2A-30C6-74E4-6A862815DC40}"/>
                  </a:ext>
                </a:extLst>
              </p:cNvPr>
              <p:cNvSpPr>
                <a:spLocks noChangeArrowheads="1"/>
              </p:cNvSpPr>
              <p:nvPr/>
            </p:nvSpPr>
            <p:spPr bwMode="auto">
              <a:xfrm>
                <a:off x="8736013" y="5283200"/>
                <a:ext cx="184150" cy="12223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7" name="Rectangle 33">
                <a:extLst>
                  <a:ext uri="{FF2B5EF4-FFF2-40B4-BE49-F238E27FC236}">
                    <a16:creationId xmlns:a16="http://schemas.microsoft.com/office/drawing/2014/main" id="{9EA6FB5F-C21C-1781-3D5B-1A2344FD4F17}"/>
                  </a:ext>
                </a:extLst>
              </p:cNvPr>
              <p:cNvSpPr>
                <a:spLocks noChangeArrowheads="1"/>
              </p:cNvSpPr>
              <p:nvPr/>
            </p:nvSpPr>
            <p:spPr bwMode="auto">
              <a:xfrm>
                <a:off x="8942388" y="5395913"/>
                <a:ext cx="184150" cy="95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grpSp>
        <p:sp>
          <p:nvSpPr>
            <p:cNvPr id="38" name="Rectangle 34">
              <a:extLst>
                <a:ext uri="{FF2B5EF4-FFF2-40B4-BE49-F238E27FC236}">
                  <a16:creationId xmlns:a16="http://schemas.microsoft.com/office/drawing/2014/main" id="{AAE06D3F-E7E7-5C6F-3964-F447D3371A42}"/>
                </a:ext>
              </a:extLst>
            </p:cNvPr>
            <p:cNvSpPr>
              <a:spLocks noChangeArrowheads="1"/>
            </p:cNvSpPr>
            <p:nvPr/>
          </p:nvSpPr>
          <p:spPr bwMode="auto">
            <a:xfrm>
              <a:off x="7721600" y="2913063"/>
              <a:ext cx="112713" cy="11271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39" name="Rectangle 35">
              <a:extLst>
                <a:ext uri="{FF2B5EF4-FFF2-40B4-BE49-F238E27FC236}">
                  <a16:creationId xmlns:a16="http://schemas.microsoft.com/office/drawing/2014/main" id="{344764D0-DBD3-77CD-CF9F-14CF26B35264}"/>
                </a:ext>
              </a:extLst>
            </p:cNvPr>
            <p:cNvSpPr>
              <a:spLocks noChangeArrowheads="1"/>
            </p:cNvSpPr>
            <p:nvPr/>
          </p:nvSpPr>
          <p:spPr bwMode="auto">
            <a:xfrm>
              <a:off x="7721600" y="3222625"/>
              <a:ext cx="112713" cy="1127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41" name="ZoneTexte 40">
              <a:extLst>
                <a:ext uri="{FF2B5EF4-FFF2-40B4-BE49-F238E27FC236}">
                  <a16:creationId xmlns:a16="http://schemas.microsoft.com/office/drawing/2014/main" id="{0352F60D-14F3-27E4-F541-F960D7E0919B}"/>
                </a:ext>
              </a:extLst>
            </p:cNvPr>
            <p:cNvSpPr txBox="1"/>
            <p:nvPr/>
          </p:nvSpPr>
          <p:spPr>
            <a:xfrm>
              <a:off x="7883243" y="2830611"/>
              <a:ext cx="723275" cy="276999"/>
            </a:xfrm>
            <a:prstGeom prst="rect">
              <a:avLst/>
            </a:prstGeom>
            <a:noFill/>
          </p:spPr>
          <p:txBody>
            <a:bodyPr wrap="none" rtlCol="0">
              <a:spAutoFit/>
            </a:bodyPr>
            <a:lstStyle/>
            <a:p>
              <a:pPr algn="l"/>
              <a:r>
                <a:rPr lang="en-US" sz="1200" b="1" noProof="0" dirty="0"/>
                <a:t>&lt; 200/µl</a:t>
              </a:r>
            </a:p>
          </p:txBody>
        </p:sp>
        <p:sp>
          <p:nvSpPr>
            <p:cNvPr id="42" name="ZoneTexte 41">
              <a:extLst>
                <a:ext uri="{FF2B5EF4-FFF2-40B4-BE49-F238E27FC236}">
                  <a16:creationId xmlns:a16="http://schemas.microsoft.com/office/drawing/2014/main" id="{7AEC987E-8F11-D418-ABBE-196A693050C8}"/>
                </a:ext>
              </a:extLst>
            </p:cNvPr>
            <p:cNvSpPr txBox="1"/>
            <p:nvPr/>
          </p:nvSpPr>
          <p:spPr>
            <a:xfrm>
              <a:off x="7883243" y="3133150"/>
              <a:ext cx="723275" cy="276999"/>
            </a:xfrm>
            <a:prstGeom prst="rect">
              <a:avLst/>
            </a:prstGeom>
            <a:noFill/>
          </p:spPr>
          <p:txBody>
            <a:bodyPr wrap="none" rtlCol="0">
              <a:spAutoFit/>
            </a:bodyPr>
            <a:lstStyle/>
            <a:p>
              <a:pPr algn="l"/>
              <a:r>
                <a:rPr lang="en-US" sz="1200" b="1" noProof="0" dirty="0"/>
                <a:t>&gt; 200/µl</a:t>
              </a:r>
            </a:p>
          </p:txBody>
        </p:sp>
        <p:sp>
          <p:nvSpPr>
            <p:cNvPr id="43" name="ZoneTexte 42">
              <a:extLst>
                <a:ext uri="{FF2B5EF4-FFF2-40B4-BE49-F238E27FC236}">
                  <a16:creationId xmlns:a16="http://schemas.microsoft.com/office/drawing/2014/main" id="{CAE65CC7-B353-09DE-C296-AA30AC1FDBE9}"/>
                </a:ext>
              </a:extLst>
            </p:cNvPr>
            <p:cNvSpPr txBox="1"/>
            <p:nvPr/>
          </p:nvSpPr>
          <p:spPr>
            <a:xfrm>
              <a:off x="2391062" y="5075644"/>
              <a:ext cx="377026" cy="276999"/>
            </a:xfrm>
            <a:prstGeom prst="rect">
              <a:avLst/>
            </a:prstGeom>
            <a:noFill/>
          </p:spPr>
          <p:txBody>
            <a:bodyPr wrap="none" rtlCol="0">
              <a:spAutoFit/>
            </a:bodyPr>
            <a:lstStyle/>
            <a:p>
              <a:pPr algn="r"/>
              <a:r>
                <a:rPr lang="en-US" sz="1200" noProof="0" dirty="0"/>
                <a:t>$ 0</a:t>
              </a:r>
            </a:p>
          </p:txBody>
        </p:sp>
        <p:sp>
          <p:nvSpPr>
            <p:cNvPr id="44" name="ZoneTexte 43">
              <a:extLst>
                <a:ext uri="{FF2B5EF4-FFF2-40B4-BE49-F238E27FC236}">
                  <a16:creationId xmlns:a16="http://schemas.microsoft.com/office/drawing/2014/main" id="{2BBBA6FC-FBD6-3F2F-C244-8B6B055DA569}"/>
                </a:ext>
              </a:extLst>
            </p:cNvPr>
            <p:cNvSpPr txBox="1"/>
            <p:nvPr/>
          </p:nvSpPr>
          <p:spPr>
            <a:xfrm>
              <a:off x="2120154" y="4798761"/>
              <a:ext cx="647934" cy="276999"/>
            </a:xfrm>
            <a:prstGeom prst="rect">
              <a:avLst/>
            </a:prstGeom>
            <a:noFill/>
          </p:spPr>
          <p:txBody>
            <a:bodyPr wrap="none" rtlCol="0">
              <a:spAutoFit/>
            </a:bodyPr>
            <a:lstStyle/>
            <a:p>
              <a:pPr algn="r"/>
              <a:r>
                <a:rPr lang="en-US" sz="1200" noProof="0" dirty="0"/>
                <a:t>$ 2 000</a:t>
              </a:r>
            </a:p>
          </p:txBody>
        </p:sp>
        <p:sp>
          <p:nvSpPr>
            <p:cNvPr id="45" name="ZoneTexte 44">
              <a:extLst>
                <a:ext uri="{FF2B5EF4-FFF2-40B4-BE49-F238E27FC236}">
                  <a16:creationId xmlns:a16="http://schemas.microsoft.com/office/drawing/2014/main" id="{7D230084-4B05-AE0D-B3A2-F8DE8EE4A25D}"/>
                </a:ext>
              </a:extLst>
            </p:cNvPr>
            <p:cNvSpPr txBox="1"/>
            <p:nvPr/>
          </p:nvSpPr>
          <p:spPr>
            <a:xfrm>
              <a:off x="2120154" y="4521877"/>
              <a:ext cx="647934" cy="276999"/>
            </a:xfrm>
            <a:prstGeom prst="rect">
              <a:avLst/>
            </a:prstGeom>
            <a:noFill/>
          </p:spPr>
          <p:txBody>
            <a:bodyPr wrap="none" rtlCol="0">
              <a:spAutoFit/>
            </a:bodyPr>
            <a:lstStyle/>
            <a:p>
              <a:pPr algn="r"/>
              <a:r>
                <a:rPr lang="en-US" sz="1200" noProof="0" dirty="0"/>
                <a:t>$ 4 000</a:t>
              </a:r>
            </a:p>
          </p:txBody>
        </p:sp>
        <p:sp>
          <p:nvSpPr>
            <p:cNvPr id="46" name="ZoneTexte 45">
              <a:extLst>
                <a:ext uri="{FF2B5EF4-FFF2-40B4-BE49-F238E27FC236}">
                  <a16:creationId xmlns:a16="http://schemas.microsoft.com/office/drawing/2014/main" id="{AC41C192-DE24-BB00-15C1-71E7A65D4953}"/>
                </a:ext>
              </a:extLst>
            </p:cNvPr>
            <p:cNvSpPr txBox="1"/>
            <p:nvPr/>
          </p:nvSpPr>
          <p:spPr>
            <a:xfrm>
              <a:off x="2120154" y="4244993"/>
              <a:ext cx="647934" cy="276999"/>
            </a:xfrm>
            <a:prstGeom prst="rect">
              <a:avLst/>
            </a:prstGeom>
            <a:noFill/>
          </p:spPr>
          <p:txBody>
            <a:bodyPr wrap="none" rtlCol="0">
              <a:spAutoFit/>
            </a:bodyPr>
            <a:lstStyle/>
            <a:p>
              <a:pPr algn="r"/>
              <a:r>
                <a:rPr lang="en-US" sz="1200" noProof="0" dirty="0"/>
                <a:t>$ 6 000</a:t>
              </a:r>
            </a:p>
          </p:txBody>
        </p:sp>
        <p:sp>
          <p:nvSpPr>
            <p:cNvPr id="47" name="ZoneTexte 46">
              <a:extLst>
                <a:ext uri="{FF2B5EF4-FFF2-40B4-BE49-F238E27FC236}">
                  <a16:creationId xmlns:a16="http://schemas.microsoft.com/office/drawing/2014/main" id="{F8273575-9832-1A95-0F95-3960FD1B188B}"/>
                </a:ext>
              </a:extLst>
            </p:cNvPr>
            <p:cNvSpPr txBox="1"/>
            <p:nvPr/>
          </p:nvSpPr>
          <p:spPr>
            <a:xfrm>
              <a:off x="2120154" y="3968109"/>
              <a:ext cx="647934" cy="276999"/>
            </a:xfrm>
            <a:prstGeom prst="rect">
              <a:avLst/>
            </a:prstGeom>
            <a:noFill/>
          </p:spPr>
          <p:txBody>
            <a:bodyPr wrap="none" rtlCol="0">
              <a:spAutoFit/>
            </a:bodyPr>
            <a:lstStyle/>
            <a:p>
              <a:pPr algn="r"/>
              <a:r>
                <a:rPr lang="en-US" sz="1200" noProof="0" dirty="0"/>
                <a:t>$ 8 000</a:t>
              </a:r>
            </a:p>
          </p:txBody>
        </p:sp>
        <p:sp>
          <p:nvSpPr>
            <p:cNvPr id="48" name="ZoneTexte 47">
              <a:extLst>
                <a:ext uri="{FF2B5EF4-FFF2-40B4-BE49-F238E27FC236}">
                  <a16:creationId xmlns:a16="http://schemas.microsoft.com/office/drawing/2014/main" id="{94624B99-06DA-3DBA-5512-26B713E39B90}"/>
                </a:ext>
              </a:extLst>
            </p:cNvPr>
            <p:cNvSpPr txBox="1"/>
            <p:nvPr/>
          </p:nvSpPr>
          <p:spPr>
            <a:xfrm>
              <a:off x="2041607" y="3691225"/>
              <a:ext cx="726481" cy="276999"/>
            </a:xfrm>
            <a:prstGeom prst="rect">
              <a:avLst/>
            </a:prstGeom>
            <a:noFill/>
          </p:spPr>
          <p:txBody>
            <a:bodyPr wrap="none" rtlCol="0">
              <a:spAutoFit/>
            </a:bodyPr>
            <a:lstStyle/>
            <a:p>
              <a:pPr algn="r"/>
              <a:r>
                <a:rPr lang="en-US" sz="1200" noProof="0" dirty="0"/>
                <a:t>$ 10 000</a:t>
              </a:r>
            </a:p>
          </p:txBody>
        </p:sp>
        <p:sp>
          <p:nvSpPr>
            <p:cNvPr id="49" name="ZoneTexte 48">
              <a:extLst>
                <a:ext uri="{FF2B5EF4-FFF2-40B4-BE49-F238E27FC236}">
                  <a16:creationId xmlns:a16="http://schemas.microsoft.com/office/drawing/2014/main" id="{078B71D0-900B-DBDD-E26A-BD78D450468B}"/>
                </a:ext>
              </a:extLst>
            </p:cNvPr>
            <p:cNvSpPr txBox="1"/>
            <p:nvPr/>
          </p:nvSpPr>
          <p:spPr>
            <a:xfrm>
              <a:off x="2041607" y="3414341"/>
              <a:ext cx="726481" cy="276999"/>
            </a:xfrm>
            <a:prstGeom prst="rect">
              <a:avLst/>
            </a:prstGeom>
            <a:noFill/>
          </p:spPr>
          <p:txBody>
            <a:bodyPr wrap="none" rtlCol="0">
              <a:spAutoFit/>
            </a:bodyPr>
            <a:lstStyle/>
            <a:p>
              <a:pPr algn="r"/>
              <a:r>
                <a:rPr lang="en-US" sz="1200" noProof="0" dirty="0"/>
                <a:t>$ 12 000</a:t>
              </a:r>
            </a:p>
          </p:txBody>
        </p:sp>
        <p:sp>
          <p:nvSpPr>
            <p:cNvPr id="50" name="ZoneTexte 49">
              <a:extLst>
                <a:ext uri="{FF2B5EF4-FFF2-40B4-BE49-F238E27FC236}">
                  <a16:creationId xmlns:a16="http://schemas.microsoft.com/office/drawing/2014/main" id="{F075D79C-455E-0486-EE60-F258D8E079A0}"/>
                </a:ext>
              </a:extLst>
            </p:cNvPr>
            <p:cNvSpPr txBox="1"/>
            <p:nvPr/>
          </p:nvSpPr>
          <p:spPr>
            <a:xfrm>
              <a:off x="2041607" y="3137457"/>
              <a:ext cx="726481" cy="276999"/>
            </a:xfrm>
            <a:prstGeom prst="rect">
              <a:avLst/>
            </a:prstGeom>
            <a:noFill/>
          </p:spPr>
          <p:txBody>
            <a:bodyPr wrap="none" rtlCol="0">
              <a:spAutoFit/>
            </a:bodyPr>
            <a:lstStyle/>
            <a:p>
              <a:pPr algn="r"/>
              <a:r>
                <a:rPr lang="en-US" sz="1200" noProof="0" dirty="0"/>
                <a:t>$ 14 000</a:t>
              </a:r>
            </a:p>
          </p:txBody>
        </p:sp>
        <p:sp>
          <p:nvSpPr>
            <p:cNvPr id="51" name="ZoneTexte 50">
              <a:extLst>
                <a:ext uri="{FF2B5EF4-FFF2-40B4-BE49-F238E27FC236}">
                  <a16:creationId xmlns:a16="http://schemas.microsoft.com/office/drawing/2014/main" id="{C0FA6506-0724-9AC9-EF37-FAD01F56B6D3}"/>
                </a:ext>
              </a:extLst>
            </p:cNvPr>
            <p:cNvSpPr txBox="1"/>
            <p:nvPr/>
          </p:nvSpPr>
          <p:spPr>
            <a:xfrm>
              <a:off x="2041607" y="2860573"/>
              <a:ext cx="726481" cy="276999"/>
            </a:xfrm>
            <a:prstGeom prst="rect">
              <a:avLst/>
            </a:prstGeom>
            <a:noFill/>
          </p:spPr>
          <p:txBody>
            <a:bodyPr wrap="none" rtlCol="0">
              <a:spAutoFit/>
            </a:bodyPr>
            <a:lstStyle/>
            <a:p>
              <a:pPr algn="r"/>
              <a:r>
                <a:rPr lang="en-US" sz="1200" noProof="0" dirty="0"/>
                <a:t>$ 16 000</a:t>
              </a:r>
            </a:p>
          </p:txBody>
        </p:sp>
        <p:sp>
          <p:nvSpPr>
            <p:cNvPr id="52" name="ZoneTexte 51">
              <a:extLst>
                <a:ext uri="{FF2B5EF4-FFF2-40B4-BE49-F238E27FC236}">
                  <a16:creationId xmlns:a16="http://schemas.microsoft.com/office/drawing/2014/main" id="{B0CE5F40-61A4-1BB6-FD75-5E7BBF447633}"/>
                </a:ext>
              </a:extLst>
            </p:cNvPr>
            <p:cNvSpPr txBox="1"/>
            <p:nvPr/>
          </p:nvSpPr>
          <p:spPr>
            <a:xfrm>
              <a:off x="2041607" y="2583689"/>
              <a:ext cx="726481" cy="276999"/>
            </a:xfrm>
            <a:prstGeom prst="rect">
              <a:avLst/>
            </a:prstGeom>
            <a:noFill/>
          </p:spPr>
          <p:txBody>
            <a:bodyPr wrap="none" rtlCol="0">
              <a:spAutoFit/>
            </a:bodyPr>
            <a:lstStyle/>
            <a:p>
              <a:pPr algn="r"/>
              <a:r>
                <a:rPr lang="en-US" sz="1200" noProof="0" dirty="0"/>
                <a:t>$ 18 000</a:t>
              </a:r>
            </a:p>
          </p:txBody>
        </p:sp>
        <p:sp>
          <p:nvSpPr>
            <p:cNvPr id="53" name="ZoneTexte 52">
              <a:extLst>
                <a:ext uri="{FF2B5EF4-FFF2-40B4-BE49-F238E27FC236}">
                  <a16:creationId xmlns:a16="http://schemas.microsoft.com/office/drawing/2014/main" id="{099DDB0B-3B16-75A8-7123-85003C9BF4BC}"/>
                </a:ext>
              </a:extLst>
            </p:cNvPr>
            <p:cNvSpPr txBox="1"/>
            <p:nvPr/>
          </p:nvSpPr>
          <p:spPr>
            <a:xfrm>
              <a:off x="2041607" y="2306805"/>
              <a:ext cx="726481" cy="276999"/>
            </a:xfrm>
            <a:prstGeom prst="rect">
              <a:avLst/>
            </a:prstGeom>
            <a:noFill/>
          </p:spPr>
          <p:txBody>
            <a:bodyPr wrap="none" rtlCol="0">
              <a:spAutoFit/>
            </a:bodyPr>
            <a:lstStyle/>
            <a:p>
              <a:pPr algn="r"/>
              <a:r>
                <a:rPr lang="en-US" sz="1200" noProof="0" dirty="0"/>
                <a:t>$ 20 000</a:t>
              </a:r>
            </a:p>
          </p:txBody>
        </p:sp>
        <p:sp>
          <p:nvSpPr>
            <p:cNvPr id="54" name="ZoneTexte 53">
              <a:extLst>
                <a:ext uri="{FF2B5EF4-FFF2-40B4-BE49-F238E27FC236}">
                  <a16:creationId xmlns:a16="http://schemas.microsoft.com/office/drawing/2014/main" id="{BE9A6422-04C7-1771-F260-389603F7402D}"/>
                </a:ext>
              </a:extLst>
            </p:cNvPr>
            <p:cNvSpPr txBox="1"/>
            <p:nvPr/>
          </p:nvSpPr>
          <p:spPr>
            <a:xfrm>
              <a:off x="2802348" y="5273173"/>
              <a:ext cx="839397" cy="276999"/>
            </a:xfrm>
            <a:prstGeom prst="rect">
              <a:avLst/>
            </a:prstGeom>
            <a:noFill/>
          </p:spPr>
          <p:txBody>
            <a:bodyPr wrap="none" rtlCol="0">
              <a:spAutoFit/>
            </a:bodyPr>
            <a:lstStyle/>
            <a:p>
              <a:pPr algn="ctr"/>
              <a:r>
                <a:rPr lang="en-US" sz="1200" noProof="0" dirty="0"/>
                <a:t>Total costs</a:t>
              </a:r>
            </a:p>
          </p:txBody>
        </p:sp>
        <p:sp>
          <p:nvSpPr>
            <p:cNvPr id="55" name="ZoneTexte 54">
              <a:extLst>
                <a:ext uri="{FF2B5EF4-FFF2-40B4-BE49-F238E27FC236}">
                  <a16:creationId xmlns:a16="http://schemas.microsoft.com/office/drawing/2014/main" id="{99273F9C-A6D5-48FC-3E0E-1EB53AEAA61B}"/>
                </a:ext>
              </a:extLst>
            </p:cNvPr>
            <p:cNvSpPr txBox="1"/>
            <p:nvPr/>
          </p:nvSpPr>
          <p:spPr>
            <a:xfrm>
              <a:off x="3700165" y="5273173"/>
              <a:ext cx="726482" cy="276999"/>
            </a:xfrm>
            <a:prstGeom prst="rect">
              <a:avLst/>
            </a:prstGeom>
            <a:noFill/>
          </p:spPr>
          <p:txBody>
            <a:bodyPr wrap="none" rtlCol="0">
              <a:spAutoFit/>
            </a:bodyPr>
            <a:lstStyle/>
            <a:p>
              <a:pPr algn="ctr"/>
              <a:r>
                <a:rPr lang="en-US" sz="1200" noProof="0" dirty="0"/>
                <a:t>All drugs</a:t>
              </a:r>
            </a:p>
          </p:txBody>
        </p:sp>
        <p:sp>
          <p:nvSpPr>
            <p:cNvPr id="56" name="ZoneTexte 55">
              <a:extLst>
                <a:ext uri="{FF2B5EF4-FFF2-40B4-BE49-F238E27FC236}">
                  <a16:creationId xmlns:a16="http://schemas.microsoft.com/office/drawing/2014/main" id="{9627F976-A028-920F-CB99-CF2359DB6178}"/>
                </a:ext>
              </a:extLst>
            </p:cNvPr>
            <p:cNvSpPr txBox="1"/>
            <p:nvPr/>
          </p:nvSpPr>
          <p:spPr>
            <a:xfrm>
              <a:off x="4501545" y="5273173"/>
              <a:ext cx="787396" cy="276999"/>
            </a:xfrm>
            <a:prstGeom prst="rect">
              <a:avLst/>
            </a:prstGeom>
            <a:noFill/>
          </p:spPr>
          <p:txBody>
            <a:bodyPr wrap="none" rtlCol="0">
              <a:spAutoFit/>
            </a:bodyPr>
            <a:lstStyle/>
            <a:p>
              <a:pPr algn="ctr"/>
              <a:r>
                <a:rPr lang="en-US" sz="1200" noProof="0" dirty="0"/>
                <a:t>HIV drugs</a:t>
              </a:r>
            </a:p>
          </p:txBody>
        </p:sp>
        <p:sp>
          <p:nvSpPr>
            <p:cNvPr id="57" name="ZoneTexte 56">
              <a:extLst>
                <a:ext uri="{FF2B5EF4-FFF2-40B4-BE49-F238E27FC236}">
                  <a16:creationId xmlns:a16="http://schemas.microsoft.com/office/drawing/2014/main" id="{17D67A47-AF3D-4936-89EA-B65663C4A205}"/>
                </a:ext>
              </a:extLst>
            </p:cNvPr>
            <p:cNvSpPr txBox="1"/>
            <p:nvPr/>
          </p:nvSpPr>
          <p:spPr>
            <a:xfrm>
              <a:off x="5280996" y="5273173"/>
              <a:ext cx="911211" cy="461665"/>
            </a:xfrm>
            <a:prstGeom prst="rect">
              <a:avLst/>
            </a:prstGeom>
            <a:noFill/>
          </p:spPr>
          <p:txBody>
            <a:bodyPr wrap="none" rtlCol="0">
              <a:spAutoFit/>
            </a:bodyPr>
            <a:lstStyle/>
            <a:p>
              <a:pPr algn="ctr"/>
              <a:r>
                <a:rPr lang="en-US" sz="1200" noProof="0" dirty="0"/>
                <a:t>Out-patient</a:t>
              </a:r>
              <a:br>
                <a:rPr lang="en-US" sz="1200" noProof="0" dirty="0"/>
              </a:br>
              <a:r>
                <a:rPr lang="en-US" sz="1200" noProof="0" dirty="0"/>
                <a:t>care</a:t>
              </a:r>
            </a:p>
          </p:txBody>
        </p:sp>
        <p:sp>
          <p:nvSpPr>
            <p:cNvPr id="58" name="ZoneTexte 57">
              <a:extLst>
                <a:ext uri="{FF2B5EF4-FFF2-40B4-BE49-F238E27FC236}">
                  <a16:creationId xmlns:a16="http://schemas.microsoft.com/office/drawing/2014/main" id="{DC0F1E2D-DEA3-29DB-AF27-A2CB15477272}"/>
                </a:ext>
              </a:extLst>
            </p:cNvPr>
            <p:cNvSpPr txBox="1"/>
            <p:nvPr/>
          </p:nvSpPr>
          <p:spPr>
            <a:xfrm>
              <a:off x="6146296" y="5273173"/>
              <a:ext cx="837473" cy="461665"/>
            </a:xfrm>
            <a:prstGeom prst="rect">
              <a:avLst/>
            </a:prstGeom>
            <a:noFill/>
          </p:spPr>
          <p:txBody>
            <a:bodyPr wrap="none" rtlCol="0">
              <a:spAutoFit/>
            </a:bodyPr>
            <a:lstStyle/>
            <a:p>
              <a:pPr algn="ctr"/>
              <a:r>
                <a:rPr lang="en-US" sz="1200" noProof="0" dirty="0"/>
                <a:t>All-patient</a:t>
              </a:r>
              <a:br>
                <a:rPr lang="en-US" sz="1200" noProof="0" dirty="0"/>
              </a:br>
              <a:r>
                <a:rPr lang="en-US" sz="1200" noProof="0" dirty="0"/>
                <a:t>care</a:t>
              </a:r>
            </a:p>
          </p:txBody>
        </p:sp>
        <p:sp>
          <p:nvSpPr>
            <p:cNvPr id="59" name="ZoneTexte 58">
              <a:extLst>
                <a:ext uri="{FF2B5EF4-FFF2-40B4-BE49-F238E27FC236}">
                  <a16:creationId xmlns:a16="http://schemas.microsoft.com/office/drawing/2014/main" id="{BDDFFA9C-BE87-D07F-042D-60BF22BC137D}"/>
                </a:ext>
              </a:extLst>
            </p:cNvPr>
            <p:cNvSpPr txBox="1"/>
            <p:nvPr/>
          </p:nvSpPr>
          <p:spPr>
            <a:xfrm>
              <a:off x="6828065" y="5273173"/>
              <a:ext cx="1156663" cy="461665"/>
            </a:xfrm>
            <a:prstGeom prst="rect">
              <a:avLst/>
            </a:prstGeom>
            <a:noFill/>
          </p:spPr>
          <p:txBody>
            <a:bodyPr wrap="none" rtlCol="0">
              <a:spAutoFit/>
            </a:bodyPr>
            <a:lstStyle/>
            <a:p>
              <a:pPr algn="ctr"/>
              <a:r>
                <a:rPr lang="en-US" sz="1200" noProof="0" dirty="0"/>
                <a:t>HIV-related</a:t>
              </a:r>
              <a:br>
                <a:rPr lang="en-US" sz="1200" noProof="0" dirty="0"/>
              </a:br>
              <a:r>
                <a:rPr lang="en-US" sz="1200" noProof="0" dirty="0"/>
                <a:t>hospitalizations</a:t>
              </a:r>
            </a:p>
          </p:txBody>
        </p:sp>
        <p:sp>
          <p:nvSpPr>
            <p:cNvPr id="60" name="ZoneTexte 59">
              <a:extLst>
                <a:ext uri="{FF2B5EF4-FFF2-40B4-BE49-F238E27FC236}">
                  <a16:creationId xmlns:a16="http://schemas.microsoft.com/office/drawing/2014/main" id="{5416B83D-B813-C959-0874-1979692E1F56}"/>
                </a:ext>
              </a:extLst>
            </p:cNvPr>
            <p:cNvSpPr txBox="1"/>
            <p:nvPr/>
          </p:nvSpPr>
          <p:spPr>
            <a:xfrm>
              <a:off x="7656629" y="5273173"/>
              <a:ext cx="1156663" cy="646331"/>
            </a:xfrm>
            <a:prstGeom prst="rect">
              <a:avLst/>
            </a:prstGeom>
            <a:noFill/>
          </p:spPr>
          <p:txBody>
            <a:bodyPr wrap="none" rtlCol="0">
              <a:spAutoFit/>
            </a:bodyPr>
            <a:lstStyle/>
            <a:p>
              <a:pPr algn="ctr"/>
              <a:r>
                <a:rPr lang="en-US" sz="1200" noProof="0" dirty="0"/>
                <a:t>Non-HIV</a:t>
              </a:r>
              <a:br>
                <a:rPr lang="en-US" sz="1200" noProof="0" dirty="0"/>
              </a:br>
              <a:r>
                <a:rPr lang="en-US" sz="1200" noProof="0" dirty="0"/>
                <a:t>related</a:t>
              </a:r>
              <a:br>
                <a:rPr lang="en-US" sz="1200" noProof="0" dirty="0"/>
              </a:br>
              <a:r>
                <a:rPr lang="en-US" sz="1200" noProof="0" dirty="0"/>
                <a:t>hospitalizations</a:t>
              </a:r>
            </a:p>
          </p:txBody>
        </p:sp>
        <p:sp>
          <p:nvSpPr>
            <p:cNvPr id="61" name="ZoneTexte 60">
              <a:extLst>
                <a:ext uri="{FF2B5EF4-FFF2-40B4-BE49-F238E27FC236}">
                  <a16:creationId xmlns:a16="http://schemas.microsoft.com/office/drawing/2014/main" id="{CAA288AF-7CDA-9247-8F18-7FDAA4374E4E}"/>
                </a:ext>
              </a:extLst>
            </p:cNvPr>
            <p:cNvSpPr txBox="1"/>
            <p:nvPr/>
          </p:nvSpPr>
          <p:spPr>
            <a:xfrm>
              <a:off x="8644217" y="5273173"/>
              <a:ext cx="864211" cy="276999"/>
            </a:xfrm>
            <a:prstGeom prst="rect">
              <a:avLst/>
            </a:prstGeom>
            <a:noFill/>
          </p:spPr>
          <p:txBody>
            <a:bodyPr wrap="none" rtlCol="0">
              <a:spAutoFit/>
            </a:bodyPr>
            <a:lstStyle/>
            <a:p>
              <a:pPr algn="ctr"/>
              <a:r>
                <a:rPr lang="en-US" sz="1200" noProof="0" dirty="0"/>
                <a:t>Home care</a:t>
              </a:r>
            </a:p>
          </p:txBody>
        </p:sp>
        <p:sp>
          <p:nvSpPr>
            <p:cNvPr id="62" name="Rectangle 34">
              <a:extLst>
                <a:ext uri="{FF2B5EF4-FFF2-40B4-BE49-F238E27FC236}">
                  <a16:creationId xmlns:a16="http://schemas.microsoft.com/office/drawing/2014/main" id="{C28FE231-3628-0174-8221-0428F3A0E947}"/>
                </a:ext>
              </a:extLst>
            </p:cNvPr>
            <p:cNvSpPr>
              <a:spLocks noChangeArrowheads="1"/>
            </p:cNvSpPr>
            <p:nvPr/>
          </p:nvSpPr>
          <p:spPr bwMode="auto">
            <a:xfrm>
              <a:off x="2867867" y="6002584"/>
              <a:ext cx="112713" cy="11271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63" name="Rectangle 35">
              <a:extLst>
                <a:ext uri="{FF2B5EF4-FFF2-40B4-BE49-F238E27FC236}">
                  <a16:creationId xmlns:a16="http://schemas.microsoft.com/office/drawing/2014/main" id="{A321C09C-CE33-631F-EFDD-2A7DB29391C8}"/>
                </a:ext>
              </a:extLst>
            </p:cNvPr>
            <p:cNvSpPr>
              <a:spLocks noChangeArrowheads="1"/>
            </p:cNvSpPr>
            <p:nvPr/>
          </p:nvSpPr>
          <p:spPr bwMode="auto">
            <a:xfrm>
              <a:off x="2867867" y="6192998"/>
              <a:ext cx="112713" cy="1127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noProof="0" dirty="0"/>
            </a:p>
          </p:txBody>
        </p:sp>
        <p:sp>
          <p:nvSpPr>
            <p:cNvPr id="57344" name="ZoneTexte 57343">
              <a:extLst>
                <a:ext uri="{FF2B5EF4-FFF2-40B4-BE49-F238E27FC236}">
                  <a16:creationId xmlns:a16="http://schemas.microsoft.com/office/drawing/2014/main" id="{EACD0216-12B8-C213-2EEB-9084F958C489}"/>
                </a:ext>
              </a:extLst>
            </p:cNvPr>
            <p:cNvSpPr txBox="1"/>
            <p:nvPr/>
          </p:nvSpPr>
          <p:spPr>
            <a:xfrm>
              <a:off x="2915713" y="5930458"/>
              <a:ext cx="612668" cy="461665"/>
            </a:xfrm>
            <a:prstGeom prst="rect">
              <a:avLst/>
            </a:prstGeom>
            <a:noFill/>
          </p:spPr>
          <p:txBody>
            <a:bodyPr wrap="none" rtlCol="0">
              <a:spAutoFit/>
            </a:bodyPr>
            <a:lstStyle/>
            <a:p>
              <a:pPr algn="ctr"/>
              <a:r>
                <a:rPr lang="en-US" sz="1200" noProof="0" dirty="0"/>
                <a:t>18 448</a:t>
              </a:r>
            </a:p>
            <a:p>
              <a:pPr algn="ctr"/>
              <a:r>
                <a:rPr lang="en-US" sz="1200" noProof="0" dirty="0"/>
                <a:t>8 455</a:t>
              </a:r>
            </a:p>
          </p:txBody>
        </p:sp>
        <p:sp>
          <p:nvSpPr>
            <p:cNvPr id="57345" name="ZoneTexte 57344">
              <a:extLst>
                <a:ext uri="{FF2B5EF4-FFF2-40B4-BE49-F238E27FC236}">
                  <a16:creationId xmlns:a16="http://schemas.microsoft.com/office/drawing/2014/main" id="{3AC10357-F0EB-F912-1E81-D9B213291EC6}"/>
                </a:ext>
              </a:extLst>
            </p:cNvPr>
            <p:cNvSpPr txBox="1"/>
            <p:nvPr/>
          </p:nvSpPr>
          <p:spPr>
            <a:xfrm>
              <a:off x="3796345" y="5930458"/>
              <a:ext cx="534122" cy="461665"/>
            </a:xfrm>
            <a:prstGeom prst="rect">
              <a:avLst/>
            </a:prstGeom>
            <a:noFill/>
          </p:spPr>
          <p:txBody>
            <a:bodyPr wrap="none" rtlCol="0">
              <a:spAutoFit/>
            </a:bodyPr>
            <a:lstStyle/>
            <a:p>
              <a:pPr algn="ctr"/>
              <a:r>
                <a:rPr lang="en-US" sz="1200" noProof="0" dirty="0"/>
                <a:t>8 539</a:t>
              </a:r>
            </a:p>
            <a:p>
              <a:pPr algn="ctr"/>
              <a:r>
                <a:rPr lang="en-US" sz="1200" noProof="0" dirty="0"/>
                <a:t>3 839</a:t>
              </a:r>
            </a:p>
          </p:txBody>
        </p:sp>
        <p:sp>
          <p:nvSpPr>
            <p:cNvPr id="57350" name="ZoneTexte 57349">
              <a:extLst>
                <a:ext uri="{FF2B5EF4-FFF2-40B4-BE49-F238E27FC236}">
                  <a16:creationId xmlns:a16="http://schemas.microsoft.com/office/drawing/2014/main" id="{1F029B25-4A7D-49E3-89A0-ADA365B97F51}"/>
                </a:ext>
              </a:extLst>
            </p:cNvPr>
            <p:cNvSpPr txBox="1"/>
            <p:nvPr/>
          </p:nvSpPr>
          <p:spPr>
            <a:xfrm>
              <a:off x="4628181" y="5930458"/>
              <a:ext cx="534122" cy="461665"/>
            </a:xfrm>
            <a:prstGeom prst="rect">
              <a:avLst/>
            </a:prstGeom>
            <a:noFill/>
          </p:spPr>
          <p:txBody>
            <a:bodyPr wrap="none" rtlCol="0">
              <a:spAutoFit/>
            </a:bodyPr>
            <a:lstStyle/>
            <a:p>
              <a:pPr algn="ctr"/>
              <a:r>
                <a:rPr lang="en-US" sz="1200" noProof="0" dirty="0"/>
                <a:t>7 918</a:t>
              </a:r>
            </a:p>
            <a:p>
              <a:pPr algn="ctr"/>
              <a:r>
                <a:rPr lang="en-US" sz="1200" noProof="0" dirty="0"/>
                <a:t>3 780</a:t>
              </a:r>
            </a:p>
          </p:txBody>
        </p:sp>
        <p:sp>
          <p:nvSpPr>
            <p:cNvPr id="57351" name="ZoneTexte 57350">
              <a:extLst>
                <a:ext uri="{FF2B5EF4-FFF2-40B4-BE49-F238E27FC236}">
                  <a16:creationId xmlns:a16="http://schemas.microsoft.com/office/drawing/2014/main" id="{E9BDA00E-9C12-57B5-A3C1-813F7CEC6E91}"/>
                </a:ext>
              </a:extLst>
            </p:cNvPr>
            <p:cNvSpPr txBox="1"/>
            <p:nvPr/>
          </p:nvSpPr>
          <p:spPr>
            <a:xfrm>
              <a:off x="5469541" y="5930458"/>
              <a:ext cx="534122" cy="461665"/>
            </a:xfrm>
            <a:prstGeom prst="rect">
              <a:avLst/>
            </a:prstGeom>
            <a:noFill/>
          </p:spPr>
          <p:txBody>
            <a:bodyPr wrap="none" rtlCol="0">
              <a:spAutoFit/>
            </a:bodyPr>
            <a:lstStyle/>
            <a:p>
              <a:pPr algn="ctr"/>
              <a:r>
                <a:rPr lang="en-US" sz="1200" noProof="0" dirty="0"/>
                <a:t>3 015</a:t>
              </a:r>
            </a:p>
            <a:p>
              <a:pPr algn="ctr"/>
              <a:r>
                <a:rPr lang="en-US" sz="1200" noProof="0" dirty="0"/>
                <a:t>2 284</a:t>
              </a:r>
            </a:p>
          </p:txBody>
        </p:sp>
        <p:sp>
          <p:nvSpPr>
            <p:cNvPr id="57352" name="ZoneTexte 57351">
              <a:extLst>
                <a:ext uri="{FF2B5EF4-FFF2-40B4-BE49-F238E27FC236}">
                  <a16:creationId xmlns:a16="http://schemas.microsoft.com/office/drawing/2014/main" id="{B5BDF26D-6382-DAA3-12A7-3811FE4A282A}"/>
                </a:ext>
              </a:extLst>
            </p:cNvPr>
            <p:cNvSpPr txBox="1"/>
            <p:nvPr/>
          </p:nvSpPr>
          <p:spPr>
            <a:xfrm>
              <a:off x="6297972" y="5930458"/>
              <a:ext cx="534122" cy="461665"/>
            </a:xfrm>
            <a:prstGeom prst="rect">
              <a:avLst/>
            </a:prstGeom>
            <a:noFill/>
          </p:spPr>
          <p:txBody>
            <a:bodyPr wrap="none" rtlCol="0">
              <a:spAutoFit/>
            </a:bodyPr>
            <a:lstStyle/>
            <a:p>
              <a:pPr algn="ctr"/>
              <a:r>
                <a:rPr lang="en-US" sz="1200" noProof="0" dirty="0"/>
                <a:t>6 162</a:t>
              </a:r>
            </a:p>
            <a:p>
              <a:pPr algn="ctr"/>
              <a:r>
                <a:rPr lang="en-US" sz="1200" noProof="0" dirty="0"/>
                <a:t>2 308</a:t>
              </a:r>
            </a:p>
          </p:txBody>
        </p:sp>
        <p:sp>
          <p:nvSpPr>
            <p:cNvPr id="57353" name="ZoneTexte 57352">
              <a:extLst>
                <a:ext uri="{FF2B5EF4-FFF2-40B4-BE49-F238E27FC236}">
                  <a16:creationId xmlns:a16="http://schemas.microsoft.com/office/drawing/2014/main" id="{7C0CE922-C166-3BE5-BDEB-379FB771FC34}"/>
                </a:ext>
              </a:extLst>
            </p:cNvPr>
            <p:cNvSpPr txBox="1"/>
            <p:nvPr/>
          </p:nvSpPr>
          <p:spPr>
            <a:xfrm>
              <a:off x="7139336" y="5930458"/>
              <a:ext cx="534122" cy="461665"/>
            </a:xfrm>
            <a:prstGeom prst="rect">
              <a:avLst/>
            </a:prstGeom>
            <a:noFill/>
          </p:spPr>
          <p:txBody>
            <a:bodyPr wrap="none" rtlCol="0">
              <a:spAutoFit/>
            </a:bodyPr>
            <a:lstStyle/>
            <a:p>
              <a:pPr algn="ctr"/>
              <a:r>
                <a:rPr lang="en-US" sz="1200" noProof="0" dirty="0"/>
                <a:t>5 431</a:t>
              </a:r>
            </a:p>
            <a:p>
              <a:pPr algn="ctr"/>
              <a:r>
                <a:rPr lang="en-US" sz="1200" noProof="0" dirty="0"/>
                <a:t>365</a:t>
              </a:r>
            </a:p>
          </p:txBody>
        </p:sp>
        <p:sp>
          <p:nvSpPr>
            <p:cNvPr id="57354" name="ZoneTexte 57353">
              <a:extLst>
                <a:ext uri="{FF2B5EF4-FFF2-40B4-BE49-F238E27FC236}">
                  <a16:creationId xmlns:a16="http://schemas.microsoft.com/office/drawing/2014/main" id="{F869D601-CB96-9EDC-BFE2-2ADA69B79C2C}"/>
                </a:ext>
              </a:extLst>
            </p:cNvPr>
            <p:cNvSpPr txBox="1"/>
            <p:nvPr/>
          </p:nvSpPr>
          <p:spPr>
            <a:xfrm>
              <a:off x="7967901" y="5930458"/>
              <a:ext cx="534122" cy="461665"/>
            </a:xfrm>
            <a:prstGeom prst="rect">
              <a:avLst/>
            </a:prstGeom>
            <a:noFill/>
          </p:spPr>
          <p:txBody>
            <a:bodyPr wrap="none" rtlCol="0">
              <a:spAutoFit/>
            </a:bodyPr>
            <a:lstStyle/>
            <a:p>
              <a:pPr algn="ctr"/>
              <a:r>
                <a:rPr lang="en-US" sz="1200" noProof="0" dirty="0"/>
                <a:t>736</a:t>
              </a:r>
            </a:p>
            <a:p>
              <a:pPr algn="ctr"/>
              <a:r>
                <a:rPr lang="en-US" sz="1200" noProof="0" dirty="0"/>
                <a:t>1 943</a:t>
              </a:r>
            </a:p>
          </p:txBody>
        </p:sp>
        <p:sp>
          <p:nvSpPr>
            <p:cNvPr id="57355" name="ZoneTexte 57354">
              <a:extLst>
                <a:ext uri="{FF2B5EF4-FFF2-40B4-BE49-F238E27FC236}">
                  <a16:creationId xmlns:a16="http://schemas.microsoft.com/office/drawing/2014/main" id="{32E40107-BA15-5667-3B65-E92DCFC6500A}"/>
                </a:ext>
              </a:extLst>
            </p:cNvPr>
            <p:cNvSpPr txBox="1"/>
            <p:nvPr/>
          </p:nvSpPr>
          <p:spPr>
            <a:xfrm>
              <a:off x="8866168" y="5930458"/>
              <a:ext cx="420308" cy="461665"/>
            </a:xfrm>
            <a:prstGeom prst="rect">
              <a:avLst/>
            </a:prstGeom>
            <a:noFill/>
          </p:spPr>
          <p:txBody>
            <a:bodyPr wrap="none" rtlCol="0">
              <a:spAutoFit/>
            </a:bodyPr>
            <a:lstStyle/>
            <a:p>
              <a:pPr algn="ctr"/>
              <a:r>
                <a:rPr lang="en-US" sz="1200" noProof="0" dirty="0"/>
                <a:t>817</a:t>
              </a:r>
            </a:p>
            <a:p>
              <a:pPr algn="ctr"/>
              <a:r>
                <a:rPr lang="en-US" sz="1200" noProof="0" dirty="0"/>
                <a:t>35</a:t>
              </a:r>
            </a:p>
          </p:txBody>
        </p:sp>
        <p:sp>
          <p:nvSpPr>
            <p:cNvPr id="57356" name="ZoneTexte 57355">
              <a:extLst>
                <a:ext uri="{FF2B5EF4-FFF2-40B4-BE49-F238E27FC236}">
                  <a16:creationId xmlns:a16="http://schemas.microsoft.com/office/drawing/2014/main" id="{5E112746-DC19-5745-836C-0D6F21417949}"/>
                </a:ext>
              </a:extLst>
            </p:cNvPr>
            <p:cNvSpPr txBox="1"/>
            <p:nvPr/>
          </p:nvSpPr>
          <p:spPr>
            <a:xfrm>
              <a:off x="2794315" y="5701716"/>
              <a:ext cx="263214" cy="276999"/>
            </a:xfrm>
            <a:prstGeom prst="rect">
              <a:avLst/>
            </a:prstGeom>
            <a:noFill/>
          </p:spPr>
          <p:txBody>
            <a:bodyPr wrap="none" rtlCol="0">
              <a:spAutoFit/>
            </a:bodyPr>
            <a:lstStyle/>
            <a:p>
              <a:pPr algn="ctr"/>
              <a:r>
                <a:rPr lang="en-US" sz="1200" noProof="0" dirty="0"/>
                <a:t>$</a:t>
              </a:r>
            </a:p>
          </p:txBody>
        </p:sp>
      </p:grpSp>
    </p:spTree>
    <p:extLst>
      <p:ext uri="{BB962C8B-B14F-4D97-AF65-F5344CB8AC3E}">
        <p14:creationId xmlns:p14="http://schemas.microsoft.com/office/powerpoint/2010/main" val="37837773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7DE65-AF34-3053-0F0E-70F0CE278543}"/>
              </a:ext>
            </a:extLst>
          </p:cNvPr>
          <p:cNvSpPr>
            <a:spLocks noGrp="1"/>
          </p:cNvSpPr>
          <p:nvPr>
            <p:ph type="ctrTitle"/>
          </p:nvPr>
        </p:nvSpPr>
        <p:spPr>
          <a:xfrm>
            <a:off x="1219200" y="2865442"/>
            <a:ext cx="10363200" cy="1470025"/>
          </a:xfrm>
        </p:spPr>
        <p:txBody>
          <a:bodyPr>
            <a:normAutofit/>
          </a:bodyPr>
          <a:lstStyle/>
          <a:p>
            <a:r>
              <a:rPr lang="fr-FR" sz="4800" dirty="0" err="1"/>
              <a:t>Therapeutic</a:t>
            </a:r>
            <a:r>
              <a:rPr lang="fr-FR" sz="4800" dirty="0"/>
              <a:t> </a:t>
            </a:r>
            <a:r>
              <a:rPr lang="fr-FR" sz="4800" dirty="0" err="1"/>
              <a:t>strategies</a:t>
            </a:r>
            <a:endParaRPr lang="fr-FR" sz="4800" dirty="0"/>
          </a:p>
        </p:txBody>
      </p:sp>
      <p:sp>
        <p:nvSpPr>
          <p:cNvPr id="6" name="Sous-titre 5">
            <a:extLst>
              <a:ext uri="{FF2B5EF4-FFF2-40B4-BE49-F238E27FC236}">
                <a16:creationId xmlns:a16="http://schemas.microsoft.com/office/drawing/2014/main" id="{F268CA12-CAB7-0654-B1C2-F67F7C117D08}"/>
              </a:ext>
            </a:extLst>
          </p:cNvPr>
          <p:cNvSpPr>
            <a:spLocks noGrp="1"/>
          </p:cNvSpPr>
          <p:nvPr>
            <p:ph type="subTitle" idx="1"/>
          </p:nvPr>
        </p:nvSpPr>
        <p:spPr/>
        <p:txBody>
          <a:bodyPr/>
          <a:lstStyle/>
          <a:p>
            <a:endParaRPr lang="fr-FR"/>
          </a:p>
        </p:txBody>
      </p:sp>
      <p:sp>
        <p:nvSpPr>
          <p:cNvPr id="7" name="Rectangle 6">
            <a:extLst>
              <a:ext uri="{FF2B5EF4-FFF2-40B4-BE49-F238E27FC236}">
                <a16:creationId xmlns:a16="http://schemas.microsoft.com/office/drawing/2014/main" id="{A62400B8-6CE0-0806-B199-0EF205FEB312}"/>
              </a:ext>
            </a:extLst>
          </p:cNvPr>
          <p:cNvSpPr/>
          <p:nvPr/>
        </p:nvSpPr>
        <p:spPr>
          <a:xfrm>
            <a:off x="3291840" y="323557"/>
            <a:ext cx="5401994" cy="1470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9266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BE71101-9D77-79FC-7DD5-B1B4EB9E04C4}"/>
              </a:ext>
            </a:extLst>
          </p:cNvPr>
          <p:cNvSpPr>
            <a:spLocks noGrp="1"/>
          </p:cNvSpPr>
          <p:nvPr>
            <p:ph type="title"/>
          </p:nvPr>
        </p:nvSpPr>
        <p:spPr>
          <a:xfrm>
            <a:off x="609600" y="0"/>
            <a:ext cx="8466034" cy="1491539"/>
          </a:xfrm>
        </p:spPr>
        <p:txBody>
          <a:bodyPr>
            <a:normAutofit/>
          </a:bodyPr>
          <a:lstStyle/>
          <a:p>
            <a:r>
              <a:rPr lang="fr-FR" dirty="0"/>
              <a:t>DOLCE: DTG/3TC vs DTG + TDF/XTC ART </a:t>
            </a:r>
            <a:r>
              <a:rPr lang="fr-FR" dirty="0" err="1"/>
              <a:t>naive</a:t>
            </a:r>
            <a:r>
              <a:rPr lang="fr-FR" dirty="0"/>
              <a:t> </a:t>
            </a:r>
            <a:r>
              <a:rPr lang="fr-FR" dirty="0" err="1"/>
              <a:t>with</a:t>
            </a:r>
            <a:r>
              <a:rPr lang="fr-FR" dirty="0"/>
              <a:t> CD4 &lt; 200/mm</a:t>
            </a:r>
            <a:r>
              <a:rPr lang="fr-FR" baseline="30000" dirty="0"/>
              <a:t>3</a:t>
            </a:r>
            <a:r>
              <a:rPr lang="fr-FR" dirty="0"/>
              <a:t> </a:t>
            </a:r>
          </a:p>
        </p:txBody>
      </p:sp>
      <p:sp>
        <p:nvSpPr>
          <p:cNvPr id="10" name="Espace réservé du contenu 9">
            <a:extLst>
              <a:ext uri="{FF2B5EF4-FFF2-40B4-BE49-F238E27FC236}">
                <a16:creationId xmlns:a16="http://schemas.microsoft.com/office/drawing/2014/main" id="{142FCDFC-C6F7-BE20-5F4F-4D5C0A8B1CC0}"/>
              </a:ext>
            </a:extLst>
          </p:cNvPr>
          <p:cNvSpPr>
            <a:spLocks noGrp="1"/>
          </p:cNvSpPr>
          <p:nvPr>
            <p:ph idx="1"/>
          </p:nvPr>
        </p:nvSpPr>
        <p:spPr>
          <a:xfrm>
            <a:off x="609600" y="1790700"/>
            <a:ext cx="10972800" cy="4335466"/>
          </a:xfrm>
        </p:spPr>
        <p:txBody>
          <a:bodyPr>
            <a:normAutofit/>
          </a:bodyPr>
          <a:lstStyle/>
          <a:p>
            <a:r>
              <a:rPr lang="en-US" altLang="es-AR" sz="2000" dirty="0"/>
              <a:t>Phase IV, exploratory, open-label , multicenter study including naïve PLWHIV </a:t>
            </a:r>
            <a:br>
              <a:rPr lang="en-US" altLang="es-AR" sz="2000" dirty="0"/>
            </a:br>
            <a:r>
              <a:rPr lang="en-US" altLang="es-AR" sz="2000" dirty="0"/>
              <a:t>(11 sites in Argentina and Brazil)</a:t>
            </a:r>
          </a:p>
        </p:txBody>
      </p:sp>
      <p:sp>
        <p:nvSpPr>
          <p:cNvPr id="12" name="ZoneTexte 11">
            <a:extLst>
              <a:ext uri="{FF2B5EF4-FFF2-40B4-BE49-F238E27FC236}">
                <a16:creationId xmlns:a16="http://schemas.microsoft.com/office/drawing/2014/main" id="{FE959A99-1964-1A90-FFE9-DFF219329FC0}"/>
              </a:ext>
            </a:extLst>
          </p:cNvPr>
          <p:cNvSpPr txBox="1"/>
          <p:nvPr/>
        </p:nvSpPr>
        <p:spPr>
          <a:xfrm>
            <a:off x="609601" y="5403889"/>
            <a:ext cx="5498603" cy="1241620"/>
          </a:xfrm>
          <a:prstGeom prst="rect">
            <a:avLst/>
          </a:prstGeom>
          <a:noFill/>
        </p:spPr>
        <p:txBody>
          <a:bodyPr wrap="none" lIns="91431" tIns="45719" rIns="91431" bIns="45719" rtlCol="0">
            <a:spAutoFit/>
          </a:bodyPr>
          <a:lstStyle/>
          <a:p>
            <a:pPr defTabSz="914264"/>
            <a:r>
              <a:rPr lang="fr-FR" sz="1867" dirty="0">
                <a:solidFill>
                  <a:srgbClr val="0070C0"/>
                </a:solidFill>
                <a:latin typeface="Calibri"/>
              </a:rPr>
              <a:t>AT BASELINE</a:t>
            </a:r>
          </a:p>
          <a:p>
            <a:pPr defTabSz="914264"/>
            <a:r>
              <a:rPr lang="fr-FR" sz="1867" dirty="0">
                <a:solidFill>
                  <a:prstClr val="black"/>
                </a:solidFill>
                <a:latin typeface="Calibri"/>
              </a:rPr>
              <a:t>CD4/mm</a:t>
            </a:r>
            <a:r>
              <a:rPr lang="fr-FR" sz="1867" baseline="30000" dirty="0">
                <a:solidFill>
                  <a:prstClr val="black"/>
                </a:solidFill>
                <a:latin typeface="Calibri"/>
              </a:rPr>
              <a:t>3</a:t>
            </a:r>
            <a:r>
              <a:rPr lang="fr-FR" sz="1867" dirty="0">
                <a:solidFill>
                  <a:prstClr val="black"/>
                </a:solidFill>
                <a:latin typeface="Calibri"/>
              </a:rPr>
              <a:t>, median (IQR): 116 (53 – 188)</a:t>
            </a:r>
          </a:p>
          <a:p>
            <a:pPr defTabSz="914264"/>
            <a:r>
              <a:rPr lang="fr-FR" sz="1867" dirty="0">
                <a:solidFill>
                  <a:prstClr val="black"/>
                </a:solidFill>
                <a:latin typeface="Calibri"/>
              </a:rPr>
              <a:t>HIV RNA &gt; 100 000 c/ml: 61.3 % ; &gt; 500 000 c/ml: 23 %</a:t>
            </a:r>
          </a:p>
          <a:p>
            <a:pPr defTabSz="914264"/>
            <a:r>
              <a:rPr lang="fr-FR" sz="1867" dirty="0">
                <a:solidFill>
                  <a:prstClr val="black"/>
                </a:solidFill>
                <a:latin typeface="Calibri"/>
              </a:rPr>
              <a:t>CDC stage C: 33%</a:t>
            </a:r>
          </a:p>
        </p:txBody>
      </p:sp>
      <p:grpSp>
        <p:nvGrpSpPr>
          <p:cNvPr id="3" name="Groupe 2">
            <a:extLst>
              <a:ext uri="{FF2B5EF4-FFF2-40B4-BE49-F238E27FC236}">
                <a16:creationId xmlns:a16="http://schemas.microsoft.com/office/drawing/2014/main" id="{9FA6C4F4-2BF7-2470-1CA7-9249D899133F}"/>
              </a:ext>
            </a:extLst>
          </p:cNvPr>
          <p:cNvGrpSpPr/>
          <p:nvPr/>
        </p:nvGrpSpPr>
        <p:grpSpPr>
          <a:xfrm>
            <a:off x="847898" y="2610280"/>
            <a:ext cx="11122832" cy="2740395"/>
            <a:chOff x="905048" y="2391205"/>
            <a:chExt cx="11122831" cy="2740394"/>
          </a:xfrm>
        </p:grpSpPr>
        <p:sp>
          <p:nvSpPr>
            <p:cNvPr id="5" name="Rectangle 11">
              <a:extLst>
                <a:ext uri="{FF2B5EF4-FFF2-40B4-BE49-F238E27FC236}">
                  <a16:creationId xmlns:a16="http://schemas.microsoft.com/office/drawing/2014/main" id="{518CCC20-77AB-DBD3-9BE6-9E0BE2F63F20}"/>
                </a:ext>
              </a:extLst>
            </p:cNvPr>
            <p:cNvSpPr>
              <a:spLocks noChangeArrowheads="1"/>
            </p:cNvSpPr>
            <p:nvPr/>
          </p:nvSpPr>
          <p:spPr bwMode="auto">
            <a:xfrm>
              <a:off x="905048" y="2840559"/>
              <a:ext cx="2793077" cy="1950872"/>
            </a:xfrm>
            <a:prstGeom prst="roundRect">
              <a:avLst/>
            </a:prstGeom>
            <a:ln>
              <a:solidFill>
                <a:srgbClr val="0070C0"/>
              </a:solidFill>
              <a:headEnd/>
              <a:tailEnd/>
            </a:ln>
          </p:spPr>
          <p:style>
            <a:lnRef idx="2">
              <a:schemeClr val="accent1"/>
            </a:lnRef>
            <a:fillRef idx="1">
              <a:schemeClr val="lt1"/>
            </a:fillRef>
            <a:effectRef idx="0">
              <a:schemeClr val="accent1"/>
            </a:effectRef>
            <a:fontRef idx="minor">
              <a:schemeClr val="dk1"/>
            </a:fontRef>
          </p:style>
          <p:txBody>
            <a:bodyPr lIns="120000" tIns="62400" rIns="120000" bIns="62400" anchor="ctr"/>
            <a:lstStyle/>
            <a:p>
              <a:pPr defTabSz="914264">
                <a:lnSpc>
                  <a:spcPct val="90000"/>
                </a:lnSpc>
                <a:spcBef>
                  <a:spcPct val="20000"/>
                </a:spcBef>
                <a:buClr>
                  <a:srgbClr val="FFFF00"/>
                </a:buClr>
              </a:pPr>
              <a:r>
                <a:rPr lang="en-GB" altLang="es-AR" sz="1600" dirty="0">
                  <a:solidFill>
                    <a:prstClr val="black"/>
                  </a:solidFill>
                  <a:latin typeface="Calibri"/>
                  <a:cs typeface="Calibri" panose="020F0502020204030204" pitchFamily="34" charset="0"/>
                </a:rPr>
                <a:t>ARV- naïve, </a:t>
              </a:r>
            </a:p>
            <a:p>
              <a:pPr defTabSz="914264">
                <a:lnSpc>
                  <a:spcPct val="90000"/>
                </a:lnSpc>
                <a:spcBef>
                  <a:spcPct val="20000"/>
                </a:spcBef>
                <a:buClr>
                  <a:srgbClr val="FFFF00"/>
                </a:buClr>
              </a:pPr>
              <a:r>
                <a:rPr lang="en-GB" altLang="es-AR" sz="1600" dirty="0">
                  <a:solidFill>
                    <a:prstClr val="black"/>
                  </a:solidFill>
                  <a:latin typeface="Calibri"/>
                  <a:cs typeface="Calibri" panose="020F0502020204030204" pitchFamily="34" charset="0"/>
                </a:rPr>
                <a:t> </a:t>
              </a:r>
              <a:r>
                <a:rPr lang="en-GB" altLang="es-AR" sz="1600" dirty="0">
                  <a:solidFill>
                    <a:prstClr val="black"/>
                  </a:solidFill>
                  <a:latin typeface="Calibri"/>
                  <a:cs typeface="Calibri" panose="020F0502020204030204" pitchFamily="34" charset="0"/>
                  <a:sym typeface="Symbol" pitchFamily="18" charset="2"/>
                </a:rPr>
                <a:t></a:t>
              </a:r>
              <a:r>
                <a:rPr lang="en-GB" altLang="es-AR" sz="1600" dirty="0">
                  <a:solidFill>
                    <a:prstClr val="black"/>
                  </a:solidFill>
                  <a:latin typeface="Calibri"/>
                  <a:cs typeface="Calibri" panose="020F0502020204030204" pitchFamily="34" charset="0"/>
                </a:rPr>
                <a:t>18 years old</a:t>
              </a:r>
            </a:p>
            <a:p>
              <a:pPr defTabSz="914264">
                <a:lnSpc>
                  <a:spcPct val="90000"/>
                </a:lnSpc>
                <a:spcBef>
                  <a:spcPct val="20000"/>
                </a:spcBef>
                <a:buClr>
                  <a:srgbClr val="FFFF00"/>
                </a:buClr>
              </a:pPr>
              <a:r>
                <a:rPr lang="es-ES" sz="1600" dirty="0">
                  <a:solidFill>
                    <a:prstClr val="black"/>
                  </a:solidFill>
                  <a:latin typeface="Calibri"/>
                  <a:cs typeface="Calibri" panose="020F0502020204030204" pitchFamily="34" charset="0"/>
                  <a:sym typeface="Poppins"/>
                </a:rPr>
                <a:t>CD4 ≤ 200/mm</a:t>
              </a:r>
              <a:r>
                <a:rPr lang="es-ES" sz="1600" baseline="30000" dirty="0">
                  <a:solidFill>
                    <a:prstClr val="black"/>
                  </a:solidFill>
                  <a:latin typeface="Calibri"/>
                  <a:cs typeface="Calibri" panose="020F0502020204030204" pitchFamily="34" charset="0"/>
                  <a:sym typeface="Poppins"/>
                </a:rPr>
                <a:t>3</a:t>
              </a:r>
              <a:endParaRPr lang="en-GB" altLang="es-AR" sz="1600" baseline="30000" dirty="0">
                <a:solidFill>
                  <a:prstClr val="black"/>
                </a:solidFill>
                <a:latin typeface="Calibri"/>
                <a:cs typeface="Calibri" panose="020F0502020204030204" pitchFamily="34" charset="0"/>
              </a:endParaRPr>
            </a:p>
            <a:p>
              <a:pPr defTabSz="914264">
                <a:lnSpc>
                  <a:spcPct val="90000"/>
                </a:lnSpc>
                <a:spcBef>
                  <a:spcPct val="20000"/>
                </a:spcBef>
                <a:buClr>
                  <a:srgbClr val="FFFF00"/>
                </a:buClr>
              </a:pPr>
              <a:r>
                <a:rPr lang="en-GB" altLang="es-AR" sz="1600" dirty="0">
                  <a:solidFill>
                    <a:prstClr val="black"/>
                  </a:solidFill>
                  <a:latin typeface="Calibri"/>
                  <a:cs typeface="Calibri" panose="020F0502020204030204" pitchFamily="34" charset="0"/>
                </a:rPr>
                <a:t>HIV-1 RNA &gt; 1 000 c/mL, </a:t>
              </a:r>
              <a:br>
                <a:rPr lang="en-GB" altLang="es-AR" sz="1600" dirty="0">
                  <a:solidFill>
                    <a:prstClr val="black"/>
                  </a:solidFill>
                  <a:latin typeface="Calibri"/>
                  <a:cs typeface="Calibri" panose="020F0502020204030204" pitchFamily="34" charset="0"/>
                </a:rPr>
              </a:br>
              <a:r>
                <a:rPr lang="en-GB" altLang="es-AR" sz="1600" dirty="0">
                  <a:solidFill>
                    <a:prstClr val="black"/>
                  </a:solidFill>
                  <a:latin typeface="Calibri"/>
                  <a:cs typeface="Calibri" panose="020F0502020204030204" pitchFamily="34" charset="0"/>
                </a:rPr>
                <a:t>no upper limit</a:t>
              </a:r>
              <a:endParaRPr lang="en-US" altLang="es-AR" sz="1600" dirty="0">
                <a:solidFill>
                  <a:prstClr val="black"/>
                </a:solidFill>
                <a:latin typeface="Calibri"/>
                <a:cs typeface="Calibri" panose="020F0502020204030204" pitchFamily="34" charset="0"/>
              </a:endParaRPr>
            </a:p>
            <a:p>
              <a:pPr defTabSz="914264">
                <a:lnSpc>
                  <a:spcPct val="90000"/>
                </a:lnSpc>
                <a:spcBef>
                  <a:spcPct val="20000"/>
                </a:spcBef>
                <a:buClr>
                  <a:srgbClr val="FFFF00"/>
                </a:buClr>
              </a:pPr>
              <a:r>
                <a:rPr lang="es-AR" altLang="es-AR" sz="1600" dirty="0" err="1">
                  <a:solidFill>
                    <a:prstClr val="black"/>
                  </a:solidFill>
                  <a:latin typeface="Calibri"/>
                  <a:cs typeface="Calibri" panose="020F0502020204030204" pitchFamily="34" charset="0"/>
                </a:rPr>
                <a:t>HBs</a:t>
              </a:r>
              <a:r>
                <a:rPr lang="es-AR" altLang="es-AR" sz="1600" dirty="0">
                  <a:solidFill>
                    <a:prstClr val="black"/>
                  </a:solidFill>
                  <a:latin typeface="Calibri"/>
                  <a:cs typeface="Calibri" panose="020F0502020204030204" pitchFamily="34" charset="0"/>
                </a:rPr>
                <a:t> Ag negative</a:t>
              </a:r>
              <a:endParaRPr lang="en-US" altLang="es-AR" sz="1600" dirty="0">
                <a:solidFill>
                  <a:prstClr val="black"/>
                </a:solidFill>
                <a:latin typeface="Calibri"/>
                <a:cs typeface="Calibri" panose="020F0502020204030204" pitchFamily="34" charset="0"/>
              </a:endParaRPr>
            </a:p>
          </p:txBody>
        </p:sp>
        <p:sp>
          <p:nvSpPr>
            <p:cNvPr id="6" name="Rectangle 7">
              <a:extLst>
                <a:ext uri="{FF2B5EF4-FFF2-40B4-BE49-F238E27FC236}">
                  <a16:creationId xmlns:a16="http://schemas.microsoft.com/office/drawing/2014/main" id="{7C74FB65-3441-DCB8-07AD-75B2F11D51AE}"/>
                </a:ext>
              </a:extLst>
            </p:cNvPr>
            <p:cNvSpPr>
              <a:spLocks noChangeArrowheads="1"/>
            </p:cNvSpPr>
            <p:nvPr/>
          </p:nvSpPr>
          <p:spPr bwMode="auto">
            <a:xfrm>
              <a:off x="6490952" y="4057651"/>
              <a:ext cx="3536574" cy="1073948"/>
            </a:xfrm>
            <a:prstGeom prst="roundRect">
              <a:avLst/>
            </a:prstGeom>
            <a:solidFill>
              <a:srgbClr val="C00000"/>
            </a:solidFill>
            <a:ln w="9525">
              <a:noFill/>
              <a:miter lim="800000"/>
              <a:headEnd/>
              <a:tailEnd/>
            </a:ln>
            <a:effectLst/>
          </p:spPr>
          <p:txBody>
            <a:bodyPr wrap="none" anchor="ctr">
              <a:noAutofit/>
            </a:bodyPr>
            <a:lstStyle/>
            <a:p>
              <a:pPr algn="ctr" defTabSz="914264">
                <a:lnSpc>
                  <a:spcPts val="1300"/>
                </a:lnSpc>
              </a:pPr>
              <a:r>
                <a:rPr lang="en-US" altLang="es-AR" sz="1600" b="1" dirty="0">
                  <a:solidFill>
                    <a:prstClr val="white"/>
                  </a:solidFill>
                  <a:latin typeface="Calibri"/>
                  <a:ea typeface="ＭＳ Ｐゴシック" pitchFamily="34" charset="-128"/>
                  <a:cs typeface="Calibri" panose="020F0502020204030204" pitchFamily="34" charset="0"/>
                </a:rPr>
                <a:t>Triple Therapy</a:t>
              </a:r>
            </a:p>
            <a:p>
              <a:pPr algn="ctr" defTabSz="914264">
                <a:lnSpc>
                  <a:spcPts val="1300"/>
                </a:lnSpc>
              </a:pPr>
              <a:r>
                <a:rPr lang="en-US" altLang="es-AR" sz="1600" b="1" dirty="0">
                  <a:solidFill>
                    <a:prstClr val="white"/>
                  </a:solidFill>
                  <a:latin typeface="Calibri"/>
                  <a:ea typeface="ＭＳ Ｐゴシック" pitchFamily="34" charset="-128"/>
                  <a:cs typeface="Calibri" panose="020F0502020204030204" pitchFamily="34" charset="0"/>
                </a:rPr>
                <a:t> </a:t>
              </a:r>
            </a:p>
            <a:p>
              <a:pPr algn="ctr" defTabSz="914264">
                <a:lnSpc>
                  <a:spcPts val="1300"/>
                </a:lnSpc>
              </a:pPr>
              <a:r>
                <a:rPr lang="en-US" altLang="es-AR" sz="1600" b="1" dirty="0">
                  <a:solidFill>
                    <a:prstClr val="white"/>
                  </a:solidFill>
                  <a:latin typeface="Calibri"/>
                  <a:ea typeface="ＭＳ Ｐゴシック" pitchFamily="34" charset="-128"/>
                  <a:cs typeface="Calibri" panose="020F0502020204030204" pitchFamily="34" charset="0"/>
                </a:rPr>
                <a:t>DTG QD + </a:t>
              </a:r>
              <a:r>
                <a:rPr lang="en-US" altLang="es-AR" sz="1600" b="1" dirty="0">
                  <a:solidFill>
                    <a:prstClr val="white"/>
                  </a:solidFill>
                  <a:latin typeface="Calibri"/>
                  <a:cs typeface="Calibri" panose="020F0502020204030204" pitchFamily="34" charset="0"/>
                </a:rPr>
                <a:t>TDF/XTC, QD, FDC </a:t>
              </a:r>
            </a:p>
            <a:p>
              <a:pPr algn="ctr" defTabSz="914264">
                <a:lnSpc>
                  <a:spcPts val="1300"/>
                </a:lnSpc>
              </a:pPr>
              <a:endParaRPr lang="en-GB" altLang="es-AR" sz="1600" b="1" dirty="0">
                <a:solidFill>
                  <a:prstClr val="white"/>
                </a:solidFill>
                <a:latin typeface="Calibri"/>
                <a:ea typeface="ＭＳ Ｐゴシック" pitchFamily="34" charset="-128"/>
                <a:cs typeface="Calibri" panose="020F0502020204030204" pitchFamily="34" charset="0"/>
              </a:endParaRPr>
            </a:p>
            <a:p>
              <a:pPr algn="ctr" defTabSz="914264">
                <a:lnSpc>
                  <a:spcPts val="1300"/>
                </a:lnSpc>
              </a:pPr>
              <a:r>
                <a:rPr lang="en-GB" altLang="es-AR" sz="1600" b="1" dirty="0">
                  <a:solidFill>
                    <a:prstClr val="white"/>
                  </a:solidFill>
                  <a:latin typeface="Calibri"/>
                  <a:ea typeface="ＭＳ Ｐゴシック" pitchFamily="34" charset="-128"/>
                  <a:cs typeface="Calibri" panose="020F0502020204030204" pitchFamily="34" charset="0"/>
                </a:rPr>
                <a:t> (N = 77)</a:t>
              </a:r>
              <a:endParaRPr lang="en-US" altLang="es-AR" sz="1600" b="1" dirty="0">
                <a:solidFill>
                  <a:prstClr val="white"/>
                </a:solidFill>
                <a:latin typeface="Calibri"/>
                <a:ea typeface="ＭＳ Ｐゴシック" pitchFamily="34" charset="-128"/>
                <a:cs typeface="Calibri" panose="020F0502020204030204" pitchFamily="34" charset="0"/>
              </a:endParaRPr>
            </a:p>
          </p:txBody>
        </p:sp>
        <p:sp>
          <p:nvSpPr>
            <p:cNvPr id="7" name="Rectangle : coins arrondis 6">
              <a:extLst>
                <a:ext uri="{FF2B5EF4-FFF2-40B4-BE49-F238E27FC236}">
                  <a16:creationId xmlns:a16="http://schemas.microsoft.com/office/drawing/2014/main" id="{FC050677-A58B-2455-C8FC-0981BA51514E}"/>
                </a:ext>
              </a:extLst>
            </p:cNvPr>
            <p:cNvSpPr>
              <a:spLocks noChangeArrowheads="1"/>
            </p:cNvSpPr>
            <p:nvPr/>
          </p:nvSpPr>
          <p:spPr bwMode="auto">
            <a:xfrm>
              <a:off x="6416249" y="2391205"/>
              <a:ext cx="3611275" cy="967918"/>
            </a:xfrm>
            <a:prstGeom prst="roundRect">
              <a:avLst/>
            </a:prstGeom>
            <a:solidFill>
              <a:srgbClr val="002060"/>
            </a:solidFill>
            <a:ln w="9525">
              <a:noFill/>
              <a:miter lim="800000"/>
              <a:headEnd/>
              <a:tailEnd/>
            </a:ln>
            <a:effectLst/>
          </p:spPr>
          <p:txBody>
            <a:bodyPr wrap="none" anchor="ctr"/>
            <a:lstStyle/>
            <a:p>
              <a:pPr algn="ctr" defTabSz="914264"/>
              <a:r>
                <a:rPr lang="en-US" altLang="es-AR" sz="1600" b="1" dirty="0">
                  <a:solidFill>
                    <a:prstClr val="white"/>
                  </a:solidFill>
                  <a:latin typeface="Calibri"/>
                  <a:ea typeface="ＭＳ Ｐゴシック" pitchFamily="34" charset="-128"/>
                  <a:cs typeface="Calibri" panose="020F0502020204030204" pitchFamily="34" charset="0"/>
                </a:rPr>
                <a:t>Dual Therapy</a:t>
              </a:r>
            </a:p>
            <a:p>
              <a:pPr algn="ctr" defTabSz="914264"/>
              <a:r>
                <a:rPr lang="en-US" altLang="es-AR" sz="1600" b="1" dirty="0">
                  <a:solidFill>
                    <a:prstClr val="white"/>
                  </a:solidFill>
                  <a:latin typeface="Calibri"/>
                  <a:ea typeface="ＭＳ Ｐゴシック" pitchFamily="34" charset="-128"/>
                  <a:cs typeface="Calibri" panose="020F0502020204030204" pitchFamily="34" charset="0"/>
                </a:rPr>
                <a:t>DTG  + 3TC (STR) QD,   </a:t>
              </a:r>
            </a:p>
            <a:p>
              <a:pPr algn="ctr" defTabSz="914264"/>
              <a:r>
                <a:rPr lang="en-GB" altLang="es-AR" sz="1600" b="1" dirty="0">
                  <a:solidFill>
                    <a:prstClr val="white"/>
                  </a:solidFill>
                  <a:latin typeface="Calibri"/>
                  <a:ea typeface="ＭＳ Ｐゴシック" pitchFamily="34" charset="-128"/>
                  <a:cs typeface="Calibri" panose="020F0502020204030204" pitchFamily="34" charset="0"/>
                </a:rPr>
                <a:t>(N = 152)</a:t>
              </a:r>
              <a:endParaRPr lang="en-US" sz="1600" b="1" dirty="0">
                <a:solidFill>
                  <a:srgbClr val="EEECE1">
                    <a:lumMod val="10000"/>
                  </a:srgbClr>
                </a:solidFill>
                <a:latin typeface="Calibri"/>
                <a:cs typeface="Calibri" panose="020F0502020204030204" pitchFamily="34" charset="0"/>
              </a:endParaRPr>
            </a:p>
          </p:txBody>
        </p:sp>
        <p:sp>
          <p:nvSpPr>
            <p:cNvPr id="8" name="Rectangle 6">
              <a:extLst>
                <a:ext uri="{FF2B5EF4-FFF2-40B4-BE49-F238E27FC236}">
                  <a16:creationId xmlns:a16="http://schemas.microsoft.com/office/drawing/2014/main" id="{E2D98EE8-14AF-BDF9-6A27-DF434370D123}"/>
                </a:ext>
              </a:extLst>
            </p:cNvPr>
            <p:cNvSpPr>
              <a:spLocks noChangeArrowheads="1"/>
            </p:cNvSpPr>
            <p:nvPr/>
          </p:nvSpPr>
          <p:spPr bwMode="auto">
            <a:xfrm>
              <a:off x="10003648" y="3329922"/>
              <a:ext cx="2024231" cy="715089"/>
            </a:xfrm>
            <a:prstGeom prst="roundRect">
              <a:avLst/>
            </a:prstGeom>
            <a:noFill/>
            <a:ln w="9525">
              <a:solidFill>
                <a:srgbClr val="0070C0"/>
              </a:solidFill>
              <a:miter lim="800000"/>
              <a:headEnd/>
              <a:tailEnd/>
            </a:ln>
          </p:spPr>
          <p:txBody>
            <a:bodyPr wrap="square" anchor="ctr">
              <a:spAutoFit/>
            </a:bodyPr>
            <a:lstStyle/>
            <a:p>
              <a:pPr algn="ctr" defTabSz="914264">
                <a:buClr>
                  <a:srgbClr val="600030"/>
                </a:buClr>
                <a:tabLst>
                  <a:tab pos="228568" algn="l"/>
                </a:tabLst>
              </a:pPr>
              <a:r>
                <a:rPr lang="en-US" sz="1200" b="1" i="1" dirty="0">
                  <a:solidFill>
                    <a:srgbClr val="0070C0"/>
                  </a:solidFill>
                  <a:latin typeface="Calibri"/>
                  <a:cs typeface="Calibri" panose="020F0502020204030204" pitchFamily="34" charset="0"/>
                </a:rPr>
                <a:t>W48 </a:t>
              </a:r>
              <a:br>
                <a:rPr lang="en-US" sz="1200" b="1" i="1" dirty="0">
                  <a:solidFill>
                    <a:srgbClr val="0070C0"/>
                  </a:solidFill>
                  <a:latin typeface="Calibri"/>
                  <a:cs typeface="Calibri" panose="020F0502020204030204" pitchFamily="34" charset="0"/>
                </a:rPr>
              </a:br>
              <a:r>
                <a:rPr lang="en-US" sz="1200" b="1" i="1" dirty="0">
                  <a:solidFill>
                    <a:srgbClr val="0070C0"/>
                  </a:solidFill>
                  <a:latin typeface="Calibri"/>
                  <a:cs typeface="Calibri" panose="020F0502020204030204" pitchFamily="34" charset="0"/>
                </a:rPr>
                <a:t>primary endpoint (HIV-1 RNA &lt; 50 c/ml)</a:t>
              </a:r>
            </a:p>
          </p:txBody>
        </p:sp>
        <p:sp>
          <p:nvSpPr>
            <p:cNvPr id="11" name="Rectángulo 1">
              <a:extLst>
                <a:ext uri="{FF2B5EF4-FFF2-40B4-BE49-F238E27FC236}">
                  <a16:creationId xmlns:a16="http://schemas.microsoft.com/office/drawing/2014/main" id="{37E79D30-3453-65C2-BA6C-5CA8A971051F}"/>
                </a:ext>
              </a:extLst>
            </p:cNvPr>
            <p:cNvSpPr/>
            <p:nvPr/>
          </p:nvSpPr>
          <p:spPr>
            <a:xfrm>
              <a:off x="3726687" y="3418283"/>
              <a:ext cx="1829027" cy="338554"/>
            </a:xfrm>
            <a:prstGeom prst="rect">
              <a:avLst/>
            </a:prstGeom>
          </p:spPr>
          <p:txBody>
            <a:bodyPr wrap="none">
              <a:spAutoFit/>
            </a:bodyPr>
            <a:lstStyle/>
            <a:p>
              <a:pPr defTabSz="914264"/>
              <a:r>
                <a:rPr lang="es-ES" sz="1600" b="1" dirty="0" err="1">
                  <a:solidFill>
                    <a:prstClr val="black"/>
                  </a:solidFill>
                  <a:latin typeface="Calibri"/>
                  <a:ea typeface="Poppins"/>
                  <a:cs typeface="Calibri" panose="020F0502020204030204" pitchFamily="34" charset="0"/>
                  <a:sym typeface="Poppins"/>
                </a:rPr>
                <a:t>Randomisation</a:t>
              </a:r>
              <a:r>
                <a:rPr lang="es-ES" sz="1600" b="1" dirty="0">
                  <a:solidFill>
                    <a:prstClr val="black"/>
                  </a:solidFill>
                  <a:latin typeface="Calibri"/>
                  <a:ea typeface="Poppins"/>
                  <a:cs typeface="Calibri" panose="020F0502020204030204" pitchFamily="34" charset="0"/>
                  <a:sym typeface="Poppins"/>
                </a:rPr>
                <a:t> 2:1 </a:t>
              </a:r>
              <a:endParaRPr lang="es-ES" sz="1600" b="1" dirty="0">
                <a:solidFill>
                  <a:prstClr val="black"/>
                </a:solidFill>
                <a:latin typeface="Calibri"/>
                <a:cs typeface="Calibri" panose="020F0502020204030204" pitchFamily="34" charset="0"/>
              </a:endParaRPr>
            </a:p>
          </p:txBody>
        </p:sp>
        <p:cxnSp>
          <p:nvCxnSpPr>
            <p:cNvPr id="19" name="Connecteur : en angle 18">
              <a:extLst>
                <a:ext uri="{FF2B5EF4-FFF2-40B4-BE49-F238E27FC236}">
                  <a16:creationId xmlns:a16="http://schemas.microsoft.com/office/drawing/2014/main" id="{CD41FA89-6A96-17FD-25E3-E544939DF312}"/>
                </a:ext>
              </a:extLst>
            </p:cNvPr>
            <p:cNvCxnSpPr>
              <a:cxnSpLocks/>
              <a:stCxn id="5" idx="3"/>
              <a:endCxn id="6" idx="1"/>
            </p:cNvCxnSpPr>
            <p:nvPr/>
          </p:nvCxnSpPr>
          <p:spPr>
            <a:xfrm>
              <a:off x="3698125" y="3815995"/>
              <a:ext cx="2792828" cy="778630"/>
            </a:xfrm>
            <a:prstGeom prst="bentConnector3">
              <a:avLst>
                <a:gd name="adj1" fmla="val 66073"/>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ngle 22">
              <a:extLst>
                <a:ext uri="{FF2B5EF4-FFF2-40B4-BE49-F238E27FC236}">
                  <a16:creationId xmlns:a16="http://schemas.microsoft.com/office/drawing/2014/main" id="{E43838C8-A50C-7F15-046B-A9E79F53D287}"/>
                </a:ext>
              </a:extLst>
            </p:cNvPr>
            <p:cNvCxnSpPr>
              <a:cxnSpLocks/>
            </p:cNvCxnSpPr>
            <p:nvPr/>
          </p:nvCxnSpPr>
          <p:spPr>
            <a:xfrm flipV="1">
              <a:off x="4665676" y="2875164"/>
              <a:ext cx="1783825" cy="940832"/>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30">
            <a:extLst>
              <a:ext uri="{FF2B5EF4-FFF2-40B4-BE49-F238E27FC236}">
                <a16:creationId xmlns:a16="http://schemas.microsoft.com/office/drawing/2014/main" id="{B7063F54-B35F-14ED-C6EF-7EF07C0A3C1A}"/>
              </a:ext>
            </a:extLst>
          </p:cNvPr>
          <p:cNvSpPr txBox="1"/>
          <p:nvPr/>
        </p:nvSpPr>
        <p:spPr>
          <a:xfrm>
            <a:off x="8075597" y="6519794"/>
            <a:ext cx="4116403" cy="230830"/>
          </a:xfrm>
          <a:prstGeom prst="rect">
            <a:avLst/>
          </a:prstGeom>
          <a:noFill/>
        </p:spPr>
        <p:txBody>
          <a:bodyPr wrap="square" lIns="91431" tIns="45719" rIns="91431" bIns="45719">
            <a:spAutoFit/>
          </a:bodyPr>
          <a:lstStyle/>
          <a:p>
            <a:pPr algn="r" defTabSz="914264">
              <a:lnSpc>
                <a:spcPct val="90000"/>
              </a:lnSpc>
              <a:defRPr/>
            </a:pPr>
            <a:r>
              <a:rPr lang="en-US" sz="1000" i="1" kern="0" dirty="0">
                <a:cs typeface="Arial" pitchFamily="34" charset="0"/>
              </a:rPr>
              <a:t>Cahn P, HIV Drug Therapy Glasgow 2024, Abs. O24</a:t>
            </a:r>
          </a:p>
        </p:txBody>
      </p:sp>
    </p:spTree>
    <p:extLst>
      <p:ext uri="{BB962C8B-B14F-4D97-AF65-F5344CB8AC3E}">
        <p14:creationId xmlns:p14="http://schemas.microsoft.com/office/powerpoint/2010/main" val="27396515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430D4C-285B-4A2A-39EC-77D4F1E1A0F8}"/>
              </a:ext>
            </a:extLst>
          </p:cNvPr>
          <p:cNvSpPr>
            <a:spLocks noGrp="1"/>
          </p:cNvSpPr>
          <p:nvPr>
            <p:ph type="title"/>
          </p:nvPr>
        </p:nvSpPr>
        <p:spPr>
          <a:xfrm>
            <a:off x="609600" y="0"/>
            <a:ext cx="8466034" cy="1491539"/>
          </a:xfrm>
        </p:spPr>
        <p:txBody>
          <a:bodyPr>
            <a:normAutofit/>
          </a:bodyPr>
          <a:lstStyle/>
          <a:p>
            <a:r>
              <a:rPr lang="en-GB" dirty="0"/>
              <a:t>Data on Dual therapy in High Viral Load and CD4 &lt;200</a:t>
            </a:r>
            <a:endParaRPr lang="fr-FR" dirty="0"/>
          </a:p>
        </p:txBody>
      </p:sp>
      <p:sp>
        <p:nvSpPr>
          <p:cNvPr id="5" name="Espace réservé du contenu 4">
            <a:extLst>
              <a:ext uri="{FF2B5EF4-FFF2-40B4-BE49-F238E27FC236}">
                <a16:creationId xmlns:a16="http://schemas.microsoft.com/office/drawing/2014/main" id="{7D35F6A5-C329-6107-F859-B6CCF01ED9B3}"/>
              </a:ext>
            </a:extLst>
          </p:cNvPr>
          <p:cNvSpPr>
            <a:spLocks noGrp="1"/>
          </p:cNvSpPr>
          <p:nvPr>
            <p:ph idx="1"/>
          </p:nvPr>
        </p:nvSpPr>
        <p:spPr>
          <a:xfrm>
            <a:off x="609600" y="1790700"/>
            <a:ext cx="3009900" cy="4335466"/>
          </a:xfrm>
        </p:spPr>
        <p:txBody>
          <a:bodyPr>
            <a:normAutofit/>
          </a:bodyPr>
          <a:lstStyle/>
          <a:p>
            <a:pPr defTabSz="457047"/>
            <a:r>
              <a:rPr lang="en-US" sz="1800" b="1" noProof="0">
                <a:solidFill>
                  <a:srgbClr val="0070C0"/>
                </a:solidFill>
                <a:cs typeface="Calibri" pitchFamily="34" charset="0"/>
              </a:rPr>
              <a:t>AT BASELINE</a:t>
            </a:r>
          </a:p>
          <a:p>
            <a:pPr defTabSz="457047"/>
            <a:endParaRPr lang="en-US" sz="1800" b="1" noProof="0" dirty="0">
              <a:solidFill>
                <a:srgbClr val="0070C0"/>
              </a:solidFill>
              <a:cs typeface="Calibri" pitchFamily="34" charset="0"/>
            </a:endParaRPr>
          </a:p>
          <a:p>
            <a:pPr defTabSz="457047"/>
            <a:r>
              <a:rPr lang="en-US" sz="1800" noProof="0" dirty="0">
                <a:solidFill>
                  <a:prstClr val="black"/>
                </a:solidFill>
              </a:rPr>
              <a:t>CD4/mm</a:t>
            </a:r>
            <a:r>
              <a:rPr lang="en-US" sz="1800" baseline="30000" noProof="0" dirty="0">
                <a:solidFill>
                  <a:prstClr val="black"/>
                </a:solidFill>
              </a:rPr>
              <a:t>3</a:t>
            </a:r>
            <a:r>
              <a:rPr lang="en-US" sz="1800" noProof="0" dirty="0">
                <a:solidFill>
                  <a:prstClr val="black"/>
                </a:solidFill>
              </a:rPr>
              <a:t>, median (IQR):116 (53 –188)</a:t>
            </a:r>
          </a:p>
          <a:p>
            <a:pPr defTabSz="457047"/>
            <a:endParaRPr lang="en-US" sz="1800" noProof="0" dirty="0">
              <a:solidFill>
                <a:prstClr val="black"/>
              </a:solidFill>
            </a:endParaRPr>
          </a:p>
          <a:p>
            <a:pPr defTabSz="457047"/>
            <a:r>
              <a:rPr lang="en-US" sz="1800" noProof="0" dirty="0">
                <a:solidFill>
                  <a:prstClr val="black"/>
                </a:solidFill>
              </a:rPr>
              <a:t>HIV RNA </a:t>
            </a:r>
          </a:p>
          <a:p>
            <a:pPr lvl="1" defTabSz="457047"/>
            <a:r>
              <a:rPr lang="en-US" sz="1500" noProof="0" dirty="0">
                <a:solidFill>
                  <a:prstClr val="black"/>
                </a:solidFill>
              </a:rPr>
              <a:t>&gt; 100 000 c/ml: 61.3 %	</a:t>
            </a:r>
          </a:p>
          <a:p>
            <a:pPr lvl="1" defTabSz="457047"/>
            <a:r>
              <a:rPr lang="en-US" sz="1500" noProof="0" dirty="0">
                <a:solidFill>
                  <a:prstClr val="black"/>
                </a:solidFill>
              </a:rPr>
              <a:t>&gt; 500 000 c/ml: 23.0 %</a:t>
            </a:r>
          </a:p>
          <a:p>
            <a:pPr defTabSz="457047"/>
            <a:endParaRPr lang="en-US" sz="1800" noProof="0" dirty="0">
              <a:solidFill>
                <a:prstClr val="black"/>
              </a:solidFill>
            </a:endParaRPr>
          </a:p>
          <a:p>
            <a:pPr defTabSz="457047"/>
            <a:r>
              <a:rPr lang="en-US" sz="1800" noProof="0" dirty="0">
                <a:solidFill>
                  <a:prstClr val="black"/>
                </a:solidFill>
              </a:rPr>
              <a:t>CDC stage C: 33%</a:t>
            </a:r>
          </a:p>
        </p:txBody>
      </p:sp>
      <p:sp>
        <p:nvSpPr>
          <p:cNvPr id="10" name="TextBox 42">
            <a:extLst>
              <a:ext uri="{FF2B5EF4-FFF2-40B4-BE49-F238E27FC236}">
                <a16:creationId xmlns:a16="http://schemas.microsoft.com/office/drawing/2014/main" id="{3778573E-A56B-F287-86DE-7FE28E527602}"/>
              </a:ext>
            </a:extLst>
          </p:cNvPr>
          <p:cNvSpPr txBox="1"/>
          <p:nvPr/>
        </p:nvSpPr>
        <p:spPr>
          <a:xfrm>
            <a:off x="3619500" y="1823487"/>
            <a:ext cx="7646657" cy="400110"/>
          </a:xfrm>
          <a:prstGeom prst="rect">
            <a:avLst/>
          </a:prstGeom>
          <a:noFill/>
        </p:spPr>
        <p:txBody>
          <a:bodyPr wrap="square">
            <a:spAutoFit/>
          </a:bodyPr>
          <a:lstStyle/>
          <a:p>
            <a:pPr algn="ctr"/>
            <a:r>
              <a:rPr lang="en-US" sz="2000" b="1" dirty="0">
                <a:solidFill>
                  <a:srgbClr val="00B0F0"/>
                </a:solidFill>
              </a:rPr>
              <a:t>DOLCE study: virologic outcomes at week 48</a:t>
            </a:r>
            <a:endParaRPr lang="en-GB" sz="2000" b="1" dirty="0">
              <a:solidFill>
                <a:srgbClr val="00B0F0"/>
              </a:solidFill>
            </a:endParaRPr>
          </a:p>
        </p:txBody>
      </p:sp>
      <p:sp>
        <p:nvSpPr>
          <p:cNvPr id="14" name="TextBox 42">
            <a:extLst>
              <a:ext uri="{FF2B5EF4-FFF2-40B4-BE49-F238E27FC236}">
                <a16:creationId xmlns:a16="http://schemas.microsoft.com/office/drawing/2014/main" id="{CDD1AED0-2EE8-269E-829B-E4E9FAD32E6F}"/>
              </a:ext>
            </a:extLst>
          </p:cNvPr>
          <p:cNvSpPr txBox="1"/>
          <p:nvPr/>
        </p:nvSpPr>
        <p:spPr>
          <a:xfrm>
            <a:off x="4798682" y="2198205"/>
            <a:ext cx="5288294" cy="338554"/>
          </a:xfrm>
          <a:prstGeom prst="rect">
            <a:avLst/>
          </a:prstGeom>
          <a:noFill/>
        </p:spPr>
        <p:txBody>
          <a:bodyPr wrap="square">
            <a:spAutoFit/>
          </a:bodyPr>
          <a:lstStyle/>
          <a:p>
            <a:pPr algn="ctr"/>
            <a:r>
              <a:rPr lang="en-US" sz="1600" b="1" dirty="0">
                <a:solidFill>
                  <a:srgbClr val="00B0F0"/>
                </a:solidFill>
              </a:rPr>
              <a:t>HIV-1 RNA &lt; 50 copies/ml (FDA-snapshot, ITT-E)</a:t>
            </a:r>
            <a:endParaRPr lang="en-GB" sz="1600" b="1" dirty="0">
              <a:solidFill>
                <a:srgbClr val="00B0F0"/>
              </a:solidFill>
            </a:endParaRPr>
          </a:p>
        </p:txBody>
      </p:sp>
      <p:grpSp>
        <p:nvGrpSpPr>
          <p:cNvPr id="3" name="Groupe 2">
            <a:extLst>
              <a:ext uri="{FF2B5EF4-FFF2-40B4-BE49-F238E27FC236}">
                <a16:creationId xmlns:a16="http://schemas.microsoft.com/office/drawing/2014/main" id="{EC7F65BD-CF53-E8F0-B349-CAE9DD30EA3A}"/>
              </a:ext>
            </a:extLst>
          </p:cNvPr>
          <p:cNvGrpSpPr/>
          <p:nvPr/>
        </p:nvGrpSpPr>
        <p:grpSpPr>
          <a:xfrm>
            <a:off x="3771899" y="2367482"/>
            <a:ext cx="7646657" cy="4227058"/>
            <a:chOff x="3771899" y="2367482"/>
            <a:chExt cx="7646657" cy="4227058"/>
          </a:xfrm>
        </p:grpSpPr>
        <p:graphicFrame>
          <p:nvGraphicFramePr>
            <p:cNvPr id="13" name="Graphique 12">
              <a:extLst>
                <a:ext uri="{FF2B5EF4-FFF2-40B4-BE49-F238E27FC236}">
                  <a16:creationId xmlns:a16="http://schemas.microsoft.com/office/drawing/2014/main" id="{4898843E-50F8-3D5C-A61A-D5479A364023}"/>
                </a:ext>
              </a:extLst>
            </p:cNvPr>
            <p:cNvGraphicFramePr/>
            <p:nvPr>
              <p:extLst>
                <p:ext uri="{D42A27DB-BD31-4B8C-83A1-F6EECF244321}">
                  <p14:modId xmlns:p14="http://schemas.microsoft.com/office/powerpoint/2010/main" val="505647732"/>
                </p:ext>
              </p:extLst>
            </p:nvPr>
          </p:nvGraphicFramePr>
          <p:xfrm>
            <a:off x="3771899" y="2576826"/>
            <a:ext cx="7646657" cy="3010863"/>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FD7989AC-C753-BDA1-5657-DF938B67C414}"/>
                </a:ext>
              </a:extLst>
            </p:cNvPr>
            <p:cNvSpPr txBox="1"/>
            <p:nvPr/>
          </p:nvSpPr>
          <p:spPr>
            <a:xfrm>
              <a:off x="4048835" y="2367482"/>
              <a:ext cx="295274" cy="276999"/>
            </a:xfrm>
            <a:prstGeom prst="rect">
              <a:avLst/>
            </a:prstGeom>
            <a:noFill/>
          </p:spPr>
          <p:txBody>
            <a:bodyPr wrap="none" rtlCol="0">
              <a:spAutoFit/>
            </a:bodyPr>
            <a:lstStyle/>
            <a:p>
              <a:pPr algn="ctr"/>
              <a:r>
                <a:rPr lang="fr-FR" sz="1200" b="1" dirty="0"/>
                <a:t>%</a:t>
              </a:r>
            </a:p>
          </p:txBody>
        </p:sp>
        <p:sp>
          <p:nvSpPr>
            <p:cNvPr id="16" name="ZoneTexte 15">
              <a:extLst>
                <a:ext uri="{FF2B5EF4-FFF2-40B4-BE49-F238E27FC236}">
                  <a16:creationId xmlns:a16="http://schemas.microsoft.com/office/drawing/2014/main" id="{6C7D0726-EEF7-3F29-1EE7-D4DE7AE20059}"/>
                </a:ext>
              </a:extLst>
            </p:cNvPr>
            <p:cNvSpPr txBox="1"/>
            <p:nvPr/>
          </p:nvSpPr>
          <p:spPr>
            <a:xfrm>
              <a:off x="4738440" y="5481934"/>
              <a:ext cx="1163973" cy="461665"/>
            </a:xfrm>
            <a:prstGeom prst="rect">
              <a:avLst/>
            </a:prstGeom>
            <a:noFill/>
          </p:spPr>
          <p:txBody>
            <a:bodyPr wrap="none" rtlCol="0">
              <a:spAutoFit/>
            </a:bodyPr>
            <a:lstStyle/>
            <a:p>
              <a:pPr algn="ctr"/>
              <a:r>
                <a:rPr lang="fr-FR" sz="1200" dirty="0" err="1"/>
                <a:t>ITTe</a:t>
              </a:r>
              <a:r>
                <a:rPr lang="fr-FR" sz="1200" dirty="0"/>
                <a:t>-population</a:t>
              </a:r>
              <a:br>
                <a:rPr lang="fr-FR" sz="1200" dirty="0"/>
              </a:br>
              <a:r>
                <a:rPr lang="fr-FR" sz="1200" dirty="0"/>
                <a:t>(N = 229)</a:t>
              </a:r>
            </a:p>
          </p:txBody>
        </p:sp>
        <p:sp>
          <p:nvSpPr>
            <p:cNvPr id="17" name="ZoneTexte 16">
              <a:extLst>
                <a:ext uri="{FF2B5EF4-FFF2-40B4-BE49-F238E27FC236}">
                  <a16:creationId xmlns:a16="http://schemas.microsoft.com/office/drawing/2014/main" id="{E41EF487-D9F4-7B36-ED59-51A140E680EC}"/>
                </a:ext>
              </a:extLst>
            </p:cNvPr>
            <p:cNvSpPr txBox="1"/>
            <p:nvPr/>
          </p:nvSpPr>
          <p:spPr>
            <a:xfrm>
              <a:off x="6763143" y="5481934"/>
              <a:ext cx="1473673" cy="461665"/>
            </a:xfrm>
            <a:prstGeom prst="rect">
              <a:avLst/>
            </a:prstGeom>
            <a:noFill/>
          </p:spPr>
          <p:txBody>
            <a:bodyPr wrap="none" rtlCol="0">
              <a:spAutoFit/>
            </a:bodyPr>
            <a:lstStyle/>
            <a:p>
              <a:pPr algn="ctr"/>
              <a:r>
                <a:rPr lang="fr-FR" sz="1200" dirty="0"/>
                <a:t>Per </a:t>
              </a:r>
              <a:r>
                <a:rPr lang="fr-FR" sz="1200" dirty="0" err="1"/>
                <a:t>protocol</a:t>
              </a:r>
              <a:br>
                <a:rPr lang="fr-FR" sz="1200" dirty="0"/>
              </a:br>
              <a:r>
                <a:rPr lang="fr-FR" sz="1200" dirty="0"/>
                <a:t>population (N = 204)</a:t>
              </a:r>
            </a:p>
          </p:txBody>
        </p:sp>
        <p:sp>
          <p:nvSpPr>
            <p:cNvPr id="18" name="ZoneTexte 17">
              <a:extLst>
                <a:ext uri="{FF2B5EF4-FFF2-40B4-BE49-F238E27FC236}">
                  <a16:creationId xmlns:a16="http://schemas.microsoft.com/office/drawing/2014/main" id="{9ADFEF85-13B3-2BE7-0662-ACDCB077B3C3}"/>
                </a:ext>
              </a:extLst>
            </p:cNvPr>
            <p:cNvSpPr txBox="1"/>
            <p:nvPr/>
          </p:nvSpPr>
          <p:spPr>
            <a:xfrm>
              <a:off x="8988741" y="5481934"/>
              <a:ext cx="1414170" cy="461665"/>
            </a:xfrm>
            <a:prstGeom prst="rect">
              <a:avLst/>
            </a:prstGeom>
            <a:noFill/>
          </p:spPr>
          <p:txBody>
            <a:bodyPr wrap="none" rtlCol="0">
              <a:spAutoFit/>
            </a:bodyPr>
            <a:lstStyle/>
            <a:p>
              <a:pPr algn="ctr"/>
              <a:r>
                <a:rPr lang="fr-FR" sz="1200" dirty="0" err="1"/>
                <a:t>ITTe</a:t>
              </a:r>
              <a:r>
                <a:rPr lang="fr-FR" sz="1200" dirty="0"/>
                <a:t>-population</a:t>
              </a:r>
              <a:br>
                <a:rPr lang="fr-FR" sz="1200" dirty="0"/>
              </a:br>
              <a:r>
                <a:rPr lang="fr-FR" sz="1200" dirty="0"/>
                <a:t>&gt; 100 000 (N = 141)</a:t>
              </a:r>
            </a:p>
          </p:txBody>
        </p:sp>
        <p:sp>
          <p:nvSpPr>
            <p:cNvPr id="19" name="ZoneTexte 18">
              <a:extLst>
                <a:ext uri="{FF2B5EF4-FFF2-40B4-BE49-F238E27FC236}">
                  <a16:creationId xmlns:a16="http://schemas.microsoft.com/office/drawing/2014/main" id="{59DB7B69-498E-D15D-9C99-FE457E42E1C4}"/>
                </a:ext>
              </a:extLst>
            </p:cNvPr>
            <p:cNvSpPr txBox="1"/>
            <p:nvPr/>
          </p:nvSpPr>
          <p:spPr>
            <a:xfrm>
              <a:off x="4579489" y="5948209"/>
              <a:ext cx="1481881" cy="646331"/>
            </a:xfrm>
            <a:prstGeom prst="rect">
              <a:avLst/>
            </a:prstGeom>
            <a:noFill/>
          </p:spPr>
          <p:txBody>
            <a:bodyPr wrap="none" rtlCol="0">
              <a:spAutoFit/>
            </a:bodyPr>
            <a:lstStyle/>
            <a:p>
              <a:pPr algn="ctr"/>
              <a:r>
                <a:rPr lang="en" sz="1200" b="1" noProof="0" dirty="0"/>
                <a:t>Adjusted risk</a:t>
              </a:r>
              <a:br>
                <a:rPr lang="en" sz="1200" b="1" noProof="0" dirty="0"/>
              </a:br>
              <a:r>
                <a:rPr lang="en" sz="1200" b="1" noProof="0" dirty="0"/>
                <a:t>Difference (95% CI) :</a:t>
              </a:r>
              <a:br>
                <a:rPr lang="en" sz="1200" b="1" noProof="0" dirty="0"/>
              </a:br>
              <a:r>
                <a:rPr lang="en" sz="1200" b="1" noProof="0" dirty="0"/>
                <a:t>2.0% (-8.6 ; 12.8)</a:t>
              </a:r>
            </a:p>
          </p:txBody>
        </p:sp>
        <p:sp>
          <p:nvSpPr>
            <p:cNvPr id="20" name="ZoneTexte 19">
              <a:extLst>
                <a:ext uri="{FF2B5EF4-FFF2-40B4-BE49-F238E27FC236}">
                  <a16:creationId xmlns:a16="http://schemas.microsoft.com/office/drawing/2014/main" id="{BA8A5C63-963D-5A35-F452-FE29CD1869BD}"/>
                </a:ext>
              </a:extLst>
            </p:cNvPr>
            <p:cNvSpPr txBox="1"/>
            <p:nvPr/>
          </p:nvSpPr>
          <p:spPr>
            <a:xfrm>
              <a:off x="6760866" y="5948209"/>
              <a:ext cx="1481881" cy="646331"/>
            </a:xfrm>
            <a:prstGeom prst="rect">
              <a:avLst/>
            </a:prstGeom>
            <a:noFill/>
          </p:spPr>
          <p:txBody>
            <a:bodyPr wrap="none" rtlCol="0">
              <a:spAutoFit/>
            </a:bodyPr>
            <a:lstStyle/>
            <a:p>
              <a:pPr algn="ctr"/>
              <a:r>
                <a:rPr lang="en" sz="1200" b="1" noProof="0" dirty="0"/>
                <a:t>Adjusted risk</a:t>
              </a:r>
              <a:br>
                <a:rPr lang="en" sz="1200" b="1" noProof="0" dirty="0"/>
              </a:br>
              <a:r>
                <a:rPr lang="en" sz="1200" b="1" noProof="0" dirty="0"/>
                <a:t>Difference (95% CI) :</a:t>
              </a:r>
              <a:br>
                <a:rPr lang="en" sz="1200" b="1" noProof="0" dirty="0"/>
              </a:br>
              <a:r>
                <a:rPr lang="en" sz="1200" b="1" noProof="0" dirty="0"/>
                <a:t>1.8% (-6.3 ; 9.9)</a:t>
              </a:r>
            </a:p>
          </p:txBody>
        </p:sp>
        <p:sp>
          <p:nvSpPr>
            <p:cNvPr id="21" name="ZoneTexte 20">
              <a:extLst>
                <a:ext uri="{FF2B5EF4-FFF2-40B4-BE49-F238E27FC236}">
                  <a16:creationId xmlns:a16="http://schemas.microsoft.com/office/drawing/2014/main" id="{9C701F38-B1EB-F4FC-7E01-03CFA35EC750}"/>
                </a:ext>
              </a:extLst>
            </p:cNvPr>
            <p:cNvSpPr txBox="1"/>
            <p:nvPr/>
          </p:nvSpPr>
          <p:spPr>
            <a:xfrm>
              <a:off x="8954885" y="5948209"/>
              <a:ext cx="1481881" cy="646331"/>
            </a:xfrm>
            <a:prstGeom prst="rect">
              <a:avLst/>
            </a:prstGeom>
            <a:noFill/>
          </p:spPr>
          <p:txBody>
            <a:bodyPr wrap="none" rtlCol="0">
              <a:spAutoFit/>
            </a:bodyPr>
            <a:lstStyle/>
            <a:p>
              <a:pPr algn="ctr"/>
              <a:r>
                <a:rPr lang="en" sz="1200" b="1" noProof="0" dirty="0"/>
                <a:t>Adjusted risk</a:t>
              </a:r>
              <a:br>
                <a:rPr lang="en" sz="1200" b="1" noProof="0" dirty="0"/>
              </a:br>
              <a:r>
                <a:rPr lang="en" sz="1200" b="1" noProof="0" dirty="0"/>
                <a:t>Difference (95% CI) :</a:t>
              </a:r>
              <a:br>
                <a:rPr lang="en" sz="1200" b="1" noProof="0" dirty="0"/>
              </a:br>
              <a:r>
                <a:rPr lang="en" sz="1200" b="1" noProof="0" dirty="0"/>
                <a:t>5.1% (-10.1 ; 20.3)</a:t>
              </a:r>
            </a:p>
          </p:txBody>
        </p:sp>
        <p:sp>
          <p:nvSpPr>
            <p:cNvPr id="22" name="ZoneTexte 21">
              <a:extLst>
                <a:ext uri="{FF2B5EF4-FFF2-40B4-BE49-F238E27FC236}">
                  <a16:creationId xmlns:a16="http://schemas.microsoft.com/office/drawing/2014/main" id="{823D9718-BF60-8186-26BB-0082B882002D}"/>
                </a:ext>
              </a:extLst>
            </p:cNvPr>
            <p:cNvSpPr txBox="1"/>
            <p:nvPr/>
          </p:nvSpPr>
          <p:spPr>
            <a:xfrm>
              <a:off x="4757490" y="2924436"/>
              <a:ext cx="487634" cy="276999"/>
            </a:xfrm>
            <a:prstGeom prst="rect">
              <a:avLst/>
            </a:prstGeom>
            <a:noFill/>
          </p:spPr>
          <p:txBody>
            <a:bodyPr wrap="none" rtlCol="0">
              <a:spAutoFit/>
            </a:bodyPr>
            <a:lstStyle/>
            <a:p>
              <a:pPr algn="ctr"/>
              <a:r>
                <a:rPr lang="fr-FR" sz="1200" dirty="0"/>
                <a:t>82 %</a:t>
              </a:r>
            </a:p>
          </p:txBody>
        </p:sp>
        <p:sp>
          <p:nvSpPr>
            <p:cNvPr id="23" name="ZoneTexte 22">
              <a:extLst>
                <a:ext uri="{FF2B5EF4-FFF2-40B4-BE49-F238E27FC236}">
                  <a16:creationId xmlns:a16="http://schemas.microsoft.com/office/drawing/2014/main" id="{34D13DD4-A0FB-E45A-F6A5-1FDB1EAFBA01}"/>
                </a:ext>
              </a:extLst>
            </p:cNvPr>
            <p:cNvSpPr txBox="1"/>
            <p:nvPr/>
          </p:nvSpPr>
          <p:spPr>
            <a:xfrm>
              <a:off x="5397523" y="2924436"/>
              <a:ext cx="487634" cy="276999"/>
            </a:xfrm>
            <a:prstGeom prst="rect">
              <a:avLst/>
            </a:prstGeom>
            <a:noFill/>
          </p:spPr>
          <p:txBody>
            <a:bodyPr wrap="none" rtlCol="0">
              <a:spAutoFit/>
            </a:bodyPr>
            <a:lstStyle/>
            <a:p>
              <a:pPr algn="ctr"/>
              <a:r>
                <a:rPr lang="fr-FR" sz="1200" dirty="0"/>
                <a:t>81 %</a:t>
              </a:r>
            </a:p>
          </p:txBody>
        </p:sp>
        <p:sp>
          <p:nvSpPr>
            <p:cNvPr id="24" name="ZoneTexte 23">
              <a:extLst>
                <a:ext uri="{FF2B5EF4-FFF2-40B4-BE49-F238E27FC236}">
                  <a16:creationId xmlns:a16="http://schemas.microsoft.com/office/drawing/2014/main" id="{5818F16B-D055-5761-8170-6A187534490E}"/>
                </a:ext>
              </a:extLst>
            </p:cNvPr>
            <p:cNvSpPr txBox="1"/>
            <p:nvPr/>
          </p:nvSpPr>
          <p:spPr>
            <a:xfrm>
              <a:off x="6939893" y="2647437"/>
              <a:ext cx="487634" cy="276999"/>
            </a:xfrm>
            <a:prstGeom prst="rect">
              <a:avLst/>
            </a:prstGeom>
            <a:noFill/>
          </p:spPr>
          <p:txBody>
            <a:bodyPr wrap="none" rtlCol="0">
              <a:spAutoFit/>
            </a:bodyPr>
            <a:lstStyle/>
            <a:p>
              <a:pPr algn="ctr"/>
              <a:r>
                <a:rPr lang="fr-FR" sz="1200" dirty="0"/>
                <a:t>92 %</a:t>
              </a:r>
            </a:p>
          </p:txBody>
        </p:sp>
        <p:sp>
          <p:nvSpPr>
            <p:cNvPr id="25" name="ZoneTexte 24">
              <a:extLst>
                <a:ext uri="{FF2B5EF4-FFF2-40B4-BE49-F238E27FC236}">
                  <a16:creationId xmlns:a16="http://schemas.microsoft.com/office/drawing/2014/main" id="{0C31D2EE-84B0-0431-AFB5-D75B6F7178AA}"/>
                </a:ext>
              </a:extLst>
            </p:cNvPr>
            <p:cNvSpPr txBox="1"/>
            <p:nvPr/>
          </p:nvSpPr>
          <p:spPr>
            <a:xfrm>
              <a:off x="7579926" y="2647437"/>
              <a:ext cx="487634" cy="276999"/>
            </a:xfrm>
            <a:prstGeom prst="rect">
              <a:avLst/>
            </a:prstGeom>
            <a:noFill/>
          </p:spPr>
          <p:txBody>
            <a:bodyPr wrap="none" rtlCol="0">
              <a:spAutoFit/>
            </a:bodyPr>
            <a:lstStyle/>
            <a:p>
              <a:pPr algn="ctr"/>
              <a:r>
                <a:rPr lang="fr-FR" sz="1200" dirty="0"/>
                <a:t>91 %</a:t>
              </a:r>
            </a:p>
          </p:txBody>
        </p:sp>
        <p:sp>
          <p:nvSpPr>
            <p:cNvPr id="26" name="ZoneTexte 25">
              <a:extLst>
                <a:ext uri="{FF2B5EF4-FFF2-40B4-BE49-F238E27FC236}">
                  <a16:creationId xmlns:a16="http://schemas.microsoft.com/office/drawing/2014/main" id="{66FFDF33-8617-8659-8CB3-0CD8459E9296}"/>
                </a:ext>
              </a:extLst>
            </p:cNvPr>
            <p:cNvSpPr txBox="1"/>
            <p:nvPr/>
          </p:nvSpPr>
          <p:spPr>
            <a:xfrm>
              <a:off x="9122296" y="2924436"/>
              <a:ext cx="487634" cy="276999"/>
            </a:xfrm>
            <a:prstGeom prst="rect">
              <a:avLst/>
            </a:prstGeom>
            <a:noFill/>
          </p:spPr>
          <p:txBody>
            <a:bodyPr wrap="none" rtlCol="0">
              <a:spAutoFit/>
            </a:bodyPr>
            <a:lstStyle/>
            <a:p>
              <a:pPr algn="ctr"/>
              <a:r>
                <a:rPr lang="fr-FR" sz="1200" dirty="0"/>
                <a:t>81 %</a:t>
              </a:r>
            </a:p>
          </p:txBody>
        </p:sp>
        <p:sp>
          <p:nvSpPr>
            <p:cNvPr id="27" name="ZoneTexte 26">
              <a:extLst>
                <a:ext uri="{FF2B5EF4-FFF2-40B4-BE49-F238E27FC236}">
                  <a16:creationId xmlns:a16="http://schemas.microsoft.com/office/drawing/2014/main" id="{A740116E-0A63-492C-5870-F38DFACDA00E}"/>
                </a:ext>
              </a:extLst>
            </p:cNvPr>
            <p:cNvSpPr txBox="1"/>
            <p:nvPr/>
          </p:nvSpPr>
          <p:spPr>
            <a:xfrm>
              <a:off x="9762329" y="3030245"/>
              <a:ext cx="487634" cy="276999"/>
            </a:xfrm>
            <a:prstGeom prst="rect">
              <a:avLst/>
            </a:prstGeom>
            <a:noFill/>
          </p:spPr>
          <p:txBody>
            <a:bodyPr wrap="none" rtlCol="0">
              <a:spAutoFit/>
            </a:bodyPr>
            <a:lstStyle/>
            <a:p>
              <a:pPr algn="ctr"/>
              <a:r>
                <a:rPr lang="fr-FR" sz="1200" dirty="0"/>
                <a:t>77 %</a:t>
              </a:r>
            </a:p>
          </p:txBody>
        </p:sp>
      </p:grpSp>
      <p:sp>
        <p:nvSpPr>
          <p:cNvPr id="4" name="TextBox 30">
            <a:extLst>
              <a:ext uri="{FF2B5EF4-FFF2-40B4-BE49-F238E27FC236}">
                <a16:creationId xmlns:a16="http://schemas.microsoft.com/office/drawing/2014/main" id="{91569B98-F9BD-7294-EC59-23ED0520163C}"/>
              </a:ext>
            </a:extLst>
          </p:cNvPr>
          <p:cNvSpPr txBox="1"/>
          <p:nvPr/>
        </p:nvSpPr>
        <p:spPr>
          <a:xfrm>
            <a:off x="8075597" y="6519794"/>
            <a:ext cx="4116403" cy="230830"/>
          </a:xfrm>
          <a:prstGeom prst="rect">
            <a:avLst/>
          </a:prstGeom>
          <a:noFill/>
        </p:spPr>
        <p:txBody>
          <a:bodyPr wrap="square" lIns="91431" tIns="45719" rIns="91431" bIns="45719">
            <a:spAutoFit/>
          </a:bodyPr>
          <a:lstStyle/>
          <a:p>
            <a:pPr algn="r" defTabSz="914264">
              <a:lnSpc>
                <a:spcPct val="90000"/>
              </a:lnSpc>
              <a:defRPr/>
            </a:pPr>
            <a:r>
              <a:rPr lang="en-US" sz="1000" i="1" kern="0" dirty="0">
                <a:cs typeface="Arial" pitchFamily="34" charset="0"/>
              </a:rPr>
              <a:t>Cahn P, HIV Drug Therapy Glasgow 2024, Abs. O24</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609600" y="0"/>
            <a:ext cx="8466034" cy="1491539"/>
          </a:xfrm>
        </p:spPr>
        <p:txBody>
          <a:bodyPr>
            <a:noAutofit/>
          </a:bodyPr>
          <a:lstStyle/>
          <a:p>
            <a:r>
              <a:rPr lang="fr-FR" dirty="0"/>
              <a:t>LAPTOP: B/F/TAF vs D/c/F/TAF for first-line ART in PWH and </a:t>
            </a:r>
            <a:r>
              <a:rPr lang="fr-FR" dirty="0" err="1"/>
              <a:t>advanced</a:t>
            </a:r>
            <a:r>
              <a:rPr lang="fr-FR" dirty="0"/>
              <a:t> HIV</a:t>
            </a:r>
          </a:p>
        </p:txBody>
      </p:sp>
      <p:sp>
        <p:nvSpPr>
          <p:cNvPr id="4" name="Espace réservé du contenu 3">
            <a:extLst>
              <a:ext uri="{FF2B5EF4-FFF2-40B4-BE49-F238E27FC236}">
                <a16:creationId xmlns:a16="http://schemas.microsoft.com/office/drawing/2014/main" id="{8A71DC83-C9F6-C8ED-5271-B4EB808BA5FC}"/>
              </a:ext>
            </a:extLst>
          </p:cNvPr>
          <p:cNvSpPr>
            <a:spLocks noGrp="1"/>
          </p:cNvSpPr>
          <p:nvPr>
            <p:ph idx="1"/>
          </p:nvPr>
        </p:nvSpPr>
        <p:spPr>
          <a:xfrm>
            <a:off x="609600" y="1790701"/>
            <a:ext cx="10972800" cy="564874"/>
          </a:xfrm>
        </p:spPr>
        <p:txBody>
          <a:bodyPr>
            <a:normAutofit fontScale="85000" lnSpcReduction="10000"/>
          </a:bodyPr>
          <a:lstStyle/>
          <a:p>
            <a:r>
              <a:rPr lang="en-US" dirty="0"/>
              <a:t>Phase 4, randomized, non-inferiority, </a:t>
            </a:r>
            <a:r>
              <a:rPr lang="en-US" dirty="0" err="1"/>
              <a:t>multicentric</a:t>
            </a:r>
            <a:r>
              <a:rPr lang="en-US" dirty="0"/>
              <a:t> (7 European countries), consortium Neat-ID</a:t>
            </a:r>
          </a:p>
        </p:txBody>
      </p:sp>
      <p:sp>
        <p:nvSpPr>
          <p:cNvPr id="6148" name="Text Box 2"/>
          <p:cNvSpPr txBox="1">
            <a:spLocks noChangeArrowheads="1"/>
          </p:cNvSpPr>
          <p:nvPr/>
        </p:nvSpPr>
        <p:spPr bwMode="auto">
          <a:xfrm>
            <a:off x="6915366" y="2336271"/>
            <a:ext cx="2723934" cy="461663"/>
          </a:xfrm>
          <a:prstGeom prst="rect">
            <a:avLst/>
          </a:prstGeom>
          <a:noFill/>
          <a:ln w="9525">
            <a:noFill/>
            <a:miter lim="800000"/>
            <a:headEnd/>
            <a:tailEnd/>
          </a:ln>
        </p:spPr>
        <p:txBody>
          <a:bodyPr wrap="square" lIns="91435" tIns="45719" rIns="91435" bIns="45719">
            <a:spAutoFit/>
          </a:bodyPr>
          <a:lstStyle/>
          <a:p>
            <a:pPr algn="ctr" defTabSz="914309" fontAlgn="base">
              <a:spcBef>
                <a:spcPct val="0"/>
              </a:spcBef>
              <a:spcAft>
                <a:spcPct val="0"/>
              </a:spcAft>
              <a:defRPr/>
            </a:pPr>
            <a:r>
              <a:rPr lang="da-DK" sz="2400" b="1" dirty="0">
                <a:solidFill>
                  <a:srgbClr val="0070C0"/>
                </a:solidFill>
                <a:latin typeface="Calibri"/>
                <a:ea typeface="ＭＳ Ｐゴシック" pitchFamily="34" charset="-128"/>
                <a:cs typeface="Arial" charset="0"/>
              </a:rPr>
              <a:t>Design</a:t>
            </a:r>
            <a:endParaRPr lang="fr-FR" sz="2400" b="1" dirty="0">
              <a:solidFill>
                <a:srgbClr val="0070C0"/>
              </a:solidFill>
              <a:latin typeface="Calibri"/>
              <a:ea typeface="ＭＳ Ｐゴシック" pitchFamily="34" charset="-128"/>
              <a:cs typeface="Arial" charset="0"/>
            </a:endParaRPr>
          </a:p>
        </p:txBody>
      </p:sp>
      <p:grpSp>
        <p:nvGrpSpPr>
          <p:cNvPr id="3" name="Groupe 2">
            <a:extLst>
              <a:ext uri="{FF2B5EF4-FFF2-40B4-BE49-F238E27FC236}">
                <a16:creationId xmlns:a16="http://schemas.microsoft.com/office/drawing/2014/main" id="{A8E657BC-38EC-54C3-C767-A0588B95C3D1}"/>
              </a:ext>
            </a:extLst>
          </p:cNvPr>
          <p:cNvGrpSpPr/>
          <p:nvPr/>
        </p:nvGrpSpPr>
        <p:grpSpPr>
          <a:xfrm>
            <a:off x="900553" y="2598941"/>
            <a:ext cx="9530769" cy="2388963"/>
            <a:chOff x="900553" y="2598941"/>
            <a:chExt cx="9530769" cy="2388963"/>
          </a:xfrm>
        </p:grpSpPr>
        <p:sp>
          <p:nvSpPr>
            <p:cNvPr id="9" name="Text Box 11">
              <a:extLst>
                <a:ext uri="{FF2B5EF4-FFF2-40B4-BE49-F238E27FC236}">
                  <a16:creationId xmlns:a16="http://schemas.microsoft.com/office/drawing/2014/main" id="{7534C07E-BDA2-5477-EB27-B9750845C049}"/>
                </a:ext>
              </a:extLst>
            </p:cNvPr>
            <p:cNvSpPr txBox="1">
              <a:spLocks noChangeArrowheads="1"/>
            </p:cNvSpPr>
            <p:nvPr/>
          </p:nvSpPr>
          <p:spPr bwMode="auto">
            <a:xfrm>
              <a:off x="900553" y="2598941"/>
              <a:ext cx="4339337" cy="2295872"/>
            </a:xfrm>
            <a:prstGeom prst="roundRect">
              <a:avLst>
                <a:gd name="adj" fmla="val 5348"/>
              </a:avLst>
            </a:prstGeom>
            <a:ln w="19050">
              <a:solidFill>
                <a:srgbClr val="0070C0"/>
              </a:solidFill>
              <a:headEnd/>
              <a:tailEnd/>
            </a:ln>
          </p:spPr>
          <p:style>
            <a:lnRef idx="2">
              <a:schemeClr val="accent3"/>
            </a:lnRef>
            <a:fillRef idx="1">
              <a:schemeClr val="lt1"/>
            </a:fillRef>
            <a:effectRef idx="0">
              <a:schemeClr val="accent3"/>
            </a:effectRef>
            <a:fontRef idx="minor">
              <a:schemeClr val="dk1"/>
            </a:fontRef>
          </p:style>
          <p:txBody>
            <a:bodyPr wrap="square" lIns="35999" tIns="45719" rIns="35999" bIns="45719">
              <a:prstTxWarp prst="textNoShape">
                <a:avLst/>
              </a:prstTxWarp>
              <a:noAutofit/>
            </a:bodyPr>
            <a:lstStyle/>
            <a:p>
              <a:pPr defTabSz="914309" eaLnBrk="0" fontAlgn="base" hangingPunct="0">
                <a:spcBef>
                  <a:spcPct val="0"/>
                </a:spcBef>
                <a:spcAft>
                  <a:spcPct val="0"/>
                </a:spcAft>
                <a:defRPr/>
              </a:pPr>
              <a:r>
                <a:rPr lang="en-US" sz="1600" b="1" dirty="0">
                  <a:solidFill>
                    <a:prstClr val="black"/>
                  </a:solidFill>
                  <a:latin typeface="Calibri"/>
                  <a:ea typeface="ＭＳ Ｐゴシック" pitchFamily="-65" charset="-128"/>
                  <a:cs typeface="ＭＳ Ｐゴシック" pitchFamily="-65" charset="-128"/>
                </a:rPr>
                <a:t>Adults HIV +</a:t>
              </a:r>
              <a:endParaRPr lang="en-US" sz="1600" dirty="0">
                <a:solidFill>
                  <a:prstClr val="black"/>
                </a:solidFill>
                <a:latin typeface="Calibri"/>
                <a:ea typeface="ＭＳ Ｐゴシック" pitchFamily="-65" charset="-128"/>
                <a:cs typeface="ＭＳ Ｐゴシック" pitchFamily="-65" charset="-128"/>
              </a:endParaRPr>
            </a:p>
            <a:p>
              <a:pPr marL="171434" indent="-171434" defTabSz="914309" eaLnBrk="0" fontAlgn="base" hangingPunct="0">
                <a:spcBef>
                  <a:spcPct val="0"/>
                </a:spcBef>
                <a:spcAft>
                  <a:spcPct val="0"/>
                </a:spcAft>
                <a:buClr>
                  <a:srgbClr val="1F497D"/>
                </a:buClr>
                <a:buFont typeface="Arial" panose="020B0604020202020204" pitchFamily="34" charset="0"/>
                <a:buChar char="•"/>
                <a:defRPr/>
              </a:pPr>
              <a:r>
                <a:rPr lang="en-US" sz="1600" dirty="0">
                  <a:solidFill>
                    <a:prstClr val="black"/>
                  </a:solidFill>
                  <a:latin typeface="Calibri"/>
                  <a:ea typeface="ＭＳ Ｐゴシック" pitchFamily="-65" charset="-128"/>
                  <a:cs typeface="ＭＳ Ｐゴシック" pitchFamily="-65" charset="-128"/>
                </a:rPr>
                <a:t>ARV naïve</a:t>
              </a:r>
            </a:p>
            <a:p>
              <a:pPr marL="171434" indent="-171434" defTabSz="914309" eaLnBrk="0" fontAlgn="base" hangingPunct="0">
                <a:spcBef>
                  <a:spcPct val="0"/>
                </a:spcBef>
                <a:spcAft>
                  <a:spcPct val="0"/>
                </a:spcAft>
                <a:buClr>
                  <a:srgbClr val="1F497D"/>
                </a:buClr>
                <a:buFont typeface="Arial" panose="020B0604020202020204" pitchFamily="34" charset="0"/>
                <a:buChar char="•"/>
                <a:defRPr/>
              </a:pPr>
              <a:r>
                <a:rPr lang="en-US" sz="1600" dirty="0">
                  <a:solidFill>
                    <a:prstClr val="black"/>
                  </a:solidFill>
                  <a:latin typeface="Calibri"/>
                  <a:ea typeface="ＭＳ Ｐゴシック" pitchFamily="-65" charset="-128"/>
                  <a:cs typeface="ＭＳ Ｐゴシック" pitchFamily="-65" charset="-128"/>
                </a:rPr>
                <a:t>CV &gt; 1000 c/mL</a:t>
              </a:r>
            </a:p>
            <a:p>
              <a:pPr defTabSz="914309" eaLnBrk="0" fontAlgn="base" hangingPunct="0">
                <a:spcBef>
                  <a:spcPct val="0"/>
                </a:spcBef>
                <a:spcAft>
                  <a:spcPct val="0"/>
                </a:spcAft>
                <a:buClr>
                  <a:srgbClr val="1F497D"/>
                </a:buClr>
                <a:defRPr/>
              </a:pPr>
              <a:r>
                <a:rPr lang="en-US" sz="1600" dirty="0">
                  <a:solidFill>
                    <a:prstClr val="black"/>
                  </a:solidFill>
                  <a:latin typeface="Calibri"/>
                  <a:ea typeface="ＭＳ Ｐゴシック" pitchFamily="-65" charset="-128"/>
                  <a:cs typeface="ＭＳ Ｐゴシック" pitchFamily="-65" charset="-128"/>
                </a:rPr>
                <a:t>and</a:t>
              </a:r>
            </a:p>
            <a:p>
              <a:pPr marL="171434" indent="-171434" defTabSz="914309" eaLnBrk="0" fontAlgn="base" hangingPunct="0">
                <a:spcBef>
                  <a:spcPct val="0"/>
                </a:spcBef>
                <a:spcAft>
                  <a:spcPct val="0"/>
                </a:spcAft>
                <a:buClr>
                  <a:srgbClr val="1F497D"/>
                </a:buClr>
                <a:buFont typeface="Arial" panose="020B0604020202020204" pitchFamily="34" charset="0"/>
                <a:buChar char="•"/>
                <a:defRPr/>
              </a:pPr>
              <a:r>
                <a:rPr lang="en-US" sz="1600" dirty="0">
                  <a:solidFill>
                    <a:prstClr val="black"/>
                  </a:solidFill>
                  <a:latin typeface="Calibri"/>
                  <a:ea typeface="ＭＳ Ｐゴシック" pitchFamily="-65" charset="-128"/>
                  <a:cs typeface="ＭＳ Ｐゴシック" pitchFamily="-65" charset="-128"/>
                </a:rPr>
                <a:t>AIDS, all CD4 </a:t>
              </a:r>
            </a:p>
            <a:p>
              <a:pPr marL="171434" indent="-171434" defTabSz="914309" eaLnBrk="0" fontAlgn="base" hangingPunct="0">
                <a:spcBef>
                  <a:spcPct val="0"/>
                </a:spcBef>
                <a:spcAft>
                  <a:spcPct val="0"/>
                </a:spcAft>
                <a:buClr>
                  <a:srgbClr val="1F497D"/>
                </a:buClr>
                <a:buFont typeface="Arial" panose="020B0604020202020204" pitchFamily="34" charset="0"/>
                <a:buChar char="•"/>
                <a:defRPr/>
              </a:pPr>
              <a:r>
                <a:rPr lang="en-US" sz="1600" dirty="0">
                  <a:solidFill>
                    <a:prstClr val="black"/>
                  </a:solidFill>
                  <a:latin typeface="Calibri"/>
                  <a:ea typeface="ＭＳ Ｐゴシック" pitchFamily="-65" charset="-128"/>
                  <a:cs typeface="ＭＳ Ｐゴシック" pitchFamily="-65" charset="-128"/>
                </a:rPr>
                <a:t>Or serious bacterial infection, CD4 &lt; 200/mm</a:t>
              </a:r>
              <a:r>
                <a:rPr lang="en-US" sz="1600" baseline="30000" dirty="0">
                  <a:solidFill>
                    <a:prstClr val="black"/>
                  </a:solidFill>
                  <a:latin typeface="Calibri"/>
                  <a:ea typeface="ＭＳ Ｐゴシック" pitchFamily="-65" charset="-128"/>
                  <a:cs typeface="ＭＳ Ｐゴシック" pitchFamily="-65" charset="-128"/>
                </a:rPr>
                <a:t>3</a:t>
              </a:r>
            </a:p>
            <a:p>
              <a:pPr marL="171434" indent="-171434" defTabSz="914309" eaLnBrk="0" fontAlgn="base" hangingPunct="0">
                <a:spcBef>
                  <a:spcPct val="0"/>
                </a:spcBef>
                <a:spcAft>
                  <a:spcPct val="0"/>
                </a:spcAft>
                <a:buClr>
                  <a:srgbClr val="1F497D"/>
                </a:buClr>
                <a:buFont typeface="Arial" panose="020B0604020202020204" pitchFamily="34" charset="0"/>
                <a:buChar char="•"/>
                <a:defRPr/>
              </a:pPr>
              <a:r>
                <a:rPr lang="en-US" sz="1600" dirty="0">
                  <a:solidFill>
                    <a:prstClr val="black"/>
                  </a:solidFill>
                  <a:latin typeface="Calibri"/>
                  <a:ea typeface="ＭＳ Ｐゴシック" pitchFamily="-65" charset="-128"/>
                  <a:cs typeface="ＭＳ Ｐゴシック" pitchFamily="-65" charset="-128"/>
                </a:rPr>
                <a:t>Or symptomatic or not, CD4 &lt; 100/mm</a:t>
              </a:r>
              <a:r>
                <a:rPr lang="en-US" sz="1600" baseline="30000" dirty="0">
                  <a:solidFill>
                    <a:prstClr val="black"/>
                  </a:solidFill>
                  <a:latin typeface="Calibri"/>
                  <a:ea typeface="ＭＳ Ｐゴシック" pitchFamily="-65" charset="-128"/>
                  <a:cs typeface="ＭＳ Ｐゴシック" pitchFamily="-65" charset="-128"/>
                </a:rPr>
                <a:t>3</a:t>
              </a:r>
            </a:p>
            <a:p>
              <a:pPr marL="171434" indent="-171434" defTabSz="914309" eaLnBrk="0" fontAlgn="base" hangingPunct="0">
                <a:spcBef>
                  <a:spcPct val="0"/>
                </a:spcBef>
                <a:spcAft>
                  <a:spcPct val="0"/>
                </a:spcAft>
                <a:buClr>
                  <a:srgbClr val="1F497D"/>
                </a:buClr>
                <a:buFont typeface="Arial" panose="020B0604020202020204" pitchFamily="34" charset="0"/>
                <a:buChar char="•"/>
                <a:defRPr/>
              </a:pPr>
              <a:r>
                <a:rPr lang="en-US" sz="1600" dirty="0">
                  <a:solidFill>
                    <a:prstClr val="black"/>
                  </a:solidFill>
                  <a:latin typeface="Calibri"/>
                  <a:ea typeface="ＭＳ Ｐゴシック" pitchFamily="-65" charset="-128"/>
                  <a:cs typeface="Calibri" panose="020F0502020204030204" pitchFamily="34" charset="0"/>
                </a:rPr>
                <a:t>Or severe OI on treatment</a:t>
              </a:r>
              <a:endParaRPr lang="en-US" sz="1600" baseline="30000" dirty="0">
                <a:solidFill>
                  <a:prstClr val="black"/>
                </a:solidFill>
                <a:latin typeface="Calibri"/>
                <a:ea typeface="Calibri" panose="020F0502020204030204" pitchFamily="34" charset="0"/>
                <a:cs typeface="Calibri" panose="020F0502020204030204" pitchFamily="34" charset="0"/>
              </a:endParaRPr>
            </a:p>
          </p:txBody>
        </p:sp>
        <p:sp>
          <p:nvSpPr>
            <p:cNvPr id="10" name="Text Box 11">
              <a:extLst>
                <a:ext uri="{FF2B5EF4-FFF2-40B4-BE49-F238E27FC236}">
                  <a16:creationId xmlns:a16="http://schemas.microsoft.com/office/drawing/2014/main" id="{39FADA90-BCD1-E775-2092-A15404179534}"/>
                </a:ext>
              </a:extLst>
            </p:cNvPr>
            <p:cNvSpPr txBox="1">
              <a:spLocks noChangeArrowheads="1"/>
            </p:cNvSpPr>
            <p:nvPr/>
          </p:nvSpPr>
          <p:spPr bwMode="auto">
            <a:xfrm>
              <a:off x="7193153" y="3004078"/>
              <a:ext cx="2980947" cy="596407"/>
            </a:xfrm>
            <a:prstGeom prst="roundRect">
              <a:avLst>
                <a:gd name="adj" fmla="val 20519"/>
              </a:avLst>
            </a:prstGeom>
            <a:solidFill>
              <a:srgbClr val="00B050"/>
            </a:solidFill>
            <a:ln w="9525">
              <a:noFill/>
              <a:miter lim="800000"/>
              <a:headEnd/>
              <a:tailEnd/>
            </a:ln>
          </p:spPr>
          <p:txBody>
            <a:bodyPr wrap="square" lIns="35999" tIns="35999" rIns="35999" bIns="35999" anchor="ctr">
              <a:prstTxWarp prst="textNoShape">
                <a:avLst/>
              </a:prstTxWarp>
              <a:noAutofit/>
            </a:bodyPr>
            <a:lstStyle/>
            <a:p>
              <a:pPr algn="ctr" defTabSz="914309" eaLnBrk="0" fontAlgn="base" hangingPunct="0">
                <a:spcBef>
                  <a:spcPct val="0"/>
                </a:spcBef>
                <a:spcAft>
                  <a:spcPct val="0"/>
                </a:spcAft>
                <a:defRPr/>
              </a:pPr>
              <a:r>
                <a:rPr lang="fr-FR" sz="1600" b="1" dirty="0">
                  <a:solidFill>
                    <a:prstClr val="white"/>
                  </a:solidFill>
                  <a:latin typeface="Calibri"/>
                  <a:ea typeface="ＭＳ Ｐゴシック" pitchFamily="-65" charset="-128"/>
                  <a:cs typeface="ＭＳ Ｐゴシック" pitchFamily="-65" charset="-128"/>
                </a:rPr>
                <a:t>B/F/TAF qd (N = 220)</a:t>
              </a:r>
            </a:p>
          </p:txBody>
        </p:sp>
        <p:sp>
          <p:nvSpPr>
            <p:cNvPr id="11" name="Text Box 11">
              <a:extLst>
                <a:ext uri="{FF2B5EF4-FFF2-40B4-BE49-F238E27FC236}">
                  <a16:creationId xmlns:a16="http://schemas.microsoft.com/office/drawing/2014/main" id="{CB21D299-131B-BFA4-4A03-DDFC61A7B7EE}"/>
                </a:ext>
              </a:extLst>
            </p:cNvPr>
            <p:cNvSpPr txBox="1">
              <a:spLocks noChangeArrowheads="1"/>
            </p:cNvSpPr>
            <p:nvPr/>
          </p:nvSpPr>
          <p:spPr bwMode="auto">
            <a:xfrm>
              <a:off x="7193153" y="3862808"/>
              <a:ext cx="2980947" cy="571960"/>
            </a:xfrm>
            <a:prstGeom prst="roundRect">
              <a:avLst>
                <a:gd name="adj" fmla="val 20519"/>
              </a:avLst>
            </a:prstGeom>
            <a:solidFill>
              <a:srgbClr val="C00000"/>
            </a:solidFill>
            <a:ln w="9525">
              <a:noFill/>
              <a:miter lim="800000"/>
              <a:headEnd/>
              <a:tailEnd/>
            </a:ln>
          </p:spPr>
          <p:txBody>
            <a:bodyPr wrap="square" lIns="35999" tIns="35999" rIns="35999" bIns="35999" anchor="ctr">
              <a:prstTxWarp prst="textNoShape">
                <a:avLst/>
              </a:prstTxWarp>
              <a:noAutofit/>
            </a:bodyPr>
            <a:lstStyle/>
            <a:p>
              <a:pPr algn="ctr" defTabSz="914309" eaLnBrk="0" fontAlgn="base" hangingPunct="0">
                <a:spcBef>
                  <a:spcPct val="0"/>
                </a:spcBef>
                <a:spcAft>
                  <a:spcPct val="0"/>
                </a:spcAft>
                <a:defRPr/>
              </a:pPr>
              <a:r>
                <a:rPr lang="fr-FR" sz="1600" b="1" dirty="0">
                  <a:solidFill>
                    <a:prstClr val="white"/>
                  </a:solidFill>
                  <a:latin typeface="Calibri"/>
                  <a:ea typeface="ＭＳ Ｐゴシック" pitchFamily="-65" charset="-128"/>
                  <a:cs typeface="ＭＳ Ｐゴシック" pitchFamily="-65" charset="-128"/>
                </a:rPr>
                <a:t>DRV/c/F/TAF qd (N = 222)</a:t>
              </a:r>
            </a:p>
          </p:txBody>
        </p:sp>
        <p:sp>
          <p:nvSpPr>
            <p:cNvPr id="13" name="Ellipse 12">
              <a:extLst>
                <a:ext uri="{FF2B5EF4-FFF2-40B4-BE49-F238E27FC236}">
                  <a16:creationId xmlns:a16="http://schemas.microsoft.com/office/drawing/2014/main" id="{4FFAC72F-AF84-7B3C-8E9A-ADAC3EA22396}"/>
                </a:ext>
              </a:extLst>
            </p:cNvPr>
            <p:cNvSpPr/>
            <p:nvPr/>
          </p:nvSpPr>
          <p:spPr>
            <a:xfrm>
              <a:off x="5521326" y="3456157"/>
              <a:ext cx="607119" cy="608367"/>
            </a:xfrm>
            <a:prstGeom prst="ellipse">
              <a:avLst/>
            </a:prstGeom>
            <a:solidFill>
              <a:srgbClr val="0070C0"/>
            </a:solidFill>
            <a:ln w="952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09" fontAlgn="base">
                <a:spcBef>
                  <a:spcPct val="0"/>
                </a:spcBef>
                <a:spcAft>
                  <a:spcPct val="0"/>
                </a:spcAft>
                <a:defRPr/>
              </a:pPr>
              <a:r>
                <a:rPr lang="fr-FR" sz="1600" b="1" dirty="0">
                  <a:solidFill>
                    <a:prstClr val="white"/>
                  </a:solidFill>
                  <a:latin typeface="Calibri"/>
                </a:rPr>
                <a:t>R</a:t>
              </a:r>
              <a:br>
                <a:rPr lang="fr-FR" sz="1600" b="1" dirty="0">
                  <a:solidFill>
                    <a:prstClr val="white"/>
                  </a:solidFill>
                  <a:latin typeface="Calibri"/>
                </a:rPr>
              </a:br>
              <a:r>
                <a:rPr lang="fr-FR" sz="1600" b="1" dirty="0">
                  <a:solidFill>
                    <a:prstClr val="white"/>
                  </a:solidFill>
                  <a:latin typeface="Calibri"/>
                </a:rPr>
                <a:t>1:1</a:t>
              </a:r>
            </a:p>
          </p:txBody>
        </p:sp>
        <p:cxnSp>
          <p:nvCxnSpPr>
            <p:cNvPr id="14" name="Connecteur : en angle 17">
              <a:extLst>
                <a:ext uri="{FF2B5EF4-FFF2-40B4-BE49-F238E27FC236}">
                  <a16:creationId xmlns:a16="http://schemas.microsoft.com/office/drawing/2014/main" id="{7E6B2FB2-2A68-EDF4-1D00-39BF041E8CEA}"/>
                </a:ext>
              </a:extLst>
            </p:cNvPr>
            <p:cNvCxnSpPr>
              <a:cxnSpLocks/>
              <a:stCxn id="13" idx="6"/>
              <a:endCxn id="10" idx="1"/>
            </p:cNvCxnSpPr>
            <p:nvPr/>
          </p:nvCxnSpPr>
          <p:spPr>
            <a:xfrm flipV="1">
              <a:off x="6128440" y="3302277"/>
              <a:ext cx="1064712" cy="458059"/>
            </a:xfrm>
            <a:prstGeom prst="bentConnector3">
              <a:avLst/>
            </a:prstGeom>
            <a:ln w="190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5" name="Connecteur : en angle 18">
              <a:extLst>
                <a:ext uri="{FF2B5EF4-FFF2-40B4-BE49-F238E27FC236}">
                  <a16:creationId xmlns:a16="http://schemas.microsoft.com/office/drawing/2014/main" id="{18EE538C-0CD6-B192-7921-A400D5A8F1AA}"/>
                </a:ext>
              </a:extLst>
            </p:cNvPr>
            <p:cNvCxnSpPr>
              <a:cxnSpLocks/>
              <a:stCxn id="13" idx="6"/>
              <a:endCxn id="11" idx="1"/>
            </p:cNvCxnSpPr>
            <p:nvPr/>
          </p:nvCxnSpPr>
          <p:spPr>
            <a:xfrm>
              <a:off x="6128440" y="3760336"/>
              <a:ext cx="1064712" cy="388453"/>
            </a:xfrm>
            <a:prstGeom prst="bentConnector3">
              <a:avLst>
                <a:gd name="adj1" fmla="val 50000"/>
              </a:avLst>
            </a:prstGeom>
            <a:ln w="190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a:extLst>
                <a:ext uri="{FF2B5EF4-FFF2-40B4-BE49-F238E27FC236}">
                  <a16:creationId xmlns:a16="http://schemas.microsoft.com/office/drawing/2014/main" id="{9A0C8A0F-FEA5-6248-5DE9-B9603E77350A}"/>
                </a:ext>
              </a:extLst>
            </p:cNvPr>
            <p:cNvCxnSpPr>
              <a:cxnSpLocks/>
            </p:cNvCxnSpPr>
            <p:nvPr/>
          </p:nvCxnSpPr>
          <p:spPr>
            <a:xfrm>
              <a:off x="6914243" y="4563908"/>
              <a:ext cx="3485824" cy="0"/>
            </a:xfrm>
            <a:prstGeom prst="straightConnector1">
              <a:avLst/>
            </a:prstGeom>
            <a:ln w="190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9174A31D-EF65-97BF-E715-E4D54693B9A8}"/>
                </a:ext>
              </a:extLst>
            </p:cNvPr>
            <p:cNvCxnSpPr/>
            <p:nvPr/>
          </p:nvCxnSpPr>
          <p:spPr>
            <a:xfrm>
              <a:off x="6914243" y="4563913"/>
              <a:ext cx="0" cy="122329"/>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2EC8EA41-0FF7-BBF7-B457-684D8DAF1C3A}"/>
                </a:ext>
              </a:extLst>
            </p:cNvPr>
            <p:cNvCxnSpPr/>
            <p:nvPr/>
          </p:nvCxnSpPr>
          <p:spPr>
            <a:xfrm>
              <a:off x="7842036" y="4563913"/>
              <a:ext cx="0" cy="122329"/>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A0AE3CD9-ACA1-AEEF-20D7-0B3185092ADB}"/>
                </a:ext>
              </a:extLst>
            </p:cNvPr>
            <p:cNvCxnSpPr/>
            <p:nvPr/>
          </p:nvCxnSpPr>
          <p:spPr>
            <a:xfrm>
              <a:off x="8713601" y="4563913"/>
              <a:ext cx="0" cy="122329"/>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CE6C967C-60BB-8FF4-FDF8-4A9B5A3969BE}"/>
                </a:ext>
              </a:extLst>
            </p:cNvPr>
            <p:cNvCxnSpPr/>
            <p:nvPr/>
          </p:nvCxnSpPr>
          <p:spPr>
            <a:xfrm>
              <a:off x="10174100" y="4563913"/>
              <a:ext cx="0" cy="122329"/>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AA728C52-742A-96C9-519C-D7197A20DE15}"/>
                </a:ext>
              </a:extLst>
            </p:cNvPr>
            <p:cNvSpPr txBox="1"/>
            <p:nvPr/>
          </p:nvSpPr>
          <p:spPr>
            <a:xfrm>
              <a:off x="6716921" y="4669806"/>
              <a:ext cx="394649" cy="318098"/>
            </a:xfrm>
            <a:prstGeom prst="rect">
              <a:avLst/>
            </a:prstGeom>
            <a:noFill/>
          </p:spPr>
          <p:txBody>
            <a:bodyPr wrap="none" lIns="91435" tIns="45719" rIns="91435" bIns="45719" rtlCol="0">
              <a:spAutoFit/>
            </a:bodyPr>
            <a:lstStyle/>
            <a:p>
              <a:pPr algn="ctr" defTabSz="914309" fontAlgn="base">
                <a:spcBef>
                  <a:spcPct val="0"/>
                </a:spcBef>
                <a:spcAft>
                  <a:spcPct val="0"/>
                </a:spcAft>
                <a:defRPr/>
              </a:pPr>
              <a:r>
                <a:rPr lang="fr-FR" sz="1467" dirty="0">
                  <a:solidFill>
                    <a:prstClr val="black"/>
                  </a:solidFill>
                  <a:latin typeface="Calibri"/>
                  <a:cs typeface="Arial" charset="0"/>
                </a:rPr>
                <a:t>D1</a:t>
              </a:r>
            </a:p>
          </p:txBody>
        </p:sp>
        <p:sp>
          <p:nvSpPr>
            <p:cNvPr id="26" name="ZoneTexte 25">
              <a:extLst>
                <a:ext uri="{FF2B5EF4-FFF2-40B4-BE49-F238E27FC236}">
                  <a16:creationId xmlns:a16="http://schemas.microsoft.com/office/drawing/2014/main" id="{382EB667-16C4-C533-3515-A953EEE01CF5}"/>
                </a:ext>
              </a:extLst>
            </p:cNvPr>
            <p:cNvSpPr txBox="1"/>
            <p:nvPr/>
          </p:nvSpPr>
          <p:spPr>
            <a:xfrm>
              <a:off x="7571779" y="4669806"/>
              <a:ext cx="540522" cy="318098"/>
            </a:xfrm>
            <a:prstGeom prst="rect">
              <a:avLst/>
            </a:prstGeom>
            <a:noFill/>
          </p:spPr>
          <p:txBody>
            <a:bodyPr wrap="none" lIns="91435" tIns="45719" rIns="91435" bIns="45719" rtlCol="0">
              <a:spAutoFit/>
            </a:bodyPr>
            <a:lstStyle/>
            <a:p>
              <a:pPr algn="ctr" defTabSz="914309" fontAlgn="base">
                <a:spcBef>
                  <a:spcPct val="0"/>
                </a:spcBef>
                <a:spcAft>
                  <a:spcPct val="0"/>
                </a:spcAft>
                <a:defRPr/>
              </a:pPr>
              <a:r>
                <a:rPr lang="fr-FR" sz="1467" dirty="0">
                  <a:solidFill>
                    <a:prstClr val="black"/>
                  </a:solidFill>
                  <a:latin typeface="Calibri"/>
                  <a:cs typeface="Arial" charset="0"/>
                </a:rPr>
                <a:t>W12</a:t>
              </a:r>
            </a:p>
          </p:txBody>
        </p:sp>
        <p:sp>
          <p:nvSpPr>
            <p:cNvPr id="27" name="ZoneTexte 26">
              <a:extLst>
                <a:ext uri="{FF2B5EF4-FFF2-40B4-BE49-F238E27FC236}">
                  <a16:creationId xmlns:a16="http://schemas.microsoft.com/office/drawing/2014/main" id="{621B79BC-98B3-101D-3394-EC0393426510}"/>
                </a:ext>
              </a:extLst>
            </p:cNvPr>
            <p:cNvSpPr txBox="1"/>
            <p:nvPr/>
          </p:nvSpPr>
          <p:spPr>
            <a:xfrm>
              <a:off x="8476719" y="4669806"/>
              <a:ext cx="540522" cy="318098"/>
            </a:xfrm>
            <a:prstGeom prst="rect">
              <a:avLst/>
            </a:prstGeom>
            <a:noFill/>
          </p:spPr>
          <p:txBody>
            <a:bodyPr wrap="none" lIns="91435" tIns="45719" rIns="91435" bIns="45719" rtlCol="0">
              <a:spAutoFit/>
            </a:bodyPr>
            <a:lstStyle/>
            <a:p>
              <a:pPr algn="ctr" defTabSz="914309" fontAlgn="base">
                <a:spcBef>
                  <a:spcPct val="0"/>
                </a:spcBef>
                <a:spcAft>
                  <a:spcPct val="0"/>
                </a:spcAft>
                <a:defRPr/>
              </a:pPr>
              <a:r>
                <a:rPr lang="fr-FR" sz="1467" dirty="0">
                  <a:solidFill>
                    <a:prstClr val="black"/>
                  </a:solidFill>
                  <a:latin typeface="Calibri"/>
                  <a:cs typeface="Arial" charset="0"/>
                </a:rPr>
                <a:t>W24</a:t>
              </a:r>
            </a:p>
          </p:txBody>
        </p:sp>
        <p:sp>
          <p:nvSpPr>
            <p:cNvPr id="28" name="ZoneTexte 27">
              <a:extLst>
                <a:ext uri="{FF2B5EF4-FFF2-40B4-BE49-F238E27FC236}">
                  <a16:creationId xmlns:a16="http://schemas.microsoft.com/office/drawing/2014/main" id="{C018C054-E672-D11D-F0A4-33EE00FE3FB5}"/>
                </a:ext>
              </a:extLst>
            </p:cNvPr>
            <p:cNvSpPr txBox="1"/>
            <p:nvPr/>
          </p:nvSpPr>
          <p:spPr>
            <a:xfrm>
              <a:off x="9890800" y="4669806"/>
              <a:ext cx="540522" cy="318098"/>
            </a:xfrm>
            <a:prstGeom prst="rect">
              <a:avLst/>
            </a:prstGeom>
            <a:noFill/>
          </p:spPr>
          <p:txBody>
            <a:bodyPr wrap="none" lIns="91435" tIns="45719" rIns="91435" bIns="45719" rtlCol="0">
              <a:spAutoFit/>
            </a:bodyPr>
            <a:lstStyle/>
            <a:p>
              <a:pPr algn="ctr" defTabSz="914309" fontAlgn="base">
                <a:spcBef>
                  <a:spcPct val="0"/>
                </a:spcBef>
                <a:spcAft>
                  <a:spcPct val="0"/>
                </a:spcAft>
                <a:defRPr/>
              </a:pPr>
              <a:r>
                <a:rPr lang="fr-FR" sz="1467" dirty="0">
                  <a:solidFill>
                    <a:prstClr val="black"/>
                  </a:solidFill>
                  <a:latin typeface="Calibri"/>
                  <a:cs typeface="Arial" charset="0"/>
                </a:rPr>
                <a:t>W48</a:t>
              </a:r>
            </a:p>
          </p:txBody>
        </p:sp>
        <p:cxnSp>
          <p:nvCxnSpPr>
            <p:cNvPr id="31" name="Connecteur droit 30">
              <a:extLst>
                <a:ext uri="{FF2B5EF4-FFF2-40B4-BE49-F238E27FC236}">
                  <a16:creationId xmlns:a16="http://schemas.microsoft.com/office/drawing/2014/main" id="{5BF1A7DE-56CD-A279-1195-BE78D321A38E}"/>
                </a:ext>
              </a:extLst>
            </p:cNvPr>
            <p:cNvCxnSpPr>
              <a:cxnSpLocks/>
            </p:cNvCxnSpPr>
            <p:nvPr/>
          </p:nvCxnSpPr>
          <p:spPr bwMode="auto">
            <a:xfrm flipV="1">
              <a:off x="5255381" y="3767410"/>
              <a:ext cx="255987" cy="671"/>
            </a:xfrm>
            <a:prstGeom prst="line">
              <a:avLst/>
            </a:prstGeom>
            <a:solidFill>
              <a:schemeClr val="accent1"/>
            </a:solidFill>
            <a:ln w="19050" cap="flat" cmpd="sng" algn="ctr">
              <a:solidFill>
                <a:srgbClr val="0070C0"/>
              </a:solidFill>
              <a:prstDash val="solid"/>
              <a:round/>
              <a:headEnd type="none" w="med" len="med"/>
              <a:tailEnd type="none" w="med" len="med"/>
            </a:ln>
            <a:effectLst/>
          </p:spPr>
        </p:cxnSp>
      </p:grpSp>
      <p:sp>
        <p:nvSpPr>
          <p:cNvPr id="2" name="Espace réservé du contenu 3">
            <a:extLst>
              <a:ext uri="{FF2B5EF4-FFF2-40B4-BE49-F238E27FC236}">
                <a16:creationId xmlns:a16="http://schemas.microsoft.com/office/drawing/2014/main" id="{3A87E919-EB89-1652-5DC8-2B97C41F6DE5}"/>
              </a:ext>
            </a:extLst>
          </p:cNvPr>
          <p:cNvSpPr txBox="1">
            <a:spLocks/>
          </p:cNvSpPr>
          <p:nvPr/>
        </p:nvSpPr>
        <p:spPr bwMode="auto">
          <a:xfrm>
            <a:off x="719403" y="4581131"/>
            <a:ext cx="11151772" cy="1520927"/>
          </a:xfrm>
          <a:prstGeom prst="rect">
            <a:avLst/>
          </a:prstGeom>
          <a:noFill/>
          <a:ln w="9525">
            <a:noFill/>
            <a:miter lim="800000"/>
            <a:headEnd/>
            <a:tailEnd/>
          </a:ln>
        </p:spPr>
        <p:txBody>
          <a:bodyPr vert="horz" wrap="square" lIns="91435" tIns="45719" rIns="91435" bIns="45719" numCol="1" anchor="t" anchorCtr="0" compatLnSpc="1">
            <a:prstTxWarp prst="textNoShape">
              <a:avLst/>
            </a:prstTxWarp>
          </a:bodyPr>
          <a:lstStyle>
            <a:lvl1pPr marL="342900" indent="-342900" algn="l" rtl="0" eaLnBrk="0" fontAlgn="base" hangingPunct="0">
              <a:spcBef>
                <a:spcPct val="0"/>
              </a:spcBef>
              <a:spcAft>
                <a:spcPct val="0"/>
              </a:spcAft>
              <a:buClr>
                <a:srgbClr val="00B0F0"/>
              </a:buClr>
              <a:buChar char="•"/>
              <a:defRPr sz="2000" b="0">
                <a:solidFill>
                  <a:srgbClr val="000066"/>
                </a:solidFill>
                <a:latin typeface="Aptos" panose="020B0004020202020204" pitchFamily="34" charset="0"/>
                <a:ea typeface="+mn-ea"/>
                <a:cs typeface="+mn-cs"/>
              </a:defRPr>
            </a:lvl1pPr>
            <a:lvl2pPr marL="742950" indent="-285750" algn="l" rtl="0" eaLnBrk="0" fontAlgn="base" hangingPunct="0">
              <a:spcBef>
                <a:spcPct val="0"/>
              </a:spcBef>
              <a:spcAft>
                <a:spcPct val="0"/>
              </a:spcAft>
              <a:buClr>
                <a:srgbClr val="00B0F0"/>
              </a:buClr>
              <a:buChar char="–"/>
              <a:defRPr sz="1800">
                <a:solidFill>
                  <a:srgbClr val="000066"/>
                </a:solidFill>
                <a:latin typeface="Aptos" panose="020B0004020202020204" pitchFamily="34" charset="0"/>
              </a:defRPr>
            </a:lvl2pPr>
            <a:lvl3pPr marL="1143000" indent="-228600" algn="l" rtl="0" eaLnBrk="0" fontAlgn="base" hangingPunct="0">
              <a:spcBef>
                <a:spcPct val="0"/>
              </a:spcBef>
              <a:spcAft>
                <a:spcPct val="0"/>
              </a:spcAft>
              <a:buClr>
                <a:srgbClr val="00B0F0"/>
              </a:buClr>
              <a:buChar char="•"/>
              <a:defRPr sz="1600">
                <a:solidFill>
                  <a:srgbClr val="000066"/>
                </a:solidFill>
                <a:latin typeface="Aptos" panose="020B0004020202020204" pitchFamily="34" charset="0"/>
              </a:defRPr>
            </a:lvl3pPr>
            <a:lvl4pPr marL="1600200" indent="-228600" algn="l" rtl="0" eaLnBrk="0" fontAlgn="base" hangingPunct="0">
              <a:spcBef>
                <a:spcPct val="0"/>
              </a:spcBef>
              <a:spcAft>
                <a:spcPct val="0"/>
              </a:spcAft>
              <a:buClr>
                <a:srgbClr val="00B0F0"/>
              </a:buClr>
              <a:buChar char="–"/>
              <a:defRPr sz="1600">
                <a:solidFill>
                  <a:srgbClr val="000066"/>
                </a:solidFill>
                <a:latin typeface="Aptos" panose="020B0004020202020204" pitchFamily="34" charset="0"/>
              </a:defRPr>
            </a:lvl4pPr>
            <a:lvl5pPr marL="2057400" indent="-228600" algn="l" rtl="0" eaLnBrk="0" fontAlgn="base" hangingPunct="0">
              <a:spcBef>
                <a:spcPct val="0"/>
              </a:spcBef>
              <a:spcAft>
                <a:spcPct val="0"/>
              </a:spcAft>
              <a:buClr>
                <a:srgbClr val="00B0F0"/>
              </a:buClr>
              <a:buChar char="»"/>
              <a:defRPr sz="1600">
                <a:solidFill>
                  <a:srgbClr val="000066"/>
                </a:solidFill>
                <a:latin typeface="Aptos" panose="020B0004020202020204" pitchFamily="34" charset="0"/>
              </a:defRPr>
            </a:lvl5pPr>
            <a:lvl6pPr marL="2514600" indent="-228600" algn="l" rtl="0" fontAlgn="base">
              <a:spcBef>
                <a:spcPct val="0"/>
              </a:spcBef>
              <a:spcAft>
                <a:spcPct val="0"/>
              </a:spcAft>
              <a:buClr>
                <a:srgbClr val="FFFF00"/>
              </a:buClr>
              <a:buChar char="»"/>
              <a:defRPr sz="2000">
                <a:solidFill>
                  <a:schemeClr val="bg1"/>
                </a:solidFill>
                <a:latin typeface="+mn-lt"/>
              </a:defRPr>
            </a:lvl6pPr>
            <a:lvl7pPr marL="2971800" indent="-228600" algn="l" rtl="0" fontAlgn="base">
              <a:spcBef>
                <a:spcPct val="0"/>
              </a:spcBef>
              <a:spcAft>
                <a:spcPct val="0"/>
              </a:spcAft>
              <a:buClr>
                <a:srgbClr val="FFFF00"/>
              </a:buClr>
              <a:buChar char="»"/>
              <a:defRPr sz="2000">
                <a:solidFill>
                  <a:schemeClr val="bg1"/>
                </a:solidFill>
                <a:latin typeface="+mn-lt"/>
              </a:defRPr>
            </a:lvl7pPr>
            <a:lvl8pPr marL="3429000" indent="-228600" algn="l" rtl="0" fontAlgn="base">
              <a:spcBef>
                <a:spcPct val="0"/>
              </a:spcBef>
              <a:spcAft>
                <a:spcPct val="0"/>
              </a:spcAft>
              <a:buClr>
                <a:srgbClr val="FFFF00"/>
              </a:buClr>
              <a:buChar char="»"/>
              <a:defRPr sz="2000">
                <a:solidFill>
                  <a:schemeClr val="bg1"/>
                </a:solidFill>
                <a:latin typeface="+mn-lt"/>
              </a:defRPr>
            </a:lvl8pPr>
            <a:lvl9pPr marL="3886200" indent="-228600" algn="l" rtl="0" fontAlgn="base">
              <a:spcBef>
                <a:spcPct val="0"/>
              </a:spcBef>
              <a:spcAft>
                <a:spcPct val="0"/>
              </a:spcAft>
              <a:buClr>
                <a:srgbClr val="FFFF00"/>
              </a:buClr>
              <a:buChar char="»"/>
              <a:defRPr sz="2000">
                <a:solidFill>
                  <a:schemeClr val="bg1"/>
                </a:solidFill>
                <a:latin typeface="+mn-lt"/>
              </a:defRPr>
            </a:lvl9pPr>
          </a:lstStyle>
          <a:p>
            <a:pPr marL="457189" indent="-457189" defTabSz="914309">
              <a:buClr>
                <a:srgbClr val="1F497D"/>
              </a:buClr>
            </a:pPr>
            <a:endParaRPr lang="en-US" sz="2400" kern="0" dirty="0">
              <a:solidFill>
                <a:prstClr val="black"/>
              </a:solidFill>
              <a:latin typeface="Calibri"/>
            </a:endParaRPr>
          </a:p>
        </p:txBody>
      </p:sp>
      <p:sp>
        <p:nvSpPr>
          <p:cNvPr id="6" name="Text Box 3">
            <a:extLst>
              <a:ext uri="{FF2B5EF4-FFF2-40B4-BE49-F238E27FC236}">
                <a16:creationId xmlns:a16="http://schemas.microsoft.com/office/drawing/2014/main" id="{75B8C94A-7C16-7EBE-AA85-D1B739CB2256}"/>
              </a:ext>
            </a:extLst>
          </p:cNvPr>
          <p:cNvSpPr txBox="1">
            <a:spLocks noChangeArrowheads="1"/>
          </p:cNvSpPr>
          <p:nvPr/>
        </p:nvSpPr>
        <p:spPr bwMode="auto">
          <a:xfrm>
            <a:off x="8112301" y="6495363"/>
            <a:ext cx="4079705" cy="246219"/>
          </a:xfrm>
          <a:prstGeom prst="rect">
            <a:avLst/>
          </a:prstGeom>
          <a:noFill/>
          <a:ln w="9525">
            <a:noFill/>
            <a:miter lim="800000"/>
            <a:headEnd/>
            <a:tailEnd/>
          </a:ln>
        </p:spPr>
        <p:txBody>
          <a:bodyPr wrap="square" lIns="91435" tIns="45719" rIns="91435" bIns="45719">
            <a:spAutoFit/>
          </a:bodyPr>
          <a:lstStyle/>
          <a:p>
            <a:pPr algn="r" defTabSz="914309" eaLnBrk="0" fontAlgn="base" hangingPunct="0">
              <a:spcBef>
                <a:spcPct val="0"/>
              </a:spcBef>
              <a:spcAft>
                <a:spcPct val="0"/>
              </a:spcAft>
              <a:defRPr/>
            </a:pPr>
            <a:r>
              <a:rPr lang="en-GB" sz="1000" i="1" dirty="0">
                <a:latin typeface="Calibri"/>
                <a:cs typeface="Arial" charset="0"/>
              </a:rPr>
              <a:t>Behrens GMN, Lancet Infectious Diseases 2025, published online 1 Dec 2025 </a:t>
            </a:r>
          </a:p>
        </p:txBody>
      </p:sp>
      <p:sp>
        <p:nvSpPr>
          <p:cNvPr id="7" name="Espace réservé du contenu 3">
            <a:extLst>
              <a:ext uri="{FF2B5EF4-FFF2-40B4-BE49-F238E27FC236}">
                <a16:creationId xmlns:a16="http://schemas.microsoft.com/office/drawing/2014/main" id="{2511ADAA-B03D-EF20-BB97-539CD4C83253}"/>
              </a:ext>
            </a:extLst>
          </p:cNvPr>
          <p:cNvSpPr txBox="1">
            <a:spLocks/>
          </p:cNvSpPr>
          <p:nvPr/>
        </p:nvSpPr>
        <p:spPr>
          <a:xfrm>
            <a:off x="609600" y="5172056"/>
            <a:ext cx="10972800" cy="1168241"/>
          </a:xfrm>
          <a:prstGeom prst="rect">
            <a:avLst/>
          </a:prstGeom>
        </p:spPr>
        <p:txBody>
          <a:bodyPr vert="horz" lIns="91440" tIns="45720" rIns="91440" bIns="45720" rtlCol="0">
            <a:normAutofit fontScale="77500" lnSpcReduction="20000"/>
          </a:bodyPr>
          <a:lstStyle>
            <a:lvl1pPr marL="257175" indent="-257175" algn="l" defTabSz="342900" rtl="0" eaLnBrk="1" latinLnBrk="0" hangingPunct="1">
              <a:spcBef>
                <a:spcPct val="20000"/>
              </a:spcBef>
              <a:buClr>
                <a:srgbClr val="3C549F"/>
              </a:buClr>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Composite primary endpoint: time to</a:t>
            </a:r>
          </a:p>
          <a:p>
            <a:pPr lvl="1"/>
            <a:r>
              <a:rPr lang="en-US" dirty="0"/>
              <a:t>Virologic failure (VL decrease &lt; 1 log</a:t>
            </a:r>
            <a:r>
              <a:rPr lang="en-US" baseline="-25000" dirty="0"/>
              <a:t>10</a:t>
            </a:r>
            <a:r>
              <a:rPr lang="en-US" dirty="0"/>
              <a:t> c/mL at W12 or &gt; 50 c/mL at W48)</a:t>
            </a:r>
          </a:p>
          <a:p>
            <a:pPr lvl="1"/>
            <a:r>
              <a:rPr lang="en-US" dirty="0"/>
              <a:t>Or clinical failure</a:t>
            </a:r>
          </a:p>
          <a:p>
            <a:r>
              <a:rPr lang="en-US" dirty="0"/>
              <a:t>Evaluation by Kaplan-Meier and Cox regression, non-inferiority margin = HR 1.606</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a:extLst>
              <a:ext uri="{FF2B5EF4-FFF2-40B4-BE49-F238E27FC236}">
                <a16:creationId xmlns:a16="http://schemas.microsoft.com/office/drawing/2014/main" id="{128BDB50-6C48-4130-8414-33641807DC6F}"/>
              </a:ext>
            </a:extLst>
          </p:cNvPr>
          <p:cNvSpPr txBox="1">
            <a:spLocks/>
          </p:cNvSpPr>
          <p:nvPr/>
        </p:nvSpPr>
        <p:spPr>
          <a:xfrm>
            <a:off x="4068041" y="5065522"/>
            <a:ext cx="5033241" cy="1260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Or send us a text message: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+33 625 357 402</a:t>
            </a:r>
          </a:p>
        </p:txBody>
      </p:sp>
      <p:grpSp>
        <p:nvGrpSpPr>
          <p:cNvPr id="19" name="Groupe 18">
            <a:extLst>
              <a:ext uri="{FF2B5EF4-FFF2-40B4-BE49-F238E27FC236}">
                <a16:creationId xmlns:a16="http://schemas.microsoft.com/office/drawing/2014/main" id="{A67CFEDE-8659-4BD9-AE8C-019F2FFE995C}"/>
              </a:ext>
            </a:extLst>
          </p:cNvPr>
          <p:cNvGrpSpPr/>
          <p:nvPr/>
        </p:nvGrpSpPr>
        <p:grpSpPr>
          <a:xfrm>
            <a:off x="2752345" y="4927185"/>
            <a:ext cx="1069848" cy="1424275"/>
            <a:chOff x="6867525" y="4365626"/>
            <a:chExt cx="1293813" cy="1722438"/>
          </a:xfrm>
        </p:grpSpPr>
        <p:sp>
          <p:nvSpPr>
            <p:cNvPr id="15" name="Freeform 5">
              <a:extLst>
                <a:ext uri="{FF2B5EF4-FFF2-40B4-BE49-F238E27FC236}">
                  <a16:creationId xmlns:a16="http://schemas.microsoft.com/office/drawing/2014/main" id="{0AEFA74B-E93A-45C6-A5B7-0BEF4E120634}"/>
                </a:ext>
              </a:extLst>
            </p:cNvPr>
            <p:cNvSpPr>
              <a:spLocks noEditPoints="1"/>
            </p:cNvSpPr>
            <p:nvPr/>
          </p:nvSpPr>
          <p:spPr bwMode="auto">
            <a:xfrm>
              <a:off x="6867525" y="4365626"/>
              <a:ext cx="1293813" cy="1722438"/>
            </a:xfrm>
            <a:custGeom>
              <a:avLst/>
              <a:gdLst>
                <a:gd name="T0" fmla="*/ 1139 w 1540"/>
                <a:gd name="T1" fmla="*/ 33 h 2048"/>
                <a:gd name="T2" fmla="*/ 1190 w 1540"/>
                <a:gd name="T3" fmla="*/ 503 h 2048"/>
                <a:gd name="T4" fmla="*/ 1212 w 1540"/>
                <a:gd name="T5" fmla="*/ 528 h 2048"/>
                <a:gd name="T6" fmla="*/ 1539 w 1540"/>
                <a:gd name="T7" fmla="*/ 665 h 2048"/>
                <a:gd name="T8" fmla="*/ 1400 w 1540"/>
                <a:gd name="T9" fmla="*/ 1465 h 2048"/>
                <a:gd name="T10" fmla="*/ 1190 w 1540"/>
                <a:gd name="T11" fmla="*/ 1464 h 2048"/>
                <a:gd name="T12" fmla="*/ 1190 w 1540"/>
                <a:gd name="T13" fmla="*/ 1898 h 2048"/>
                <a:gd name="T14" fmla="*/ 147 w 1540"/>
                <a:gd name="T15" fmla="*/ 2048 h 2048"/>
                <a:gd name="T16" fmla="*/ 2 w 1540"/>
                <a:gd name="T17" fmla="*/ 1901 h 2048"/>
                <a:gd name="T18" fmla="*/ 1 w 1540"/>
                <a:gd name="T19" fmla="*/ 157 h 2048"/>
                <a:gd name="T20" fmla="*/ 118 w 1540"/>
                <a:gd name="T21" fmla="*/ 0 h 2048"/>
                <a:gd name="T22" fmla="*/ 603 w 1540"/>
                <a:gd name="T23" fmla="*/ 1465 h 2048"/>
                <a:gd name="T24" fmla="*/ 466 w 1540"/>
                <a:gd name="T25" fmla="*/ 1450 h 2048"/>
                <a:gd name="T26" fmla="*/ 391 w 1540"/>
                <a:gd name="T27" fmla="*/ 670 h 2048"/>
                <a:gd name="T28" fmla="*/ 528 w 1540"/>
                <a:gd name="T29" fmla="*/ 528 h 2048"/>
                <a:gd name="T30" fmla="*/ 1093 w 1540"/>
                <a:gd name="T31" fmla="*/ 528 h 2048"/>
                <a:gd name="T32" fmla="*/ 99 w 1540"/>
                <a:gd name="T33" fmla="*/ 221 h 2048"/>
                <a:gd name="T34" fmla="*/ 1093 w 1540"/>
                <a:gd name="T35" fmla="*/ 1791 h 2048"/>
                <a:gd name="T36" fmla="*/ 1072 w 1540"/>
                <a:gd name="T37" fmla="*/ 1465 h 2048"/>
                <a:gd name="T38" fmla="*/ 818 w 1540"/>
                <a:gd name="T39" fmla="*/ 1478 h 2048"/>
                <a:gd name="T40" fmla="*/ 603 w 1540"/>
                <a:gd name="T41" fmla="*/ 1690 h 2048"/>
                <a:gd name="T42" fmla="*/ 662 w 1540"/>
                <a:gd name="T43" fmla="*/ 1548 h 2048"/>
                <a:gd name="T44" fmla="*/ 789 w 1540"/>
                <a:gd name="T45" fmla="*/ 1422 h 2048"/>
                <a:gd name="T46" fmla="*/ 1394 w 1540"/>
                <a:gd name="T47" fmla="*/ 1407 h 2048"/>
                <a:gd name="T48" fmla="*/ 1481 w 1540"/>
                <a:gd name="T49" fmla="*/ 670 h 2048"/>
                <a:gd name="T50" fmla="*/ 535 w 1540"/>
                <a:gd name="T51" fmla="*/ 587 h 2048"/>
                <a:gd name="T52" fmla="*/ 450 w 1540"/>
                <a:gd name="T53" fmla="*/ 962 h 2048"/>
                <a:gd name="T54" fmla="*/ 519 w 1540"/>
                <a:gd name="T55" fmla="*/ 1406 h 2048"/>
                <a:gd name="T56" fmla="*/ 662 w 1540"/>
                <a:gd name="T57" fmla="*/ 1407 h 2048"/>
                <a:gd name="T58" fmla="*/ 526 w 1540"/>
                <a:gd name="T59" fmla="*/ 1909 h 2048"/>
                <a:gd name="T60" fmla="*/ 665 w 1540"/>
                <a:gd name="T61" fmla="*/ 1909 h 2048"/>
                <a:gd name="T62" fmla="*/ 526 w 1540"/>
                <a:gd name="T63" fmla="*/ 1909 h 2048"/>
                <a:gd name="T64" fmla="*/ 594 w 1540"/>
                <a:gd name="T65" fmla="*/ 133 h 2048"/>
                <a:gd name="T66" fmla="*/ 736 w 1540"/>
                <a:gd name="T67" fmla="*/ 132 h 2048"/>
                <a:gd name="T68" fmla="*/ 736 w 1540"/>
                <a:gd name="T69" fmla="*/ 100 h 2048"/>
                <a:gd name="T70" fmla="*/ 434 w 1540"/>
                <a:gd name="T71" fmla="*/ 117 h 2048"/>
                <a:gd name="T72" fmla="*/ 594 w 1540"/>
                <a:gd name="T73" fmla="*/ 133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0" h="2048">
                  <a:moveTo>
                    <a:pt x="1070" y="0"/>
                  </a:moveTo>
                  <a:cubicBezTo>
                    <a:pt x="1093" y="11"/>
                    <a:pt x="1119" y="18"/>
                    <a:pt x="1139" y="33"/>
                  </a:cubicBezTo>
                  <a:cubicBezTo>
                    <a:pt x="1175" y="59"/>
                    <a:pt x="1190" y="97"/>
                    <a:pt x="1190" y="141"/>
                  </a:cubicBezTo>
                  <a:cubicBezTo>
                    <a:pt x="1190" y="262"/>
                    <a:pt x="1190" y="382"/>
                    <a:pt x="1190" y="503"/>
                  </a:cubicBezTo>
                  <a:cubicBezTo>
                    <a:pt x="1190" y="510"/>
                    <a:pt x="1190" y="518"/>
                    <a:pt x="1190" y="528"/>
                  </a:cubicBezTo>
                  <a:cubicBezTo>
                    <a:pt x="1198" y="528"/>
                    <a:pt x="1205" y="528"/>
                    <a:pt x="1212" y="528"/>
                  </a:cubicBezTo>
                  <a:cubicBezTo>
                    <a:pt x="1275" y="528"/>
                    <a:pt x="1337" y="529"/>
                    <a:pt x="1400" y="528"/>
                  </a:cubicBezTo>
                  <a:cubicBezTo>
                    <a:pt x="1478" y="526"/>
                    <a:pt x="1540" y="586"/>
                    <a:pt x="1539" y="665"/>
                  </a:cubicBezTo>
                  <a:cubicBezTo>
                    <a:pt x="1538" y="886"/>
                    <a:pt x="1538" y="1107"/>
                    <a:pt x="1539" y="1327"/>
                  </a:cubicBezTo>
                  <a:cubicBezTo>
                    <a:pt x="1540" y="1407"/>
                    <a:pt x="1476" y="1467"/>
                    <a:pt x="1400" y="1465"/>
                  </a:cubicBezTo>
                  <a:cubicBezTo>
                    <a:pt x="1340" y="1463"/>
                    <a:pt x="1280" y="1464"/>
                    <a:pt x="1220" y="1464"/>
                  </a:cubicBezTo>
                  <a:cubicBezTo>
                    <a:pt x="1211" y="1464"/>
                    <a:pt x="1202" y="1464"/>
                    <a:pt x="1190" y="1464"/>
                  </a:cubicBezTo>
                  <a:cubicBezTo>
                    <a:pt x="1190" y="1474"/>
                    <a:pt x="1190" y="1482"/>
                    <a:pt x="1190" y="1490"/>
                  </a:cubicBezTo>
                  <a:cubicBezTo>
                    <a:pt x="1190" y="1626"/>
                    <a:pt x="1190" y="1762"/>
                    <a:pt x="1190" y="1898"/>
                  </a:cubicBezTo>
                  <a:cubicBezTo>
                    <a:pt x="1190" y="1991"/>
                    <a:pt x="1133" y="2048"/>
                    <a:pt x="1039" y="2048"/>
                  </a:cubicBezTo>
                  <a:cubicBezTo>
                    <a:pt x="742" y="2048"/>
                    <a:pt x="445" y="2048"/>
                    <a:pt x="147" y="2048"/>
                  </a:cubicBezTo>
                  <a:cubicBezTo>
                    <a:pt x="88" y="2048"/>
                    <a:pt x="42" y="2024"/>
                    <a:pt x="16" y="1970"/>
                  </a:cubicBezTo>
                  <a:cubicBezTo>
                    <a:pt x="6" y="1950"/>
                    <a:pt x="2" y="1924"/>
                    <a:pt x="2" y="1901"/>
                  </a:cubicBezTo>
                  <a:cubicBezTo>
                    <a:pt x="1" y="1615"/>
                    <a:pt x="1" y="1328"/>
                    <a:pt x="1" y="1041"/>
                  </a:cubicBezTo>
                  <a:cubicBezTo>
                    <a:pt x="1" y="747"/>
                    <a:pt x="1" y="452"/>
                    <a:pt x="1" y="157"/>
                  </a:cubicBezTo>
                  <a:cubicBezTo>
                    <a:pt x="0" y="94"/>
                    <a:pt x="21" y="44"/>
                    <a:pt x="79" y="14"/>
                  </a:cubicBezTo>
                  <a:cubicBezTo>
                    <a:pt x="91" y="8"/>
                    <a:pt x="105" y="5"/>
                    <a:pt x="118" y="0"/>
                  </a:cubicBezTo>
                  <a:cubicBezTo>
                    <a:pt x="435" y="0"/>
                    <a:pt x="753" y="0"/>
                    <a:pt x="1070" y="0"/>
                  </a:cubicBezTo>
                  <a:close/>
                  <a:moveTo>
                    <a:pt x="603" y="1465"/>
                  </a:moveTo>
                  <a:cubicBezTo>
                    <a:pt x="581" y="1465"/>
                    <a:pt x="561" y="1466"/>
                    <a:pt x="541" y="1464"/>
                  </a:cubicBezTo>
                  <a:cubicBezTo>
                    <a:pt x="516" y="1462"/>
                    <a:pt x="489" y="1460"/>
                    <a:pt x="466" y="1450"/>
                  </a:cubicBezTo>
                  <a:cubicBezTo>
                    <a:pt x="412" y="1426"/>
                    <a:pt x="391" y="1379"/>
                    <a:pt x="391" y="1322"/>
                  </a:cubicBezTo>
                  <a:cubicBezTo>
                    <a:pt x="391" y="1105"/>
                    <a:pt x="391" y="887"/>
                    <a:pt x="391" y="670"/>
                  </a:cubicBezTo>
                  <a:cubicBezTo>
                    <a:pt x="391" y="656"/>
                    <a:pt x="393" y="641"/>
                    <a:pt x="397" y="627"/>
                  </a:cubicBezTo>
                  <a:cubicBezTo>
                    <a:pt x="414" y="565"/>
                    <a:pt x="463" y="528"/>
                    <a:pt x="528" y="528"/>
                  </a:cubicBezTo>
                  <a:cubicBezTo>
                    <a:pt x="709" y="528"/>
                    <a:pt x="890" y="528"/>
                    <a:pt x="1070" y="528"/>
                  </a:cubicBezTo>
                  <a:cubicBezTo>
                    <a:pt x="1078" y="528"/>
                    <a:pt x="1086" y="528"/>
                    <a:pt x="1093" y="528"/>
                  </a:cubicBezTo>
                  <a:cubicBezTo>
                    <a:pt x="1093" y="424"/>
                    <a:pt x="1093" y="323"/>
                    <a:pt x="1093" y="221"/>
                  </a:cubicBezTo>
                  <a:cubicBezTo>
                    <a:pt x="761" y="221"/>
                    <a:pt x="430" y="221"/>
                    <a:pt x="99" y="221"/>
                  </a:cubicBezTo>
                  <a:cubicBezTo>
                    <a:pt x="99" y="745"/>
                    <a:pt x="99" y="1268"/>
                    <a:pt x="99" y="1791"/>
                  </a:cubicBezTo>
                  <a:cubicBezTo>
                    <a:pt x="431" y="1791"/>
                    <a:pt x="762" y="1791"/>
                    <a:pt x="1093" y="1791"/>
                  </a:cubicBezTo>
                  <a:cubicBezTo>
                    <a:pt x="1093" y="1682"/>
                    <a:pt x="1093" y="1574"/>
                    <a:pt x="1093" y="1465"/>
                  </a:cubicBezTo>
                  <a:cubicBezTo>
                    <a:pt x="1085" y="1465"/>
                    <a:pt x="1079" y="1465"/>
                    <a:pt x="1072" y="1465"/>
                  </a:cubicBezTo>
                  <a:cubicBezTo>
                    <a:pt x="998" y="1465"/>
                    <a:pt x="923" y="1464"/>
                    <a:pt x="849" y="1465"/>
                  </a:cubicBezTo>
                  <a:cubicBezTo>
                    <a:pt x="838" y="1465"/>
                    <a:pt x="825" y="1471"/>
                    <a:pt x="818" y="1478"/>
                  </a:cubicBezTo>
                  <a:cubicBezTo>
                    <a:pt x="751" y="1544"/>
                    <a:pt x="685" y="1610"/>
                    <a:pt x="619" y="1676"/>
                  </a:cubicBezTo>
                  <a:cubicBezTo>
                    <a:pt x="615" y="1680"/>
                    <a:pt x="611" y="1683"/>
                    <a:pt x="603" y="1690"/>
                  </a:cubicBezTo>
                  <a:cubicBezTo>
                    <a:pt x="603" y="1612"/>
                    <a:pt x="603" y="1540"/>
                    <a:pt x="603" y="1465"/>
                  </a:cubicBezTo>
                  <a:close/>
                  <a:moveTo>
                    <a:pt x="662" y="1548"/>
                  </a:moveTo>
                  <a:cubicBezTo>
                    <a:pt x="668" y="1543"/>
                    <a:pt x="672" y="1540"/>
                    <a:pt x="675" y="1537"/>
                  </a:cubicBezTo>
                  <a:cubicBezTo>
                    <a:pt x="713" y="1499"/>
                    <a:pt x="752" y="1461"/>
                    <a:pt x="789" y="1422"/>
                  </a:cubicBezTo>
                  <a:cubicBezTo>
                    <a:pt x="800" y="1410"/>
                    <a:pt x="812" y="1407"/>
                    <a:pt x="828" y="1407"/>
                  </a:cubicBezTo>
                  <a:cubicBezTo>
                    <a:pt x="1016" y="1407"/>
                    <a:pt x="1205" y="1407"/>
                    <a:pt x="1394" y="1407"/>
                  </a:cubicBezTo>
                  <a:cubicBezTo>
                    <a:pt x="1452" y="1407"/>
                    <a:pt x="1481" y="1379"/>
                    <a:pt x="1481" y="1322"/>
                  </a:cubicBezTo>
                  <a:cubicBezTo>
                    <a:pt x="1481" y="1105"/>
                    <a:pt x="1481" y="887"/>
                    <a:pt x="1481" y="670"/>
                  </a:cubicBezTo>
                  <a:cubicBezTo>
                    <a:pt x="1481" y="616"/>
                    <a:pt x="1452" y="587"/>
                    <a:pt x="1399" y="587"/>
                  </a:cubicBezTo>
                  <a:cubicBezTo>
                    <a:pt x="1111" y="587"/>
                    <a:pt x="823" y="587"/>
                    <a:pt x="535" y="587"/>
                  </a:cubicBezTo>
                  <a:cubicBezTo>
                    <a:pt x="478" y="587"/>
                    <a:pt x="450" y="616"/>
                    <a:pt x="450" y="672"/>
                  </a:cubicBezTo>
                  <a:cubicBezTo>
                    <a:pt x="450" y="769"/>
                    <a:pt x="450" y="865"/>
                    <a:pt x="450" y="962"/>
                  </a:cubicBezTo>
                  <a:cubicBezTo>
                    <a:pt x="450" y="1084"/>
                    <a:pt x="450" y="1206"/>
                    <a:pt x="450" y="1328"/>
                  </a:cubicBezTo>
                  <a:cubicBezTo>
                    <a:pt x="450" y="1372"/>
                    <a:pt x="476" y="1401"/>
                    <a:pt x="519" y="1406"/>
                  </a:cubicBezTo>
                  <a:cubicBezTo>
                    <a:pt x="537" y="1408"/>
                    <a:pt x="555" y="1407"/>
                    <a:pt x="573" y="1407"/>
                  </a:cubicBezTo>
                  <a:cubicBezTo>
                    <a:pt x="602" y="1407"/>
                    <a:pt x="631" y="1407"/>
                    <a:pt x="662" y="1407"/>
                  </a:cubicBezTo>
                  <a:cubicBezTo>
                    <a:pt x="662" y="1455"/>
                    <a:pt x="662" y="1500"/>
                    <a:pt x="662" y="1548"/>
                  </a:cubicBezTo>
                  <a:close/>
                  <a:moveTo>
                    <a:pt x="526" y="1909"/>
                  </a:moveTo>
                  <a:cubicBezTo>
                    <a:pt x="526" y="1946"/>
                    <a:pt x="557" y="1978"/>
                    <a:pt x="594" y="1979"/>
                  </a:cubicBezTo>
                  <a:cubicBezTo>
                    <a:pt x="632" y="1980"/>
                    <a:pt x="665" y="1947"/>
                    <a:pt x="665" y="1909"/>
                  </a:cubicBezTo>
                  <a:cubicBezTo>
                    <a:pt x="665" y="1872"/>
                    <a:pt x="632" y="1840"/>
                    <a:pt x="595" y="1841"/>
                  </a:cubicBezTo>
                  <a:cubicBezTo>
                    <a:pt x="558" y="1841"/>
                    <a:pt x="526" y="1872"/>
                    <a:pt x="526" y="1909"/>
                  </a:cubicBezTo>
                  <a:close/>
                  <a:moveTo>
                    <a:pt x="594" y="133"/>
                  </a:moveTo>
                  <a:cubicBezTo>
                    <a:pt x="594" y="133"/>
                    <a:pt x="594" y="133"/>
                    <a:pt x="594" y="133"/>
                  </a:cubicBezTo>
                  <a:cubicBezTo>
                    <a:pt x="635" y="133"/>
                    <a:pt x="677" y="133"/>
                    <a:pt x="718" y="133"/>
                  </a:cubicBezTo>
                  <a:cubicBezTo>
                    <a:pt x="724" y="133"/>
                    <a:pt x="731" y="134"/>
                    <a:pt x="736" y="132"/>
                  </a:cubicBezTo>
                  <a:cubicBezTo>
                    <a:pt x="744" y="129"/>
                    <a:pt x="756" y="123"/>
                    <a:pt x="757" y="117"/>
                  </a:cubicBezTo>
                  <a:cubicBezTo>
                    <a:pt x="759" y="104"/>
                    <a:pt x="748" y="100"/>
                    <a:pt x="736" y="100"/>
                  </a:cubicBezTo>
                  <a:cubicBezTo>
                    <a:pt x="643" y="100"/>
                    <a:pt x="551" y="100"/>
                    <a:pt x="458" y="100"/>
                  </a:cubicBezTo>
                  <a:cubicBezTo>
                    <a:pt x="446" y="100"/>
                    <a:pt x="434" y="101"/>
                    <a:pt x="434" y="117"/>
                  </a:cubicBezTo>
                  <a:cubicBezTo>
                    <a:pt x="434" y="133"/>
                    <a:pt x="447" y="133"/>
                    <a:pt x="458" y="133"/>
                  </a:cubicBezTo>
                  <a:cubicBezTo>
                    <a:pt x="504" y="133"/>
                    <a:pt x="549" y="133"/>
                    <a:pt x="594" y="133"/>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11E0833B-B21B-4560-8B2D-59F9EFEF2C97}"/>
                </a:ext>
              </a:extLst>
            </p:cNvPr>
            <p:cNvSpPr>
              <a:spLocks/>
            </p:cNvSpPr>
            <p:nvPr/>
          </p:nvSpPr>
          <p:spPr bwMode="auto">
            <a:xfrm>
              <a:off x="7367588" y="5003801"/>
              <a:ext cx="623888" cy="60325"/>
            </a:xfrm>
            <a:custGeom>
              <a:avLst/>
              <a:gdLst>
                <a:gd name="T0" fmla="*/ 372 w 743"/>
                <a:gd name="T1" fmla="*/ 1 h 73"/>
                <a:gd name="T2" fmla="*/ 700 w 743"/>
                <a:gd name="T3" fmla="*/ 1 h 73"/>
                <a:gd name="T4" fmla="*/ 739 w 743"/>
                <a:gd name="T5" fmla="*/ 30 h 73"/>
                <a:gd name="T6" fmla="*/ 701 w 743"/>
                <a:gd name="T7" fmla="*/ 73 h 73"/>
                <a:gd name="T8" fmla="*/ 615 w 743"/>
                <a:gd name="T9" fmla="*/ 73 h 73"/>
                <a:gd name="T10" fmla="*/ 49 w 743"/>
                <a:gd name="T11" fmla="*/ 72 h 73"/>
                <a:gd name="T12" fmla="*/ 12 w 743"/>
                <a:gd name="T13" fmla="*/ 58 h 73"/>
                <a:gd name="T14" fmla="*/ 8 w 743"/>
                <a:gd name="T15" fmla="*/ 20 h 73"/>
                <a:gd name="T16" fmla="*/ 44 w 743"/>
                <a:gd name="T17" fmla="*/ 1 h 73"/>
                <a:gd name="T18" fmla="*/ 372 w 743"/>
                <a:gd name="T19" fmla="*/ 1 h 73"/>
                <a:gd name="T20" fmla="*/ 372 w 743"/>
                <a:gd name="T21"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3">
                  <a:moveTo>
                    <a:pt x="372" y="1"/>
                  </a:moveTo>
                  <a:cubicBezTo>
                    <a:pt x="481" y="1"/>
                    <a:pt x="590" y="1"/>
                    <a:pt x="700" y="1"/>
                  </a:cubicBezTo>
                  <a:cubicBezTo>
                    <a:pt x="722" y="1"/>
                    <a:pt x="735" y="12"/>
                    <a:pt x="739" y="30"/>
                  </a:cubicBezTo>
                  <a:cubicBezTo>
                    <a:pt x="743" y="54"/>
                    <a:pt x="727" y="72"/>
                    <a:pt x="701" y="73"/>
                  </a:cubicBezTo>
                  <a:cubicBezTo>
                    <a:pt x="672" y="73"/>
                    <a:pt x="643" y="73"/>
                    <a:pt x="615" y="73"/>
                  </a:cubicBezTo>
                  <a:cubicBezTo>
                    <a:pt x="426" y="73"/>
                    <a:pt x="238" y="73"/>
                    <a:pt x="49" y="72"/>
                  </a:cubicBezTo>
                  <a:cubicBezTo>
                    <a:pt x="37" y="72"/>
                    <a:pt x="22" y="67"/>
                    <a:pt x="12" y="58"/>
                  </a:cubicBezTo>
                  <a:cubicBezTo>
                    <a:pt x="1" y="49"/>
                    <a:pt x="0" y="34"/>
                    <a:pt x="8" y="20"/>
                  </a:cubicBezTo>
                  <a:cubicBezTo>
                    <a:pt x="16" y="5"/>
                    <a:pt x="28" y="0"/>
                    <a:pt x="44" y="1"/>
                  </a:cubicBezTo>
                  <a:cubicBezTo>
                    <a:pt x="153" y="1"/>
                    <a:pt x="263" y="1"/>
                    <a:pt x="372" y="1"/>
                  </a:cubicBezTo>
                  <a:cubicBezTo>
                    <a:pt x="372" y="1"/>
                    <a:pt x="372" y="1"/>
                    <a:pt x="372" y="1"/>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DA72B2FC-246A-4E81-A450-186EF082DB71}"/>
                </a:ext>
              </a:extLst>
            </p:cNvPr>
            <p:cNvSpPr>
              <a:spLocks/>
            </p:cNvSpPr>
            <p:nvPr/>
          </p:nvSpPr>
          <p:spPr bwMode="auto">
            <a:xfrm>
              <a:off x="7369175" y="5334001"/>
              <a:ext cx="619125" cy="60325"/>
            </a:xfrm>
            <a:custGeom>
              <a:avLst/>
              <a:gdLst>
                <a:gd name="T0" fmla="*/ 368 w 737"/>
                <a:gd name="T1" fmla="*/ 0 h 72"/>
                <a:gd name="T2" fmla="*/ 696 w 737"/>
                <a:gd name="T3" fmla="*/ 0 h 72"/>
                <a:gd name="T4" fmla="*/ 736 w 737"/>
                <a:gd name="T5" fmla="*/ 35 h 72"/>
                <a:gd name="T6" fmla="*/ 696 w 737"/>
                <a:gd name="T7" fmla="*/ 72 h 72"/>
                <a:gd name="T8" fmla="*/ 39 w 737"/>
                <a:gd name="T9" fmla="*/ 72 h 72"/>
                <a:gd name="T10" fmla="*/ 0 w 737"/>
                <a:gd name="T11" fmla="*/ 35 h 72"/>
                <a:gd name="T12" fmla="*/ 41 w 737"/>
                <a:gd name="T13" fmla="*/ 0 h 72"/>
                <a:gd name="T14" fmla="*/ 368 w 737"/>
                <a:gd name="T15" fmla="*/ 0 h 72"/>
                <a:gd name="T16" fmla="*/ 368 w 737"/>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7" h="72">
                  <a:moveTo>
                    <a:pt x="368" y="0"/>
                  </a:moveTo>
                  <a:cubicBezTo>
                    <a:pt x="477" y="0"/>
                    <a:pt x="587" y="0"/>
                    <a:pt x="696" y="0"/>
                  </a:cubicBezTo>
                  <a:cubicBezTo>
                    <a:pt x="720" y="0"/>
                    <a:pt x="735" y="13"/>
                    <a:pt x="736" y="35"/>
                  </a:cubicBezTo>
                  <a:cubicBezTo>
                    <a:pt x="737" y="57"/>
                    <a:pt x="721" y="72"/>
                    <a:pt x="696" y="72"/>
                  </a:cubicBezTo>
                  <a:cubicBezTo>
                    <a:pt x="477" y="72"/>
                    <a:pt x="258" y="72"/>
                    <a:pt x="39" y="72"/>
                  </a:cubicBezTo>
                  <a:cubicBezTo>
                    <a:pt x="16" y="72"/>
                    <a:pt x="0" y="56"/>
                    <a:pt x="0" y="35"/>
                  </a:cubicBezTo>
                  <a:cubicBezTo>
                    <a:pt x="1" y="14"/>
                    <a:pt x="16" y="0"/>
                    <a:pt x="41" y="0"/>
                  </a:cubicBezTo>
                  <a:cubicBezTo>
                    <a:pt x="150" y="0"/>
                    <a:pt x="259" y="0"/>
                    <a:pt x="368" y="0"/>
                  </a:cubicBezTo>
                  <a:cubicBezTo>
                    <a:pt x="368" y="0"/>
                    <a:pt x="368" y="0"/>
                    <a:pt x="368" y="0"/>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8">
              <a:extLst>
                <a:ext uri="{FF2B5EF4-FFF2-40B4-BE49-F238E27FC236}">
                  <a16:creationId xmlns:a16="http://schemas.microsoft.com/office/drawing/2014/main" id="{3F942ABA-4D2C-4716-86C2-B294D871D264}"/>
                </a:ext>
              </a:extLst>
            </p:cNvPr>
            <p:cNvSpPr>
              <a:spLocks/>
            </p:cNvSpPr>
            <p:nvPr/>
          </p:nvSpPr>
          <p:spPr bwMode="auto">
            <a:xfrm>
              <a:off x="7369175" y="5168901"/>
              <a:ext cx="625475" cy="60325"/>
            </a:xfrm>
            <a:custGeom>
              <a:avLst/>
              <a:gdLst>
                <a:gd name="T0" fmla="*/ 368 w 745"/>
                <a:gd name="T1" fmla="*/ 0 h 72"/>
                <a:gd name="T2" fmla="*/ 697 w 745"/>
                <a:gd name="T3" fmla="*/ 0 h 72"/>
                <a:gd name="T4" fmla="*/ 733 w 745"/>
                <a:gd name="T5" fmla="*/ 51 h 72"/>
                <a:gd name="T6" fmla="*/ 693 w 745"/>
                <a:gd name="T7" fmla="*/ 72 h 72"/>
                <a:gd name="T8" fmla="*/ 209 w 745"/>
                <a:gd name="T9" fmla="*/ 72 h 72"/>
                <a:gd name="T10" fmla="*/ 44 w 745"/>
                <a:gd name="T11" fmla="*/ 72 h 72"/>
                <a:gd name="T12" fmla="*/ 0 w 745"/>
                <a:gd name="T13" fmla="*/ 35 h 72"/>
                <a:gd name="T14" fmla="*/ 44 w 745"/>
                <a:gd name="T15" fmla="*/ 0 h 72"/>
                <a:gd name="T16" fmla="*/ 368 w 745"/>
                <a:gd name="T17" fmla="*/ 0 h 72"/>
                <a:gd name="T18" fmla="*/ 368 w 745"/>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5" h="72">
                  <a:moveTo>
                    <a:pt x="368" y="0"/>
                  </a:moveTo>
                  <a:cubicBezTo>
                    <a:pt x="478" y="0"/>
                    <a:pt x="588" y="0"/>
                    <a:pt x="697" y="0"/>
                  </a:cubicBezTo>
                  <a:cubicBezTo>
                    <a:pt x="727" y="0"/>
                    <a:pt x="745" y="27"/>
                    <a:pt x="733" y="51"/>
                  </a:cubicBezTo>
                  <a:cubicBezTo>
                    <a:pt x="724" y="68"/>
                    <a:pt x="710" y="72"/>
                    <a:pt x="693" y="72"/>
                  </a:cubicBezTo>
                  <a:cubicBezTo>
                    <a:pt x="532" y="72"/>
                    <a:pt x="371" y="72"/>
                    <a:pt x="209" y="72"/>
                  </a:cubicBezTo>
                  <a:cubicBezTo>
                    <a:pt x="154" y="72"/>
                    <a:pt x="99" y="72"/>
                    <a:pt x="44" y="72"/>
                  </a:cubicBezTo>
                  <a:cubicBezTo>
                    <a:pt x="17" y="72"/>
                    <a:pt x="0" y="58"/>
                    <a:pt x="0" y="35"/>
                  </a:cubicBezTo>
                  <a:cubicBezTo>
                    <a:pt x="1" y="13"/>
                    <a:pt x="17" y="0"/>
                    <a:pt x="44" y="0"/>
                  </a:cubicBezTo>
                  <a:cubicBezTo>
                    <a:pt x="152" y="0"/>
                    <a:pt x="260" y="0"/>
                    <a:pt x="368" y="0"/>
                  </a:cubicBezTo>
                  <a:cubicBezTo>
                    <a:pt x="368" y="0"/>
                    <a:pt x="368" y="0"/>
                    <a:pt x="368" y="0"/>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 name="Groupe 2">
            <a:extLst>
              <a:ext uri="{FF2B5EF4-FFF2-40B4-BE49-F238E27FC236}">
                <a16:creationId xmlns:a16="http://schemas.microsoft.com/office/drawing/2014/main" id="{D819CE17-B7D6-4A33-9190-700C86BD7B13}"/>
              </a:ext>
            </a:extLst>
          </p:cNvPr>
          <p:cNvGrpSpPr/>
          <p:nvPr/>
        </p:nvGrpSpPr>
        <p:grpSpPr>
          <a:xfrm>
            <a:off x="5225607" y="2786615"/>
            <a:ext cx="3755929" cy="1934685"/>
            <a:chOff x="4287675" y="2105247"/>
            <a:chExt cx="3755929" cy="1934685"/>
          </a:xfrm>
        </p:grpSpPr>
        <p:pic>
          <p:nvPicPr>
            <p:cNvPr id="8" name="Image 7">
              <a:extLst>
                <a:ext uri="{FF2B5EF4-FFF2-40B4-BE49-F238E27FC236}">
                  <a16:creationId xmlns:a16="http://schemas.microsoft.com/office/drawing/2014/main" id="{0F065940-2346-4EE5-8D97-68A982DC3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7675" y="2105247"/>
              <a:ext cx="3755929" cy="1934685"/>
            </a:xfrm>
            <a:prstGeom prst="roundRect">
              <a:avLst>
                <a:gd name="adj" fmla="val 5225"/>
              </a:avLst>
            </a:prstGeom>
          </p:spPr>
        </p:pic>
        <p:sp>
          <p:nvSpPr>
            <p:cNvPr id="2" name="Rectangle 1">
              <a:extLst>
                <a:ext uri="{FF2B5EF4-FFF2-40B4-BE49-F238E27FC236}">
                  <a16:creationId xmlns:a16="http://schemas.microsoft.com/office/drawing/2014/main" id="{FCCB01F6-8AAA-4111-91AC-6A559E1B55FA}"/>
                </a:ext>
              </a:extLst>
            </p:cNvPr>
            <p:cNvSpPr/>
            <p:nvPr/>
          </p:nvSpPr>
          <p:spPr>
            <a:xfrm>
              <a:off x="4338639" y="2147887"/>
              <a:ext cx="3552825" cy="461963"/>
            </a:xfrm>
            <a:prstGeom prst="rect">
              <a:avLst/>
            </a:prstGeom>
            <a:solidFill>
              <a:srgbClr val="DCD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Ask</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your</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questions </a:t>
              </a:r>
              <a:r>
                <a:rPr kumimoji="0" lang="fr-FR"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here</a:t>
              </a:r>
              <a:b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a:t>
              </a:r>
              <a:r>
                <a:rPr kumimoji="0" lang="fr-FR"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text</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 +33 625 357 402</a:t>
              </a:r>
            </a:p>
          </p:txBody>
        </p:sp>
        <p:sp>
          <p:nvSpPr>
            <p:cNvPr id="12" name="Rectangle 11">
              <a:extLst>
                <a:ext uri="{FF2B5EF4-FFF2-40B4-BE49-F238E27FC236}">
                  <a16:creationId xmlns:a16="http://schemas.microsoft.com/office/drawing/2014/main" id="{1DCDA33C-5908-4CC0-B589-96BCE95B8BD4}"/>
                </a:ext>
              </a:extLst>
            </p:cNvPr>
            <p:cNvSpPr/>
            <p:nvPr/>
          </p:nvSpPr>
          <p:spPr>
            <a:xfrm>
              <a:off x="5498307" y="3778322"/>
              <a:ext cx="2393157" cy="200025"/>
            </a:xfrm>
            <a:prstGeom prst="rect">
              <a:avLst/>
            </a:prstGeom>
            <a:solidFill>
              <a:srgbClr val="0C72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SEND MESSAGE</a:t>
              </a:r>
            </a:p>
          </p:txBody>
        </p:sp>
      </p:grpSp>
      <p:grpSp>
        <p:nvGrpSpPr>
          <p:cNvPr id="14" name="Groupe 13">
            <a:extLst>
              <a:ext uri="{FF2B5EF4-FFF2-40B4-BE49-F238E27FC236}">
                <a16:creationId xmlns:a16="http://schemas.microsoft.com/office/drawing/2014/main" id="{43984AE1-F3EF-4F87-BE15-FC2896E247FA}"/>
              </a:ext>
            </a:extLst>
          </p:cNvPr>
          <p:cNvGrpSpPr/>
          <p:nvPr/>
        </p:nvGrpSpPr>
        <p:grpSpPr>
          <a:xfrm>
            <a:off x="173038" y="128588"/>
            <a:ext cx="1583473" cy="1514040"/>
            <a:chOff x="3300761" y="33453"/>
            <a:chExt cx="1583473" cy="1514040"/>
          </a:xfrm>
        </p:grpSpPr>
        <p:sp>
          <p:nvSpPr>
            <p:cNvPr id="20" name="Rectangle : coins arrondis 19">
              <a:extLst>
                <a:ext uri="{FF2B5EF4-FFF2-40B4-BE49-F238E27FC236}">
                  <a16:creationId xmlns:a16="http://schemas.microsoft.com/office/drawing/2014/main" id="{4B0D9FD9-BF8B-432A-97FB-007AE291D1D7}"/>
                </a:ext>
              </a:extLst>
            </p:cNvPr>
            <p:cNvSpPr/>
            <p:nvPr/>
          </p:nvSpPr>
          <p:spPr bwMode="auto">
            <a:xfrm>
              <a:off x="3300761" y="33453"/>
              <a:ext cx="1583473" cy="1514040"/>
            </a:xfrm>
            <a:prstGeom prst="roundRect">
              <a:avLst/>
            </a:prstGeom>
            <a:solidFill>
              <a:srgbClr val="FFC299"/>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2" name="Image 21">
              <a:extLst>
                <a:ext uri="{FF2B5EF4-FFF2-40B4-BE49-F238E27FC236}">
                  <a16:creationId xmlns:a16="http://schemas.microsoft.com/office/drawing/2014/main" id="{336011AC-BE23-4FE2-8490-4F46FD522201}"/>
                </a:ext>
              </a:extLst>
            </p:cNvPr>
            <p:cNvPicPr>
              <a:picLocks noChangeAspect="1"/>
            </p:cNvPicPr>
            <p:nvPr/>
          </p:nvPicPr>
          <p:blipFill>
            <a:blip r:embed="rId4" cstate="print">
              <a:duotone>
                <a:prstClr val="black"/>
                <a:srgbClr val="0070C0">
                  <a:tint val="45000"/>
                  <a:satMod val="400000"/>
                </a:srgbClr>
              </a:duotone>
              <a:extLst>
                <a:ext uri="{28A0092B-C50C-407E-A947-70E740481C1C}">
                  <a14:useLocalDpi xmlns:a14="http://schemas.microsoft.com/office/drawing/2010/main"/>
                </a:ext>
              </a:extLst>
            </a:blip>
            <a:stretch>
              <a:fillRect/>
            </a:stretch>
          </p:blipFill>
          <p:spPr>
            <a:xfrm>
              <a:off x="3447125" y="170645"/>
              <a:ext cx="1269333" cy="1269333"/>
            </a:xfrm>
            <a:prstGeom prst="rect">
              <a:avLst/>
            </a:prstGeom>
          </p:spPr>
        </p:pic>
      </p:grpSp>
      <p:sp>
        <p:nvSpPr>
          <p:cNvPr id="23" name="Freeform 922">
            <a:extLst>
              <a:ext uri="{FF2B5EF4-FFF2-40B4-BE49-F238E27FC236}">
                <a16:creationId xmlns:a16="http://schemas.microsoft.com/office/drawing/2014/main" id="{404CE5A3-2347-43CA-961B-2CFE0E8D0A18}"/>
              </a:ext>
            </a:extLst>
          </p:cNvPr>
          <p:cNvSpPr>
            <a:spLocks/>
          </p:cNvSpPr>
          <p:nvPr/>
        </p:nvSpPr>
        <p:spPr bwMode="auto">
          <a:xfrm rot="9000000">
            <a:off x="9033445" y="2836052"/>
            <a:ext cx="3402331" cy="740015"/>
          </a:xfrm>
          <a:custGeom>
            <a:avLst/>
            <a:gdLst>
              <a:gd name="T0" fmla="*/ 394 w 394"/>
              <a:gd name="T1" fmla="*/ 54 h 74"/>
              <a:gd name="T2" fmla="*/ 50 w 394"/>
              <a:gd name="T3" fmla="*/ 31 h 74"/>
              <a:gd name="T4" fmla="*/ 44 w 394"/>
              <a:gd name="T5" fmla="*/ 13 h 74"/>
              <a:gd name="T6" fmla="*/ 0 w 394"/>
              <a:gd name="T7" fmla="*/ 63 h 74"/>
              <a:gd name="T8" fmla="*/ 65 w 394"/>
              <a:gd name="T9" fmla="*/ 74 h 74"/>
              <a:gd name="T10" fmla="*/ 59 w 394"/>
              <a:gd name="T11" fmla="*/ 57 h 74"/>
              <a:gd name="T12" fmla="*/ 394 w 394"/>
              <a:gd name="T13" fmla="*/ 54 h 74"/>
            </a:gdLst>
            <a:ahLst/>
            <a:cxnLst>
              <a:cxn ang="0">
                <a:pos x="T0" y="T1"/>
              </a:cxn>
              <a:cxn ang="0">
                <a:pos x="T2" y="T3"/>
              </a:cxn>
              <a:cxn ang="0">
                <a:pos x="T4" y="T5"/>
              </a:cxn>
              <a:cxn ang="0">
                <a:pos x="T6" y="T7"/>
              </a:cxn>
              <a:cxn ang="0">
                <a:pos x="T8" y="T9"/>
              </a:cxn>
              <a:cxn ang="0">
                <a:pos x="T10" y="T11"/>
              </a:cxn>
              <a:cxn ang="0">
                <a:pos x="T12" y="T13"/>
              </a:cxn>
            </a:cxnLst>
            <a:rect l="0" t="0" r="r" b="b"/>
            <a:pathLst>
              <a:path w="394" h="74">
                <a:moveTo>
                  <a:pt x="394" y="54"/>
                </a:moveTo>
                <a:cubicBezTo>
                  <a:pt x="278" y="2"/>
                  <a:pt x="153" y="0"/>
                  <a:pt x="50" y="31"/>
                </a:cubicBezTo>
                <a:cubicBezTo>
                  <a:pt x="44" y="13"/>
                  <a:pt x="44" y="13"/>
                  <a:pt x="44" y="13"/>
                </a:cubicBezTo>
                <a:cubicBezTo>
                  <a:pt x="0" y="63"/>
                  <a:pt x="0" y="63"/>
                  <a:pt x="0" y="63"/>
                </a:cubicBezTo>
                <a:cubicBezTo>
                  <a:pt x="65" y="74"/>
                  <a:pt x="65" y="74"/>
                  <a:pt x="65" y="74"/>
                </a:cubicBezTo>
                <a:cubicBezTo>
                  <a:pt x="59" y="57"/>
                  <a:pt x="59" y="57"/>
                  <a:pt x="59" y="57"/>
                </a:cubicBezTo>
                <a:cubicBezTo>
                  <a:pt x="156" y="26"/>
                  <a:pt x="274" y="18"/>
                  <a:pt x="394" y="54"/>
                </a:cubicBezTo>
                <a:close/>
              </a:path>
            </a:pathLst>
          </a:custGeom>
          <a:solidFill>
            <a:srgbClr val="FF6600"/>
          </a:solidFill>
          <a:ln w="7938" cap="rnd">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re 6">
            <a:extLst>
              <a:ext uri="{FF2B5EF4-FFF2-40B4-BE49-F238E27FC236}">
                <a16:creationId xmlns:a16="http://schemas.microsoft.com/office/drawing/2014/main" id="{41CBF3DF-8838-0346-D0DF-A3E8AAAB1A1C}"/>
              </a:ext>
            </a:extLst>
          </p:cNvPr>
          <p:cNvSpPr>
            <a:spLocks noGrp="1"/>
          </p:cNvSpPr>
          <p:nvPr>
            <p:ph type="title"/>
          </p:nvPr>
        </p:nvSpPr>
        <p:spPr>
          <a:xfrm>
            <a:off x="1756511" y="258820"/>
            <a:ext cx="7343256" cy="1143000"/>
          </a:xfrm>
        </p:spPr>
        <p:txBody>
          <a:bodyPr>
            <a:noAutofit/>
          </a:bodyPr>
          <a:lstStyle/>
          <a:p>
            <a:r>
              <a:rPr lang="en-US" sz="4000" dirty="0">
                <a:solidFill>
                  <a:srgbClr val="FF6600"/>
                </a:solidFill>
              </a:rPr>
              <a:t>Use the chat to</a:t>
            </a:r>
            <a:br>
              <a:rPr lang="en-US" sz="4000" dirty="0">
                <a:solidFill>
                  <a:srgbClr val="FF6600"/>
                </a:solidFill>
              </a:rPr>
            </a:br>
            <a:r>
              <a:rPr lang="en-US" sz="4000" dirty="0">
                <a:solidFill>
                  <a:srgbClr val="FF6600"/>
                </a:solidFill>
              </a:rPr>
              <a:t>send your questions </a:t>
            </a:r>
            <a:endParaRPr lang="fr-FR" sz="4000" dirty="0">
              <a:solidFill>
                <a:srgbClr val="FF6600"/>
              </a:solidFill>
            </a:endParaRPr>
          </a:p>
        </p:txBody>
      </p:sp>
    </p:spTree>
    <p:extLst>
      <p:ext uri="{BB962C8B-B14F-4D97-AF65-F5344CB8AC3E}">
        <p14:creationId xmlns:p14="http://schemas.microsoft.com/office/powerpoint/2010/main" val="3920478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lstStyle/>
          <a:p>
            <a:r>
              <a:rPr lang="en-GB" dirty="0"/>
              <a:t>Baseline Characteristics</a:t>
            </a:r>
          </a:p>
        </p:txBody>
      </p:sp>
      <p:graphicFrame>
        <p:nvGraphicFramePr>
          <p:cNvPr id="12" name="Espace réservé du contenu 11">
            <a:extLst>
              <a:ext uri="{FF2B5EF4-FFF2-40B4-BE49-F238E27FC236}">
                <a16:creationId xmlns:a16="http://schemas.microsoft.com/office/drawing/2014/main" id="{254FA334-26D2-8859-765B-C44AEB1CE2B2}"/>
              </a:ext>
            </a:extLst>
          </p:cNvPr>
          <p:cNvGraphicFramePr>
            <a:graphicFrameLocks noGrp="1"/>
          </p:cNvGraphicFramePr>
          <p:nvPr>
            <p:ph idx="1"/>
            <p:extLst>
              <p:ext uri="{D42A27DB-BD31-4B8C-83A1-F6EECF244321}">
                <p14:modId xmlns:p14="http://schemas.microsoft.com/office/powerpoint/2010/main" val="648385709"/>
              </p:ext>
            </p:extLst>
          </p:nvPr>
        </p:nvGraphicFramePr>
        <p:xfrm>
          <a:off x="2011680" y="2182528"/>
          <a:ext cx="8168640" cy="3612756"/>
        </p:xfrm>
        <a:graphic>
          <a:graphicData uri="http://schemas.openxmlformats.org/drawingml/2006/table">
            <a:tbl>
              <a:tblPr firstRow="1" bandRow="1">
                <a:tableStyleId>{69012ECD-51FC-41F1-AA8D-1B2483CD663E}</a:tableStyleId>
              </a:tblPr>
              <a:tblGrid>
                <a:gridCol w="4084320">
                  <a:extLst>
                    <a:ext uri="{9D8B030D-6E8A-4147-A177-3AD203B41FA5}">
                      <a16:colId xmlns:a16="http://schemas.microsoft.com/office/drawing/2014/main" val="1256943113"/>
                    </a:ext>
                  </a:extLst>
                </a:gridCol>
                <a:gridCol w="4084320">
                  <a:extLst>
                    <a:ext uri="{9D8B030D-6E8A-4147-A177-3AD203B41FA5}">
                      <a16:colId xmlns:a16="http://schemas.microsoft.com/office/drawing/2014/main" val="848467951"/>
                    </a:ext>
                  </a:extLst>
                </a:gridCol>
              </a:tblGrid>
              <a:tr h="301063">
                <a:tc>
                  <a:txBody>
                    <a:bodyPr/>
                    <a:lstStyle/>
                    <a:p>
                      <a:pPr algn="l" fontAlgn="b">
                        <a:buNone/>
                      </a:pPr>
                      <a:endParaRPr lang="en-US" sz="1600" b="0" i="0" u="none" strike="noStrike" noProof="0" dirty="0">
                        <a:solidFill>
                          <a:srgbClr val="000000"/>
                        </a:solidFill>
                        <a:effectLst/>
                        <a:latin typeface="+mj-lt"/>
                      </a:endParaRPr>
                    </a:p>
                  </a:txBody>
                  <a:tcPr marL="9525" marR="9525" marT="9525" marB="0" anchor="ctr"/>
                </a:tc>
                <a:tc>
                  <a:txBody>
                    <a:bodyPr/>
                    <a:lstStyle/>
                    <a:p>
                      <a:pPr algn="ctr" fontAlgn="b">
                        <a:buNone/>
                      </a:pPr>
                      <a:r>
                        <a:rPr lang="en-US" sz="1600" b="0" i="0" u="none" strike="noStrike" noProof="0" dirty="0">
                          <a:solidFill>
                            <a:schemeClr val="bg1"/>
                          </a:solidFill>
                          <a:effectLst/>
                          <a:latin typeface="+mj-lt"/>
                        </a:rPr>
                        <a:t>Total (N = 442)</a:t>
                      </a:r>
                    </a:p>
                  </a:txBody>
                  <a:tcPr marL="9525" marR="9525" marT="9525" marB="0" anchor="ctr"/>
                </a:tc>
                <a:extLst>
                  <a:ext uri="{0D108BD9-81ED-4DB2-BD59-A6C34878D82A}">
                    <a16:rowId xmlns:a16="http://schemas.microsoft.com/office/drawing/2014/main" val="3090904955"/>
                  </a:ext>
                </a:extLst>
              </a:tr>
              <a:tr h="301063">
                <a:tc>
                  <a:txBody>
                    <a:bodyPr/>
                    <a:lstStyle/>
                    <a:p>
                      <a:pPr algn="l" fontAlgn="b">
                        <a:buNone/>
                      </a:pPr>
                      <a:r>
                        <a:rPr lang="en-US" sz="1600" b="0" i="0" u="none" strike="noStrike" noProof="0" dirty="0">
                          <a:solidFill>
                            <a:srgbClr val="000000"/>
                          </a:solidFill>
                          <a:effectLst/>
                          <a:latin typeface="+mj-lt"/>
                        </a:rPr>
                        <a:t>Age (years), median (IQR)</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43 (35-53)</a:t>
                      </a:r>
                    </a:p>
                  </a:txBody>
                  <a:tcPr marL="9525" marR="9525" marT="9525" marB="0" anchor="ctr"/>
                </a:tc>
                <a:extLst>
                  <a:ext uri="{0D108BD9-81ED-4DB2-BD59-A6C34878D82A}">
                    <a16:rowId xmlns:a16="http://schemas.microsoft.com/office/drawing/2014/main" val="986106130"/>
                  </a:ext>
                </a:extLst>
              </a:tr>
              <a:tr h="301063">
                <a:tc>
                  <a:txBody>
                    <a:bodyPr/>
                    <a:lstStyle/>
                    <a:p>
                      <a:pPr marL="0" marR="0" lvl="0" indent="0" algn="l" defTabSz="342900" rtl="0" eaLnBrk="1" fontAlgn="b" latinLnBrk="0" hangingPunct="1">
                        <a:lnSpc>
                          <a:spcPct val="100000"/>
                        </a:lnSpc>
                        <a:spcBef>
                          <a:spcPts val="0"/>
                        </a:spcBef>
                        <a:spcAft>
                          <a:spcPts val="0"/>
                        </a:spcAft>
                        <a:buClrTx/>
                        <a:buSzTx/>
                        <a:buFontTx/>
                        <a:buNone/>
                        <a:tabLst/>
                        <a:defRPr/>
                      </a:pPr>
                      <a:r>
                        <a:rPr lang="en-US" sz="1600" b="0" i="0" u="none" strike="noStrike" noProof="0" dirty="0">
                          <a:solidFill>
                            <a:srgbClr val="000000"/>
                          </a:solidFill>
                          <a:effectLst/>
                          <a:latin typeface="+mj-lt"/>
                        </a:rPr>
                        <a:t>Gender</a:t>
                      </a:r>
                    </a:p>
                  </a:txBody>
                  <a:tcPr marL="9525" marR="9525" marT="9525" marB="0" anchor="ctr"/>
                </a:tc>
                <a:tc>
                  <a:txBody>
                    <a:bodyPr/>
                    <a:lstStyle/>
                    <a:p>
                      <a:pPr algn="ctr" fontAlgn="b">
                        <a:buNone/>
                      </a:pPr>
                      <a:endParaRPr lang="en-US" sz="1600" b="0" i="0" u="none" strike="noStrike" noProof="0" dirty="0">
                        <a:solidFill>
                          <a:srgbClr val="000000"/>
                        </a:solidFill>
                        <a:effectLst/>
                        <a:latin typeface="+mj-lt"/>
                      </a:endParaRPr>
                    </a:p>
                  </a:txBody>
                  <a:tcPr marL="9525" marR="9525" marT="9525" marB="0" anchor="ctr"/>
                </a:tc>
                <a:extLst>
                  <a:ext uri="{0D108BD9-81ED-4DB2-BD59-A6C34878D82A}">
                    <a16:rowId xmlns:a16="http://schemas.microsoft.com/office/drawing/2014/main" val="1144800783"/>
                  </a:ext>
                </a:extLst>
              </a:tr>
              <a:tr h="301063">
                <a:tc>
                  <a:txBody>
                    <a:bodyPr/>
                    <a:lstStyle/>
                    <a:p>
                      <a:pPr algn="l" fontAlgn="b">
                        <a:buNone/>
                      </a:pPr>
                      <a:r>
                        <a:rPr lang="en-US" sz="1600" b="0" i="0" u="none" strike="noStrike" noProof="0" dirty="0">
                          <a:solidFill>
                            <a:srgbClr val="000000"/>
                          </a:solidFill>
                          <a:effectLst/>
                          <a:latin typeface="+mj-lt"/>
                        </a:rPr>
                        <a:t>Male</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358 (81.0)</a:t>
                      </a:r>
                    </a:p>
                  </a:txBody>
                  <a:tcPr marL="9525" marR="9525" marT="9525" marB="0" anchor="ctr"/>
                </a:tc>
                <a:extLst>
                  <a:ext uri="{0D108BD9-81ED-4DB2-BD59-A6C34878D82A}">
                    <a16:rowId xmlns:a16="http://schemas.microsoft.com/office/drawing/2014/main" val="2327771928"/>
                  </a:ext>
                </a:extLst>
              </a:tr>
              <a:tr h="301063">
                <a:tc>
                  <a:txBody>
                    <a:bodyPr/>
                    <a:lstStyle/>
                    <a:p>
                      <a:pPr algn="l" fontAlgn="b">
                        <a:buNone/>
                      </a:pPr>
                      <a:r>
                        <a:rPr lang="en-US" sz="1600" b="0" i="0" u="none" strike="noStrike" noProof="0" dirty="0">
                          <a:solidFill>
                            <a:srgbClr val="000000"/>
                          </a:solidFill>
                          <a:effectLst/>
                          <a:latin typeface="+mj-lt"/>
                        </a:rPr>
                        <a:t>Female</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84 (19.0)</a:t>
                      </a:r>
                    </a:p>
                  </a:txBody>
                  <a:tcPr marL="9525" marR="9525" marT="9525" marB="0" anchor="ctr"/>
                </a:tc>
                <a:extLst>
                  <a:ext uri="{0D108BD9-81ED-4DB2-BD59-A6C34878D82A}">
                    <a16:rowId xmlns:a16="http://schemas.microsoft.com/office/drawing/2014/main" val="3479773287"/>
                  </a:ext>
                </a:extLst>
              </a:tr>
              <a:tr h="301063">
                <a:tc>
                  <a:txBody>
                    <a:bodyPr/>
                    <a:lstStyle/>
                    <a:p>
                      <a:pPr algn="l" fontAlgn="b">
                        <a:buNone/>
                      </a:pPr>
                      <a:endParaRPr lang="en-US" sz="1600" b="0" i="0" u="none" strike="noStrike" noProof="0" dirty="0">
                        <a:solidFill>
                          <a:srgbClr val="000000"/>
                        </a:solidFill>
                        <a:effectLst/>
                        <a:latin typeface="+mj-lt"/>
                      </a:endParaRPr>
                    </a:p>
                  </a:txBody>
                  <a:tcPr marL="9525" marR="9525" marT="9525" marB="0" anchor="ctr"/>
                </a:tc>
                <a:tc>
                  <a:txBody>
                    <a:bodyPr/>
                    <a:lstStyle/>
                    <a:p>
                      <a:pPr algn="ctr" fontAlgn="b">
                        <a:buNone/>
                      </a:pPr>
                      <a:endParaRPr lang="en-US" sz="1600" b="0" i="0" u="none" strike="noStrike" noProof="0" dirty="0">
                        <a:solidFill>
                          <a:srgbClr val="000000"/>
                        </a:solidFill>
                        <a:effectLst/>
                        <a:latin typeface="+mj-lt"/>
                      </a:endParaRPr>
                    </a:p>
                  </a:txBody>
                  <a:tcPr marL="9525" marR="9525" marT="9525" marB="0" anchor="ctr"/>
                </a:tc>
                <a:extLst>
                  <a:ext uri="{0D108BD9-81ED-4DB2-BD59-A6C34878D82A}">
                    <a16:rowId xmlns:a16="http://schemas.microsoft.com/office/drawing/2014/main" val="3623342168"/>
                  </a:ext>
                </a:extLst>
              </a:tr>
              <a:tr h="301063">
                <a:tc>
                  <a:txBody>
                    <a:bodyPr/>
                    <a:lstStyle/>
                    <a:p>
                      <a:pPr marL="0" marR="0" lvl="0" indent="0" algn="l" defTabSz="342900" rtl="0" eaLnBrk="1" fontAlgn="b" latinLnBrk="0" hangingPunct="1">
                        <a:lnSpc>
                          <a:spcPct val="100000"/>
                        </a:lnSpc>
                        <a:spcBef>
                          <a:spcPts val="0"/>
                        </a:spcBef>
                        <a:spcAft>
                          <a:spcPts val="0"/>
                        </a:spcAft>
                        <a:buClrTx/>
                        <a:buSzTx/>
                        <a:buFontTx/>
                        <a:buNone/>
                        <a:tabLst/>
                        <a:defRPr/>
                      </a:pPr>
                      <a:r>
                        <a:rPr lang="en-US" sz="1600" b="0" i="0" u="none" strike="noStrike" noProof="0" dirty="0">
                          <a:solidFill>
                            <a:srgbClr val="000000"/>
                          </a:solidFill>
                          <a:effectLst/>
                          <a:latin typeface="+mj-lt"/>
                        </a:rPr>
                        <a:t>Ethnicity</a:t>
                      </a:r>
                    </a:p>
                  </a:txBody>
                  <a:tcPr marL="9525" marR="9525" marT="9525" marB="0" anchor="ctr"/>
                </a:tc>
                <a:tc>
                  <a:txBody>
                    <a:bodyPr/>
                    <a:lstStyle/>
                    <a:p>
                      <a:pPr algn="ctr" fontAlgn="b">
                        <a:buNone/>
                      </a:pPr>
                      <a:endParaRPr lang="en-US" sz="1600" b="0" i="0" u="none" strike="noStrike" noProof="0" dirty="0">
                        <a:solidFill>
                          <a:srgbClr val="000000"/>
                        </a:solidFill>
                        <a:effectLst/>
                        <a:latin typeface="+mj-lt"/>
                      </a:endParaRPr>
                    </a:p>
                  </a:txBody>
                  <a:tcPr marL="9525" marR="9525" marT="9525" marB="0" anchor="ctr"/>
                </a:tc>
                <a:extLst>
                  <a:ext uri="{0D108BD9-81ED-4DB2-BD59-A6C34878D82A}">
                    <a16:rowId xmlns:a16="http://schemas.microsoft.com/office/drawing/2014/main" val="2185282815"/>
                  </a:ext>
                </a:extLst>
              </a:tr>
              <a:tr h="301063">
                <a:tc>
                  <a:txBody>
                    <a:bodyPr/>
                    <a:lstStyle/>
                    <a:p>
                      <a:pPr lvl="1" algn="l" fontAlgn="b">
                        <a:buNone/>
                      </a:pPr>
                      <a:r>
                        <a:rPr lang="en-US" sz="1600" b="0" i="0" u="none" strike="noStrike" noProof="0" dirty="0">
                          <a:solidFill>
                            <a:srgbClr val="000000"/>
                          </a:solidFill>
                          <a:effectLst/>
                          <a:latin typeface="+mj-lt"/>
                        </a:rPr>
                        <a:t>White</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276 (62.4)</a:t>
                      </a:r>
                    </a:p>
                  </a:txBody>
                  <a:tcPr marL="9525" marR="9525" marT="9525" marB="0" anchor="ctr"/>
                </a:tc>
                <a:extLst>
                  <a:ext uri="{0D108BD9-81ED-4DB2-BD59-A6C34878D82A}">
                    <a16:rowId xmlns:a16="http://schemas.microsoft.com/office/drawing/2014/main" val="308941287"/>
                  </a:ext>
                </a:extLst>
              </a:tr>
              <a:tr h="301063">
                <a:tc>
                  <a:txBody>
                    <a:bodyPr/>
                    <a:lstStyle/>
                    <a:p>
                      <a:pPr lvl="1" algn="l" fontAlgn="b">
                        <a:buNone/>
                      </a:pPr>
                      <a:r>
                        <a:rPr lang="en-US" sz="1600" b="0" i="0" u="none" strike="noStrike" noProof="0" dirty="0">
                          <a:solidFill>
                            <a:srgbClr val="000000"/>
                          </a:solidFill>
                          <a:effectLst/>
                          <a:latin typeface="+mj-lt"/>
                        </a:rPr>
                        <a:t>Black</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83 (18.8)</a:t>
                      </a:r>
                    </a:p>
                  </a:txBody>
                  <a:tcPr marL="9525" marR="9525" marT="9525" marB="0" anchor="ctr"/>
                </a:tc>
                <a:extLst>
                  <a:ext uri="{0D108BD9-81ED-4DB2-BD59-A6C34878D82A}">
                    <a16:rowId xmlns:a16="http://schemas.microsoft.com/office/drawing/2014/main" val="4116180264"/>
                  </a:ext>
                </a:extLst>
              </a:tr>
              <a:tr h="301063">
                <a:tc>
                  <a:txBody>
                    <a:bodyPr/>
                    <a:lstStyle/>
                    <a:p>
                      <a:pPr lvl="1" algn="l" fontAlgn="b">
                        <a:buNone/>
                      </a:pPr>
                      <a:r>
                        <a:rPr lang="en-US" sz="1600" b="0" i="0" u="none" strike="noStrike" noProof="0" dirty="0">
                          <a:solidFill>
                            <a:srgbClr val="000000"/>
                          </a:solidFill>
                          <a:effectLst/>
                          <a:latin typeface="+mj-lt"/>
                        </a:rPr>
                        <a:t>Other</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83 (18.8)</a:t>
                      </a:r>
                    </a:p>
                  </a:txBody>
                  <a:tcPr marL="9525" marR="9525" marT="9525" marB="0" anchor="ctr"/>
                </a:tc>
                <a:extLst>
                  <a:ext uri="{0D108BD9-81ED-4DB2-BD59-A6C34878D82A}">
                    <a16:rowId xmlns:a16="http://schemas.microsoft.com/office/drawing/2014/main" val="1844838057"/>
                  </a:ext>
                </a:extLst>
              </a:tr>
              <a:tr h="301063">
                <a:tc>
                  <a:txBody>
                    <a:bodyPr/>
                    <a:lstStyle/>
                    <a:p>
                      <a:pPr algn="l" fontAlgn="b">
                        <a:buNone/>
                      </a:pPr>
                      <a:r>
                        <a:rPr lang="en-US" sz="1600" b="0" i="0" u="none" strike="noStrike" noProof="0" dirty="0">
                          <a:solidFill>
                            <a:srgbClr val="000000"/>
                          </a:solidFill>
                          <a:effectLst/>
                          <a:latin typeface="+mj-lt"/>
                        </a:rPr>
                        <a:t>CD4+ count&lt;100 cells AL</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379 (85.8)</a:t>
                      </a:r>
                    </a:p>
                  </a:txBody>
                  <a:tcPr marL="9525" marR="9525" marT="9525" marB="0" anchor="ctr"/>
                </a:tc>
                <a:extLst>
                  <a:ext uri="{0D108BD9-81ED-4DB2-BD59-A6C34878D82A}">
                    <a16:rowId xmlns:a16="http://schemas.microsoft.com/office/drawing/2014/main" val="63738422"/>
                  </a:ext>
                </a:extLst>
              </a:tr>
              <a:tr h="301063">
                <a:tc>
                  <a:txBody>
                    <a:bodyPr/>
                    <a:lstStyle/>
                    <a:p>
                      <a:pPr algn="l" fontAlgn="b">
                        <a:buNone/>
                      </a:pPr>
                      <a:r>
                        <a:rPr lang="en-US" sz="1600" b="0" i="0" u="none" strike="noStrike" noProof="0" dirty="0">
                          <a:solidFill>
                            <a:srgbClr val="000000"/>
                          </a:solidFill>
                          <a:effectLst/>
                          <a:latin typeface="+mj-lt"/>
                        </a:rPr>
                        <a:t>HIV RNA viral load &gt;500,000 log</a:t>
                      </a:r>
                      <a:r>
                        <a:rPr lang="en-US" sz="1600" b="0" i="0" u="none" strike="noStrike" baseline="-25000" noProof="0" dirty="0">
                          <a:solidFill>
                            <a:srgbClr val="000000"/>
                          </a:solidFill>
                          <a:effectLst/>
                          <a:latin typeface="+mj-lt"/>
                        </a:rPr>
                        <a:t>10</a:t>
                      </a:r>
                      <a:r>
                        <a:rPr lang="en-US" sz="1600" b="0" i="0" u="none" strike="noStrike" noProof="0" dirty="0">
                          <a:solidFill>
                            <a:srgbClr val="000000"/>
                          </a:solidFill>
                          <a:effectLst/>
                          <a:latin typeface="+mj-lt"/>
                        </a:rPr>
                        <a:t> copies/mL</a:t>
                      </a:r>
                    </a:p>
                  </a:txBody>
                  <a:tcPr marL="9525" marR="9525" marT="9525" marB="0" anchor="ctr"/>
                </a:tc>
                <a:tc>
                  <a:txBody>
                    <a:bodyPr/>
                    <a:lstStyle/>
                    <a:p>
                      <a:pPr algn="ctr" fontAlgn="b">
                        <a:buNone/>
                      </a:pPr>
                      <a:r>
                        <a:rPr lang="en-US" sz="1600" b="0" i="0" u="none" strike="noStrike" noProof="0" dirty="0">
                          <a:solidFill>
                            <a:srgbClr val="000000"/>
                          </a:solidFill>
                          <a:effectLst/>
                          <a:latin typeface="+mj-lt"/>
                        </a:rPr>
                        <a:t>197 (44.6)</a:t>
                      </a:r>
                    </a:p>
                  </a:txBody>
                  <a:tcPr marL="9525" marR="9525" marT="9525" marB="0" anchor="ctr"/>
                </a:tc>
                <a:extLst>
                  <a:ext uri="{0D108BD9-81ED-4DB2-BD59-A6C34878D82A}">
                    <a16:rowId xmlns:a16="http://schemas.microsoft.com/office/drawing/2014/main" val="3264126878"/>
                  </a:ext>
                </a:extLst>
              </a:tr>
            </a:tbl>
          </a:graphicData>
        </a:graphic>
      </p:graphicFrame>
      <p:sp>
        <p:nvSpPr>
          <p:cNvPr id="4" name="Text Box 3">
            <a:extLst>
              <a:ext uri="{FF2B5EF4-FFF2-40B4-BE49-F238E27FC236}">
                <a16:creationId xmlns:a16="http://schemas.microsoft.com/office/drawing/2014/main" id="{47414432-092F-C612-8939-7DED6C9457AA}"/>
              </a:ext>
            </a:extLst>
          </p:cNvPr>
          <p:cNvSpPr txBox="1">
            <a:spLocks noChangeArrowheads="1"/>
          </p:cNvSpPr>
          <p:nvPr/>
        </p:nvSpPr>
        <p:spPr bwMode="auto">
          <a:xfrm>
            <a:off x="8112301" y="6495363"/>
            <a:ext cx="4079705" cy="246219"/>
          </a:xfrm>
          <a:prstGeom prst="rect">
            <a:avLst/>
          </a:prstGeom>
          <a:noFill/>
          <a:ln w="9525">
            <a:noFill/>
            <a:miter lim="800000"/>
            <a:headEnd/>
            <a:tailEnd/>
          </a:ln>
        </p:spPr>
        <p:txBody>
          <a:bodyPr wrap="square" lIns="91435" tIns="45719" rIns="91435" bIns="45719">
            <a:spAutoFit/>
          </a:bodyPr>
          <a:lstStyle/>
          <a:p>
            <a:pPr algn="r" defTabSz="914309" eaLnBrk="0" fontAlgn="base" hangingPunct="0">
              <a:spcBef>
                <a:spcPct val="0"/>
              </a:spcBef>
              <a:spcAft>
                <a:spcPct val="0"/>
              </a:spcAft>
              <a:defRPr/>
            </a:pPr>
            <a:r>
              <a:rPr lang="en-GB" sz="1000" i="1" dirty="0">
                <a:latin typeface="Calibri"/>
                <a:cs typeface="Arial" charset="0"/>
              </a:rPr>
              <a:t>Behrens GMN, Lancet Infectious Diseases 2025, published online 1 Dec 2025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noAutofit/>
          </a:bodyPr>
          <a:lstStyle/>
          <a:p>
            <a:r>
              <a:rPr lang="en-GB" dirty="0"/>
              <a:t>LAPTOP-Kaplan Meier curves </a:t>
            </a:r>
            <a:br>
              <a:rPr lang="en-GB" dirty="0"/>
            </a:br>
            <a:r>
              <a:rPr lang="en-GB" dirty="0"/>
              <a:t>for primary outcome</a:t>
            </a:r>
          </a:p>
        </p:txBody>
      </p:sp>
      <p:grpSp>
        <p:nvGrpSpPr>
          <p:cNvPr id="7" name="Groupe 6">
            <a:extLst>
              <a:ext uri="{FF2B5EF4-FFF2-40B4-BE49-F238E27FC236}">
                <a16:creationId xmlns:a16="http://schemas.microsoft.com/office/drawing/2014/main" id="{772AA542-B3B4-4F80-D393-0B511A269A00}"/>
              </a:ext>
            </a:extLst>
          </p:cNvPr>
          <p:cNvGrpSpPr/>
          <p:nvPr/>
        </p:nvGrpSpPr>
        <p:grpSpPr>
          <a:xfrm>
            <a:off x="3015812" y="2492102"/>
            <a:ext cx="6173000" cy="3848193"/>
            <a:chOff x="2570759" y="2163434"/>
            <a:chExt cx="6173000" cy="3848193"/>
          </a:xfrm>
        </p:grpSpPr>
        <p:grpSp>
          <p:nvGrpSpPr>
            <p:cNvPr id="12365" name="Groupe 12364">
              <a:extLst>
                <a:ext uri="{FF2B5EF4-FFF2-40B4-BE49-F238E27FC236}">
                  <a16:creationId xmlns:a16="http://schemas.microsoft.com/office/drawing/2014/main" id="{63ED1485-C24D-7EA5-8695-DD690A57716E}"/>
                </a:ext>
              </a:extLst>
            </p:cNvPr>
            <p:cNvGrpSpPr/>
            <p:nvPr/>
          </p:nvGrpSpPr>
          <p:grpSpPr>
            <a:xfrm>
              <a:off x="3552825" y="2239029"/>
              <a:ext cx="5087938" cy="2817159"/>
              <a:chOff x="3636963" y="2333625"/>
              <a:chExt cx="4641850" cy="2570163"/>
            </a:xfrm>
          </p:grpSpPr>
          <p:sp>
            <p:nvSpPr>
              <p:cNvPr id="14" name="Freeform 6">
                <a:extLst>
                  <a:ext uri="{FF2B5EF4-FFF2-40B4-BE49-F238E27FC236}">
                    <a16:creationId xmlns:a16="http://schemas.microsoft.com/office/drawing/2014/main" id="{C6398F6C-E184-E8C3-4B84-4F2D0B96038E}"/>
                  </a:ext>
                </a:extLst>
              </p:cNvPr>
              <p:cNvSpPr>
                <a:spLocks/>
              </p:cNvSpPr>
              <p:nvPr/>
            </p:nvSpPr>
            <p:spPr bwMode="auto">
              <a:xfrm>
                <a:off x="3735388" y="2333625"/>
                <a:ext cx="4543425" cy="2462213"/>
              </a:xfrm>
              <a:custGeom>
                <a:avLst/>
                <a:gdLst>
                  <a:gd name="T0" fmla="*/ 11446 w 11446"/>
                  <a:gd name="T1" fmla="*/ 6203 h 6203"/>
                  <a:gd name="T2" fmla="*/ 0 w 11446"/>
                  <a:gd name="T3" fmla="*/ 6203 h 6203"/>
                  <a:gd name="T4" fmla="*/ 0 w 11446"/>
                  <a:gd name="T5" fmla="*/ 0 h 6203"/>
                </a:gdLst>
                <a:ahLst/>
                <a:cxnLst>
                  <a:cxn ang="0">
                    <a:pos x="T0" y="T1"/>
                  </a:cxn>
                  <a:cxn ang="0">
                    <a:pos x="T2" y="T3"/>
                  </a:cxn>
                  <a:cxn ang="0">
                    <a:pos x="T4" y="T5"/>
                  </a:cxn>
                </a:cxnLst>
                <a:rect l="0" t="0" r="r" b="b"/>
                <a:pathLst>
                  <a:path w="11446" h="6203">
                    <a:moveTo>
                      <a:pt x="11446" y="6203"/>
                    </a:moveTo>
                    <a:lnTo>
                      <a:pt x="0" y="6203"/>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 name="Line 7">
                <a:extLst>
                  <a:ext uri="{FF2B5EF4-FFF2-40B4-BE49-F238E27FC236}">
                    <a16:creationId xmlns:a16="http://schemas.microsoft.com/office/drawing/2014/main" id="{3A2F4814-70A6-A646-2743-31D6A625A16E}"/>
                  </a:ext>
                </a:extLst>
              </p:cNvPr>
              <p:cNvSpPr>
                <a:spLocks noChangeShapeType="1"/>
              </p:cNvSpPr>
              <p:nvPr/>
            </p:nvSpPr>
            <p:spPr bwMode="auto">
              <a:xfrm flipV="1">
                <a:off x="7092951" y="4795838"/>
                <a:ext cx="0" cy="10795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Line 8">
                <a:extLst>
                  <a:ext uri="{FF2B5EF4-FFF2-40B4-BE49-F238E27FC236}">
                    <a16:creationId xmlns:a16="http://schemas.microsoft.com/office/drawing/2014/main" id="{6C721C81-83C3-79BF-5960-6A170DF055C2}"/>
                  </a:ext>
                </a:extLst>
              </p:cNvPr>
              <p:cNvSpPr>
                <a:spLocks noChangeShapeType="1"/>
              </p:cNvSpPr>
              <p:nvPr/>
            </p:nvSpPr>
            <p:spPr bwMode="auto">
              <a:xfrm flipV="1">
                <a:off x="8178801" y="4795838"/>
                <a:ext cx="0" cy="10795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9">
                <a:extLst>
                  <a:ext uri="{FF2B5EF4-FFF2-40B4-BE49-F238E27FC236}">
                    <a16:creationId xmlns:a16="http://schemas.microsoft.com/office/drawing/2014/main" id="{09C0DA58-3798-FE6E-C0C1-3B20B8730E64}"/>
                  </a:ext>
                </a:extLst>
              </p:cNvPr>
              <p:cNvSpPr>
                <a:spLocks noChangeShapeType="1"/>
              </p:cNvSpPr>
              <p:nvPr/>
            </p:nvSpPr>
            <p:spPr bwMode="auto">
              <a:xfrm flipV="1">
                <a:off x="3833813" y="4795838"/>
                <a:ext cx="0" cy="10795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10">
                <a:extLst>
                  <a:ext uri="{FF2B5EF4-FFF2-40B4-BE49-F238E27FC236}">
                    <a16:creationId xmlns:a16="http://schemas.microsoft.com/office/drawing/2014/main" id="{5E7D0893-F58F-FC94-C95F-35E5DF6CCAB5}"/>
                  </a:ext>
                </a:extLst>
              </p:cNvPr>
              <p:cNvSpPr>
                <a:spLocks noChangeShapeType="1"/>
              </p:cNvSpPr>
              <p:nvPr/>
            </p:nvSpPr>
            <p:spPr bwMode="auto">
              <a:xfrm flipV="1">
                <a:off x="4919663" y="4795838"/>
                <a:ext cx="0" cy="10795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11">
                <a:extLst>
                  <a:ext uri="{FF2B5EF4-FFF2-40B4-BE49-F238E27FC236}">
                    <a16:creationId xmlns:a16="http://schemas.microsoft.com/office/drawing/2014/main" id="{70211746-18AE-75DC-E7E8-F9FB664A7E9F}"/>
                  </a:ext>
                </a:extLst>
              </p:cNvPr>
              <p:cNvSpPr>
                <a:spLocks noChangeShapeType="1"/>
              </p:cNvSpPr>
              <p:nvPr/>
            </p:nvSpPr>
            <p:spPr bwMode="auto">
              <a:xfrm flipV="1">
                <a:off x="6007101" y="4795838"/>
                <a:ext cx="0" cy="10795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12">
                <a:extLst>
                  <a:ext uri="{FF2B5EF4-FFF2-40B4-BE49-F238E27FC236}">
                    <a16:creationId xmlns:a16="http://schemas.microsoft.com/office/drawing/2014/main" id="{2386B2D4-C6A0-89D5-38EF-D32A9A26D0B6}"/>
                  </a:ext>
                </a:extLst>
              </p:cNvPr>
              <p:cNvSpPr>
                <a:spLocks noChangeShapeType="1"/>
              </p:cNvSpPr>
              <p:nvPr/>
            </p:nvSpPr>
            <p:spPr bwMode="auto">
              <a:xfrm>
                <a:off x="3636963" y="2998788"/>
                <a:ext cx="9842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13">
                <a:extLst>
                  <a:ext uri="{FF2B5EF4-FFF2-40B4-BE49-F238E27FC236}">
                    <a16:creationId xmlns:a16="http://schemas.microsoft.com/office/drawing/2014/main" id="{97380C8B-D9DD-6FDE-80B5-DC4B183524AB}"/>
                  </a:ext>
                </a:extLst>
              </p:cNvPr>
              <p:cNvSpPr>
                <a:spLocks noChangeShapeType="1"/>
              </p:cNvSpPr>
              <p:nvPr/>
            </p:nvSpPr>
            <p:spPr bwMode="auto">
              <a:xfrm>
                <a:off x="3636963" y="3563938"/>
                <a:ext cx="9842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Line 14">
                <a:extLst>
                  <a:ext uri="{FF2B5EF4-FFF2-40B4-BE49-F238E27FC236}">
                    <a16:creationId xmlns:a16="http://schemas.microsoft.com/office/drawing/2014/main" id="{531099FD-08A0-D3A4-3AA9-3A3A628BE000}"/>
                  </a:ext>
                </a:extLst>
              </p:cNvPr>
              <p:cNvSpPr>
                <a:spLocks noChangeShapeType="1"/>
              </p:cNvSpPr>
              <p:nvPr/>
            </p:nvSpPr>
            <p:spPr bwMode="auto">
              <a:xfrm>
                <a:off x="3636963" y="4130675"/>
                <a:ext cx="9842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Line 15">
                <a:extLst>
                  <a:ext uri="{FF2B5EF4-FFF2-40B4-BE49-F238E27FC236}">
                    <a16:creationId xmlns:a16="http://schemas.microsoft.com/office/drawing/2014/main" id="{3533FEA3-5CDB-7D91-601E-C17061198E68}"/>
                  </a:ext>
                </a:extLst>
              </p:cNvPr>
              <p:cNvSpPr>
                <a:spLocks noChangeShapeType="1"/>
              </p:cNvSpPr>
              <p:nvPr/>
            </p:nvSpPr>
            <p:spPr bwMode="auto">
              <a:xfrm>
                <a:off x="3636963" y="4697413"/>
                <a:ext cx="9842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Line 16">
                <a:extLst>
                  <a:ext uri="{FF2B5EF4-FFF2-40B4-BE49-F238E27FC236}">
                    <a16:creationId xmlns:a16="http://schemas.microsoft.com/office/drawing/2014/main" id="{7384DFAE-C140-390E-FEAD-EE6EF0BDDDA9}"/>
                  </a:ext>
                </a:extLst>
              </p:cNvPr>
              <p:cNvSpPr>
                <a:spLocks noChangeShapeType="1"/>
              </p:cNvSpPr>
              <p:nvPr/>
            </p:nvSpPr>
            <p:spPr bwMode="auto">
              <a:xfrm>
                <a:off x="3636963" y="2432050"/>
                <a:ext cx="9842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19">
                <a:extLst>
                  <a:ext uri="{FF2B5EF4-FFF2-40B4-BE49-F238E27FC236}">
                    <a16:creationId xmlns:a16="http://schemas.microsoft.com/office/drawing/2014/main" id="{4DBE8353-983A-6B04-46C1-F753705ED6EB}"/>
                  </a:ext>
                </a:extLst>
              </p:cNvPr>
              <p:cNvSpPr>
                <a:spLocks/>
              </p:cNvSpPr>
              <p:nvPr/>
            </p:nvSpPr>
            <p:spPr bwMode="auto">
              <a:xfrm>
                <a:off x="3835401" y="2778125"/>
                <a:ext cx="4343400" cy="1920875"/>
              </a:xfrm>
              <a:custGeom>
                <a:avLst/>
                <a:gdLst>
                  <a:gd name="T0" fmla="*/ 10946 w 10946"/>
                  <a:gd name="T1" fmla="*/ 0 h 4840"/>
                  <a:gd name="T2" fmla="*/ 10946 w 10946"/>
                  <a:gd name="T3" fmla="*/ 2743 h 4840"/>
                  <a:gd name="T4" fmla="*/ 10800 w 10946"/>
                  <a:gd name="T5" fmla="*/ 2743 h 4840"/>
                  <a:gd name="T6" fmla="*/ 10800 w 10946"/>
                  <a:gd name="T7" fmla="*/ 2820 h 4840"/>
                  <a:gd name="T8" fmla="*/ 10759 w 10946"/>
                  <a:gd name="T9" fmla="*/ 2820 h 4840"/>
                  <a:gd name="T10" fmla="*/ 10759 w 10946"/>
                  <a:gd name="T11" fmla="*/ 2900 h 4840"/>
                  <a:gd name="T12" fmla="*/ 10573 w 10946"/>
                  <a:gd name="T13" fmla="*/ 2900 h 4840"/>
                  <a:gd name="T14" fmla="*/ 10573 w 10946"/>
                  <a:gd name="T15" fmla="*/ 2963 h 4840"/>
                  <a:gd name="T16" fmla="*/ 9890 w 10946"/>
                  <a:gd name="T17" fmla="*/ 2963 h 4840"/>
                  <a:gd name="T18" fmla="*/ 9890 w 10946"/>
                  <a:gd name="T19" fmla="*/ 3037 h 4840"/>
                  <a:gd name="T20" fmla="*/ 8481 w 10946"/>
                  <a:gd name="T21" fmla="*/ 3037 h 4840"/>
                  <a:gd name="T22" fmla="*/ 8481 w 10946"/>
                  <a:gd name="T23" fmla="*/ 3111 h 4840"/>
                  <a:gd name="T24" fmla="*/ 4475 w 10946"/>
                  <a:gd name="T25" fmla="*/ 3111 h 4840"/>
                  <a:gd name="T26" fmla="*/ 4475 w 10946"/>
                  <a:gd name="T27" fmla="*/ 3165 h 4840"/>
                  <a:gd name="T28" fmla="*/ 4174 w 10946"/>
                  <a:gd name="T29" fmla="*/ 3165 h 4840"/>
                  <a:gd name="T30" fmla="*/ 4174 w 10946"/>
                  <a:gd name="T31" fmla="*/ 3248 h 4840"/>
                  <a:gd name="T32" fmla="*/ 3536 w 10946"/>
                  <a:gd name="T33" fmla="*/ 3248 h 4840"/>
                  <a:gd name="T34" fmla="*/ 3536 w 10946"/>
                  <a:gd name="T35" fmla="*/ 3316 h 4840"/>
                  <a:gd name="T36" fmla="*/ 2878 w 10946"/>
                  <a:gd name="T37" fmla="*/ 3316 h 4840"/>
                  <a:gd name="T38" fmla="*/ 2878 w 10946"/>
                  <a:gd name="T39" fmla="*/ 3391 h 4840"/>
                  <a:gd name="T40" fmla="*/ 2291 w 10946"/>
                  <a:gd name="T41" fmla="*/ 3391 h 4840"/>
                  <a:gd name="T42" fmla="*/ 2291 w 10946"/>
                  <a:gd name="T43" fmla="*/ 3456 h 4840"/>
                  <a:gd name="T44" fmla="*/ 2170 w 10946"/>
                  <a:gd name="T45" fmla="*/ 3456 h 4840"/>
                  <a:gd name="T46" fmla="*/ 2170 w 10946"/>
                  <a:gd name="T47" fmla="*/ 3521 h 4840"/>
                  <a:gd name="T48" fmla="*/ 2127 w 10946"/>
                  <a:gd name="T49" fmla="*/ 3521 h 4840"/>
                  <a:gd name="T50" fmla="*/ 2127 w 10946"/>
                  <a:gd name="T51" fmla="*/ 3593 h 4840"/>
                  <a:gd name="T52" fmla="*/ 1990 w 10946"/>
                  <a:gd name="T53" fmla="*/ 3593 h 4840"/>
                  <a:gd name="T54" fmla="*/ 1990 w 10946"/>
                  <a:gd name="T55" fmla="*/ 3651 h 4840"/>
                  <a:gd name="T56" fmla="*/ 1885 w 10946"/>
                  <a:gd name="T57" fmla="*/ 3651 h 4840"/>
                  <a:gd name="T58" fmla="*/ 1885 w 10946"/>
                  <a:gd name="T59" fmla="*/ 3717 h 4840"/>
                  <a:gd name="T60" fmla="*/ 1599 w 10946"/>
                  <a:gd name="T61" fmla="*/ 3717 h 4840"/>
                  <a:gd name="T62" fmla="*/ 1599 w 10946"/>
                  <a:gd name="T63" fmla="*/ 3785 h 4840"/>
                  <a:gd name="T64" fmla="*/ 1477 w 10946"/>
                  <a:gd name="T65" fmla="*/ 3785 h 4840"/>
                  <a:gd name="T66" fmla="*/ 1477 w 10946"/>
                  <a:gd name="T67" fmla="*/ 3860 h 4840"/>
                  <a:gd name="T68" fmla="*/ 1407 w 10946"/>
                  <a:gd name="T69" fmla="*/ 3860 h 4840"/>
                  <a:gd name="T70" fmla="*/ 1407 w 10946"/>
                  <a:gd name="T71" fmla="*/ 3984 h 4840"/>
                  <a:gd name="T72" fmla="*/ 1217 w 10946"/>
                  <a:gd name="T73" fmla="*/ 3984 h 4840"/>
                  <a:gd name="T74" fmla="*/ 1217 w 10946"/>
                  <a:gd name="T75" fmla="*/ 4058 h 4840"/>
                  <a:gd name="T76" fmla="*/ 956 w 10946"/>
                  <a:gd name="T77" fmla="*/ 4058 h 4840"/>
                  <a:gd name="T78" fmla="*/ 956 w 10946"/>
                  <a:gd name="T79" fmla="*/ 4135 h 4840"/>
                  <a:gd name="T80" fmla="*/ 888 w 10946"/>
                  <a:gd name="T81" fmla="*/ 4135 h 4840"/>
                  <a:gd name="T82" fmla="*/ 888 w 10946"/>
                  <a:gd name="T83" fmla="*/ 4197 h 4840"/>
                  <a:gd name="T84" fmla="*/ 813 w 10946"/>
                  <a:gd name="T85" fmla="*/ 4197 h 4840"/>
                  <a:gd name="T86" fmla="*/ 813 w 10946"/>
                  <a:gd name="T87" fmla="*/ 4257 h 4840"/>
                  <a:gd name="T88" fmla="*/ 726 w 10946"/>
                  <a:gd name="T89" fmla="*/ 4257 h 4840"/>
                  <a:gd name="T90" fmla="*/ 726 w 10946"/>
                  <a:gd name="T91" fmla="*/ 4328 h 4840"/>
                  <a:gd name="T92" fmla="*/ 671 w 10946"/>
                  <a:gd name="T93" fmla="*/ 4328 h 4840"/>
                  <a:gd name="T94" fmla="*/ 671 w 10946"/>
                  <a:gd name="T95" fmla="*/ 4526 h 4840"/>
                  <a:gd name="T96" fmla="*/ 478 w 10946"/>
                  <a:gd name="T97" fmla="*/ 4526 h 4840"/>
                  <a:gd name="T98" fmla="*/ 478 w 10946"/>
                  <a:gd name="T99" fmla="*/ 4586 h 4840"/>
                  <a:gd name="T100" fmla="*/ 404 w 10946"/>
                  <a:gd name="T101" fmla="*/ 4586 h 4840"/>
                  <a:gd name="T102" fmla="*/ 404 w 10946"/>
                  <a:gd name="T103" fmla="*/ 4644 h 4840"/>
                  <a:gd name="T104" fmla="*/ 370 w 10946"/>
                  <a:gd name="T105" fmla="*/ 4644 h 4840"/>
                  <a:gd name="T106" fmla="*/ 370 w 10946"/>
                  <a:gd name="T107" fmla="*/ 4722 h 4840"/>
                  <a:gd name="T108" fmla="*/ 261 w 10946"/>
                  <a:gd name="T109" fmla="*/ 4722 h 4840"/>
                  <a:gd name="T110" fmla="*/ 261 w 10946"/>
                  <a:gd name="T111" fmla="*/ 4766 h 4840"/>
                  <a:gd name="T112" fmla="*/ 174 w 10946"/>
                  <a:gd name="T113" fmla="*/ 4766 h 4840"/>
                  <a:gd name="T114" fmla="*/ 174 w 10946"/>
                  <a:gd name="T115" fmla="*/ 4840 h 4840"/>
                  <a:gd name="T116" fmla="*/ 0 w 10946"/>
                  <a:gd name="T117" fmla="*/ 4840 h 4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46" h="4840">
                    <a:moveTo>
                      <a:pt x="10946" y="0"/>
                    </a:moveTo>
                    <a:lnTo>
                      <a:pt x="10946" y="2743"/>
                    </a:lnTo>
                    <a:lnTo>
                      <a:pt x="10800" y="2743"/>
                    </a:lnTo>
                    <a:lnTo>
                      <a:pt x="10800" y="2820"/>
                    </a:lnTo>
                    <a:lnTo>
                      <a:pt x="10759" y="2820"/>
                    </a:lnTo>
                    <a:lnTo>
                      <a:pt x="10759" y="2900"/>
                    </a:lnTo>
                    <a:lnTo>
                      <a:pt x="10573" y="2900"/>
                    </a:lnTo>
                    <a:lnTo>
                      <a:pt x="10573" y="2963"/>
                    </a:lnTo>
                    <a:lnTo>
                      <a:pt x="9890" y="2963"/>
                    </a:lnTo>
                    <a:lnTo>
                      <a:pt x="9890" y="3037"/>
                    </a:lnTo>
                    <a:lnTo>
                      <a:pt x="8481" y="3037"/>
                    </a:lnTo>
                    <a:lnTo>
                      <a:pt x="8481" y="3111"/>
                    </a:lnTo>
                    <a:lnTo>
                      <a:pt x="4475" y="3111"/>
                    </a:lnTo>
                    <a:lnTo>
                      <a:pt x="4475" y="3165"/>
                    </a:lnTo>
                    <a:lnTo>
                      <a:pt x="4174" y="3165"/>
                    </a:lnTo>
                    <a:lnTo>
                      <a:pt x="4174" y="3248"/>
                    </a:lnTo>
                    <a:lnTo>
                      <a:pt x="3536" y="3248"/>
                    </a:lnTo>
                    <a:lnTo>
                      <a:pt x="3536" y="3316"/>
                    </a:lnTo>
                    <a:lnTo>
                      <a:pt x="2878" y="3316"/>
                    </a:lnTo>
                    <a:lnTo>
                      <a:pt x="2878" y="3391"/>
                    </a:lnTo>
                    <a:lnTo>
                      <a:pt x="2291" y="3391"/>
                    </a:lnTo>
                    <a:lnTo>
                      <a:pt x="2291" y="3456"/>
                    </a:lnTo>
                    <a:lnTo>
                      <a:pt x="2170" y="3456"/>
                    </a:lnTo>
                    <a:lnTo>
                      <a:pt x="2170" y="3521"/>
                    </a:lnTo>
                    <a:lnTo>
                      <a:pt x="2127" y="3521"/>
                    </a:lnTo>
                    <a:lnTo>
                      <a:pt x="2127" y="3593"/>
                    </a:lnTo>
                    <a:lnTo>
                      <a:pt x="1990" y="3593"/>
                    </a:lnTo>
                    <a:lnTo>
                      <a:pt x="1990" y="3651"/>
                    </a:lnTo>
                    <a:lnTo>
                      <a:pt x="1885" y="3651"/>
                    </a:lnTo>
                    <a:lnTo>
                      <a:pt x="1885" y="3717"/>
                    </a:lnTo>
                    <a:lnTo>
                      <a:pt x="1599" y="3717"/>
                    </a:lnTo>
                    <a:lnTo>
                      <a:pt x="1599" y="3785"/>
                    </a:lnTo>
                    <a:lnTo>
                      <a:pt x="1477" y="3785"/>
                    </a:lnTo>
                    <a:lnTo>
                      <a:pt x="1477" y="3860"/>
                    </a:lnTo>
                    <a:lnTo>
                      <a:pt x="1407" y="3860"/>
                    </a:lnTo>
                    <a:lnTo>
                      <a:pt x="1407" y="3984"/>
                    </a:lnTo>
                    <a:lnTo>
                      <a:pt x="1217" y="3984"/>
                    </a:lnTo>
                    <a:lnTo>
                      <a:pt x="1217" y="4058"/>
                    </a:lnTo>
                    <a:lnTo>
                      <a:pt x="956" y="4058"/>
                    </a:lnTo>
                    <a:lnTo>
                      <a:pt x="956" y="4135"/>
                    </a:lnTo>
                    <a:lnTo>
                      <a:pt x="888" y="4135"/>
                    </a:lnTo>
                    <a:lnTo>
                      <a:pt x="888" y="4197"/>
                    </a:lnTo>
                    <a:lnTo>
                      <a:pt x="813" y="4197"/>
                    </a:lnTo>
                    <a:lnTo>
                      <a:pt x="813" y="4257"/>
                    </a:lnTo>
                    <a:lnTo>
                      <a:pt x="726" y="4257"/>
                    </a:lnTo>
                    <a:lnTo>
                      <a:pt x="726" y="4328"/>
                    </a:lnTo>
                    <a:lnTo>
                      <a:pt x="671" y="4328"/>
                    </a:lnTo>
                    <a:lnTo>
                      <a:pt x="671" y="4526"/>
                    </a:lnTo>
                    <a:lnTo>
                      <a:pt x="478" y="4526"/>
                    </a:lnTo>
                    <a:lnTo>
                      <a:pt x="478" y="4586"/>
                    </a:lnTo>
                    <a:lnTo>
                      <a:pt x="404" y="4586"/>
                    </a:lnTo>
                    <a:lnTo>
                      <a:pt x="404" y="4644"/>
                    </a:lnTo>
                    <a:lnTo>
                      <a:pt x="370" y="4644"/>
                    </a:lnTo>
                    <a:lnTo>
                      <a:pt x="370" y="4722"/>
                    </a:lnTo>
                    <a:lnTo>
                      <a:pt x="261" y="4722"/>
                    </a:lnTo>
                    <a:lnTo>
                      <a:pt x="261" y="4766"/>
                    </a:lnTo>
                    <a:lnTo>
                      <a:pt x="174" y="4766"/>
                    </a:lnTo>
                    <a:lnTo>
                      <a:pt x="174" y="4840"/>
                    </a:lnTo>
                    <a:lnTo>
                      <a:pt x="0" y="4840"/>
                    </a:lnTo>
                  </a:path>
                </a:pathLst>
              </a:custGeom>
              <a:noFill/>
              <a:ln w="30163">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364" name="Freeform 194">
                <a:extLst>
                  <a:ext uri="{FF2B5EF4-FFF2-40B4-BE49-F238E27FC236}">
                    <a16:creationId xmlns:a16="http://schemas.microsoft.com/office/drawing/2014/main" id="{3E9912DA-FBCD-6033-15BC-D05BBF18806C}"/>
                  </a:ext>
                </a:extLst>
              </p:cNvPr>
              <p:cNvSpPr>
                <a:spLocks/>
              </p:cNvSpPr>
              <p:nvPr/>
            </p:nvSpPr>
            <p:spPr bwMode="auto">
              <a:xfrm>
                <a:off x="3843338" y="2774950"/>
                <a:ext cx="4332288" cy="1927225"/>
              </a:xfrm>
              <a:custGeom>
                <a:avLst/>
                <a:gdLst>
                  <a:gd name="T0" fmla="*/ 10916 w 10916"/>
                  <a:gd name="T1" fmla="*/ 0 h 4855"/>
                  <a:gd name="T2" fmla="*/ 10916 w 10916"/>
                  <a:gd name="T3" fmla="*/ 2252 h 4855"/>
                  <a:gd name="T4" fmla="*/ 10854 w 10916"/>
                  <a:gd name="T5" fmla="*/ 2252 h 4855"/>
                  <a:gd name="T6" fmla="*/ 10854 w 10916"/>
                  <a:gd name="T7" fmla="*/ 2367 h 4855"/>
                  <a:gd name="T8" fmla="*/ 10782 w 10916"/>
                  <a:gd name="T9" fmla="*/ 2367 h 4855"/>
                  <a:gd name="T10" fmla="*/ 10782 w 10916"/>
                  <a:gd name="T11" fmla="*/ 2506 h 4855"/>
                  <a:gd name="T12" fmla="*/ 10745 w 10916"/>
                  <a:gd name="T13" fmla="*/ 2506 h 4855"/>
                  <a:gd name="T14" fmla="*/ 10745 w 10916"/>
                  <a:gd name="T15" fmla="*/ 2640 h 4855"/>
                  <a:gd name="T16" fmla="*/ 10707 w 10916"/>
                  <a:gd name="T17" fmla="*/ 2640 h 4855"/>
                  <a:gd name="T18" fmla="*/ 10707 w 10916"/>
                  <a:gd name="T19" fmla="*/ 2715 h 4855"/>
                  <a:gd name="T20" fmla="*/ 10676 w 10916"/>
                  <a:gd name="T21" fmla="*/ 2715 h 4855"/>
                  <a:gd name="T22" fmla="*/ 10676 w 10916"/>
                  <a:gd name="T23" fmla="*/ 2860 h 4855"/>
                  <a:gd name="T24" fmla="*/ 10285 w 10916"/>
                  <a:gd name="T25" fmla="*/ 2860 h 4855"/>
                  <a:gd name="T26" fmla="*/ 10285 w 10916"/>
                  <a:gd name="T27" fmla="*/ 2934 h 4855"/>
                  <a:gd name="T28" fmla="*/ 8427 w 10916"/>
                  <a:gd name="T29" fmla="*/ 2934 h 4855"/>
                  <a:gd name="T30" fmla="*/ 8427 w 10916"/>
                  <a:gd name="T31" fmla="*/ 2996 h 4855"/>
                  <a:gd name="T32" fmla="*/ 8023 w 10916"/>
                  <a:gd name="T33" fmla="*/ 2996 h 4855"/>
                  <a:gd name="T34" fmla="*/ 8023 w 10916"/>
                  <a:gd name="T35" fmla="*/ 3075 h 4855"/>
                  <a:gd name="T36" fmla="*/ 7804 w 10916"/>
                  <a:gd name="T37" fmla="*/ 3075 h 4855"/>
                  <a:gd name="T38" fmla="*/ 7804 w 10916"/>
                  <a:gd name="T39" fmla="*/ 3139 h 4855"/>
                  <a:gd name="T40" fmla="*/ 7431 w 10916"/>
                  <a:gd name="T41" fmla="*/ 3139 h 4855"/>
                  <a:gd name="T42" fmla="*/ 7431 w 10916"/>
                  <a:gd name="T43" fmla="*/ 3211 h 4855"/>
                  <a:gd name="T44" fmla="*/ 5711 w 10916"/>
                  <a:gd name="T45" fmla="*/ 3211 h 4855"/>
                  <a:gd name="T46" fmla="*/ 5711 w 10916"/>
                  <a:gd name="T47" fmla="*/ 3282 h 4855"/>
                  <a:gd name="T48" fmla="*/ 5493 w 10916"/>
                  <a:gd name="T49" fmla="*/ 3282 h 4855"/>
                  <a:gd name="T50" fmla="*/ 5493 w 10916"/>
                  <a:gd name="T51" fmla="*/ 3418 h 4855"/>
                  <a:gd name="T52" fmla="*/ 4417 w 10916"/>
                  <a:gd name="T53" fmla="*/ 3418 h 4855"/>
                  <a:gd name="T54" fmla="*/ 4417 w 10916"/>
                  <a:gd name="T55" fmla="*/ 3484 h 4855"/>
                  <a:gd name="T56" fmla="*/ 3970 w 10916"/>
                  <a:gd name="T57" fmla="*/ 3484 h 4855"/>
                  <a:gd name="T58" fmla="*/ 3970 w 10916"/>
                  <a:gd name="T59" fmla="*/ 3558 h 4855"/>
                  <a:gd name="T60" fmla="*/ 3389 w 10916"/>
                  <a:gd name="T61" fmla="*/ 3558 h 4855"/>
                  <a:gd name="T62" fmla="*/ 3389 w 10916"/>
                  <a:gd name="T63" fmla="*/ 3633 h 4855"/>
                  <a:gd name="T64" fmla="*/ 2700 w 10916"/>
                  <a:gd name="T65" fmla="*/ 3633 h 4855"/>
                  <a:gd name="T66" fmla="*/ 2700 w 10916"/>
                  <a:gd name="T67" fmla="*/ 3689 h 4855"/>
                  <a:gd name="T68" fmla="*/ 1788 w 10916"/>
                  <a:gd name="T69" fmla="*/ 3689 h 4855"/>
                  <a:gd name="T70" fmla="*/ 1788 w 10916"/>
                  <a:gd name="T71" fmla="*/ 3815 h 4855"/>
                  <a:gd name="T72" fmla="*/ 1751 w 10916"/>
                  <a:gd name="T73" fmla="*/ 3815 h 4855"/>
                  <a:gd name="T74" fmla="*/ 1751 w 10916"/>
                  <a:gd name="T75" fmla="*/ 4018 h 4855"/>
                  <a:gd name="T76" fmla="*/ 1612 w 10916"/>
                  <a:gd name="T77" fmla="*/ 4018 h 4855"/>
                  <a:gd name="T78" fmla="*/ 1612 w 10916"/>
                  <a:gd name="T79" fmla="*/ 4080 h 4855"/>
                  <a:gd name="T80" fmla="*/ 1285 w 10916"/>
                  <a:gd name="T81" fmla="*/ 4080 h 4855"/>
                  <a:gd name="T82" fmla="*/ 1285 w 10916"/>
                  <a:gd name="T83" fmla="*/ 4150 h 4855"/>
                  <a:gd name="T84" fmla="*/ 1068 w 10916"/>
                  <a:gd name="T85" fmla="*/ 4150 h 4855"/>
                  <a:gd name="T86" fmla="*/ 1068 w 10916"/>
                  <a:gd name="T87" fmla="*/ 4210 h 4855"/>
                  <a:gd name="T88" fmla="*/ 1022 w 10916"/>
                  <a:gd name="T89" fmla="*/ 4210 h 4855"/>
                  <a:gd name="T90" fmla="*/ 1022 w 10916"/>
                  <a:gd name="T91" fmla="*/ 4278 h 4855"/>
                  <a:gd name="T92" fmla="*/ 954 w 10916"/>
                  <a:gd name="T93" fmla="*/ 4278 h 4855"/>
                  <a:gd name="T94" fmla="*/ 954 w 10916"/>
                  <a:gd name="T95" fmla="*/ 4361 h 4855"/>
                  <a:gd name="T96" fmla="*/ 892 w 10916"/>
                  <a:gd name="T97" fmla="*/ 4361 h 4855"/>
                  <a:gd name="T98" fmla="*/ 892 w 10916"/>
                  <a:gd name="T99" fmla="*/ 4464 h 4855"/>
                  <a:gd name="T100" fmla="*/ 801 w 10916"/>
                  <a:gd name="T101" fmla="*/ 4464 h 4855"/>
                  <a:gd name="T102" fmla="*/ 801 w 10916"/>
                  <a:gd name="T103" fmla="*/ 4547 h 4855"/>
                  <a:gd name="T104" fmla="*/ 674 w 10916"/>
                  <a:gd name="T105" fmla="*/ 4547 h 4855"/>
                  <a:gd name="T106" fmla="*/ 674 w 10916"/>
                  <a:gd name="T107" fmla="*/ 4610 h 4855"/>
                  <a:gd name="T108" fmla="*/ 569 w 10916"/>
                  <a:gd name="T109" fmla="*/ 4610 h 4855"/>
                  <a:gd name="T110" fmla="*/ 569 w 10916"/>
                  <a:gd name="T111" fmla="*/ 4675 h 4855"/>
                  <a:gd name="T112" fmla="*/ 472 w 10916"/>
                  <a:gd name="T113" fmla="*/ 4675 h 4855"/>
                  <a:gd name="T114" fmla="*/ 472 w 10916"/>
                  <a:gd name="T115" fmla="*/ 4796 h 4855"/>
                  <a:gd name="T116" fmla="*/ 335 w 10916"/>
                  <a:gd name="T117" fmla="*/ 4796 h 4855"/>
                  <a:gd name="T118" fmla="*/ 335 w 10916"/>
                  <a:gd name="T119" fmla="*/ 4855 h 4855"/>
                  <a:gd name="T120" fmla="*/ 0 w 10916"/>
                  <a:gd name="T121" fmla="*/ 4855 h 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16" h="4855">
                    <a:moveTo>
                      <a:pt x="10916" y="0"/>
                    </a:moveTo>
                    <a:lnTo>
                      <a:pt x="10916" y="2252"/>
                    </a:lnTo>
                    <a:lnTo>
                      <a:pt x="10854" y="2252"/>
                    </a:lnTo>
                    <a:lnTo>
                      <a:pt x="10854" y="2367"/>
                    </a:lnTo>
                    <a:lnTo>
                      <a:pt x="10782" y="2367"/>
                    </a:lnTo>
                    <a:lnTo>
                      <a:pt x="10782" y="2506"/>
                    </a:lnTo>
                    <a:lnTo>
                      <a:pt x="10745" y="2506"/>
                    </a:lnTo>
                    <a:lnTo>
                      <a:pt x="10745" y="2640"/>
                    </a:lnTo>
                    <a:lnTo>
                      <a:pt x="10707" y="2640"/>
                    </a:lnTo>
                    <a:lnTo>
                      <a:pt x="10707" y="2715"/>
                    </a:lnTo>
                    <a:lnTo>
                      <a:pt x="10676" y="2715"/>
                    </a:lnTo>
                    <a:lnTo>
                      <a:pt x="10676" y="2860"/>
                    </a:lnTo>
                    <a:lnTo>
                      <a:pt x="10285" y="2860"/>
                    </a:lnTo>
                    <a:lnTo>
                      <a:pt x="10285" y="2934"/>
                    </a:lnTo>
                    <a:lnTo>
                      <a:pt x="8427" y="2934"/>
                    </a:lnTo>
                    <a:lnTo>
                      <a:pt x="8427" y="2996"/>
                    </a:lnTo>
                    <a:lnTo>
                      <a:pt x="8023" y="2996"/>
                    </a:lnTo>
                    <a:lnTo>
                      <a:pt x="8023" y="3075"/>
                    </a:lnTo>
                    <a:lnTo>
                      <a:pt x="7804" y="3075"/>
                    </a:lnTo>
                    <a:lnTo>
                      <a:pt x="7804" y="3139"/>
                    </a:lnTo>
                    <a:lnTo>
                      <a:pt x="7431" y="3139"/>
                    </a:lnTo>
                    <a:lnTo>
                      <a:pt x="7431" y="3211"/>
                    </a:lnTo>
                    <a:lnTo>
                      <a:pt x="5711" y="3211"/>
                    </a:lnTo>
                    <a:lnTo>
                      <a:pt x="5711" y="3282"/>
                    </a:lnTo>
                    <a:lnTo>
                      <a:pt x="5493" y="3282"/>
                    </a:lnTo>
                    <a:lnTo>
                      <a:pt x="5493" y="3418"/>
                    </a:lnTo>
                    <a:lnTo>
                      <a:pt x="4417" y="3418"/>
                    </a:lnTo>
                    <a:lnTo>
                      <a:pt x="4417" y="3484"/>
                    </a:lnTo>
                    <a:lnTo>
                      <a:pt x="3970" y="3484"/>
                    </a:lnTo>
                    <a:lnTo>
                      <a:pt x="3970" y="3558"/>
                    </a:lnTo>
                    <a:lnTo>
                      <a:pt x="3389" y="3558"/>
                    </a:lnTo>
                    <a:lnTo>
                      <a:pt x="3389" y="3633"/>
                    </a:lnTo>
                    <a:lnTo>
                      <a:pt x="2700" y="3633"/>
                    </a:lnTo>
                    <a:lnTo>
                      <a:pt x="2700" y="3689"/>
                    </a:lnTo>
                    <a:lnTo>
                      <a:pt x="1788" y="3689"/>
                    </a:lnTo>
                    <a:lnTo>
                      <a:pt x="1788" y="3815"/>
                    </a:lnTo>
                    <a:lnTo>
                      <a:pt x="1751" y="3815"/>
                    </a:lnTo>
                    <a:lnTo>
                      <a:pt x="1751" y="4018"/>
                    </a:lnTo>
                    <a:lnTo>
                      <a:pt x="1612" y="4018"/>
                    </a:lnTo>
                    <a:lnTo>
                      <a:pt x="1612" y="4080"/>
                    </a:lnTo>
                    <a:lnTo>
                      <a:pt x="1285" y="4080"/>
                    </a:lnTo>
                    <a:lnTo>
                      <a:pt x="1285" y="4150"/>
                    </a:lnTo>
                    <a:lnTo>
                      <a:pt x="1068" y="4150"/>
                    </a:lnTo>
                    <a:lnTo>
                      <a:pt x="1068" y="4210"/>
                    </a:lnTo>
                    <a:lnTo>
                      <a:pt x="1022" y="4210"/>
                    </a:lnTo>
                    <a:lnTo>
                      <a:pt x="1022" y="4278"/>
                    </a:lnTo>
                    <a:lnTo>
                      <a:pt x="954" y="4278"/>
                    </a:lnTo>
                    <a:lnTo>
                      <a:pt x="954" y="4361"/>
                    </a:lnTo>
                    <a:lnTo>
                      <a:pt x="892" y="4361"/>
                    </a:lnTo>
                    <a:lnTo>
                      <a:pt x="892" y="4464"/>
                    </a:lnTo>
                    <a:lnTo>
                      <a:pt x="801" y="4464"/>
                    </a:lnTo>
                    <a:lnTo>
                      <a:pt x="801" y="4547"/>
                    </a:lnTo>
                    <a:lnTo>
                      <a:pt x="674" y="4547"/>
                    </a:lnTo>
                    <a:lnTo>
                      <a:pt x="674" y="4610"/>
                    </a:lnTo>
                    <a:lnTo>
                      <a:pt x="569" y="4610"/>
                    </a:lnTo>
                    <a:lnTo>
                      <a:pt x="569" y="4675"/>
                    </a:lnTo>
                    <a:lnTo>
                      <a:pt x="472" y="4675"/>
                    </a:lnTo>
                    <a:lnTo>
                      <a:pt x="472" y="4796"/>
                    </a:lnTo>
                    <a:lnTo>
                      <a:pt x="335" y="4796"/>
                    </a:lnTo>
                    <a:lnTo>
                      <a:pt x="335" y="4855"/>
                    </a:lnTo>
                    <a:lnTo>
                      <a:pt x="0" y="4855"/>
                    </a:lnTo>
                  </a:path>
                </a:pathLst>
              </a:custGeom>
              <a:noFill/>
              <a:ln w="301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4" name="ZoneTexte 3">
              <a:extLst>
                <a:ext uri="{FF2B5EF4-FFF2-40B4-BE49-F238E27FC236}">
                  <a16:creationId xmlns:a16="http://schemas.microsoft.com/office/drawing/2014/main" id="{0B03B1AB-A33A-2E2F-986C-0B6710EC6110}"/>
                </a:ext>
              </a:extLst>
            </p:cNvPr>
            <p:cNvSpPr txBox="1"/>
            <p:nvPr/>
          </p:nvSpPr>
          <p:spPr>
            <a:xfrm>
              <a:off x="3355763" y="4698393"/>
              <a:ext cx="263213" cy="276999"/>
            </a:xfrm>
            <a:prstGeom prst="rect">
              <a:avLst/>
            </a:prstGeom>
            <a:noFill/>
          </p:spPr>
          <p:txBody>
            <a:bodyPr wrap="none" rtlCol="0">
              <a:spAutoFit/>
            </a:bodyPr>
            <a:lstStyle/>
            <a:p>
              <a:pPr algn="r"/>
              <a:r>
                <a:rPr lang="en-US" sz="1200" noProof="0" dirty="0"/>
                <a:t>0</a:t>
              </a:r>
            </a:p>
          </p:txBody>
        </p:sp>
        <p:sp>
          <p:nvSpPr>
            <p:cNvPr id="5" name="ZoneTexte 4">
              <a:extLst>
                <a:ext uri="{FF2B5EF4-FFF2-40B4-BE49-F238E27FC236}">
                  <a16:creationId xmlns:a16="http://schemas.microsoft.com/office/drawing/2014/main" id="{7AA298D2-6382-BFB0-191E-ECC8F4EE0297}"/>
                </a:ext>
              </a:extLst>
            </p:cNvPr>
            <p:cNvSpPr txBox="1"/>
            <p:nvPr/>
          </p:nvSpPr>
          <p:spPr>
            <a:xfrm>
              <a:off x="3160196" y="4077571"/>
              <a:ext cx="458780" cy="276999"/>
            </a:xfrm>
            <a:prstGeom prst="rect">
              <a:avLst/>
            </a:prstGeom>
            <a:noFill/>
          </p:spPr>
          <p:txBody>
            <a:bodyPr wrap="none" rtlCol="0">
              <a:spAutoFit/>
            </a:bodyPr>
            <a:lstStyle/>
            <a:p>
              <a:pPr algn="r"/>
              <a:r>
                <a:rPr lang="en-US" sz="1200" noProof="0" dirty="0"/>
                <a:t>0.10</a:t>
              </a:r>
            </a:p>
          </p:txBody>
        </p:sp>
        <p:sp>
          <p:nvSpPr>
            <p:cNvPr id="6" name="ZoneTexte 5">
              <a:extLst>
                <a:ext uri="{FF2B5EF4-FFF2-40B4-BE49-F238E27FC236}">
                  <a16:creationId xmlns:a16="http://schemas.microsoft.com/office/drawing/2014/main" id="{FF988DE0-26A5-2DF3-5953-EED6C5BA534B}"/>
                </a:ext>
              </a:extLst>
            </p:cNvPr>
            <p:cNvSpPr txBox="1"/>
            <p:nvPr/>
          </p:nvSpPr>
          <p:spPr>
            <a:xfrm>
              <a:off x="3160196" y="3456748"/>
              <a:ext cx="458780" cy="276999"/>
            </a:xfrm>
            <a:prstGeom prst="rect">
              <a:avLst/>
            </a:prstGeom>
            <a:noFill/>
          </p:spPr>
          <p:txBody>
            <a:bodyPr wrap="none" rtlCol="0">
              <a:spAutoFit/>
            </a:bodyPr>
            <a:lstStyle/>
            <a:p>
              <a:pPr algn="r"/>
              <a:r>
                <a:rPr lang="en-US" sz="1200" noProof="0" dirty="0"/>
                <a:t>0.20</a:t>
              </a:r>
            </a:p>
          </p:txBody>
        </p:sp>
        <p:sp>
          <p:nvSpPr>
            <p:cNvPr id="8" name="ZoneTexte 7">
              <a:extLst>
                <a:ext uri="{FF2B5EF4-FFF2-40B4-BE49-F238E27FC236}">
                  <a16:creationId xmlns:a16="http://schemas.microsoft.com/office/drawing/2014/main" id="{FCB28EF4-B0BC-B481-B190-F6ECB9081EAF}"/>
                </a:ext>
              </a:extLst>
            </p:cNvPr>
            <p:cNvSpPr txBox="1"/>
            <p:nvPr/>
          </p:nvSpPr>
          <p:spPr>
            <a:xfrm>
              <a:off x="3160196" y="2835926"/>
              <a:ext cx="458780" cy="276999"/>
            </a:xfrm>
            <a:prstGeom prst="rect">
              <a:avLst/>
            </a:prstGeom>
            <a:noFill/>
          </p:spPr>
          <p:txBody>
            <a:bodyPr wrap="none" rtlCol="0">
              <a:spAutoFit/>
            </a:bodyPr>
            <a:lstStyle/>
            <a:p>
              <a:pPr algn="r"/>
              <a:r>
                <a:rPr lang="en-US" sz="1200" noProof="0" dirty="0"/>
                <a:t>0.30</a:t>
              </a:r>
            </a:p>
          </p:txBody>
        </p:sp>
        <p:sp>
          <p:nvSpPr>
            <p:cNvPr id="9" name="ZoneTexte 8">
              <a:extLst>
                <a:ext uri="{FF2B5EF4-FFF2-40B4-BE49-F238E27FC236}">
                  <a16:creationId xmlns:a16="http://schemas.microsoft.com/office/drawing/2014/main" id="{35DD1D33-74A3-DC1D-6E65-8B9E26CCE8DC}"/>
                </a:ext>
              </a:extLst>
            </p:cNvPr>
            <p:cNvSpPr txBox="1"/>
            <p:nvPr/>
          </p:nvSpPr>
          <p:spPr>
            <a:xfrm>
              <a:off x="3160196" y="2215103"/>
              <a:ext cx="458780" cy="276999"/>
            </a:xfrm>
            <a:prstGeom prst="rect">
              <a:avLst/>
            </a:prstGeom>
            <a:noFill/>
          </p:spPr>
          <p:txBody>
            <a:bodyPr wrap="none" rtlCol="0">
              <a:spAutoFit/>
            </a:bodyPr>
            <a:lstStyle/>
            <a:p>
              <a:pPr algn="r"/>
              <a:r>
                <a:rPr lang="en-US" sz="1200" noProof="0" dirty="0"/>
                <a:t>0.40</a:t>
              </a:r>
            </a:p>
          </p:txBody>
        </p:sp>
        <p:sp>
          <p:nvSpPr>
            <p:cNvPr id="10" name="ZoneTexte 9">
              <a:extLst>
                <a:ext uri="{FF2B5EF4-FFF2-40B4-BE49-F238E27FC236}">
                  <a16:creationId xmlns:a16="http://schemas.microsoft.com/office/drawing/2014/main" id="{2E48E241-D0E1-2278-0DDC-17525BC98406}"/>
                </a:ext>
              </a:extLst>
            </p:cNvPr>
            <p:cNvSpPr txBox="1"/>
            <p:nvPr/>
          </p:nvSpPr>
          <p:spPr>
            <a:xfrm>
              <a:off x="4293903" y="2163434"/>
              <a:ext cx="3146311" cy="307777"/>
            </a:xfrm>
            <a:prstGeom prst="rect">
              <a:avLst/>
            </a:prstGeom>
            <a:noFill/>
          </p:spPr>
          <p:txBody>
            <a:bodyPr wrap="none" rtlCol="0">
              <a:spAutoFit/>
            </a:bodyPr>
            <a:lstStyle/>
            <a:p>
              <a:r>
                <a:rPr lang="en-US" sz="1400" b="1" noProof="0" dirty="0"/>
                <a:t>Protease inhibitor (N = 222, events = 70)</a:t>
              </a:r>
            </a:p>
          </p:txBody>
        </p:sp>
        <p:sp>
          <p:nvSpPr>
            <p:cNvPr id="11" name="ZoneTexte 10">
              <a:extLst>
                <a:ext uri="{FF2B5EF4-FFF2-40B4-BE49-F238E27FC236}">
                  <a16:creationId xmlns:a16="http://schemas.microsoft.com/office/drawing/2014/main" id="{A4B6F862-9BA2-731D-8059-EF7032D67C46}"/>
                </a:ext>
              </a:extLst>
            </p:cNvPr>
            <p:cNvSpPr txBox="1"/>
            <p:nvPr/>
          </p:nvSpPr>
          <p:spPr>
            <a:xfrm>
              <a:off x="4293903" y="2467682"/>
              <a:ext cx="3241721" cy="307777"/>
            </a:xfrm>
            <a:prstGeom prst="rect">
              <a:avLst/>
            </a:prstGeom>
            <a:noFill/>
          </p:spPr>
          <p:txBody>
            <a:bodyPr wrap="none" rtlCol="0">
              <a:spAutoFit/>
            </a:bodyPr>
            <a:lstStyle/>
            <a:p>
              <a:r>
                <a:rPr lang="en-US" sz="1400" b="1" noProof="0" dirty="0"/>
                <a:t>Integrase inhibitor (N = 220, events = 49)</a:t>
              </a:r>
            </a:p>
          </p:txBody>
        </p:sp>
        <p:sp>
          <p:nvSpPr>
            <p:cNvPr id="12" name="ZoneTexte 11">
              <a:extLst>
                <a:ext uri="{FF2B5EF4-FFF2-40B4-BE49-F238E27FC236}">
                  <a16:creationId xmlns:a16="http://schemas.microsoft.com/office/drawing/2014/main" id="{701148D4-935E-97F2-F12A-278A1997E887}"/>
                </a:ext>
              </a:extLst>
            </p:cNvPr>
            <p:cNvSpPr txBox="1"/>
            <p:nvPr/>
          </p:nvSpPr>
          <p:spPr>
            <a:xfrm>
              <a:off x="3637264" y="5013829"/>
              <a:ext cx="263213" cy="276999"/>
            </a:xfrm>
            <a:prstGeom prst="rect">
              <a:avLst/>
            </a:prstGeom>
            <a:noFill/>
          </p:spPr>
          <p:txBody>
            <a:bodyPr wrap="none" rtlCol="0">
              <a:spAutoFit/>
            </a:bodyPr>
            <a:lstStyle/>
            <a:p>
              <a:pPr algn="ctr"/>
              <a:r>
                <a:rPr lang="en-US" sz="1200" noProof="0" dirty="0"/>
                <a:t>0</a:t>
              </a:r>
            </a:p>
          </p:txBody>
        </p:sp>
        <p:sp>
          <p:nvSpPr>
            <p:cNvPr id="13" name="ZoneTexte 12">
              <a:extLst>
                <a:ext uri="{FF2B5EF4-FFF2-40B4-BE49-F238E27FC236}">
                  <a16:creationId xmlns:a16="http://schemas.microsoft.com/office/drawing/2014/main" id="{EB78C85D-A500-B51C-0337-4E8C88D45112}"/>
                </a:ext>
              </a:extLst>
            </p:cNvPr>
            <p:cNvSpPr txBox="1"/>
            <p:nvPr/>
          </p:nvSpPr>
          <p:spPr>
            <a:xfrm>
              <a:off x="4789175" y="5013829"/>
              <a:ext cx="341760" cy="276999"/>
            </a:xfrm>
            <a:prstGeom prst="rect">
              <a:avLst/>
            </a:prstGeom>
            <a:noFill/>
          </p:spPr>
          <p:txBody>
            <a:bodyPr wrap="none" rtlCol="0">
              <a:spAutoFit/>
            </a:bodyPr>
            <a:lstStyle/>
            <a:p>
              <a:pPr algn="ctr"/>
              <a:r>
                <a:rPr lang="en-US" sz="1200" noProof="0" dirty="0"/>
                <a:t>12</a:t>
              </a:r>
            </a:p>
          </p:txBody>
        </p:sp>
        <p:sp>
          <p:nvSpPr>
            <p:cNvPr id="28" name="ZoneTexte 27">
              <a:extLst>
                <a:ext uri="{FF2B5EF4-FFF2-40B4-BE49-F238E27FC236}">
                  <a16:creationId xmlns:a16="http://schemas.microsoft.com/office/drawing/2014/main" id="{83702F0F-7E84-DF87-1E0C-218CE70AB873}"/>
                </a:ext>
              </a:extLst>
            </p:cNvPr>
            <p:cNvSpPr txBox="1"/>
            <p:nvPr/>
          </p:nvSpPr>
          <p:spPr>
            <a:xfrm>
              <a:off x="5980359" y="5013829"/>
              <a:ext cx="341760" cy="276999"/>
            </a:xfrm>
            <a:prstGeom prst="rect">
              <a:avLst/>
            </a:prstGeom>
            <a:noFill/>
          </p:spPr>
          <p:txBody>
            <a:bodyPr wrap="none" rtlCol="0">
              <a:spAutoFit/>
            </a:bodyPr>
            <a:lstStyle/>
            <a:p>
              <a:pPr algn="ctr"/>
              <a:r>
                <a:rPr lang="en-US" sz="1200" noProof="0" dirty="0"/>
                <a:t>24</a:t>
              </a:r>
            </a:p>
          </p:txBody>
        </p:sp>
        <p:sp>
          <p:nvSpPr>
            <p:cNvPr id="29" name="ZoneTexte 28">
              <a:extLst>
                <a:ext uri="{FF2B5EF4-FFF2-40B4-BE49-F238E27FC236}">
                  <a16:creationId xmlns:a16="http://schemas.microsoft.com/office/drawing/2014/main" id="{FA1BA0B6-9B45-44B4-134F-19FE8A39CF9D}"/>
                </a:ext>
              </a:extLst>
            </p:cNvPr>
            <p:cNvSpPr txBox="1"/>
            <p:nvPr/>
          </p:nvSpPr>
          <p:spPr>
            <a:xfrm>
              <a:off x="7171543" y="5013829"/>
              <a:ext cx="341760" cy="276999"/>
            </a:xfrm>
            <a:prstGeom prst="rect">
              <a:avLst/>
            </a:prstGeom>
            <a:noFill/>
          </p:spPr>
          <p:txBody>
            <a:bodyPr wrap="none" rtlCol="0">
              <a:spAutoFit/>
            </a:bodyPr>
            <a:lstStyle/>
            <a:p>
              <a:pPr algn="ctr"/>
              <a:r>
                <a:rPr lang="en-US" sz="1200" noProof="0" dirty="0"/>
                <a:t>36</a:t>
              </a:r>
            </a:p>
          </p:txBody>
        </p:sp>
        <p:sp>
          <p:nvSpPr>
            <p:cNvPr id="30" name="ZoneTexte 29">
              <a:extLst>
                <a:ext uri="{FF2B5EF4-FFF2-40B4-BE49-F238E27FC236}">
                  <a16:creationId xmlns:a16="http://schemas.microsoft.com/office/drawing/2014/main" id="{7C043239-9838-132F-DBFA-FA0C43F58078}"/>
                </a:ext>
              </a:extLst>
            </p:cNvPr>
            <p:cNvSpPr txBox="1"/>
            <p:nvPr/>
          </p:nvSpPr>
          <p:spPr>
            <a:xfrm>
              <a:off x="8362726" y="5013829"/>
              <a:ext cx="341760" cy="276999"/>
            </a:xfrm>
            <a:prstGeom prst="rect">
              <a:avLst/>
            </a:prstGeom>
            <a:noFill/>
          </p:spPr>
          <p:txBody>
            <a:bodyPr wrap="none" rtlCol="0">
              <a:spAutoFit/>
            </a:bodyPr>
            <a:lstStyle/>
            <a:p>
              <a:pPr algn="ctr"/>
              <a:r>
                <a:rPr lang="en-US" sz="1200" noProof="0" dirty="0"/>
                <a:t>48</a:t>
              </a:r>
            </a:p>
          </p:txBody>
        </p:sp>
        <p:sp>
          <p:nvSpPr>
            <p:cNvPr id="31" name="ZoneTexte 30">
              <a:extLst>
                <a:ext uri="{FF2B5EF4-FFF2-40B4-BE49-F238E27FC236}">
                  <a16:creationId xmlns:a16="http://schemas.microsoft.com/office/drawing/2014/main" id="{E6716A7E-750A-4EEB-5FEB-C6722B494D4B}"/>
                </a:ext>
              </a:extLst>
            </p:cNvPr>
            <p:cNvSpPr txBox="1"/>
            <p:nvPr/>
          </p:nvSpPr>
          <p:spPr>
            <a:xfrm>
              <a:off x="4605415" y="3112328"/>
              <a:ext cx="2327881" cy="461665"/>
            </a:xfrm>
            <a:prstGeom prst="rect">
              <a:avLst/>
            </a:prstGeom>
            <a:noFill/>
          </p:spPr>
          <p:txBody>
            <a:bodyPr wrap="none" rtlCol="0">
              <a:spAutoFit/>
            </a:bodyPr>
            <a:lstStyle/>
            <a:p>
              <a:pPr algn="ctr"/>
              <a:r>
                <a:rPr lang="en-US" sz="1200" noProof="0" dirty="0"/>
                <a:t>Adjusted hazard ration</a:t>
              </a:r>
              <a:br>
                <a:rPr lang="en-US" sz="1200" noProof="0" dirty="0"/>
              </a:br>
              <a:r>
                <a:rPr lang="en-US" sz="1200" noProof="0" dirty="0"/>
                <a:t>0.70 (95% CI: 0.48 - 1.00 ; p=0.052</a:t>
              </a:r>
            </a:p>
          </p:txBody>
        </p:sp>
        <p:sp>
          <p:nvSpPr>
            <p:cNvPr id="32" name="ZoneTexte 31">
              <a:extLst>
                <a:ext uri="{FF2B5EF4-FFF2-40B4-BE49-F238E27FC236}">
                  <a16:creationId xmlns:a16="http://schemas.microsoft.com/office/drawing/2014/main" id="{53F4602A-296B-794E-D5AD-FD7CF0ACA4D0}"/>
                </a:ext>
              </a:extLst>
            </p:cNvPr>
            <p:cNvSpPr txBox="1"/>
            <p:nvPr/>
          </p:nvSpPr>
          <p:spPr>
            <a:xfrm>
              <a:off x="3558717" y="5549962"/>
              <a:ext cx="420307" cy="461665"/>
            </a:xfrm>
            <a:prstGeom prst="rect">
              <a:avLst/>
            </a:prstGeom>
            <a:noFill/>
          </p:spPr>
          <p:txBody>
            <a:bodyPr wrap="none" rtlCol="0">
              <a:spAutoFit/>
            </a:bodyPr>
            <a:lstStyle/>
            <a:p>
              <a:pPr algn="ctr"/>
              <a:r>
                <a:rPr lang="en-US" sz="1200" noProof="0" dirty="0"/>
                <a:t>222</a:t>
              </a:r>
            </a:p>
            <a:p>
              <a:pPr algn="ctr"/>
              <a:r>
                <a:rPr lang="en-US" sz="1200" noProof="0" dirty="0"/>
                <a:t>220</a:t>
              </a:r>
            </a:p>
          </p:txBody>
        </p:sp>
        <p:sp>
          <p:nvSpPr>
            <p:cNvPr id="33" name="ZoneTexte 32">
              <a:extLst>
                <a:ext uri="{FF2B5EF4-FFF2-40B4-BE49-F238E27FC236}">
                  <a16:creationId xmlns:a16="http://schemas.microsoft.com/office/drawing/2014/main" id="{ACD4EADD-B85F-9918-B8CA-50EBC7D6CBEC}"/>
                </a:ext>
              </a:extLst>
            </p:cNvPr>
            <p:cNvSpPr txBox="1"/>
            <p:nvPr/>
          </p:nvSpPr>
          <p:spPr>
            <a:xfrm>
              <a:off x="4749901" y="5549962"/>
              <a:ext cx="420307" cy="461665"/>
            </a:xfrm>
            <a:prstGeom prst="rect">
              <a:avLst/>
            </a:prstGeom>
            <a:noFill/>
          </p:spPr>
          <p:txBody>
            <a:bodyPr wrap="none" rtlCol="0">
              <a:spAutoFit/>
            </a:bodyPr>
            <a:lstStyle/>
            <a:p>
              <a:pPr algn="ctr"/>
              <a:r>
                <a:rPr lang="en-US" sz="1200" noProof="0" dirty="0"/>
                <a:t>196</a:t>
              </a:r>
            </a:p>
            <a:p>
              <a:pPr algn="ctr"/>
              <a:r>
                <a:rPr lang="en-US" sz="1200" noProof="0" dirty="0"/>
                <a:t>179</a:t>
              </a:r>
            </a:p>
          </p:txBody>
        </p:sp>
        <p:sp>
          <p:nvSpPr>
            <p:cNvPr id="34" name="ZoneTexte 33">
              <a:extLst>
                <a:ext uri="{FF2B5EF4-FFF2-40B4-BE49-F238E27FC236}">
                  <a16:creationId xmlns:a16="http://schemas.microsoft.com/office/drawing/2014/main" id="{8E24112D-7B07-D21E-87E0-64565BBAD63C}"/>
                </a:ext>
              </a:extLst>
            </p:cNvPr>
            <p:cNvSpPr txBox="1"/>
            <p:nvPr/>
          </p:nvSpPr>
          <p:spPr>
            <a:xfrm>
              <a:off x="5941084" y="5549962"/>
              <a:ext cx="420307" cy="461665"/>
            </a:xfrm>
            <a:prstGeom prst="rect">
              <a:avLst/>
            </a:prstGeom>
            <a:noFill/>
          </p:spPr>
          <p:txBody>
            <a:bodyPr wrap="none" rtlCol="0">
              <a:spAutoFit/>
            </a:bodyPr>
            <a:lstStyle/>
            <a:p>
              <a:pPr algn="ctr"/>
              <a:r>
                <a:rPr lang="en-US" sz="1200" noProof="0" dirty="0"/>
                <a:t>191</a:t>
              </a:r>
            </a:p>
            <a:p>
              <a:pPr algn="ctr"/>
              <a:r>
                <a:rPr lang="en-US" sz="1200" noProof="0" dirty="0"/>
                <a:t>179</a:t>
              </a:r>
            </a:p>
          </p:txBody>
        </p:sp>
        <p:sp>
          <p:nvSpPr>
            <p:cNvPr id="35" name="ZoneTexte 34">
              <a:extLst>
                <a:ext uri="{FF2B5EF4-FFF2-40B4-BE49-F238E27FC236}">
                  <a16:creationId xmlns:a16="http://schemas.microsoft.com/office/drawing/2014/main" id="{CD391EFC-1CD0-E52B-A875-C30CDE7AC1C8}"/>
                </a:ext>
              </a:extLst>
            </p:cNvPr>
            <p:cNvSpPr txBox="1"/>
            <p:nvPr/>
          </p:nvSpPr>
          <p:spPr>
            <a:xfrm>
              <a:off x="7132269" y="5549962"/>
              <a:ext cx="420307" cy="461665"/>
            </a:xfrm>
            <a:prstGeom prst="rect">
              <a:avLst/>
            </a:prstGeom>
            <a:noFill/>
          </p:spPr>
          <p:txBody>
            <a:bodyPr wrap="none" rtlCol="0">
              <a:spAutoFit/>
            </a:bodyPr>
            <a:lstStyle/>
            <a:p>
              <a:pPr algn="ctr"/>
              <a:r>
                <a:rPr lang="en-US" sz="1200" noProof="0" dirty="0"/>
                <a:t>179</a:t>
              </a:r>
            </a:p>
            <a:p>
              <a:pPr algn="ctr"/>
              <a:r>
                <a:rPr lang="en-US" sz="1200" noProof="0" dirty="0"/>
                <a:t>177</a:t>
              </a:r>
            </a:p>
          </p:txBody>
        </p:sp>
        <p:sp>
          <p:nvSpPr>
            <p:cNvPr id="36" name="ZoneTexte 35">
              <a:extLst>
                <a:ext uri="{FF2B5EF4-FFF2-40B4-BE49-F238E27FC236}">
                  <a16:creationId xmlns:a16="http://schemas.microsoft.com/office/drawing/2014/main" id="{E74A63E7-9BEB-C664-6DA2-27427ED78611}"/>
                </a:ext>
              </a:extLst>
            </p:cNvPr>
            <p:cNvSpPr txBox="1"/>
            <p:nvPr/>
          </p:nvSpPr>
          <p:spPr>
            <a:xfrm>
              <a:off x="8323452" y="5549962"/>
              <a:ext cx="420307" cy="461665"/>
            </a:xfrm>
            <a:prstGeom prst="rect">
              <a:avLst/>
            </a:prstGeom>
            <a:noFill/>
          </p:spPr>
          <p:txBody>
            <a:bodyPr wrap="none" rtlCol="0">
              <a:spAutoFit/>
            </a:bodyPr>
            <a:lstStyle/>
            <a:p>
              <a:pPr algn="ctr"/>
              <a:r>
                <a:rPr lang="en-US" sz="1200" noProof="0" dirty="0"/>
                <a:t>132</a:t>
              </a:r>
            </a:p>
            <a:p>
              <a:pPr algn="ctr"/>
              <a:r>
                <a:rPr lang="en-US" sz="1200" noProof="0" dirty="0"/>
                <a:t>151</a:t>
              </a:r>
            </a:p>
          </p:txBody>
        </p:sp>
        <p:sp>
          <p:nvSpPr>
            <p:cNvPr id="37" name="Line 17">
              <a:extLst>
                <a:ext uri="{FF2B5EF4-FFF2-40B4-BE49-F238E27FC236}">
                  <a16:creationId xmlns:a16="http://schemas.microsoft.com/office/drawing/2014/main" id="{CF39EB22-E0B1-9E85-8817-125004665532}"/>
                </a:ext>
              </a:extLst>
            </p:cNvPr>
            <p:cNvSpPr>
              <a:spLocks noChangeShapeType="1"/>
            </p:cNvSpPr>
            <p:nvPr/>
          </p:nvSpPr>
          <p:spPr bwMode="auto">
            <a:xfrm flipH="1">
              <a:off x="3855596" y="2292971"/>
              <a:ext cx="464597" cy="0"/>
            </a:xfrm>
            <a:prstGeom prst="line">
              <a:avLst/>
            </a:prstGeom>
            <a:noFill/>
            <a:ln w="30163">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Line 18">
              <a:extLst>
                <a:ext uri="{FF2B5EF4-FFF2-40B4-BE49-F238E27FC236}">
                  <a16:creationId xmlns:a16="http://schemas.microsoft.com/office/drawing/2014/main" id="{8AA06086-10A7-A602-8EEB-67F6BAB4B31A}"/>
                </a:ext>
              </a:extLst>
            </p:cNvPr>
            <p:cNvSpPr>
              <a:spLocks noChangeShapeType="1"/>
            </p:cNvSpPr>
            <p:nvPr/>
          </p:nvSpPr>
          <p:spPr bwMode="auto">
            <a:xfrm flipH="1">
              <a:off x="3855596" y="2606182"/>
              <a:ext cx="464597" cy="0"/>
            </a:xfrm>
            <a:prstGeom prst="line">
              <a:avLst/>
            </a:prstGeom>
            <a:noFill/>
            <a:ln w="30163">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Line 17">
              <a:extLst>
                <a:ext uri="{FF2B5EF4-FFF2-40B4-BE49-F238E27FC236}">
                  <a16:creationId xmlns:a16="http://schemas.microsoft.com/office/drawing/2014/main" id="{46F8323D-3BD8-2DFC-E317-78E80ECC3C95}"/>
                </a:ext>
              </a:extLst>
            </p:cNvPr>
            <p:cNvSpPr>
              <a:spLocks noChangeShapeType="1"/>
            </p:cNvSpPr>
            <p:nvPr/>
          </p:nvSpPr>
          <p:spPr bwMode="auto">
            <a:xfrm flipH="1">
              <a:off x="3105176" y="5689414"/>
              <a:ext cx="464597" cy="0"/>
            </a:xfrm>
            <a:prstGeom prst="line">
              <a:avLst/>
            </a:prstGeom>
            <a:noFill/>
            <a:ln w="30163">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Line 18">
              <a:extLst>
                <a:ext uri="{FF2B5EF4-FFF2-40B4-BE49-F238E27FC236}">
                  <a16:creationId xmlns:a16="http://schemas.microsoft.com/office/drawing/2014/main" id="{4985A89D-2573-338C-25AF-4B2171D77EB3}"/>
                </a:ext>
              </a:extLst>
            </p:cNvPr>
            <p:cNvSpPr>
              <a:spLocks noChangeShapeType="1"/>
            </p:cNvSpPr>
            <p:nvPr/>
          </p:nvSpPr>
          <p:spPr bwMode="auto">
            <a:xfrm flipH="1">
              <a:off x="3105176" y="5874609"/>
              <a:ext cx="464597" cy="0"/>
            </a:xfrm>
            <a:prstGeom prst="line">
              <a:avLst/>
            </a:prstGeom>
            <a:noFill/>
            <a:ln w="30163">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ZoneTexte 40">
              <a:extLst>
                <a:ext uri="{FF2B5EF4-FFF2-40B4-BE49-F238E27FC236}">
                  <a16:creationId xmlns:a16="http://schemas.microsoft.com/office/drawing/2014/main" id="{D2BEBF95-C64C-FDB5-E3F4-92B1D91B927E}"/>
                </a:ext>
              </a:extLst>
            </p:cNvPr>
            <p:cNvSpPr txBox="1"/>
            <p:nvPr/>
          </p:nvSpPr>
          <p:spPr>
            <a:xfrm>
              <a:off x="2824620" y="5329544"/>
              <a:ext cx="1133837" cy="276999"/>
            </a:xfrm>
            <a:prstGeom prst="rect">
              <a:avLst/>
            </a:prstGeom>
            <a:noFill/>
          </p:spPr>
          <p:txBody>
            <a:bodyPr wrap="none" rtlCol="0">
              <a:spAutoFit/>
            </a:bodyPr>
            <a:lstStyle/>
            <a:p>
              <a:pPr algn="ctr"/>
              <a:r>
                <a:rPr lang="en-US" sz="1200" b="1" noProof="0" dirty="0"/>
                <a:t>Number at risk</a:t>
              </a:r>
            </a:p>
          </p:txBody>
        </p:sp>
        <p:sp>
          <p:nvSpPr>
            <p:cNvPr id="42" name="ZoneTexte 41">
              <a:extLst>
                <a:ext uri="{FF2B5EF4-FFF2-40B4-BE49-F238E27FC236}">
                  <a16:creationId xmlns:a16="http://schemas.microsoft.com/office/drawing/2014/main" id="{1EE4F986-EA89-62AB-47A3-7F8D7880E5BF}"/>
                </a:ext>
              </a:extLst>
            </p:cNvPr>
            <p:cNvSpPr txBox="1"/>
            <p:nvPr/>
          </p:nvSpPr>
          <p:spPr>
            <a:xfrm>
              <a:off x="5215163" y="5264994"/>
              <a:ext cx="1850956" cy="307777"/>
            </a:xfrm>
            <a:prstGeom prst="rect">
              <a:avLst/>
            </a:prstGeom>
            <a:noFill/>
          </p:spPr>
          <p:txBody>
            <a:bodyPr wrap="none" rtlCol="0">
              <a:spAutoFit/>
            </a:bodyPr>
            <a:lstStyle/>
            <a:p>
              <a:pPr algn="ctr"/>
              <a:r>
                <a:rPr lang="en-US" sz="1400" b="1" noProof="0" dirty="0"/>
                <a:t>Weeks until first Event</a:t>
              </a:r>
            </a:p>
          </p:txBody>
        </p:sp>
        <p:sp>
          <p:nvSpPr>
            <p:cNvPr id="43" name="ZoneTexte 42">
              <a:extLst>
                <a:ext uri="{FF2B5EF4-FFF2-40B4-BE49-F238E27FC236}">
                  <a16:creationId xmlns:a16="http://schemas.microsoft.com/office/drawing/2014/main" id="{47691CAD-4A21-A1CD-920B-E2B7EE8523CB}"/>
                </a:ext>
              </a:extLst>
            </p:cNvPr>
            <p:cNvSpPr txBox="1"/>
            <p:nvPr/>
          </p:nvSpPr>
          <p:spPr>
            <a:xfrm rot="16200000">
              <a:off x="1537591" y="3300503"/>
              <a:ext cx="2589555" cy="523220"/>
            </a:xfrm>
            <a:prstGeom prst="rect">
              <a:avLst/>
            </a:prstGeom>
            <a:noFill/>
          </p:spPr>
          <p:txBody>
            <a:bodyPr wrap="none" rtlCol="0">
              <a:spAutoFit/>
            </a:bodyPr>
            <a:lstStyle/>
            <a:p>
              <a:pPr algn="ctr"/>
              <a:r>
                <a:rPr lang="en-US" sz="1400" b="1" noProof="0" dirty="0"/>
                <a:t>Probability of first</a:t>
              </a:r>
              <a:br>
                <a:rPr lang="en-US" sz="1400" b="1" noProof="0" dirty="0"/>
              </a:br>
              <a:r>
                <a:rPr lang="en-US" sz="1400" b="1" noProof="0" dirty="0"/>
                <a:t>clinical and/or virological events</a:t>
              </a:r>
            </a:p>
          </p:txBody>
        </p:sp>
      </p:grpSp>
      <p:sp>
        <p:nvSpPr>
          <p:cNvPr id="44" name="ZoneTexte 43">
            <a:extLst>
              <a:ext uri="{FF2B5EF4-FFF2-40B4-BE49-F238E27FC236}">
                <a16:creationId xmlns:a16="http://schemas.microsoft.com/office/drawing/2014/main" id="{37831C02-49F2-F362-2BFA-42AD367DF59D}"/>
              </a:ext>
            </a:extLst>
          </p:cNvPr>
          <p:cNvSpPr txBox="1"/>
          <p:nvPr/>
        </p:nvSpPr>
        <p:spPr>
          <a:xfrm>
            <a:off x="3662930" y="1661752"/>
            <a:ext cx="4866140" cy="400110"/>
          </a:xfrm>
          <a:prstGeom prst="rect">
            <a:avLst/>
          </a:prstGeom>
          <a:noFill/>
        </p:spPr>
        <p:txBody>
          <a:bodyPr wrap="none" rtlCol="0">
            <a:spAutoFit/>
          </a:bodyPr>
          <a:lstStyle/>
          <a:p>
            <a:pPr algn="ctr"/>
            <a:r>
              <a:rPr lang="en-US" sz="2000" b="1" noProof="0" dirty="0">
                <a:solidFill>
                  <a:srgbClr val="00B0F0"/>
                </a:solidFill>
              </a:rPr>
              <a:t>Primary composite endpoint (</a:t>
            </a:r>
            <a:r>
              <a:rPr lang="en-US" sz="2000" b="1" noProof="0" dirty="0" err="1">
                <a:solidFill>
                  <a:srgbClr val="00B0F0"/>
                </a:solidFill>
              </a:rPr>
              <a:t>mITT</a:t>
            </a:r>
            <a:r>
              <a:rPr lang="en-US" sz="2000" b="1" noProof="0" dirty="0">
                <a:solidFill>
                  <a:srgbClr val="00B0F0"/>
                </a:solidFill>
              </a:rPr>
              <a:t> analysis)</a:t>
            </a:r>
          </a:p>
        </p:txBody>
      </p:sp>
      <p:sp>
        <p:nvSpPr>
          <p:cNvPr id="25" name="Text Box 3">
            <a:extLst>
              <a:ext uri="{FF2B5EF4-FFF2-40B4-BE49-F238E27FC236}">
                <a16:creationId xmlns:a16="http://schemas.microsoft.com/office/drawing/2014/main" id="{C1EE7145-32F4-D93A-8B45-1A5110A1DFC7}"/>
              </a:ext>
            </a:extLst>
          </p:cNvPr>
          <p:cNvSpPr txBox="1">
            <a:spLocks noChangeArrowheads="1"/>
          </p:cNvSpPr>
          <p:nvPr/>
        </p:nvSpPr>
        <p:spPr bwMode="auto">
          <a:xfrm>
            <a:off x="8112301" y="6495363"/>
            <a:ext cx="4079705" cy="246219"/>
          </a:xfrm>
          <a:prstGeom prst="rect">
            <a:avLst/>
          </a:prstGeom>
          <a:noFill/>
          <a:ln w="9525">
            <a:noFill/>
            <a:miter lim="800000"/>
            <a:headEnd/>
            <a:tailEnd/>
          </a:ln>
        </p:spPr>
        <p:txBody>
          <a:bodyPr wrap="square" lIns="91435" tIns="45719" rIns="91435" bIns="45719">
            <a:spAutoFit/>
          </a:bodyPr>
          <a:lstStyle/>
          <a:p>
            <a:pPr algn="r" defTabSz="914309" eaLnBrk="0" fontAlgn="base" hangingPunct="0">
              <a:spcBef>
                <a:spcPct val="0"/>
              </a:spcBef>
              <a:spcAft>
                <a:spcPct val="0"/>
              </a:spcAft>
              <a:defRPr/>
            </a:pPr>
            <a:r>
              <a:rPr lang="en-GB" sz="1000" i="1" dirty="0">
                <a:latin typeface="Calibri"/>
                <a:cs typeface="Arial" charset="0"/>
              </a:rPr>
              <a:t>Behrens GMN, Lancet Infectious Diseases 2025, published online 1 Dec 2025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C5B248C-46D5-AF53-4CB4-D751892A16B0}"/>
              </a:ext>
            </a:extLst>
          </p:cNvPr>
          <p:cNvSpPr txBox="1"/>
          <p:nvPr/>
        </p:nvSpPr>
        <p:spPr>
          <a:xfrm>
            <a:off x="2766082" y="2111504"/>
            <a:ext cx="1832543" cy="379654"/>
          </a:xfrm>
          <a:prstGeom prst="rect">
            <a:avLst/>
          </a:prstGeom>
          <a:noFill/>
        </p:spPr>
        <p:txBody>
          <a:bodyPr wrap="none" lIns="91435" tIns="45719" rIns="91435" bIns="45719" rtlCol="0">
            <a:spAutoFit/>
          </a:bodyPr>
          <a:lstStyle/>
          <a:p>
            <a:pPr algn="ctr" defTabSz="914309"/>
            <a:r>
              <a:rPr lang="en-US" sz="1867" b="1" dirty="0">
                <a:solidFill>
                  <a:srgbClr val="00B0F0"/>
                </a:solidFill>
                <a:latin typeface="Calibri"/>
              </a:rPr>
              <a:t>VL &lt; 50 c/mL (%)</a:t>
            </a:r>
          </a:p>
        </p:txBody>
      </p:sp>
      <p:sp>
        <p:nvSpPr>
          <p:cNvPr id="4" name="ZoneTexte 3">
            <a:extLst>
              <a:ext uri="{FF2B5EF4-FFF2-40B4-BE49-F238E27FC236}">
                <a16:creationId xmlns:a16="http://schemas.microsoft.com/office/drawing/2014/main" id="{3D08A037-FFF0-36CC-F530-38672F7444FB}"/>
              </a:ext>
            </a:extLst>
          </p:cNvPr>
          <p:cNvSpPr txBox="1"/>
          <p:nvPr/>
        </p:nvSpPr>
        <p:spPr>
          <a:xfrm>
            <a:off x="6550791" y="2015016"/>
            <a:ext cx="4604392" cy="666975"/>
          </a:xfrm>
          <a:prstGeom prst="rect">
            <a:avLst/>
          </a:prstGeom>
          <a:noFill/>
        </p:spPr>
        <p:txBody>
          <a:bodyPr wrap="none" lIns="91435" tIns="45719" rIns="91435" bIns="45719" rtlCol="0">
            <a:spAutoFit/>
          </a:bodyPr>
          <a:lstStyle/>
          <a:p>
            <a:pPr algn="ctr" defTabSz="914309"/>
            <a:r>
              <a:rPr lang="en-US" sz="1867" b="1" dirty="0">
                <a:solidFill>
                  <a:srgbClr val="00B0F0"/>
                </a:solidFill>
                <a:latin typeface="Calibri"/>
              </a:rPr>
              <a:t>Time to CD4 &gt; 200/mm</a:t>
            </a:r>
            <a:r>
              <a:rPr lang="en-US" sz="1867" b="1" baseline="30000" dirty="0">
                <a:solidFill>
                  <a:srgbClr val="00B0F0"/>
                </a:solidFill>
                <a:latin typeface="Calibri"/>
              </a:rPr>
              <a:t>3</a:t>
            </a:r>
            <a:r>
              <a:rPr lang="en-US" sz="1867" b="1" dirty="0">
                <a:solidFill>
                  <a:srgbClr val="00B0F0"/>
                </a:solidFill>
                <a:latin typeface="Calibri"/>
              </a:rPr>
              <a:t> in participants with </a:t>
            </a:r>
          </a:p>
          <a:p>
            <a:pPr algn="ctr" defTabSz="914309"/>
            <a:r>
              <a:rPr lang="en-US" sz="1867" b="1" dirty="0">
                <a:solidFill>
                  <a:srgbClr val="00B0F0"/>
                </a:solidFill>
                <a:latin typeface="Calibri"/>
              </a:rPr>
              <a:t>Baseline CD4 ≤ 200/mm</a:t>
            </a:r>
            <a:r>
              <a:rPr lang="en-US" sz="1867" b="1" baseline="30000" dirty="0">
                <a:solidFill>
                  <a:srgbClr val="00B0F0"/>
                </a:solidFill>
                <a:latin typeface="Calibri"/>
              </a:rPr>
              <a:t>3</a:t>
            </a:r>
            <a:r>
              <a:rPr lang="en-US" sz="1867" b="1" dirty="0">
                <a:solidFill>
                  <a:srgbClr val="00B0F0"/>
                </a:solidFill>
                <a:latin typeface="Calibri"/>
              </a:rPr>
              <a:t> (Kaplan-Meier)</a:t>
            </a:r>
          </a:p>
        </p:txBody>
      </p:sp>
      <p:grpSp>
        <p:nvGrpSpPr>
          <p:cNvPr id="5" name="Groupe 4">
            <a:extLst>
              <a:ext uri="{FF2B5EF4-FFF2-40B4-BE49-F238E27FC236}">
                <a16:creationId xmlns:a16="http://schemas.microsoft.com/office/drawing/2014/main" id="{EB389F74-3F1F-EA8B-95C4-0A8D03847C91}"/>
              </a:ext>
            </a:extLst>
          </p:cNvPr>
          <p:cNvGrpSpPr/>
          <p:nvPr/>
        </p:nvGrpSpPr>
        <p:grpSpPr>
          <a:xfrm>
            <a:off x="399721" y="2868096"/>
            <a:ext cx="5142807" cy="3349780"/>
            <a:chOff x="399721" y="2868096"/>
            <a:chExt cx="5142807" cy="3349780"/>
          </a:xfrm>
        </p:grpSpPr>
        <p:sp>
          <p:nvSpPr>
            <p:cNvPr id="70" name="Freeform 8">
              <a:extLst>
                <a:ext uri="{FF2B5EF4-FFF2-40B4-BE49-F238E27FC236}">
                  <a16:creationId xmlns:a16="http://schemas.microsoft.com/office/drawing/2014/main" id="{823B957B-DFB8-09C0-6858-6550AE8D689A}"/>
                </a:ext>
              </a:extLst>
            </p:cNvPr>
            <p:cNvSpPr>
              <a:spLocks/>
            </p:cNvSpPr>
            <p:nvPr/>
          </p:nvSpPr>
          <p:spPr bwMode="auto">
            <a:xfrm>
              <a:off x="1981765" y="2951856"/>
              <a:ext cx="3560763" cy="2146300"/>
            </a:xfrm>
            <a:custGeom>
              <a:avLst/>
              <a:gdLst>
                <a:gd name="T0" fmla="*/ 8974 w 8974"/>
                <a:gd name="T1" fmla="*/ 5406 h 5406"/>
                <a:gd name="T2" fmla="*/ 0 w 8974"/>
                <a:gd name="T3" fmla="*/ 5406 h 5406"/>
                <a:gd name="T4" fmla="*/ 0 w 8974"/>
                <a:gd name="T5" fmla="*/ 0 h 5406"/>
              </a:gdLst>
              <a:ahLst/>
              <a:cxnLst>
                <a:cxn ang="0">
                  <a:pos x="T0" y="T1"/>
                </a:cxn>
                <a:cxn ang="0">
                  <a:pos x="T2" y="T3"/>
                </a:cxn>
                <a:cxn ang="0">
                  <a:pos x="T4" y="T5"/>
                </a:cxn>
              </a:cxnLst>
              <a:rect l="0" t="0" r="r" b="b"/>
              <a:pathLst>
                <a:path w="8974" h="5406">
                  <a:moveTo>
                    <a:pt x="8974" y="5406"/>
                  </a:moveTo>
                  <a:lnTo>
                    <a:pt x="0" y="5406"/>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1" name="Line 13">
              <a:extLst>
                <a:ext uri="{FF2B5EF4-FFF2-40B4-BE49-F238E27FC236}">
                  <a16:creationId xmlns:a16="http://schemas.microsoft.com/office/drawing/2014/main" id="{D970CDC9-E6C1-4FC6-9F5A-17CE1989F2DB}"/>
                </a:ext>
              </a:extLst>
            </p:cNvPr>
            <p:cNvSpPr>
              <a:spLocks noChangeShapeType="1"/>
            </p:cNvSpPr>
            <p:nvPr/>
          </p:nvSpPr>
          <p:spPr bwMode="auto">
            <a:xfrm flipV="1">
              <a:off x="4677340" y="5098153"/>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2" name="Line 14">
              <a:extLst>
                <a:ext uri="{FF2B5EF4-FFF2-40B4-BE49-F238E27FC236}">
                  <a16:creationId xmlns:a16="http://schemas.microsoft.com/office/drawing/2014/main" id="{34352687-958D-F93B-3534-FAD8BE9B1D7B}"/>
                </a:ext>
              </a:extLst>
            </p:cNvPr>
            <p:cNvSpPr>
              <a:spLocks noChangeShapeType="1"/>
            </p:cNvSpPr>
            <p:nvPr/>
          </p:nvSpPr>
          <p:spPr bwMode="auto">
            <a:xfrm flipV="1">
              <a:off x="5285352" y="5098153"/>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3" name="Line 15">
              <a:extLst>
                <a:ext uri="{FF2B5EF4-FFF2-40B4-BE49-F238E27FC236}">
                  <a16:creationId xmlns:a16="http://schemas.microsoft.com/office/drawing/2014/main" id="{A95333C9-BC12-CE9F-5606-922B1BAD2830}"/>
                </a:ext>
              </a:extLst>
            </p:cNvPr>
            <p:cNvSpPr>
              <a:spLocks noChangeShapeType="1"/>
            </p:cNvSpPr>
            <p:nvPr/>
          </p:nvSpPr>
          <p:spPr bwMode="auto">
            <a:xfrm flipV="1">
              <a:off x="3466077" y="5098153"/>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4" name="Line 16">
              <a:extLst>
                <a:ext uri="{FF2B5EF4-FFF2-40B4-BE49-F238E27FC236}">
                  <a16:creationId xmlns:a16="http://schemas.microsoft.com/office/drawing/2014/main" id="{6DDA3A1B-6F1C-04CC-BF4B-9A8409E83D26}"/>
                </a:ext>
              </a:extLst>
            </p:cNvPr>
            <p:cNvSpPr>
              <a:spLocks noChangeShapeType="1"/>
            </p:cNvSpPr>
            <p:nvPr/>
          </p:nvSpPr>
          <p:spPr bwMode="auto">
            <a:xfrm flipV="1">
              <a:off x="4070915" y="5098153"/>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5" name="Line 17">
              <a:extLst>
                <a:ext uri="{FF2B5EF4-FFF2-40B4-BE49-F238E27FC236}">
                  <a16:creationId xmlns:a16="http://schemas.microsoft.com/office/drawing/2014/main" id="{7C2813EF-4D77-F290-1455-0618AE2C4983}"/>
                </a:ext>
              </a:extLst>
            </p:cNvPr>
            <p:cNvSpPr>
              <a:spLocks noChangeShapeType="1"/>
            </p:cNvSpPr>
            <p:nvPr/>
          </p:nvSpPr>
          <p:spPr bwMode="auto">
            <a:xfrm flipV="1">
              <a:off x="2859652" y="5098153"/>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6" name="Line 18">
              <a:extLst>
                <a:ext uri="{FF2B5EF4-FFF2-40B4-BE49-F238E27FC236}">
                  <a16:creationId xmlns:a16="http://schemas.microsoft.com/office/drawing/2014/main" id="{8CA4E059-7222-98AF-3148-60718E99832E}"/>
                </a:ext>
              </a:extLst>
            </p:cNvPr>
            <p:cNvSpPr>
              <a:spLocks noChangeShapeType="1"/>
            </p:cNvSpPr>
            <p:nvPr/>
          </p:nvSpPr>
          <p:spPr bwMode="auto">
            <a:xfrm flipV="1">
              <a:off x="2253227" y="5098153"/>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7" name="Line 21">
              <a:extLst>
                <a:ext uri="{FF2B5EF4-FFF2-40B4-BE49-F238E27FC236}">
                  <a16:creationId xmlns:a16="http://schemas.microsoft.com/office/drawing/2014/main" id="{FC480809-47D6-FBC2-D068-54C17A3D3B77}"/>
                </a:ext>
              </a:extLst>
            </p:cNvPr>
            <p:cNvSpPr>
              <a:spLocks noChangeShapeType="1"/>
            </p:cNvSpPr>
            <p:nvPr/>
          </p:nvSpPr>
          <p:spPr bwMode="auto">
            <a:xfrm>
              <a:off x="1905565" y="2994716"/>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8" name="Line 22">
              <a:extLst>
                <a:ext uri="{FF2B5EF4-FFF2-40B4-BE49-F238E27FC236}">
                  <a16:creationId xmlns:a16="http://schemas.microsoft.com/office/drawing/2014/main" id="{0EABD447-6A95-7109-E0B1-57BE97C4D91E}"/>
                </a:ext>
              </a:extLst>
            </p:cNvPr>
            <p:cNvSpPr>
              <a:spLocks noChangeShapeType="1"/>
            </p:cNvSpPr>
            <p:nvPr/>
          </p:nvSpPr>
          <p:spPr bwMode="auto">
            <a:xfrm>
              <a:off x="1905565" y="3520178"/>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79" name="Line 28">
              <a:extLst>
                <a:ext uri="{FF2B5EF4-FFF2-40B4-BE49-F238E27FC236}">
                  <a16:creationId xmlns:a16="http://schemas.microsoft.com/office/drawing/2014/main" id="{677A89B6-CB5B-665B-E90B-F84E58194564}"/>
                </a:ext>
              </a:extLst>
            </p:cNvPr>
            <p:cNvSpPr>
              <a:spLocks noChangeShapeType="1"/>
            </p:cNvSpPr>
            <p:nvPr/>
          </p:nvSpPr>
          <p:spPr bwMode="auto">
            <a:xfrm>
              <a:off x="1905565" y="4045641"/>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0" name="Line 29">
              <a:extLst>
                <a:ext uri="{FF2B5EF4-FFF2-40B4-BE49-F238E27FC236}">
                  <a16:creationId xmlns:a16="http://schemas.microsoft.com/office/drawing/2014/main" id="{5642A744-F0EB-CFCC-6E72-1E554AB0ED9C}"/>
                </a:ext>
              </a:extLst>
            </p:cNvPr>
            <p:cNvSpPr>
              <a:spLocks noChangeShapeType="1"/>
            </p:cNvSpPr>
            <p:nvPr/>
          </p:nvSpPr>
          <p:spPr bwMode="auto">
            <a:xfrm>
              <a:off x="1905565" y="4571104"/>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1" name="Line 30">
              <a:extLst>
                <a:ext uri="{FF2B5EF4-FFF2-40B4-BE49-F238E27FC236}">
                  <a16:creationId xmlns:a16="http://schemas.microsoft.com/office/drawing/2014/main" id="{34F5DB6D-4D98-32A0-70D3-22A306B5C0DB}"/>
                </a:ext>
              </a:extLst>
            </p:cNvPr>
            <p:cNvSpPr>
              <a:spLocks noChangeShapeType="1"/>
            </p:cNvSpPr>
            <p:nvPr/>
          </p:nvSpPr>
          <p:spPr bwMode="auto">
            <a:xfrm>
              <a:off x="1905565" y="5098153"/>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2" name="Freeform 31">
              <a:extLst>
                <a:ext uri="{FF2B5EF4-FFF2-40B4-BE49-F238E27FC236}">
                  <a16:creationId xmlns:a16="http://schemas.microsoft.com/office/drawing/2014/main" id="{7A73A21D-2194-7D04-E4DB-4A391B2BFB33}"/>
                </a:ext>
              </a:extLst>
            </p:cNvPr>
            <p:cNvSpPr>
              <a:spLocks/>
            </p:cNvSpPr>
            <p:nvPr/>
          </p:nvSpPr>
          <p:spPr bwMode="auto">
            <a:xfrm>
              <a:off x="2281806" y="3493195"/>
              <a:ext cx="2967039" cy="1570039"/>
            </a:xfrm>
            <a:custGeom>
              <a:avLst/>
              <a:gdLst>
                <a:gd name="T0" fmla="*/ 7477 w 7477"/>
                <a:gd name="T1" fmla="*/ 0 h 3954"/>
                <a:gd name="T2" fmla="*/ 5976 w 7477"/>
                <a:gd name="T3" fmla="*/ 36 h 3954"/>
                <a:gd name="T4" fmla="*/ 4486 w 7477"/>
                <a:gd name="T5" fmla="*/ 703 h 3954"/>
                <a:gd name="T6" fmla="*/ 2985 w 7477"/>
                <a:gd name="T7" fmla="*/ 2908 h 3954"/>
                <a:gd name="T8" fmla="*/ 1495 w 7477"/>
                <a:gd name="T9" fmla="*/ 3570 h 3954"/>
                <a:gd name="T10" fmla="*/ 0 w 7477"/>
                <a:gd name="T11" fmla="*/ 3954 h 3954"/>
              </a:gdLst>
              <a:ahLst/>
              <a:cxnLst>
                <a:cxn ang="0">
                  <a:pos x="T0" y="T1"/>
                </a:cxn>
                <a:cxn ang="0">
                  <a:pos x="T2" y="T3"/>
                </a:cxn>
                <a:cxn ang="0">
                  <a:pos x="T4" y="T5"/>
                </a:cxn>
                <a:cxn ang="0">
                  <a:pos x="T6" y="T7"/>
                </a:cxn>
                <a:cxn ang="0">
                  <a:pos x="T8" y="T9"/>
                </a:cxn>
                <a:cxn ang="0">
                  <a:pos x="T10" y="T11"/>
                </a:cxn>
              </a:cxnLst>
              <a:rect l="0" t="0" r="r" b="b"/>
              <a:pathLst>
                <a:path w="7477" h="3954">
                  <a:moveTo>
                    <a:pt x="7477" y="0"/>
                  </a:moveTo>
                  <a:lnTo>
                    <a:pt x="5976" y="36"/>
                  </a:lnTo>
                  <a:lnTo>
                    <a:pt x="4486" y="703"/>
                  </a:lnTo>
                  <a:lnTo>
                    <a:pt x="2985" y="2908"/>
                  </a:lnTo>
                  <a:lnTo>
                    <a:pt x="1495" y="3570"/>
                  </a:lnTo>
                  <a:lnTo>
                    <a:pt x="0" y="3954"/>
                  </a:lnTo>
                </a:path>
              </a:pathLst>
            </a:custGeom>
            <a:noFill/>
            <a:ln w="301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3" name="Line 37">
              <a:extLst>
                <a:ext uri="{FF2B5EF4-FFF2-40B4-BE49-F238E27FC236}">
                  <a16:creationId xmlns:a16="http://schemas.microsoft.com/office/drawing/2014/main" id="{143C1C94-2BAF-D534-4421-0B9D0DE3B6C0}"/>
                </a:ext>
              </a:extLst>
            </p:cNvPr>
            <p:cNvSpPr>
              <a:spLocks noChangeShapeType="1"/>
            </p:cNvSpPr>
            <p:nvPr/>
          </p:nvSpPr>
          <p:spPr bwMode="auto">
            <a:xfrm flipV="1">
              <a:off x="5232965" y="3291578"/>
              <a:ext cx="19051" cy="4763"/>
            </a:xfrm>
            <a:prstGeom prst="line">
              <a:avLst/>
            </a:prstGeom>
            <a:noFill/>
            <a:ln w="0">
              <a:solidFill>
                <a:srgbClr val="4FFFFF"/>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4" name="Rectangle 38">
              <a:extLst>
                <a:ext uri="{FF2B5EF4-FFF2-40B4-BE49-F238E27FC236}">
                  <a16:creationId xmlns:a16="http://schemas.microsoft.com/office/drawing/2014/main" id="{010FFC63-AC25-EC84-8C6D-B3A374FF6AB5}"/>
                </a:ext>
              </a:extLst>
            </p:cNvPr>
            <p:cNvSpPr>
              <a:spLocks noChangeArrowheads="1"/>
            </p:cNvSpPr>
            <p:nvPr/>
          </p:nvSpPr>
          <p:spPr bwMode="auto">
            <a:xfrm>
              <a:off x="4659879" y="3475728"/>
              <a:ext cx="1588" cy="1588"/>
            </a:xfrm>
            <a:prstGeom prst="rect">
              <a:avLst/>
            </a:prstGeom>
            <a:solidFill>
              <a:srgbClr val="FFFFFF"/>
            </a:solidFill>
            <a:ln w="0">
              <a:solidFill>
                <a:srgbClr val="000000"/>
              </a:solidFill>
              <a:prstDash val="solid"/>
              <a:miter lim="800000"/>
              <a:headEnd/>
              <a:tailEnd/>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5" name="Rectangle 41">
              <a:extLst>
                <a:ext uri="{FF2B5EF4-FFF2-40B4-BE49-F238E27FC236}">
                  <a16:creationId xmlns:a16="http://schemas.microsoft.com/office/drawing/2014/main" id="{0343B262-E5FC-CCDC-1BA5-BB835C151DA8}"/>
                </a:ext>
              </a:extLst>
            </p:cNvPr>
            <p:cNvSpPr>
              <a:spLocks noChangeArrowheads="1"/>
            </p:cNvSpPr>
            <p:nvPr/>
          </p:nvSpPr>
          <p:spPr bwMode="auto">
            <a:xfrm>
              <a:off x="5231382" y="3296344"/>
              <a:ext cx="3175" cy="1588"/>
            </a:xfrm>
            <a:prstGeom prst="rect">
              <a:avLst/>
            </a:prstGeom>
            <a:solidFill>
              <a:srgbClr val="00B050"/>
            </a:solidFill>
            <a:ln w="0">
              <a:solidFill>
                <a:srgbClr val="000000"/>
              </a:solidFill>
              <a:prstDash val="solid"/>
              <a:miter lim="800000"/>
              <a:headEnd/>
              <a:tailEnd/>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6" name="Rectangle 42">
              <a:extLst>
                <a:ext uri="{FF2B5EF4-FFF2-40B4-BE49-F238E27FC236}">
                  <a16:creationId xmlns:a16="http://schemas.microsoft.com/office/drawing/2014/main" id="{A27B719D-F8F8-55D3-6AFC-6BA7F6090BDE}"/>
                </a:ext>
              </a:extLst>
            </p:cNvPr>
            <p:cNvSpPr>
              <a:spLocks noChangeArrowheads="1"/>
            </p:cNvSpPr>
            <p:nvPr/>
          </p:nvSpPr>
          <p:spPr bwMode="auto">
            <a:xfrm>
              <a:off x="5231382" y="3296344"/>
              <a:ext cx="3175" cy="1588"/>
            </a:xfrm>
            <a:prstGeom prst="rect">
              <a:avLst/>
            </a:prstGeom>
            <a:solidFill>
              <a:srgbClr val="00B050"/>
            </a:solidFill>
            <a:ln w="0">
              <a:solidFill>
                <a:srgbClr val="000000"/>
              </a:solidFill>
              <a:prstDash val="solid"/>
              <a:miter lim="800000"/>
              <a:headEnd/>
              <a:tailEnd/>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7" name="Rectangle 43">
              <a:extLst>
                <a:ext uri="{FF2B5EF4-FFF2-40B4-BE49-F238E27FC236}">
                  <a16:creationId xmlns:a16="http://schemas.microsoft.com/office/drawing/2014/main" id="{E938FB75-DB30-B2C0-B643-8779100EA361}"/>
                </a:ext>
              </a:extLst>
            </p:cNvPr>
            <p:cNvSpPr>
              <a:spLocks noChangeArrowheads="1"/>
            </p:cNvSpPr>
            <p:nvPr/>
          </p:nvSpPr>
          <p:spPr bwMode="auto">
            <a:xfrm>
              <a:off x="5250433" y="3289992"/>
              <a:ext cx="3175" cy="1588"/>
            </a:xfrm>
            <a:prstGeom prst="rect">
              <a:avLst/>
            </a:prstGeom>
            <a:solidFill>
              <a:srgbClr val="00B050"/>
            </a:solidFill>
            <a:ln w="0">
              <a:solidFill>
                <a:srgbClr val="000000"/>
              </a:solidFill>
              <a:prstDash val="solid"/>
              <a:miter lim="800000"/>
              <a:headEnd/>
              <a:tailEnd/>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8" name="Freeform 48">
              <a:extLst>
                <a:ext uri="{FF2B5EF4-FFF2-40B4-BE49-F238E27FC236}">
                  <a16:creationId xmlns:a16="http://schemas.microsoft.com/office/drawing/2014/main" id="{73D0E0BE-38C9-DFDB-3316-A3C47BE10DD0}"/>
                </a:ext>
              </a:extLst>
            </p:cNvPr>
            <p:cNvSpPr>
              <a:spLocks/>
            </p:cNvSpPr>
            <p:nvPr/>
          </p:nvSpPr>
          <p:spPr bwMode="auto">
            <a:xfrm>
              <a:off x="2245293" y="4647306"/>
              <a:ext cx="92075" cy="92075"/>
            </a:xfrm>
            <a:custGeom>
              <a:avLst/>
              <a:gdLst>
                <a:gd name="T0" fmla="*/ 115 w 231"/>
                <a:gd name="T1" fmla="*/ 0 h 231"/>
                <a:gd name="T2" fmla="*/ 91 w 231"/>
                <a:gd name="T3" fmla="*/ 1 h 231"/>
                <a:gd name="T4" fmla="*/ 69 w 231"/>
                <a:gd name="T5" fmla="*/ 7 h 231"/>
                <a:gd name="T6" fmla="*/ 50 w 231"/>
                <a:gd name="T7" fmla="*/ 17 h 231"/>
                <a:gd name="T8" fmla="*/ 33 w 231"/>
                <a:gd name="T9" fmla="*/ 34 h 231"/>
                <a:gd name="T10" fmla="*/ 17 w 231"/>
                <a:gd name="T11" fmla="*/ 50 h 231"/>
                <a:gd name="T12" fmla="*/ 7 w 231"/>
                <a:gd name="T13" fmla="*/ 70 h 231"/>
                <a:gd name="T14" fmla="*/ 1 w 231"/>
                <a:gd name="T15" fmla="*/ 91 h 231"/>
                <a:gd name="T16" fmla="*/ 0 w 231"/>
                <a:gd name="T17" fmla="*/ 116 h 231"/>
                <a:gd name="T18" fmla="*/ 1 w 231"/>
                <a:gd name="T19" fmla="*/ 138 h 231"/>
                <a:gd name="T20" fmla="*/ 7 w 231"/>
                <a:gd name="T21" fmla="*/ 159 h 231"/>
                <a:gd name="T22" fmla="*/ 17 w 231"/>
                <a:gd name="T23" fmla="*/ 179 h 231"/>
                <a:gd name="T24" fmla="*/ 33 w 231"/>
                <a:gd name="T25" fmla="*/ 198 h 231"/>
                <a:gd name="T26" fmla="*/ 50 w 231"/>
                <a:gd name="T27" fmla="*/ 211 h 231"/>
                <a:gd name="T28" fmla="*/ 69 w 231"/>
                <a:gd name="T29" fmla="*/ 223 h 231"/>
                <a:gd name="T30" fmla="*/ 91 w 231"/>
                <a:gd name="T31" fmla="*/ 229 h 231"/>
                <a:gd name="T32" fmla="*/ 115 w 231"/>
                <a:gd name="T33" fmla="*/ 231 h 231"/>
                <a:gd name="T34" fmla="*/ 138 w 231"/>
                <a:gd name="T35" fmla="*/ 229 h 231"/>
                <a:gd name="T36" fmla="*/ 148 w 231"/>
                <a:gd name="T37" fmla="*/ 225 h 231"/>
                <a:gd name="T38" fmla="*/ 159 w 231"/>
                <a:gd name="T39" fmla="*/ 223 h 231"/>
                <a:gd name="T40" fmla="*/ 179 w 231"/>
                <a:gd name="T41" fmla="*/ 211 h 231"/>
                <a:gd name="T42" fmla="*/ 188 w 231"/>
                <a:gd name="T43" fmla="*/ 204 h 231"/>
                <a:gd name="T44" fmla="*/ 197 w 231"/>
                <a:gd name="T45" fmla="*/ 198 h 231"/>
                <a:gd name="T46" fmla="*/ 204 w 231"/>
                <a:gd name="T47" fmla="*/ 188 h 231"/>
                <a:gd name="T48" fmla="*/ 211 w 231"/>
                <a:gd name="T49" fmla="*/ 179 h 231"/>
                <a:gd name="T50" fmla="*/ 222 w 231"/>
                <a:gd name="T51" fmla="*/ 159 h 231"/>
                <a:gd name="T52" fmla="*/ 225 w 231"/>
                <a:gd name="T53" fmla="*/ 148 h 231"/>
                <a:gd name="T54" fmla="*/ 229 w 231"/>
                <a:gd name="T55" fmla="*/ 138 h 231"/>
                <a:gd name="T56" fmla="*/ 231 w 231"/>
                <a:gd name="T57" fmla="*/ 116 h 231"/>
                <a:gd name="T58" fmla="*/ 229 w 231"/>
                <a:gd name="T59" fmla="*/ 91 h 231"/>
                <a:gd name="T60" fmla="*/ 222 w 231"/>
                <a:gd name="T61" fmla="*/ 70 h 231"/>
                <a:gd name="T62" fmla="*/ 211 w 231"/>
                <a:gd name="T63" fmla="*/ 50 h 231"/>
                <a:gd name="T64" fmla="*/ 197 w 231"/>
                <a:gd name="T65" fmla="*/ 34 h 231"/>
                <a:gd name="T66" fmla="*/ 179 w 231"/>
                <a:gd name="T67" fmla="*/ 17 h 231"/>
                <a:gd name="T68" fmla="*/ 159 w 231"/>
                <a:gd name="T69" fmla="*/ 7 h 231"/>
                <a:gd name="T70" fmla="*/ 138 w 231"/>
                <a:gd name="T71" fmla="*/ 1 h 231"/>
                <a:gd name="T72" fmla="*/ 115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5" y="0"/>
                  </a:moveTo>
                  <a:lnTo>
                    <a:pt x="91" y="1"/>
                  </a:lnTo>
                  <a:lnTo>
                    <a:pt x="69" y="7"/>
                  </a:lnTo>
                  <a:lnTo>
                    <a:pt x="50" y="17"/>
                  </a:lnTo>
                  <a:lnTo>
                    <a:pt x="33" y="34"/>
                  </a:lnTo>
                  <a:lnTo>
                    <a:pt x="17" y="50"/>
                  </a:lnTo>
                  <a:lnTo>
                    <a:pt x="7" y="70"/>
                  </a:lnTo>
                  <a:lnTo>
                    <a:pt x="1" y="91"/>
                  </a:lnTo>
                  <a:lnTo>
                    <a:pt x="0" y="116"/>
                  </a:lnTo>
                  <a:lnTo>
                    <a:pt x="1" y="138"/>
                  </a:lnTo>
                  <a:lnTo>
                    <a:pt x="7" y="159"/>
                  </a:lnTo>
                  <a:lnTo>
                    <a:pt x="17" y="179"/>
                  </a:lnTo>
                  <a:lnTo>
                    <a:pt x="33" y="198"/>
                  </a:lnTo>
                  <a:lnTo>
                    <a:pt x="50" y="211"/>
                  </a:lnTo>
                  <a:lnTo>
                    <a:pt x="69" y="223"/>
                  </a:lnTo>
                  <a:lnTo>
                    <a:pt x="91" y="229"/>
                  </a:lnTo>
                  <a:lnTo>
                    <a:pt x="115" y="231"/>
                  </a:lnTo>
                  <a:lnTo>
                    <a:pt x="138" y="229"/>
                  </a:lnTo>
                  <a:lnTo>
                    <a:pt x="148" y="225"/>
                  </a:lnTo>
                  <a:lnTo>
                    <a:pt x="159" y="223"/>
                  </a:lnTo>
                  <a:lnTo>
                    <a:pt x="179" y="211"/>
                  </a:lnTo>
                  <a:lnTo>
                    <a:pt x="188" y="204"/>
                  </a:lnTo>
                  <a:lnTo>
                    <a:pt x="197" y="198"/>
                  </a:lnTo>
                  <a:lnTo>
                    <a:pt x="204" y="188"/>
                  </a:lnTo>
                  <a:lnTo>
                    <a:pt x="211" y="179"/>
                  </a:lnTo>
                  <a:lnTo>
                    <a:pt x="222" y="159"/>
                  </a:lnTo>
                  <a:lnTo>
                    <a:pt x="225" y="148"/>
                  </a:lnTo>
                  <a:lnTo>
                    <a:pt x="229" y="138"/>
                  </a:lnTo>
                  <a:lnTo>
                    <a:pt x="231" y="116"/>
                  </a:lnTo>
                  <a:lnTo>
                    <a:pt x="229" y="91"/>
                  </a:lnTo>
                  <a:lnTo>
                    <a:pt x="222" y="70"/>
                  </a:lnTo>
                  <a:lnTo>
                    <a:pt x="211" y="50"/>
                  </a:lnTo>
                  <a:lnTo>
                    <a:pt x="197" y="34"/>
                  </a:lnTo>
                  <a:lnTo>
                    <a:pt x="179" y="17"/>
                  </a:lnTo>
                  <a:lnTo>
                    <a:pt x="159" y="7"/>
                  </a:lnTo>
                  <a:lnTo>
                    <a:pt x="138" y="1"/>
                  </a:lnTo>
                  <a:lnTo>
                    <a:pt x="115" y="0"/>
                  </a:lnTo>
                  <a:close/>
                </a:path>
              </a:pathLst>
            </a:custGeom>
            <a:solidFill>
              <a:srgbClr val="00B05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89" name="Freeform 49">
              <a:extLst>
                <a:ext uri="{FF2B5EF4-FFF2-40B4-BE49-F238E27FC236}">
                  <a16:creationId xmlns:a16="http://schemas.microsoft.com/office/drawing/2014/main" id="{6EBAF2F2-86FC-FF7C-1E05-BC6A120206DA}"/>
                </a:ext>
              </a:extLst>
            </p:cNvPr>
            <p:cNvSpPr>
              <a:spLocks/>
            </p:cNvSpPr>
            <p:nvPr/>
          </p:nvSpPr>
          <p:spPr bwMode="auto">
            <a:xfrm>
              <a:off x="2831077" y="4155178"/>
              <a:ext cx="92075" cy="92075"/>
            </a:xfrm>
            <a:custGeom>
              <a:avLst/>
              <a:gdLst>
                <a:gd name="T0" fmla="*/ 116 w 232"/>
                <a:gd name="T1" fmla="*/ 0 h 231"/>
                <a:gd name="T2" fmla="*/ 91 w 232"/>
                <a:gd name="T3" fmla="*/ 1 h 231"/>
                <a:gd name="T4" fmla="*/ 70 w 232"/>
                <a:gd name="T5" fmla="*/ 7 h 231"/>
                <a:gd name="T6" fmla="*/ 50 w 232"/>
                <a:gd name="T7" fmla="*/ 17 h 231"/>
                <a:gd name="T8" fmla="*/ 34 w 232"/>
                <a:gd name="T9" fmla="*/ 33 h 231"/>
                <a:gd name="T10" fmla="*/ 18 w 232"/>
                <a:gd name="T11" fmla="*/ 49 h 231"/>
                <a:gd name="T12" fmla="*/ 8 w 232"/>
                <a:gd name="T13" fmla="*/ 69 h 231"/>
                <a:gd name="T14" fmla="*/ 2 w 232"/>
                <a:gd name="T15" fmla="*/ 90 h 231"/>
                <a:gd name="T16" fmla="*/ 0 w 232"/>
                <a:gd name="T17" fmla="*/ 115 h 231"/>
                <a:gd name="T18" fmla="*/ 2 w 232"/>
                <a:gd name="T19" fmla="*/ 138 h 231"/>
                <a:gd name="T20" fmla="*/ 8 w 232"/>
                <a:gd name="T21" fmla="*/ 159 h 231"/>
                <a:gd name="T22" fmla="*/ 18 w 232"/>
                <a:gd name="T23" fmla="*/ 179 h 231"/>
                <a:gd name="T24" fmla="*/ 34 w 232"/>
                <a:gd name="T25" fmla="*/ 197 h 231"/>
                <a:gd name="T26" fmla="*/ 50 w 232"/>
                <a:gd name="T27" fmla="*/ 211 h 231"/>
                <a:gd name="T28" fmla="*/ 70 w 232"/>
                <a:gd name="T29" fmla="*/ 222 h 231"/>
                <a:gd name="T30" fmla="*/ 91 w 232"/>
                <a:gd name="T31" fmla="*/ 228 h 231"/>
                <a:gd name="T32" fmla="*/ 116 w 232"/>
                <a:gd name="T33" fmla="*/ 231 h 231"/>
                <a:gd name="T34" fmla="*/ 138 w 232"/>
                <a:gd name="T35" fmla="*/ 228 h 231"/>
                <a:gd name="T36" fmla="*/ 148 w 232"/>
                <a:gd name="T37" fmla="*/ 225 h 231"/>
                <a:gd name="T38" fmla="*/ 160 w 232"/>
                <a:gd name="T39" fmla="*/ 222 h 231"/>
                <a:gd name="T40" fmla="*/ 179 w 232"/>
                <a:gd name="T41" fmla="*/ 211 h 231"/>
                <a:gd name="T42" fmla="*/ 188 w 232"/>
                <a:gd name="T43" fmla="*/ 204 h 231"/>
                <a:gd name="T44" fmla="*/ 198 w 232"/>
                <a:gd name="T45" fmla="*/ 197 h 231"/>
                <a:gd name="T46" fmla="*/ 204 w 232"/>
                <a:gd name="T47" fmla="*/ 187 h 231"/>
                <a:gd name="T48" fmla="*/ 212 w 232"/>
                <a:gd name="T49" fmla="*/ 179 h 231"/>
                <a:gd name="T50" fmla="*/ 223 w 232"/>
                <a:gd name="T51" fmla="*/ 159 h 231"/>
                <a:gd name="T52" fmla="*/ 225 w 232"/>
                <a:gd name="T53" fmla="*/ 148 h 231"/>
                <a:gd name="T54" fmla="*/ 229 w 232"/>
                <a:gd name="T55" fmla="*/ 138 h 231"/>
                <a:gd name="T56" fmla="*/ 232 w 232"/>
                <a:gd name="T57" fmla="*/ 115 h 231"/>
                <a:gd name="T58" fmla="*/ 229 w 232"/>
                <a:gd name="T59" fmla="*/ 90 h 231"/>
                <a:gd name="T60" fmla="*/ 223 w 232"/>
                <a:gd name="T61" fmla="*/ 69 h 231"/>
                <a:gd name="T62" fmla="*/ 212 w 232"/>
                <a:gd name="T63" fmla="*/ 49 h 231"/>
                <a:gd name="T64" fmla="*/ 198 w 232"/>
                <a:gd name="T65" fmla="*/ 33 h 231"/>
                <a:gd name="T66" fmla="*/ 179 w 232"/>
                <a:gd name="T67" fmla="*/ 17 h 231"/>
                <a:gd name="T68" fmla="*/ 160 w 232"/>
                <a:gd name="T69" fmla="*/ 7 h 231"/>
                <a:gd name="T70" fmla="*/ 138 w 232"/>
                <a:gd name="T71" fmla="*/ 1 h 231"/>
                <a:gd name="T72" fmla="*/ 116 w 232"/>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2" h="231">
                  <a:moveTo>
                    <a:pt x="116" y="0"/>
                  </a:moveTo>
                  <a:lnTo>
                    <a:pt x="91" y="1"/>
                  </a:lnTo>
                  <a:lnTo>
                    <a:pt x="70" y="7"/>
                  </a:lnTo>
                  <a:lnTo>
                    <a:pt x="50" y="17"/>
                  </a:lnTo>
                  <a:lnTo>
                    <a:pt x="34" y="33"/>
                  </a:lnTo>
                  <a:lnTo>
                    <a:pt x="18" y="49"/>
                  </a:lnTo>
                  <a:lnTo>
                    <a:pt x="8" y="69"/>
                  </a:lnTo>
                  <a:lnTo>
                    <a:pt x="2" y="90"/>
                  </a:lnTo>
                  <a:lnTo>
                    <a:pt x="0" y="115"/>
                  </a:lnTo>
                  <a:lnTo>
                    <a:pt x="2" y="138"/>
                  </a:lnTo>
                  <a:lnTo>
                    <a:pt x="8" y="159"/>
                  </a:lnTo>
                  <a:lnTo>
                    <a:pt x="18" y="179"/>
                  </a:lnTo>
                  <a:lnTo>
                    <a:pt x="34" y="197"/>
                  </a:lnTo>
                  <a:lnTo>
                    <a:pt x="50" y="211"/>
                  </a:lnTo>
                  <a:lnTo>
                    <a:pt x="70" y="222"/>
                  </a:lnTo>
                  <a:lnTo>
                    <a:pt x="91" y="228"/>
                  </a:lnTo>
                  <a:lnTo>
                    <a:pt x="116" y="231"/>
                  </a:lnTo>
                  <a:lnTo>
                    <a:pt x="138" y="228"/>
                  </a:lnTo>
                  <a:lnTo>
                    <a:pt x="148" y="225"/>
                  </a:lnTo>
                  <a:lnTo>
                    <a:pt x="160" y="222"/>
                  </a:lnTo>
                  <a:lnTo>
                    <a:pt x="179" y="211"/>
                  </a:lnTo>
                  <a:lnTo>
                    <a:pt x="188" y="204"/>
                  </a:lnTo>
                  <a:lnTo>
                    <a:pt x="198" y="197"/>
                  </a:lnTo>
                  <a:lnTo>
                    <a:pt x="204" y="187"/>
                  </a:lnTo>
                  <a:lnTo>
                    <a:pt x="212" y="179"/>
                  </a:lnTo>
                  <a:lnTo>
                    <a:pt x="223" y="159"/>
                  </a:lnTo>
                  <a:lnTo>
                    <a:pt x="225" y="148"/>
                  </a:lnTo>
                  <a:lnTo>
                    <a:pt x="229" y="138"/>
                  </a:lnTo>
                  <a:lnTo>
                    <a:pt x="232" y="115"/>
                  </a:lnTo>
                  <a:lnTo>
                    <a:pt x="229" y="90"/>
                  </a:lnTo>
                  <a:lnTo>
                    <a:pt x="223" y="69"/>
                  </a:lnTo>
                  <a:lnTo>
                    <a:pt x="212" y="49"/>
                  </a:lnTo>
                  <a:lnTo>
                    <a:pt x="198" y="33"/>
                  </a:lnTo>
                  <a:lnTo>
                    <a:pt x="179" y="17"/>
                  </a:lnTo>
                  <a:lnTo>
                    <a:pt x="160" y="7"/>
                  </a:lnTo>
                  <a:lnTo>
                    <a:pt x="138" y="1"/>
                  </a:lnTo>
                  <a:lnTo>
                    <a:pt x="116" y="0"/>
                  </a:lnTo>
                  <a:close/>
                </a:path>
              </a:pathLst>
            </a:custGeom>
            <a:solidFill>
              <a:srgbClr val="00B05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0" name="Freeform 50">
              <a:extLst>
                <a:ext uri="{FF2B5EF4-FFF2-40B4-BE49-F238E27FC236}">
                  <a16:creationId xmlns:a16="http://schemas.microsoft.com/office/drawing/2014/main" id="{314CED83-48A1-88F1-EB06-434397E34642}"/>
                </a:ext>
              </a:extLst>
            </p:cNvPr>
            <p:cNvSpPr>
              <a:spLocks/>
            </p:cNvSpPr>
            <p:nvPr/>
          </p:nvSpPr>
          <p:spPr bwMode="auto">
            <a:xfrm>
              <a:off x="3432741" y="3850378"/>
              <a:ext cx="92075" cy="92075"/>
            </a:xfrm>
            <a:custGeom>
              <a:avLst/>
              <a:gdLst>
                <a:gd name="T0" fmla="*/ 116 w 231"/>
                <a:gd name="T1" fmla="*/ 0 h 232"/>
                <a:gd name="T2" fmla="*/ 91 w 231"/>
                <a:gd name="T3" fmla="*/ 2 h 232"/>
                <a:gd name="T4" fmla="*/ 70 w 231"/>
                <a:gd name="T5" fmla="*/ 8 h 232"/>
                <a:gd name="T6" fmla="*/ 50 w 231"/>
                <a:gd name="T7" fmla="*/ 18 h 232"/>
                <a:gd name="T8" fmla="*/ 34 w 231"/>
                <a:gd name="T9" fmla="*/ 34 h 232"/>
                <a:gd name="T10" fmla="*/ 18 w 231"/>
                <a:gd name="T11" fmla="*/ 50 h 232"/>
                <a:gd name="T12" fmla="*/ 8 w 231"/>
                <a:gd name="T13" fmla="*/ 70 h 232"/>
                <a:gd name="T14" fmla="*/ 1 w 231"/>
                <a:gd name="T15" fmla="*/ 91 h 232"/>
                <a:gd name="T16" fmla="*/ 0 w 231"/>
                <a:gd name="T17" fmla="*/ 116 h 232"/>
                <a:gd name="T18" fmla="*/ 1 w 231"/>
                <a:gd name="T19" fmla="*/ 138 h 232"/>
                <a:gd name="T20" fmla="*/ 8 w 231"/>
                <a:gd name="T21" fmla="*/ 160 h 232"/>
                <a:gd name="T22" fmla="*/ 18 w 231"/>
                <a:gd name="T23" fmla="*/ 179 h 232"/>
                <a:gd name="T24" fmla="*/ 34 w 231"/>
                <a:gd name="T25" fmla="*/ 198 h 232"/>
                <a:gd name="T26" fmla="*/ 50 w 231"/>
                <a:gd name="T27" fmla="*/ 212 h 232"/>
                <a:gd name="T28" fmla="*/ 70 w 231"/>
                <a:gd name="T29" fmla="*/ 223 h 232"/>
                <a:gd name="T30" fmla="*/ 91 w 231"/>
                <a:gd name="T31" fmla="*/ 229 h 232"/>
                <a:gd name="T32" fmla="*/ 116 w 231"/>
                <a:gd name="T33" fmla="*/ 232 h 232"/>
                <a:gd name="T34" fmla="*/ 138 w 231"/>
                <a:gd name="T35" fmla="*/ 229 h 232"/>
                <a:gd name="T36" fmla="*/ 148 w 231"/>
                <a:gd name="T37" fmla="*/ 225 h 232"/>
                <a:gd name="T38" fmla="*/ 159 w 231"/>
                <a:gd name="T39" fmla="*/ 223 h 232"/>
                <a:gd name="T40" fmla="*/ 179 w 231"/>
                <a:gd name="T41" fmla="*/ 212 h 232"/>
                <a:gd name="T42" fmla="*/ 188 w 231"/>
                <a:gd name="T43" fmla="*/ 204 h 232"/>
                <a:gd name="T44" fmla="*/ 198 w 231"/>
                <a:gd name="T45" fmla="*/ 198 h 232"/>
                <a:gd name="T46" fmla="*/ 204 w 231"/>
                <a:gd name="T47" fmla="*/ 188 h 232"/>
                <a:gd name="T48" fmla="*/ 211 w 231"/>
                <a:gd name="T49" fmla="*/ 179 h 232"/>
                <a:gd name="T50" fmla="*/ 223 w 231"/>
                <a:gd name="T51" fmla="*/ 160 h 232"/>
                <a:gd name="T52" fmla="*/ 225 w 231"/>
                <a:gd name="T53" fmla="*/ 148 h 232"/>
                <a:gd name="T54" fmla="*/ 229 w 231"/>
                <a:gd name="T55" fmla="*/ 138 h 232"/>
                <a:gd name="T56" fmla="*/ 231 w 231"/>
                <a:gd name="T57" fmla="*/ 116 h 232"/>
                <a:gd name="T58" fmla="*/ 229 w 231"/>
                <a:gd name="T59" fmla="*/ 91 h 232"/>
                <a:gd name="T60" fmla="*/ 223 w 231"/>
                <a:gd name="T61" fmla="*/ 70 h 232"/>
                <a:gd name="T62" fmla="*/ 211 w 231"/>
                <a:gd name="T63" fmla="*/ 50 h 232"/>
                <a:gd name="T64" fmla="*/ 198 w 231"/>
                <a:gd name="T65" fmla="*/ 34 h 232"/>
                <a:gd name="T66" fmla="*/ 179 w 231"/>
                <a:gd name="T67" fmla="*/ 18 h 232"/>
                <a:gd name="T68" fmla="*/ 159 w 231"/>
                <a:gd name="T69" fmla="*/ 8 h 232"/>
                <a:gd name="T70" fmla="*/ 138 w 231"/>
                <a:gd name="T71" fmla="*/ 2 h 232"/>
                <a:gd name="T72" fmla="*/ 116 w 23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2">
                  <a:moveTo>
                    <a:pt x="116" y="0"/>
                  </a:moveTo>
                  <a:lnTo>
                    <a:pt x="91" y="2"/>
                  </a:lnTo>
                  <a:lnTo>
                    <a:pt x="70" y="8"/>
                  </a:lnTo>
                  <a:lnTo>
                    <a:pt x="50" y="18"/>
                  </a:lnTo>
                  <a:lnTo>
                    <a:pt x="34" y="34"/>
                  </a:lnTo>
                  <a:lnTo>
                    <a:pt x="18" y="50"/>
                  </a:lnTo>
                  <a:lnTo>
                    <a:pt x="8" y="70"/>
                  </a:lnTo>
                  <a:lnTo>
                    <a:pt x="1" y="91"/>
                  </a:lnTo>
                  <a:lnTo>
                    <a:pt x="0" y="116"/>
                  </a:lnTo>
                  <a:lnTo>
                    <a:pt x="1" y="138"/>
                  </a:lnTo>
                  <a:lnTo>
                    <a:pt x="8" y="160"/>
                  </a:lnTo>
                  <a:lnTo>
                    <a:pt x="18" y="179"/>
                  </a:lnTo>
                  <a:lnTo>
                    <a:pt x="34" y="198"/>
                  </a:lnTo>
                  <a:lnTo>
                    <a:pt x="50" y="212"/>
                  </a:lnTo>
                  <a:lnTo>
                    <a:pt x="70" y="223"/>
                  </a:lnTo>
                  <a:lnTo>
                    <a:pt x="91" y="229"/>
                  </a:lnTo>
                  <a:lnTo>
                    <a:pt x="116" y="232"/>
                  </a:lnTo>
                  <a:lnTo>
                    <a:pt x="138" y="229"/>
                  </a:lnTo>
                  <a:lnTo>
                    <a:pt x="148" y="225"/>
                  </a:lnTo>
                  <a:lnTo>
                    <a:pt x="159" y="223"/>
                  </a:lnTo>
                  <a:lnTo>
                    <a:pt x="179" y="212"/>
                  </a:lnTo>
                  <a:lnTo>
                    <a:pt x="188" y="204"/>
                  </a:lnTo>
                  <a:lnTo>
                    <a:pt x="198" y="198"/>
                  </a:lnTo>
                  <a:lnTo>
                    <a:pt x="204" y="188"/>
                  </a:lnTo>
                  <a:lnTo>
                    <a:pt x="211" y="179"/>
                  </a:lnTo>
                  <a:lnTo>
                    <a:pt x="223" y="160"/>
                  </a:lnTo>
                  <a:lnTo>
                    <a:pt x="225" y="148"/>
                  </a:lnTo>
                  <a:lnTo>
                    <a:pt x="229" y="138"/>
                  </a:lnTo>
                  <a:lnTo>
                    <a:pt x="231" y="116"/>
                  </a:lnTo>
                  <a:lnTo>
                    <a:pt x="229" y="91"/>
                  </a:lnTo>
                  <a:lnTo>
                    <a:pt x="223" y="70"/>
                  </a:lnTo>
                  <a:lnTo>
                    <a:pt x="211" y="50"/>
                  </a:lnTo>
                  <a:lnTo>
                    <a:pt x="198" y="34"/>
                  </a:lnTo>
                  <a:lnTo>
                    <a:pt x="179" y="18"/>
                  </a:lnTo>
                  <a:lnTo>
                    <a:pt x="159" y="8"/>
                  </a:lnTo>
                  <a:lnTo>
                    <a:pt x="138" y="2"/>
                  </a:lnTo>
                  <a:lnTo>
                    <a:pt x="116" y="0"/>
                  </a:lnTo>
                  <a:close/>
                </a:path>
              </a:pathLst>
            </a:custGeom>
            <a:solidFill>
              <a:srgbClr val="00B05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1" name="Freeform 51">
              <a:extLst>
                <a:ext uri="{FF2B5EF4-FFF2-40B4-BE49-F238E27FC236}">
                  <a16:creationId xmlns:a16="http://schemas.microsoft.com/office/drawing/2014/main" id="{9EFC7798-59C7-736A-17CC-0D7E315E2BDF}"/>
                </a:ext>
              </a:extLst>
            </p:cNvPr>
            <p:cNvSpPr>
              <a:spLocks/>
            </p:cNvSpPr>
            <p:nvPr/>
          </p:nvSpPr>
          <p:spPr bwMode="auto">
            <a:xfrm>
              <a:off x="4013765" y="3540818"/>
              <a:ext cx="92075" cy="92075"/>
            </a:xfrm>
            <a:custGeom>
              <a:avLst/>
              <a:gdLst>
                <a:gd name="T0" fmla="*/ 116 w 231"/>
                <a:gd name="T1" fmla="*/ 0 h 232"/>
                <a:gd name="T2" fmla="*/ 91 w 231"/>
                <a:gd name="T3" fmla="*/ 2 h 232"/>
                <a:gd name="T4" fmla="*/ 70 w 231"/>
                <a:gd name="T5" fmla="*/ 8 h 232"/>
                <a:gd name="T6" fmla="*/ 50 w 231"/>
                <a:gd name="T7" fmla="*/ 18 h 232"/>
                <a:gd name="T8" fmla="*/ 34 w 231"/>
                <a:gd name="T9" fmla="*/ 34 h 232"/>
                <a:gd name="T10" fmla="*/ 18 w 231"/>
                <a:gd name="T11" fmla="*/ 50 h 232"/>
                <a:gd name="T12" fmla="*/ 8 w 231"/>
                <a:gd name="T13" fmla="*/ 70 h 232"/>
                <a:gd name="T14" fmla="*/ 2 w 231"/>
                <a:gd name="T15" fmla="*/ 91 h 232"/>
                <a:gd name="T16" fmla="*/ 0 w 231"/>
                <a:gd name="T17" fmla="*/ 116 h 232"/>
                <a:gd name="T18" fmla="*/ 2 w 231"/>
                <a:gd name="T19" fmla="*/ 138 h 232"/>
                <a:gd name="T20" fmla="*/ 8 w 231"/>
                <a:gd name="T21" fmla="*/ 160 h 232"/>
                <a:gd name="T22" fmla="*/ 18 w 231"/>
                <a:gd name="T23" fmla="*/ 179 h 232"/>
                <a:gd name="T24" fmla="*/ 34 w 231"/>
                <a:gd name="T25" fmla="*/ 198 h 232"/>
                <a:gd name="T26" fmla="*/ 50 w 231"/>
                <a:gd name="T27" fmla="*/ 212 h 232"/>
                <a:gd name="T28" fmla="*/ 70 w 231"/>
                <a:gd name="T29" fmla="*/ 223 h 232"/>
                <a:gd name="T30" fmla="*/ 91 w 231"/>
                <a:gd name="T31" fmla="*/ 229 h 232"/>
                <a:gd name="T32" fmla="*/ 116 w 231"/>
                <a:gd name="T33" fmla="*/ 232 h 232"/>
                <a:gd name="T34" fmla="*/ 138 w 231"/>
                <a:gd name="T35" fmla="*/ 229 h 232"/>
                <a:gd name="T36" fmla="*/ 148 w 231"/>
                <a:gd name="T37" fmla="*/ 225 h 232"/>
                <a:gd name="T38" fmla="*/ 159 w 231"/>
                <a:gd name="T39" fmla="*/ 223 h 232"/>
                <a:gd name="T40" fmla="*/ 179 w 231"/>
                <a:gd name="T41" fmla="*/ 212 h 232"/>
                <a:gd name="T42" fmla="*/ 188 w 231"/>
                <a:gd name="T43" fmla="*/ 204 h 232"/>
                <a:gd name="T44" fmla="*/ 198 w 231"/>
                <a:gd name="T45" fmla="*/ 198 h 232"/>
                <a:gd name="T46" fmla="*/ 204 w 231"/>
                <a:gd name="T47" fmla="*/ 188 h 232"/>
                <a:gd name="T48" fmla="*/ 212 w 231"/>
                <a:gd name="T49" fmla="*/ 179 h 232"/>
                <a:gd name="T50" fmla="*/ 223 w 231"/>
                <a:gd name="T51" fmla="*/ 160 h 232"/>
                <a:gd name="T52" fmla="*/ 225 w 231"/>
                <a:gd name="T53" fmla="*/ 148 h 232"/>
                <a:gd name="T54" fmla="*/ 229 w 231"/>
                <a:gd name="T55" fmla="*/ 138 h 232"/>
                <a:gd name="T56" fmla="*/ 231 w 231"/>
                <a:gd name="T57" fmla="*/ 116 h 232"/>
                <a:gd name="T58" fmla="*/ 229 w 231"/>
                <a:gd name="T59" fmla="*/ 91 h 232"/>
                <a:gd name="T60" fmla="*/ 223 w 231"/>
                <a:gd name="T61" fmla="*/ 70 h 232"/>
                <a:gd name="T62" fmla="*/ 212 w 231"/>
                <a:gd name="T63" fmla="*/ 50 h 232"/>
                <a:gd name="T64" fmla="*/ 198 w 231"/>
                <a:gd name="T65" fmla="*/ 34 h 232"/>
                <a:gd name="T66" fmla="*/ 179 w 231"/>
                <a:gd name="T67" fmla="*/ 18 h 232"/>
                <a:gd name="T68" fmla="*/ 159 w 231"/>
                <a:gd name="T69" fmla="*/ 8 h 232"/>
                <a:gd name="T70" fmla="*/ 138 w 231"/>
                <a:gd name="T71" fmla="*/ 2 h 232"/>
                <a:gd name="T72" fmla="*/ 116 w 23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2">
                  <a:moveTo>
                    <a:pt x="116" y="0"/>
                  </a:moveTo>
                  <a:lnTo>
                    <a:pt x="91" y="2"/>
                  </a:lnTo>
                  <a:lnTo>
                    <a:pt x="70" y="8"/>
                  </a:lnTo>
                  <a:lnTo>
                    <a:pt x="50" y="18"/>
                  </a:lnTo>
                  <a:lnTo>
                    <a:pt x="34" y="34"/>
                  </a:lnTo>
                  <a:lnTo>
                    <a:pt x="18" y="50"/>
                  </a:lnTo>
                  <a:lnTo>
                    <a:pt x="8" y="70"/>
                  </a:lnTo>
                  <a:lnTo>
                    <a:pt x="2" y="91"/>
                  </a:lnTo>
                  <a:lnTo>
                    <a:pt x="0" y="116"/>
                  </a:lnTo>
                  <a:lnTo>
                    <a:pt x="2" y="138"/>
                  </a:lnTo>
                  <a:lnTo>
                    <a:pt x="8" y="160"/>
                  </a:lnTo>
                  <a:lnTo>
                    <a:pt x="18" y="179"/>
                  </a:lnTo>
                  <a:lnTo>
                    <a:pt x="34" y="198"/>
                  </a:lnTo>
                  <a:lnTo>
                    <a:pt x="50" y="212"/>
                  </a:lnTo>
                  <a:lnTo>
                    <a:pt x="70" y="223"/>
                  </a:lnTo>
                  <a:lnTo>
                    <a:pt x="91" y="229"/>
                  </a:lnTo>
                  <a:lnTo>
                    <a:pt x="116" y="232"/>
                  </a:lnTo>
                  <a:lnTo>
                    <a:pt x="138" y="229"/>
                  </a:lnTo>
                  <a:lnTo>
                    <a:pt x="148" y="225"/>
                  </a:lnTo>
                  <a:lnTo>
                    <a:pt x="159" y="223"/>
                  </a:lnTo>
                  <a:lnTo>
                    <a:pt x="179" y="212"/>
                  </a:lnTo>
                  <a:lnTo>
                    <a:pt x="188" y="204"/>
                  </a:lnTo>
                  <a:lnTo>
                    <a:pt x="198" y="198"/>
                  </a:lnTo>
                  <a:lnTo>
                    <a:pt x="204" y="188"/>
                  </a:lnTo>
                  <a:lnTo>
                    <a:pt x="212" y="179"/>
                  </a:lnTo>
                  <a:lnTo>
                    <a:pt x="223" y="160"/>
                  </a:lnTo>
                  <a:lnTo>
                    <a:pt x="225" y="148"/>
                  </a:lnTo>
                  <a:lnTo>
                    <a:pt x="229" y="138"/>
                  </a:lnTo>
                  <a:lnTo>
                    <a:pt x="231" y="116"/>
                  </a:lnTo>
                  <a:lnTo>
                    <a:pt x="229" y="91"/>
                  </a:lnTo>
                  <a:lnTo>
                    <a:pt x="223" y="70"/>
                  </a:lnTo>
                  <a:lnTo>
                    <a:pt x="212" y="50"/>
                  </a:lnTo>
                  <a:lnTo>
                    <a:pt x="198" y="34"/>
                  </a:lnTo>
                  <a:lnTo>
                    <a:pt x="179" y="18"/>
                  </a:lnTo>
                  <a:lnTo>
                    <a:pt x="159" y="8"/>
                  </a:lnTo>
                  <a:lnTo>
                    <a:pt x="138" y="2"/>
                  </a:lnTo>
                  <a:lnTo>
                    <a:pt x="116" y="0"/>
                  </a:lnTo>
                  <a:close/>
                </a:path>
              </a:pathLst>
            </a:custGeom>
            <a:solidFill>
              <a:srgbClr val="00B05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2" name="Freeform 52">
              <a:extLst>
                <a:ext uri="{FF2B5EF4-FFF2-40B4-BE49-F238E27FC236}">
                  <a16:creationId xmlns:a16="http://schemas.microsoft.com/office/drawing/2014/main" id="{D6396C89-F2DD-733F-4E6D-CFDF62BF5E30}"/>
                </a:ext>
              </a:extLst>
            </p:cNvPr>
            <p:cNvSpPr>
              <a:spLocks/>
            </p:cNvSpPr>
            <p:nvPr/>
          </p:nvSpPr>
          <p:spPr bwMode="auto">
            <a:xfrm>
              <a:off x="4613841" y="3431278"/>
              <a:ext cx="92075" cy="92075"/>
            </a:xfrm>
            <a:custGeom>
              <a:avLst/>
              <a:gdLst>
                <a:gd name="T0" fmla="*/ 116 w 231"/>
                <a:gd name="T1" fmla="*/ 0 h 232"/>
                <a:gd name="T2" fmla="*/ 91 w 231"/>
                <a:gd name="T3" fmla="*/ 2 h 232"/>
                <a:gd name="T4" fmla="*/ 70 w 231"/>
                <a:gd name="T5" fmla="*/ 8 h 232"/>
                <a:gd name="T6" fmla="*/ 50 w 231"/>
                <a:gd name="T7" fmla="*/ 18 h 232"/>
                <a:gd name="T8" fmla="*/ 34 w 231"/>
                <a:gd name="T9" fmla="*/ 34 h 232"/>
                <a:gd name="T10" fmla="*/ 17 w 231"/>
                <a:gd name="T11" fmla="*/ 50 h 232"/>
                <a:gd name="T12" fmla="*/ 7 w 231"/>
                <a:gd name="T13" fmla="*/ 70 h 232"/>
                <a:gd name="T14" fmla="*/ 1 w 231"/>
                <a:gd name="T15" fmla="*/ 91 h 232"/>
                <a:gd name="T16" fmla="*/ 0 w 231"/>
                <a:gd name="T17" fmla="*/ 116 h 232"/>
                <a:gd name="T18" fmla="*/ 1 w 231"/>
                <a:gd name="T19" fmla="*/ 138 h 232"/>
                <a:gd name="T20" fmla="*/ 7 w 231"/>
                <a:gd name="T21" fmla="*/ 160 h 232"/>
                <a:gd name="T22" fmla="*/ 17 w 231"/>
                <a:gd name="T23" fmla="*/ 179 h 232"/>
                <a:gd name="T24" fmla="*/ 34 w 231"/>
                <a:gd name="T25" fmla="*/ 198 h 232"/>
                <a:gd name="T26" fmla="*/ 50 w 231"/>
                <a:gd name="T27" fmla="*/ 212 h 232"/>
                <a:gd name="T28" fmla="*/ 70 w 231"/>
                <a:gd name="T29" fmla="*/ 223 h 232"/>
                <a:gd name="T30" fmla="*/ 91 w 231"/>
                <a:gd name="T31" fmla="*/ 229 h 232"/>
                <a:gd name="T32" fmla="*/ 116 w 231"/>
                <a:gd name="T33" fmla="*/ 232 h 232"/>
                <a:gd name="T34" fmla="*/ 138 w 231"/>
                <a:gd name="T35" fmla="*/ 229 h 232"/>
                <a:gd name="T36" fmla="*/ 148 w 231"/>
                <a:gd name="T37" fmla="*/ 225 h 232"/>
                <a:gd name="T38" fmla="*/ 159 w 231"/>
                <a:gd name="T39" fmla="*/ 223 h 232"/>
                <a:gd name="T40" fmla="*/ 179 w 231"/>
                <a:gd name="T41" fmla="*/ 212 h 232"/>
                <a:gd name="T42" fmla="*/ 188 w 231"/>
                <a:gd name="T43" fmla="*/ 204 h 232"/>
                <a:gd name="T44" fmla="*/ 198 w 231"/>
                <a:gd name="T45" fmla="*/ 198 h 232"/>
                <a:gd name="T46" fmla="*/ 204 w 231"/>
                <a:gd name="T47" fmla="*/ 188 h 232"/>
                <a:gd name="T48" fmla="*/ 211 w 231"/>
                <a:gd name="T49" fmla="*/ 179 h 232"/>
                <a:gd name="T50" fmla="*/ 222 w 231"/>
                <a:gd name="T51" fmla="*/ 160 h 232"/>
                <a:gd name="T52" fmla="*/ 225 w 231"/>
                <a:gd name="T53" fmla="*/ 148 h 232"/>
                <a:gd name="T54" fmla="*/ 229 w 231"/>
                <a:gd name="T55" fmla="*/ 138 h 232"/>
                <a:gd name="T56" fmla="*/ 231 w 231"/>
                <a:gd name="T57" fmla="*/ 116 h 232"/>
                <a:gd name="T58" fmla="*/ 229 w 231"/>
                <a:gd name="T59" fmla="*/ 91 h 232"/>
                <a:gd name="T60" fmla="*/ 222 w 231"/>
                <a:gd name="T61" fmla="*/ 70 h 232"/>
                <a:gd name="T62" fmla="*/ 211 w 231"/>
                <a:gd name="T63" fmla="*/ 50 h 232"/>
                <a:gd name="T64" fmla="*/ 198 w 231"/>
                <a:gd name="T65" fmla="*/ 34 h 232"/>
                <a:gd name="T66" fmla="*/ 179 w 231"/>
                <a:gd name="T67" fmla="*/ 18 h 232"/>
                <a:gd name="T68" fmla="*/ 159 w 231"/>
                <a:gd name="T69" fmla="*/ 8 h 232"/>
                <a:gd name="T70" fmla="*/ 138 w 231"/>
                <a:gd name="T71" fmla="*/ 2 h 232"/>
                <a:gd name="T72" fmla="*/ 116 w 23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2">
                  <a:moveTo>
                    <a:pt x="116" y="0"/>
                  </a:moveTo>
                  <a:lnTo>
                    <a:pt x="91" y="2"/>
                  </a:lnTo>
                  <a:lnTo>
                    <a:pt x="70" y="8"/>
                  </a:lnTo>
                  <a:lnTo>
                    <a:pt x="50" y="18"/>
                  </a:lnTo>
                  <a:lnTo>
                    <a:pt x="34" y="34"/>
                  </a:lnTo>
                  <a:lnTo>
                    <a:pt x="17" y="50"/>
                  </a:lnTo>
                  <a:lnTo>
                    <a:pt x="7" y="70"/>
                  </a:lnTo>
                  <a:lnTo>
                    <a:pt x="1" y="91"/>
                  </a:lnTo>
                  <a:lnTo>
                    <a:pt x="0" y="116"/>
                  </a:lnTo>
                  <a:lnTo>
                    <a:pt x="1" y="138"/>
                  </a:lnTo>
                  <a:lnTo>
                    <a:pt x="7" y="160"/>
                  </a:lnTo>
                  <a:lnTo>
                    <a:pt x="17" y="179"/>
                  </a:lnTo>
                  <a:lnTo>
                    <a:pt x="34" y="198"/>
                  </a:lnTo>
                  <a:lnTo>
                    <a:pt x="50" y="212"/>
                  </a:lnTo>
                  <a:lnTo>
                    <a:pt x="70" y="223"/>
                  </a:lnTo>
                  <a:lnTo>
                    <a:pt x="91" y="229"/>
                  </a:lnTo>
                  <a:lnTo>
                    <a:pt x="116" y="232"/>
                  </a:lnTo>
                  <a:lnTo>
                    <a:pt x="138" y="229"/>
                  </a:lnTo>
                  <a:lnTo>
                    <a:pt x="148" y="225"/>
                  </a:lnTo>
                  <a:lnTo>
                    <a:pt x="159" y="223"/>
                  </a:lnTo>
                  <a:lnTo>
                    <a:pt x="179" y="212"/>
                  </a:lnTo>
                  <a:lnTo>
                    <a:pt x="188" y="204"/>
                  </a:lnTo>
                  <a:lnTo>
                    <a:pt x="198" y="198"/>
                  </a:lnTo>
                  <a:lnTo>
                    <a:pt x="204" y="188"/>
                  </a:lnTo>
                  <a:lnTo>
                    <a:pt x="211" y="179"/>
                  </a:lnTo>
                  <a:lnTo>
                    <a:pt x="222" y="160"/>
                  </a:lnTo>
                  <a:lnTo>
                    <a:pt x="225" y="148"/>
                  </a:lnTo>
                  <a:lnTo>
                    <a:pt x="229" y="138"/>
                  </a:lnTo>
                  <a:lnTo>
                    <a:pt x="231" y="116"/>
                  </a:lnTo>
                  <a:lnTo>
                    <a:pt x="229" y="91"/>
                  </a:lnTo>
                  <a:lnTo>
                    <a:pt x="222" y="70"/>
                  </a:lnTo>
                  <a:lnTo>
                    <a:pt x="211" y="50"/>
                  </a:lnTo>
                  <a:lnTo>
                    <a:pt x="198" y="34"/>
                  </a:lnTo>
                  <a:lnTo>
                    <a:pt x="179" y="18"/>
                  </a:lnTo>
                  <a:lnTo>
                    <a:pt x="159" y="8"/>
                  </a:lnTo>
                  <a:lnTo>
                    <a:pt x="138" y="2"/>
                  </a:lnTo>
                  <a:lnTo>
                    <a:pt x="116" y="0"/>
                  </a:lnTo>
                  <a:close/>
                </a:path>
              </a:pathLst>
            </a:custGeom>
            <a:solidFill>
              <a:srgbClr val="00B05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3" name="Freeform 53">
              <a:extLst>
                <a:ext uri="{FF2B5EF4-FFF2-40B4-BE49-F238E27FC236}">
                  <a16:creationId xmlns:a16="http://schemas.microsoft.com/office/drawing/2014/main" id="{3381ACF1-9198-6489-8741-633880314058}"/>
                </a:ext>
              </a:extLst>
            </p:cNvPr>
            <p:cNvSpPr>
              <a:spLocks/>
            </p:cNvSpPr>
            <p:nvPr/>
          </p:nvSpPr>
          <p:spPr bwMode="auto">
            <a:xfrm>
              <a:off x="5205977" y="3245542"/>
              <a:ext cx="92075" cy="92075"/>
            </a:xfrm>
            <a:custGeom>
              <a:avLst/>
              <a:gdLst>
                <a:gd name="T0" fmla="*/ 116 w 231"/>
                <a:gd name="T1" fmla="*/ 0 h 231"/>
                <a:gd name="T2" fmla="*/ 91 w 231"/>
                <a:gd name="T3" fmla="*/ 1 h 231"/>
                <a:gd name="T4" fmla="*/ 70 w 231"/>
                <a:gd name="T5" fmla="*/ 7 h 231"/>
                <a:gd name="T6" fmla="*/ 50 w 231"/>
                <a:gd name="T7" fmla="*/ 17 h 231"/>
                <a:gd name="T8" fmla="*/ 34 w 231"/>
                <a:gd name="T9" fmla="*/ 33 h 231"/>
                <a:gd name="T10" fmla="*/ 17 w 231"/>
                <a:gd name="T11" fmla="*/ 50 h 231"/>
                <a:gd name="T12" fmla="*/ 7 w 231"/>
                <a:gd name="T13" fmla="*/ 69 h 231"/>
                <a:gd name="T14" fmla="*/ 1 w 231"/>
                <a:gd name="T15" fmla="*/ 91 h 231"/>
                <a:gd name="T16" fmla="*/ 0 w 231"/>
                <a:gd name="T17" fmla="*/ 115 h 231"/>
                <a:gd name="T18" fmla="*/ 1 w 231"/>
                <a:gd name="T19" fmla="*/ 138 h 231"/>
                <a:gd name="T20" fmla="*/ 7 w 231"/>
                <a:gd name="T21" fmla="*/ 159 h 231"/>
                <a:gd name="T22" fmla="*/ 17 w 231"/>
                <a:gd name="T23" fmla="*/ 179 h 231"/>
                <a:gd name="T24" fmla="*/ 34 w 231"/>
                <a:gd name="T25" fmla="*/ 197 h 231"/>
                <a:gd name="T26" fmla="*/ 50 w 231"/>
                <a:gd name="T27" fmla="*/ 211 h 231"/>
                <a:gd name="T28" fmla="*/ 70 w 231"/>
                <a:gd name="T29" fmla="*/ 222 h 231"/>
                <a:gd name="T30" fmla="*/ 91 w 231"/>
                <a:gd name="T31" fmla="*/ 229 h 231"/>
                <a:gd name="T32" fmla="*/ 116 w 231"/>
                <a:gd name="T33" fmla="*/ 231 h 231"/>
                <a:gd name="T34" fmla="*/ 138 w 231"/>
                <a:gd name="T35" fmla="*/ 229 h 231"/>
                <a:gd name="T36" fmla="*/ 148 w 231"/>
                <a:gd name="T37" fmla="*/ 225 h 231"/>
                <a:gd name="T38" fmla="*/ 159 w 231"/>
                <a:gd name="T39" fmla="*/ 222 h 231"/>
                <a:gd name="T40" fmla="*/ 179 w 231"/>
                <a:gd name="T41" fmla="*/ 211 h 231"/>
                <a:gd name="T42" fmla="*/ 188 w 231"/>
                <a:gd name="T43" fmla="*/ 204 h 231"/>
                <a:gd name="T44" fmla="*/ 198 w 231"/>
                <a:gd name="T45" fmla="*/ 197 h 231"/>
                <a:gd name="T46" fmla="*/ 204 w 231"/>
                <a:gd name="T47" fmla="*/ 188 h 231"/>
                <a:gd name="T48" fmla="*/ 211 w 231"/>
                <a:gd name="T49" fmla="*/ 179 h 231"/>
                <a:gd name="T50" fmla="*/ 222 w 231"/>
                <a:gd name="T51" fmla="*/ 159 h 231"/>
                <a:gd name="T52" fmla="*/ 225 w 231"/>
                <a:gd name="T53" fmla="*/ 148 h 231"/>
                <a:gd name="T54" fmla="*/ 229 w 231"/>
                <a:gd name="T55" fmla="*/ 138 h 231"/>
                <a:gd name="T56" fmla="*/ 231 w 231"/>
                <a:gd name="T57" fmla="*/ 115 h 231"/>
                <a:gd name="T58" fmla="*/ 229 w 231"/>
                <a:gd name="T59" fmla="*/ 91 h 231"/>
                <a:gd name="T60" fmla="*/ 222 w 231"/>
                <a:gd name="T61" fmla="*/ 69 h 231"/>
                <a:gd name="T62" fmla="*/ 211 w 231"/>
                <a:gd name="T63" fmla="*/ 50 h 231"/>
                <a:gd name="T64" fmla="*/ 198 w 231"/>
                <a:gd name="T65" fmla="*/ 33 h 231"/>
                <a:gd name="T66" fmla="*/ 179 w 231"/>
                <a:gd name="T67" fmla="*/ 17 h 231"/>
                <a:gd name="T68" fmla="*/ 159 w 231"/>
                <a:gd name="T69" fmla="*/ 7 h 231"/>
                <a:gd name="T70" fmla="*/ 138 w 231"/>
                <a:gd name="T71" fmla="*/ 1 h 231"/>
                <a:gd name="T72" fmla="*/ 116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6" y="0"/>
                  </a:moveTo>
                  <a:lnTo>
                    <a:pt x="91" y="1"/>
                  </a:lnTo>
                  <a:lnTo>
                    <a:pt x="70" y="7"/>
                  </a:lnTo>
                  <a:lnTo>
                    <a:pt x="50" y="17"/>
                  </a:lnTo>
                  <a:lnTo>
                    <a:pt x="34" y="33"/>
                  </a:lnTo>
                  <a:lnTo>
                    <a:pt x="17" y="50"/>
                  </a:lnTo>
                  <a:lnTo>
                    <a:pt x="7" y="69"/>
                  </a:lnTo>
                  <a:lnTo>
                    <a:pt x="1" y="91"/>
                  </a:lnTo>
                  <a:lnTo>
                    <a:pt x="0" y="115"/>
                  </a:lnTo>
                  <a:lnTo>
                    <a:pt x="1" y="138"/>
                  </a:lnTo>
                  <a:lnTo>
                    <a:pt x="7" y="159"/>
                  </a:lnTo>
                  <a:lnTo>
                    <a:pt x="17" y="179"/>
                  </a:lnTo>
                  <a:lnTo>
                    <a:pt x="34" y="197"/>
                  </a:lnTo>
                  <a:lnTo>
                    <a:pt x="50" y="211"/>
                  </a:lnTo>
                  <a:lnTo>
                    <a:pt x="70" y="222"/>
                  </a:lnTo>
                  <a:lnTo>
                    <a:pt x="91" y="229"/>
                  </a:lnTo>
                  <a:lnTo>
                    <a:pt x="116" y="231"/>
                  </a:lnTo>
                  <a:lnTo>
                    <a:pt x="138" y="229"/>
                  </a:lnTo>
                  <a:lnTo>
                    <a:pt x="148" y="225"/>
                  </a:lnTo>
                  <a:lnTo>
                    <a:pt x="159" y="222"/>
                  </a:lnTo>
                  <a:lnTo>
                    <a:pt x="179" y="211"/>
                  </a:lnTo>
                  <a:lnTo>
                    <a:pt x="188" y="204"/>
                  </a:lnTo>
                  <a:lnTo>
                    <a:pt x="198" y="197"/>
                  </a:lnTo>
                  <a:lnTo>
                    <a:pt x="204" y="188"/>
                  </a:lnTo>
                  <a:lnTo>
                    <a:pt x="211" y="179"/>
                  </a:lnTo>
                  <a:lnTo>
                    <a:pt x="222" y="159"/>
                  </a:lnTo>
                  <a:lnTo>
                    <a:pt x="225" y="148"/>
                  </a:lnTo>
                  <a:lnTo>
                    <a:pt x="229" y="138"/>
                  </a:lnTo>
                  <a:lnTo>
                    <a:pt x="231" y="115"/>
                  </a:lnTo>
                  <a:lnTo>
                    <a:pt x="229" y="91"/>
                  </a:lnTo>
                  <a:lnTo>
                    <a:pt x="222" y="69"/>
                  </a:lnTo>
                  <a:lnTo>
                    <a:pt x="211" y="50"/>
                  </a:lnTo>
                  <a:lnTo>
                    <a:pt x="198" y="33"/>
                  </a:lnTo>
                  <a:lnTo>
                    <a:pt x="179" y="17"/>
                  </a:lnTo>
                  <a:lnTo>
                    <a:pt x="159" y="7"/>
                  </a:lnTo>
                  <a:lnTo>
                    <a:pt x="138" y="1"/>
                  </a:lnTo>
                  <a:lnTo>
                    <a:pt x="116" y="0"/>
                  </a:lnTo>
                  <a:close/>
                </a:path>
              </a:pathLst>
            </a:custGeom>
            <a:solidFill>
              <a:srgbClr val="00B05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4" name="Freeform 54">
              <a:extLst>
                <a:ext uri="{FF2B5EF4-FFF2-40B4-BE49-F238E27FC236}">
                  <a16:creationId xmlns:a16="http://schemas.microsoft.com/office/drawing/2014/main" id="{F41FE81F-CEB3-0ECC-77BA-6834FF88FA80}"/>
                </a:ext>
              </a:extLst>
            </p:cNvPr>
            <p:cNvSpPr>
              <a:spLocks/>
            </p:cNvSpPr>
            <p:nvPr/>
          </p:nvSpPr>
          <p:spPr bwMode="auto">
            <a:xfrm>
              <a:off x="2235765" y="5017194"/>
              <a:ext cx="92075" cy="92075"/>
            </a:xfrm>
            <a:custGeom>
              <a:avLst/>
              <a:gdLst>
                <a:gd name="T0" fmla="*/ 116 w 231"/>
                <a:gd name="T1" fmla="*/ 0 h 231"/>
                <a:gd name="T2" fmla="*/ 91 w 231"/>
                <a:gd name="T3" fmla="*/ 1 h 231"/>
                <a:gd name="T4" fmla="*/ 70 w 231"/>
                <a:gd name="T5" fmla="*/ 8 h 231"/>
                <a:gd name="T6" fmla="*/ 50 w 231"/>
                <a:gd name="T7" fmla="*/ 18 h 231"/>
                <a:gd name="T8" fmla="*/ 34 w 231"/>
                <a:gd name="T9" fmla="*/ 34 h 231"/>
                <a:gd name="T10" fmla="*/ 18 w 231"/>
                <a:gd name="T11" fmla="*/ 50 h 231"/>
                <a:gd name="T12" fmla="*/ 8 w 231"/>
                <a:gd name="T13" fmla="*/ 70 h 231"/>
                <a:gd name="T14" fmla="*/ 1 w 231"/>
                <a:gd name="T15" fmla="*/ 91 h 231"/>
                <a:gd name="T16" fmla="*/ 0 w 231"/>
                <a:gd name="T17" fmla="*/ 116 h 231"/>
                <a:gd name="T18" fmla="*/ 1 w 231"/>
                <a:gd name="T19" fmla="*/ 138 h 231"/>
                <a:gd name="T20" fmla="*/ 8 w 231"/>
                <a:gd name="T21" fmla="*/ 159 h 231"/>
                <a:gd name="T22" fmla="*/ 18 w 231"/>
                <a:gd name="T23" fmla="*/ 179 h 231"/>
                <a:gd name="T24" fmla="*/ 34 w 231"/>
                <a:gd name="T25" fmla="*/ 198 h 231"/>
                <a:gd name="T26" fmla="*/ 50 w 231"/>
                <a:gd name="T27" fmla="*/ 211 h 231"/>
                <a:gd name="T28" fmla="*/ 70 w 231"/>
                <a:gd name="T29" fmla="*/ 223 h 231"/>
                <a:gd name="T30" fmla="*/ 91 w 231"/>
                <a:gd name="T31" fmla="*/ 229 h 231"/>
                <a:gd name="T32" fmla="*/ 116 w 231"/>
                <a:gd name="T33" fmla="*/ 231 h 231"/>
                <a:gd name="T34" fmla="*/ 138 w 231"/>
                <a:gd name="T35" fmla="*/ 229 h 231"/>
                <a:gd name="T36" fmla="*/ 148 w 231"/>
                <a:gd name="T37" fmla="*/ 225 h 231"/>
                <a:gd name="T38" fmla="*/ 159 w 231"/>
                <a:gd name="T39" fmla="*/ 223 h 231"/>
                <a:gd name="T40" fmla="*/ 179 w 231"/>
                <a:gd name="T41" fmla="*/ 211 h 231"/>
                <a:gd name="T42" fmla="*/ 188 w 231"/>
                <a:gd name="T43" fmla="*/ 204 h 231"/>
                <a:gd name="T44" fmla="*/ 198 w 231"/>
                <a:gd name="T45" fmla="*/ 198 h 231"/>
                <a:gd name="T46" fmla="*/ 204 w 231"/>
                <a:gd name="T47" fmla="*/ 188 h 231"/>
                <a:gd name="T48" fmla="*/ 212 w 231"/>
                <a:gd name="T49" fmla="*/ 179 h 231"/>
                <a:gd name="T50" fmla="*/ 223 w 231"/>
                <a:gd name="T51" fmla="*/ 159 h 231"/>
                <a:gd name="T52" fmla="*/ 225 w 231"/>
                <a:gd name="T53" fmla="*/ 148 h 231"/>
                <a:gd name="T54" fmla="*/ 229 w 231"/>
                <a:gd name="T55" fmla="*/ 138 h 231"/>
                <a:gd name="T56" fmla="*/ 231 w 231"/>
                <a:gd name="T57" fmla="*/ 116 h 231"/>
                <a:gd name="T58" fmla="*/ 229 w 231"/>
                <a:gd name="T59" fmla="*/ 91 h 231"/>
                <a:gd name="T60" fmla="*/ 223 w 231"/>
                <a:gd name="T61" fmla="*/ 70 h 231"/>
                <a:gd name="T62" fmla="*/ 212 w 231"/>
                <a:gd name="T63" fmla="*/ 50 h 231"/>
                <a:gd name="T64" fmla="*/ 198 w 231"/>
                <a:gd name="T65" fmla="*/ 34 h 231"/>
                <a:gd name="T66" fmla="*/ 179 w 231"/>
                <a:gd name="T67" fmla="*/ 18 h 231"/>
                <a:gd name="T68" fmla="*/ 159 w 231"/>
                <a:gd name="T69" fmla="*/ 8 h 231"/>
                <a:gd name="T70" fmla="*/ 138 w 231"/>
                <a:gd name="T71" fmla="*/ 1 h 231"/>
                <a:gd name="T72" fmla="*/ 116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6" y="0"/>
                  </a:moveTo>
                  <a:lnTo>
                    <a:pt x="91" y="1"/>
                  </a:lnTo>
                  <a:lnTo>
                    <a:pt x="70" y="8"/>
                  </a:lnTo>
                  <a:lnTo>
                    <a:pt x="50" y="18"/>
                  </a:lnTo>
                  <a:lnTo>
                    <a:pt x="34" y="34"/>
                  </a:lnTo>
                  <a:lnTo>
                    <a:pt x="18" y="50"/>
                  </a:lnTo>
                  <a:lnTo>
                    <a:pt x="8" y="70"/>
                  </a:lnTo>
                  <a:lnTo>
                    <a:pt x="1" y="91"/>
                  </a:lnTo>
                  <a:lnTo>
                    <a:pt x="0" y="116"/>
                  </a:lnTo>
                  <a:lnTo>
                    <a:pt x="1" y="138"/>
                  </a:lnTo>
                  <a:lnTo>
                    <a:pt x="8" y="159"/>
                  </a:lnTo>
                  <a:lnTo>
                    <a:pt x="18" y="179"/>
                  </a:lnTo>
                  <a:lnTo>
                    <a:pt x="34" y="198"/>
                  </a:lnTo>
                  <a:lnTo>
                    <a:pt x="50" y="211"/>
                  </a:lnTo>
                  <a:lnTo>
                    <a:pt x="70" y="223"/>
                  </a:lnTo>
                  <a:lnTo>
                    <a:pt x="91" y="229"/>
                  </a:lnTo>
                  <a:lnTo>
                    <a:pt x="116" y="231"/>
                  </a:lnTo>
                  <a:lnTo>
                    <a:pt x="138" y="229"/>
                  </a:lnTo>
                  <a:lnTo>
                    <a:pt x="148" y="225"/>
                  </a:lnTo>
                  <a:lnTo>
                    <a:pt x="159" y="223"/>
                  </a:lnTo>
                  <a:lnTo>
                    <a:pt x="179" y="211"/>
                  </a:lnTo>
                  <a:lnTo>
                    <a:pt x="188" y="204"/>
                  </a:lnTo>
                  <a:lnTo>
                    <a:pt x="198" y="198"/>
                  </a:lnTo>
                  <a:lnTo>
                    <a:pt x="204" y="188"/>
                  </a:lnTo>
                  <a:lnTo>
                    <a:pt x="212" y="179"/>
                  </a:lnTo>
                  <a:lnTo>
                    <a:pt x="223" y="159"/>
                  </a:lnTo>
                  <a:lnTo>
                    <a:pt x="225" y="148"/>
                  </a:lnTo>
                  <a:lnTo>
                    <a:pt x="229" y="138"/>
                  </a:lnTo>
                  <a:lnTo>
                    <a:pt x="231" y="116"/>
                  </a:lnTo>
                  <a:lnTo>
                    <a:pt x="229" y="91"/>
                  </a:lnTo>
                  <a:lnTo>
                    <a:pt x="223" y="70"/>
                  </a:lnTo>
                  <a:lnTo>
                    <a:pt x="212" y="50"/>
                  </a:lnTo>
                  <a:lnTo>
                    <a:pt x="198" y="34"/>
                  </a:lnTo>
                  <a:lnTo>
                    <a:pt x="179" y="18"/>
                  </a:lnTo>
                  <a:lnTo>
                    <a:pt x="159" y="8"/>
                  </a:lnTo>
                  <a:lnTo>
                    <a:pt x="138" y="1"/>
                  </a:lnTo>
                  <a:lnTo>
                    <a:pt x="116" y="0"/>
                  </a:lnTo>
                  <a:close/>
                </a:path>
              </a:pathLst>
            </a:custGeom>
            <a:solidFill>
              <a:srgbClr val="C0000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5" name="Freeform 55">
              <a:extLst>
                <a:ext uri="{FF2B5EF4-FFF2-40B4-BE49-F238E27FC236}">
                  <a16:creationId xmlns:a16="http://schemas.microsoft.com/office/drawing/2014/main" id="{232E4C82-DDF0-AE51-3624-E276AB131458}"/>
                </a:ext>
              </a:extLst>
            </p:cNvPr>
            <p:cNvSpPr>
              <a:spLocks/>
            </p:cNvSpPr>
            <p:nvPr/>
          </p:nvSpPr>
          <p:spPr bwMode="auto">
            <a:xfrm>
              <a:off x="2829493" y="4864794"/>
              <a:ext cx="92075" cy="92075"/>
            </a:xfrm>
            <a:custGeom>
              <a:avLst/>
              <a:gdLst>
                <a:gd name="T0" fmla="*/ 116 w 231"/>
                <a:gd name="T1" fmla="*/ 0 h 231"/>
                <a:gd name="T2" fmla="*/ 91 w 231"/>
                <a:gd name="T3" fmla="*/ 1 h 231"/>
                <a:gd name="T4" fmla="*/ 70 w 231"/>
                <a:gd name="T5" fmla="*/ 7 h 231"/>
                <a:gd name="T6" fmla="*/ 50 w 231"/>
                <a:gd name="T7" fmla="*/ 17 h 231"/>
                <a:gd name="T8" fmla="*/ 34 w 231"/>
                <a:gd name="T9" fmla="*/ 34 h 231"/>
                <a:gd name="T10" fmla="*/ 18 w 231"/>
                <a:gd name="T11" fmla="*/ 50 h 231"/>
                <a:gd name="T12" fmla="*/ 8 w 231"/>
                <a:gd name="T13" fmla="*/ 70 h 231"/>
                <a:gd name="T14" fmla="*/ 2 w 231"/>
                <a:gd name="T15" fmla="*/ 91 h 231"/>
                <a:gd name="T16" fmla="*/ 0 w 231"/>
                <a:gd name="T17" fmla="*/ 116 h 231"/>
                <a:gd name="T18" fmla="*/ 2 w 231"/>
                <a:gd name="T19" fmla="*/ 138 h 231"/>
                <a:gd name="T20" fmla="*/ 8 w 231"/>
                <a:gd name="T21" fmla="*/ 159 h 231"/>
                <a:gd name="T22" fmla="*/ 18 w 231"/>
                <a:gd name="T23" fmla="*/ 179 h 231"/>
                <a:gd name="T24" fmla="*/ 34 w 231"/>
                <a:gd name="T25" fmla="*/ 198 h 231"/>
                <a:gd name="T26" fmla="*/ 50 w 231"/>
                <a:gd name="T27" fmla="*/ 211 h 231"/>
                <a:gd name="T28" fmla="*/ 70 w 231"/>
                <a:gd name="T29" fmla="*/ 223 h 231"/>
                <a:gd name="T30" fmla="*/ 91 w 231"/>
                <a:gd name="T31" fmla="*/ 229 h 231"/>
                <a:gd name="T32" fmla="*/ 116 w 231"/>
                <a:gd name="T33" fmla="*/ 231 h 231"/>
                <a:gd name="T34" fmla="*/ 138 w 231"/>
                <a:gd name="T35" fmla="*/ 229 h 231"/>
                <a:gd name="T36" fmla="*/ 148 w 231"/>
                <a:gd name="T37" fmla="*/ 225 h 231"/>
                <a:gd name="T38" fmla="*/ 159 w 231"/>
                <a:gd name="T39" fmla="*/ 223 h 231"/>
                <a:gd name="T40" fmla="*/ 179 w 231"/>
                <a:gd name="T41" fmla="*/ 211 h 231"/>
                <a:gd name="T42" fmla="*/ 188 w 231"/>
                <a:gd name="T43" fmla="*/ 204 h 231"/>
                <a:gd name="T44" fmla="*/ 198 w 231"/>
                <a:gd name="T45" fmla="*/ 198 h 231"/>
                <a:gd name="T46" fmla="*/ 204 w 231"/>
                <a:gd name="T47" fmla="*/ 188 h 231"/>
                <a:gd name="T48" fmla="*/ 212 w 231"/>
                <a:gd name="T49" fmla="*/ 179 h 231"/>
                <a:gd name="T50" fmla="*/ 223 w 231"/>
                <a:gd name="T51" fmla="*/ 159 h 231"/>
                <a:gd name="T52" fmla="*/ 225 w 231"/>
                <a:gd name="T53" fmla="*/ 148 h 231"/>
                <a:gd name="T54" fmla="*/ 229 w 231"/>
                <a:gd name="T55" fmla="*/ 138 h 231"/>
                <a:gd name="T56" fmla="*/ 231 w 231"/>
                <a:gd name="T57" fmla="*/ 116 h 231"/>
                <a:gd name="T58" fmla="*/ 229 w 231"/>
                <a:gd name="T59" fmla="*/ 91 h 231"/>
                <a:gd name="T60" fmla="*/ 223 w 231"/>
                <a:gd name="T61" fmla="*/ 70 h 231"/>
                <a:gd name="T62" fmla="*/ 212 w 231"/>
                <a:gd name="T63" fmla="*/ 50 h 231"/>
                <a:gd name="T64" fmla="*/ 198 w 231"/>
                <a:gd name="T65" fmla="*/ 34 h 231"/>
                <a:gd name="T66" fmla="*/ 179 w 231"/>
                <a:gd name="T67" fmla="*/ 17 h 231"/>
                <a:gd name="T68" fmla="*/ 159 w 231"/>
                <a:gd name="T69" fmla="*/ 7 h 231"/>
                <a:gd name="T70" fmla="*/ 138 w 231"/>
                <a:gd name="T71" fmla="*/ 1 h 231"/>
                <a:gd name="T72" fmla="*/ 116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6" y="0"/>
                  </a:moveTo>
                  <a:lnTo>
                    <a:pt x="91" y="1"/>
                  </a:lnTo>
                  <a:lnTo>
                    <a:pt x="70" y="7"/>
                  </a:lnTo>
                  <a:lnTo>
                    <a:pt x="50" y="17"/>
                  </a:lnTo>
                  <a:lnTo>
                    <a:pt x="34" y="34"/>
                  </a:lnTo>
                  <a:lnTo>
                    <a:pt x="18" y="50"/>
                  </a:lnTo>
                  <a:lnTo>
                    <a:pt x="8" y="70"/>
                  </a:lnTo>
                  <a:lnTo>
                    <a:pt x="2" y="91"/>
                  </a:lnTo>
                  <a:lnTo>
                    <a:pt x="0" y="116"/>
                  </a:lnTo>
                  <a:lnTo>
                    <a:pt x="2" y="138"/>
                  </a:lnTo>
                  <a:lnTo>
                    <a:pt x="8" y="159"/>
                  </a:lnTo>
                  <a:lnTo>
                    <a:pt x="18" y="179"/>
                  </a:lnTo>
                  <a:lnTo>
                    <a:pt x="34" y="198"/>
                  </a:lnTo>
                  <a:lnTo>
                    <a:pt x="50" y="211"/>
                  </a:lnTo>
                  <a:lnTo>
                    <a:pt x="70" y="223"/>
                  </a:lnTo>
                  <a:lnTo>
                    <a:pt x="91" y="229"/>
                  </a:lnTo>
                  <a:lnTo>
                    <a:pt x="116" y="231"/>
                  </a:lnTo>
                  <a:lnTo>
                    <a:pt x="138" y="229"/>
                  </a:lnTo>
                  <a:lnTo>
                    <a:pt x="148" y="225"/>
                  </a:lnTo>
                  <a:lnTo>
                    <a:pt x="159" y="223"/>
                  </a:lnTo>
                  <a:lnTo>
                    <a:pt x="179" y="211"/>
                  </a:lnTo>
                  <a:lnTo>
                    <a:pt x="188" y="204"/>
                  </a:lnTo>
                  <a:lnTo>
                    <a:pt x="198" y="198"/>
                  </a:lnTo>
                  <a:lnTo>
                    <a:pt x="204" y="188"/>
                  </a:lnTo>
                  <a:lnTo>
                    <a:pt x="212" y="179"/>
                  </a:lnTo>
                  <a:lnTo>
                    <a:pt x="223" y="159"/>
                  </a:lnTo>
                  <a:lnTo>
                    <a:pt x="225" y="148"/>
                  </a:lnTo>
                  <a:lnTo>
                    <a:pt x="229" y="138"/>
                  </a:lnTo>
                  <a:lnTo>
                    <a:pt x="231" y="116"/>
                  </a:lnTo>
                  <a:lnTo>
                    <a:pt x="229" y="91"/>
                  </a:lnTo>
                  <a:lnTo>
                    <a:pt x="223" y="70"/>
                  </a:lnTo>
                  <a:lnTo>
                    <a:pt x="212" y="50"/>
                  </a:lnTo>
                  <a:lnTo>
                    <a:pt x="198" y="34"/>
                  </a:lnTo>
                  <a:lnTo>
                    <a:pt x="179" y="17"/>
                  </a:lnTo>
                  <a:lnTo>
                    <a:pt x="159" y="7"/>
                  </a:lnTo>
                  <a:lnTo>
                    <a:pt x="138" y="1"/>
                  </a:lnTo>
                  <a:lnTo>
                    <a:pt x="116" y="0"/>
                  </a:lnTo>
                  <a:close/>
                </a:path>
              </a:pathLst>
            </a:custGeom>
            <a:solidFill>
              <a:srgbClr val="C0000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6" name="Freeform 56">
              <a:extLst>
                <a:ext uri="{FF2B5EF4-FFF2-40B4-BE49-F238E27FC236}">
                  <a16:creationId xmlns:a16="http://schemas.microsoft.com/office/drawing/2014/main" id="{A62D30A2-94E6-BC50-BB6A-FE4950F1394E}"/>
                </a:ext>
              </a:extLst>
            </p:cNvPr>
            <p:cNvSpPr>
              <a:spLocks/>
            </p:cNvSpPr>
            <p:nvPr/>
          </p:nvSpPr>
          <p:spPr bwMode="auto">
            <a:xfrm>
              <a:off x="3420041" y="4601266"/>
              <a:ext cx="92075" cy="92075"/>
            </a:xfrm>
            <a:custGeom>
              <a:avLst/>
              <a:gdLst>
                <a:gd name="T0" fmla="*/ 116 w 231"/>
                <a:gd name="T1" fmla="*/ 0 h 231"/>
                <a:gd name="T2" fmla="*/ 91 w 231"/>
                <a:gd name="T3" fmla="*/ 1 h 231"/>
                <a:gd name="T4" fmla="*/ 70 w 231"/>
                <a:gd name="T5" fmla="*/ 7 h 231"/>
                <a:gd name="T6" fmla="*/ 50 w 231"/>
                <a:gd name="T7" fmla="*/ 17 h 231"/>
                <a:gd name="T8" fmla="*/ 34 w 231"/>
                <a:gd name="T9" fmla="*/ 33 h 231"/>
                <a:gd name="T10" fmla="*/ 18 w 231"/>
                <a:gd name="T11" fmla="*/ 49 h 231"/>
                <a:gd name="T12" fmla="*/ 8 w 231"/>
                <a:gd name="T13" fmla="*/ 69 h 231"/>
                <a:gd name="T14" fmla="*/ 2 w 231"/>
                <a:gd name="T15" fmla="*/ 90 h 231"/>
                <a:gd name="T16" fmla="*/ 0 w 231"/>
                <a:gd name="T17" fmla="*/ 115 h 231"/>
                <a:gd name="T18" fmla="*/ 2 w 231"/>
                <a:gd name="T19" fmla="*/ 138 h 231"/>
                <a:gd name="T20" fmla="*/ 8 w 231"/>
                <a:gd name="T21" fmla="*/ 159 h 231"/>
                <a:gd name="T22" fmla="*/ 18 w 231"/>
                <a:gd name="T23" fmla="*/ 179 h 231"/>
                <a:gd name="T24" fmla="*/ 34 w 231"/>
                <a:gd name="T25" fmla="*/ 197 h 231"/>
                <a:gd name="T26" fmla="*/ 50 w 231"/>
                <a:gd name="T27" fmla="*/ 211 h 231"/>
                <a:gd name="T28" fmla="*/ 70 w 231"/>
                <a:gd name="T29" fmla="*/ 222 h 231"/>
                <a:gd name="T30" fmla="*/ 91 w 231"/>
                <a:gd name="T31" fmla="*/ 228 h 231"/>
                <a:gd name="T32" fmla="*/ 116 w 231"/>
                <a:gd name="T33" fmla="*/ 231 h 231"/>
                <a:gd name="T34" fmla="*/ 138 w 231"/>
                <a:gd name="T35" fmla="*/ 228 h 231"/>
                <a:gd name="T36" fmla="*/ 148 w 231"/>
                <a:gd name="T37" fmla="*/ 225 h 231"/>
                <a:gd name="T38" fmla="*/ 159 w 231"/>
                <a:gd name="T39" fmla="*/ 222 h 231"/>
                <a:gd name="T40" fmla="*/ 179 w 231"/>
                <a:gd name="T41" fmla="*/ 211 h 231"/>
                <a:gd name="T42" fmla="*/ 188 w 231"/>
                <a:gd name="T43" fmla="*/ 203 h 231"/>
                <a:gd name="T44" fmla="*/ 198 w 231"/>
                <a:gd name="T45" fmla="*/ 197 h 231"/>
                <a:gd name="T46" fmla="*/ 204 w 231"/>
                <a:gd name="T47" fmla="*/ 187 h 231"/>
                <a:gd name="T48" fmla="*/ 212 w 231"/>
                <a:gd name="T49" fmla="*/ 179 h 231"/>
                <a:gd name="T50" fmla="*/ 223 w 231"/>
                <a:gd name="T51" fmla="*/ 159 h 231"/>
                <a:gd name="T52" fmla="*/ 225 w 231"/>
                <a:gd name="T53" fmla="*/ 148 h 231"/>
                <a:gd name="T54" fmla="*/ 229 w 231"/>
                <a:gd name="T55" fmla="*/ 138 h 231"/>
                <a:gd name="T56" fmla="*/ 231 w 231"/>
                <a:gd name="T57" fmla="*/ 115 h 231"/>
                <a:gd name="T58" fmla="*/ 229 w 231"/>
                <a:gd name="T59" fmla="*/ 90 h 231"/>
                <a:gd name="T60" fmla="*/ 223 w 231"/>
                <a:gd name="T61" fmla="*/ 69 h 231"/>
                <a:gd name="T62" fmla="*/ 212 w 231"/>
                <a:gd name="T63" fmla="*/ 49 h 231"/>
                <a:gd name="T64" fmla="*/ 198 w 231"/>
                <a:gd name="T65" fmla="*/ 33 h 231"/>
                <a:gd name="T66" fmla="*/ 179 w 231"/>
                <a:gd name="T67" fmla="*/ 17 h 231"/>
                <a:gd name="T68" fmla="*/ 159 w 231"/>
                <a:gd name="T69" fmla="*/ 7 h 231"/>
                <a:gd name="T70" fmla="*/ 138 w 231"/>
                <a:gd name="T71" fmla="*/ 1 h 231"/>
                <a:gd name="T72" fmla="*/ 116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6" y="0"/>
                  </a:moveTo>
                  <a:lnTo>
                    <a:pt x="91" y="1"/>
                  </a:lnTo>
                  <a:lnTo>
                    <a:pt x="70" y="7"/>
                  </a:lnTo>
                  <a:lnTo>
                    <a:pt x="50" y="17"/>
                  </a:lnTo>
                  <a:lnTo>
                    <a:pt x="34" y="33"/>
                  </a:lnTo>
                  <a:lnTo>
                    <a:pt x="18" y="49"/>
                  </a:lnTo>
                  <a:lnTo>
                    <a:pt x="8" y="69"/>
                  </a:lnTo>
                  <a:lnTo>
                    <a:pt x="2" y="90"/>
                  </a:lnTo>
                  <a:lnTo>
                    <a:pt x="0" y="115"/>
                  </a:lnTo>
                  <a:lnTo>
                    <a:pt x="2" y="138"/>
                  </a:lnTo>
                  <a:lnTo>
                    <a:pt x="8" y="159"/>
                  </a:lnTo>
                  <a:lnTo>
                    <a:pt x="18" y="179"/>
                  </a:lnTo>
                  <a:lnTo>
                    <a:pt x="34" y="197"/>
                  </a:lnTo>
                  <a:lnTo>
                    <a:pt x="50" y="211"/>
                  </a:lnTo>
                  <a:lnTo>
                    <a:pt x="70" y="222"/>
                  </a:lnTo>
                  <a:lnTo>
                    <a:pt x="91" y="228"/>
                  </a:lnTo>
                  <a:lnTo>
                    <a:pt x="116" y="231"/>
                  </a:lnTo>
                  <a:lnTo>
                    <a:pt x="138" y="228"/>
                  </a:lnTo>
                  <a:lnTo>
                    <a:pt x="148" y="225"/>
                  </a:lnTo>
                  <a:lnTo>
                    <a:pt x="159" y="222"/>
                  </a:lnTo>
                  <a:lnTo>
                    <a:pt x="179" y="211"/>
                  </a:lnTo>
                  <a:lnTo>
                    <a:pt x="188" y="203"/>
                  </a:lnTo>
                  <a:lnTo>
                    <a:pt x="198" y="197"/>
                  </a:lnTo>
                  <a:lnTo>
                    <a:pt x="204" y="187"/>
                  </a:lnTo>
                  <a:lnTo>
                    <a:pt x="212" y="179"/>
                  </a:lnTo>
                  <a:lnTo>
                    <a:pt x="223" y="159"/>
                  </a:lnTo>
                  <a:lnTo>
                    <a:pt x="225" y="148"/>
                  </a:lnTo>
                  <a:lnTo>
                    <a:pt x="229" y="138"/>
                  </a:lnTo>
                  <a:lnTo>
                    <a:pt x="231" y="115"/>
                  </a:lnTo>
                  <a:lnTo>
                    <a:pt x="229" y="90"/>
                  </a:lnTo>
                  <a:lnTo>
                    <a:pt x="223" y="69"/>
                  </a:lnTo>
                  <a:lnTo>
                    <a:pt x="212" y="49"/>
                  </a:lnTo>
                  <a:lnTo>
                    <a:pt x="198" y="33"/>
                  </a:lnTo>
                  <a:lnTo>
                    <a:pt x="179" y="17"/>
                  </a:lnTo>
                  <a:lnTo>
                    <a:pt x="159" y="7"/>
                  </a:lnTo>
                  <a:lnTo>
                    <a:pt x="138" y="1"/>
                  </a:lnTo>
                  <a:lnTo>
                    <a:pt x="116" y="0"/>
                  </a:lnTo>
                  <a:close/>
                </a:path>
              </a:pathLst>
            </a:custGeom>
            <a:solidFill>
              <a:srgbClr val="C0000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7" name="Freeform 57">
              <a:extLst>
                <a:ext uri="{FF2B5EF4-FFF2-40B4-BE49-F238E27FC236}">
                  <a16:creationId xmlns:a16="http://schemas.microsoft.com/office/drawing/2014/main" id="{48E17552-BCB5-5CD5-51CD-161F97FD4133}"/>
                </a:ext>
              </a:extLst>
            </p:cNvPr>
            <p:cNvSpPr>
              <a:spLocks/>
            </p:cNvSpPr>
            <p:nvPr/>
          </p:nvSpPr>
          <p:spPr bwMode="auto">
            <a:xfrm>
              <a:off x="4016940" y="3726554"/>
              <a:ext cx="90488" cy="92075"/>
            </a:xfrm>
            <a:custGeom>
              <a:avLst/>
              <a:gdLst>
                <a:gd name="T0" fmla="*/ 115 w 231"/>
                <a:gd name="T1" fmla="*/ 0 h 231"/>
                <a:gd name="T2" fmla="*/ 90 w 231"/>
                <a:gd name="T3" fmla="*/ 1 h 231"/>
                <a:gd name="T4" fmla="*/ 69 w 231"/>
                <a:gd name="T5" fmla="*/ 8 h 231"/>
                <a:gd name="T6" fmla="*/ 49 w 231"/>
                <a:gd name="T7" fmla="*/ 18 h 231"/>
                <a:gd name="T8" fmla="*/ 33 w 231"/>
                <a:gd name="T9" fmla="*/ 34 h 231"/>
                <a:gd name="T10" fmla="*/ 17 w 231"/>
                <a:gd name="T11" fmla="*/ 50 h 231"/>
                <a:gd name="T12" fmla="*/ 7 w 231"/>
                <a:gd name="T13" fmla="*/ 70 h 231"/>
                <a:gd name="T14" fmla="*/ 1 w 231"/>
                <a:gd name="T15" fmla="*/ 91 h 231"/>
                <a:gd name="T16" fmla="*/ 0 w 231"/>
                <a:gd name="T17" fmla="*/ 116 h 231"/>
                <a:gd name="T18" fmla="*/ 1 w 231"/>
                <a:gd name="T19" fmla="*/ 138 h 231"/>
                <a:gd name="T20" fmla="*/ 7 w 231"/>
                <a:gd name="T21" fmla="*/ 159 h 231"/>
                <a:gd name="T22" fmla="*/ 17 w 231"/>
                <a:gd name="T23" fmla="*/ 179 h 231"/>
                <a:gd name="T24" fmla="*/ 33 w 231"/>
                <a:gd name="T25" fmla="*/ 198 h 231"/>
                <a:gd name="T26" fmla="*/ 49 w 231"/>
                <a:gd name="T27" fmla="*/ 211 h 231"/>
                <a:gd name="T28" fmla="*/ 69 w 231"/>
                <a:gd name="T29" fmla="*/ 223 h 231"/>
                <a:gd name="T30" fmla="*/ 90 w 231"/>
                <a:gd name="T31" fmla="*/ 229 h 231"/>
                <a:gd name="T32" fmla="*/ 115 w 231"/>
                <a:gd name="T33" fmla="*/ 231 h 231"/>
                <a:gd name="T34" fmla="*/ 137 w 231"/>
                <a:gd name="T35" fmla="*/ 229 h 231"/>
                <a:gd name="T36" fmla="*/ 147 w 231"/>
                <a:gd name="T37" fmla="*/ 225 h 231"/>
                <a:gd name="T38" fmla="*/ 159 w 231"/>
                <a:gd name="T39" fmla="*/ 223 h 231"/>
                <a:gd name="T40" fmla="*/ 178 w 231"/>
                <a:gd name="T41" fmla="*/ 211 h 231"/>
                <a:gd name="T42" fmla="*/ 187 w 231"/>
                <a:gd name="T43" fmla="*/ 204 h 231"/>
                <a:gd name="T44" fmla="*/ 197 w 231"/>
                <a:gd name="T45" fmla="*/ 198 h 231"/>
                <a:gd name="T46" fmla="*/ 203 w 231"/>
                <a:gd name="T47" fmla="*/ 188 h 231"/>
                <a:gd name="T48" fmla="*/ 211 w 231"/>
                <a:gd name="T49" fmla="*/ 179 h 231"/>
                <a:gd name="T50" fmla="*/ 222 w 231"/>
                <a:gd name="T51" fmla="*/ 159 h 231"/>
                <a:gd name="T52" fmla="*/ 224 w 231"/>
                <a:gd name="T53" fmla="*/ 148 h 231"/>
                <a:gd name="T54" fmla="*/ 228 w 231"/>
                <a:gd name="T55" fmla="*/ 138 h 231"/>
                <a:gd name="T56" fmla="*/ 231 w 231"/>
                <a:gd name="T57" fmla="*/ 116 h 231"/>
                <a:gd name="T58" fmla="*/ 228 w 231"/>
                <a:gd name="T59" fmla="*/ 91 h 231"/>
                <a:gd name="T60" fmla="*/ 222 w 231"/>
                <a:gd name="T61" fmla="*/ 70 h 231"/>
                <a:gd name="T62" fmla="*/ 211 w 231"/>
                <a:gd name="T63" fmla="*/ 50 h 231"/>
                <a:gd name="T64" fmla="*/ 197 w 231"/>
                <a:gd name="T65" fmla="*/ 34 h 231"/>
                <a:gd name="T66" fmla="*/ 178 w 231"/>
                <a:gd name="T67" fmla="*/ 18 h 231"/>
                <a:gd name="T68" fmla="*/ 159 w 231"/>
                <a:gd name="T69" fmla="*/ 8 h 231"/>
                <a:gd name="T70" fmla="*/ 137 w 231"/>
                <a:gd name="T71" fmla="*/ 1 h 231"/>
                <a:gd name="T72" fmla="*/ 115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5" y="0"/>
                  </a:moveTo>
                  <a:lnTo>
                    <a:pt x="90" y="1"/>
                  </a:lnTo>
                  <a:lnTo>
                    <a:pt x="69" y="8"/>
                  </a:lnTo>
                  <a:lnTo>
                    <a:pt x="49" y="18"/>
                  </a:lnTo>
                  <a:lnTo>
                    <a:pt x="33" y="34"/>
                  </a:lnTo>
                  <a:lnTo>
                    <a:pt x="17" y="50"/>
                  </a:lnTo>
                  <a:lnTo>
                    <a:pt x="7" y="70"/>
                  </a:lnTo>
                  <a:lnTo>
                    <a:pt x="1" y="91"/>
                  </a:lnTo>
                  <a:lnTo>
                    <a:pt x="0" y="116"/>
                  </a:lnTo>
                  <a:lnTo>
                    <a:pt x="1" y="138"/>
                  </a:lnTo>
                  <a:lnTo>
                    <a:pt x="7" y="159"/>
                  </a:lnTo>
                  <a:lnTo>
                    <a:pt x="17" y="179"/>
                  </a:lnTo>
                  <a:lnTo>
                    <a:pt x="33" y="198"/>
                  </a:lnTo>
                  <a:lnTo>
                    <a:pt x="49" y="211"/>
                  </a:lnTo>
                  <a:lnTo>
                    <a:pt x="69" y="223"/>
                  </a:lnTo>
                  <a:lnTo>
                    <a:pt x="90" y="229"/>
                  </a:lnTo>
                  <a:lnTo>
                    <a:pt x="115" y="231"/>
                  </a:lnTo>
                  <a:lnTo>
                    <a:pt x="137" y="229"/>
                  </a:lnTo>
                  <a:lnTo>
                    <a:pt x="147" y="225"/>
                  </a:lnTo>
                  <a:lnTo>
                    <a:pt x="159" y="223"/>
                  </a:lnTo>
                  <a:lnTo>
                    <a:pt x="178" y="211"/>
                  </a:lnTo>
                  <a:lnTo>
                    <a:pt x="187" y="204"/>
                  </a:lnTo>
                  <a:lnTo>
                    <a:pt x="197" y="198"/>
                  </a:lnTo>
                  <a:lnTo>
                    <a:pt x="203" y="188"/>
                  </a:lnTo>
                  <a:lnTo>
                    <a:pt x="211" y="179"/>
                  </a:lnTo>
                  <a:lnTo>
                    <a:pt x="222" y="159"/>
                  </a:lnTo>
                  <a:lnTo>
                    <a:pt x="224" y="148"/>
                  </a:lnTo>
                  <a:lnTo>
                    <a:pt x="228" y="138"/>
                  </a:lnTo>
                  <a:lnTo>
                    <a:pt x="231" y="116"/>
                  </a:lnTo>
                  <a:lnTo>
                    <a:pt x="228" y="91"/>
                  </a:lnTo>
                  <a:lnTo>
                    <a:pt x="222" y="70"/>
                  </a:lnTo>
                  <a:lnTo>
                    <a:pt x="211" y="50"/>
                  </a:lnTo>
                  <a:lnTo>
                    <a:pt x="197" y="34"/>
                  </a:lnTo>
                  <a:lnTo>
                    <a:pt x="178" y="18"/>
                  </a:lnTo>
                  <a:lnTo>
                    <a:pt x="159" y="8"/>
                  </a:lnTo>
                  <a:lnTo>
                    <a:pt x="137" y="1"/>
                  </a:lnTo>
                  <a:lnTo>
                    <a:pt x="115" y="0"/>
                  </a:lnTo>
                  <a:close/>
                </a:path>
              </a:pathLst>
            </a:custGeom>
            <a:solidFill>
              <a:srgbClr val="C0000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8" name="Freeform 58">
              <a:extLst>
                <a:ext uri="{FF2B5EF4-FFF2-40B4-BE49-F238E27FC236}">
                  <a16:creationId xmlns:a16="http://schemas.microsoft.com/office/drawing/2014/main" id="{C371F495-A66A-6836-EE88-E3290348598C}"/>
                </a:ext>
              </a:extLst>
            </p:cNvPr>
            <p:cNvSpPr>
              <a:spLocks/>
            </p:cNvSpPr>
            <p:nvPr/>
          </p:nvSpPr>
          <p:spPr bwMode="auto">
            <a:xfrm>
              <a:off x="4607493" y="3461442"/>
              <a:ext cx="92075" cy="92075"/>
            </a:xfrm>
            <a:custGeom>
              <a:avLst/>
              <a:gdLst>
                <a:gd name="T0" fmla="*/ 115 w 231"/>
                <a:gd name="T1" fmla="*/ 0 h 231"/>
                <a:gd name="T2" fmla="*/ 90 w 231"/>
                <a:gd name="T3" fmla="*/ 1 h 231"/>
                <a:gd name="T4" fmla="*/ 69 w 231"/>
                <a:gd name="T5" fmla="*/ 7 h 231"/>
                <a:gd name="T6" fmla="*/ 49 w 231"/>
                <a:gd name="T7" fmla="*/ 17 h 231"/>
                <a:gd name="T8" fmla="*/ 33 w 231"/>
                <a:gd name="T9" fmla="*/ 33 h 231"/>
                <a:gd name="T10" fmla="*/ 17 w 231"/>
                <a:gd name="T11" fmla="*/ 50 h 231"/>
                <a:gd name="T12" fmla="*/ 7 w 231"/>
                <a:gd name="T13" fmla="*/ 69 h 231"/>
                <a:gd name="T14" fmla="*/ 1 w 231"/>
                <a:gd name="T15" fmla="*/ 91 h 231"/>
                <a:gd name="T16" fmla="*/ 0 w 231"/>
                <a:gd name="T17" fmla="*/ 115 h 231"/>
                <a:gd name="T18" fmla="*/ 1 w 231"/>
                <a:gd name="T19" fmla="*/ 138 h 231"/>
                <a:gd name="T20" fmla="*/ 7 w 231"/>
                <a:gd name="T21" fmla="*/ 159 h 231"/>
                <a:gd name="T22" fmla="*/ 17 w 231"/>
                <a:gd name="T23" fmla="*/ 179 h 231"/>
                <a:gd name="T24" fmla="*/ 33 w 231"/>
                <a:gd name="T25" fmla="*/ 197 h 231"/>
                <a:gd name="T26" fmla="*/ 49 w 231"/>
                <a:gd name="T27" fmla="*/ 211 h 231"/>
                <a:gd name="T28" fmla="*/ 69 w 231"/>
                <a:gd name="T29" fmla="*/ 222 h 231"/>
                <a:gd name="T30" fmla="*/ 90 w 231"/>
                <a:gd name="T31" fmla="*/ 229 h 231"/>
                <a:gd name="T32" fmla="*/ 115 w 231"/>
                <a:gd name="T33" fmla="*/ 231 h 231"/>
                <a:gd name="T34" fmla="*/ 138 w 231"/>
                <a:gd name="T35" fmla="*/ 229 h 231"/>
                <a:gd name="T36" fmla="*/ 147 w 231"/>
                <a:gd name="T37" fmla="*/ 225 h 231"/>
                <a:gd name="T38" fmla="*/ 159 w 231"/>
                <a:gd name="T39" fmla="*/ 222 h 231"/>
                <a:gd name="T40" fmla="*/ 179 w 231"/>
                <a:gd name="T41" fmla="*/ 211 h 231"/>
                <a:gd name="T42" fmla="*/ 187 w 231"/>
                <a:gd name="T43" fmla="*/ 204 h 231"/>
                <a:gd name="T44" fmla="*/ 197 w 231"/>
                <a:gd name="T45" fmla="*/ 197 h 231"/>
                <a:gd name="T46" fmla="*/ 203 w 231"/>
                <a:gd name="T47" fmla="*/ 188 h 231"/>
                <a:gd name="T48" fmla="*/ 211 w 231"/>
                <a:gd name="T49" fmla="*/ 179 h 231"/>
                <a:gd name="T50" fmla="*/ 222 w 231"/>
                <a:gd name="T51" fmla="*/ 159 h 231"/>
                <a:gd name="T52" fmla="*/ 225 w 231"/>
                <a:gd name="T53" fmla="*/ 148 h 231"/>
                <a:gd name="T54" fmla="*/ 228 w 231"/>
                <a:gd name="T55" fmla="*/ 138 h 231"/>
                <a:gd name="T56" fmla="*/ 231 w 231"/>
                <a:gd name="T57" fmla="*/ 115 h 231"/>
                <a:gd name="T58" fmla="*/ 228 w 231"/>
                <a:gd name="T59" fmla="*/ 91 h 231"/>
                <a:gd name="T60" fmla="*/ 222 w 231"/>
                <a:gd name="T61" fmla="*/ 69 h 231"/>
                <a:gd name="T62" fmla="*/ 211 w 231"/>
                <a:gd name="T63" fmla="*/ 50 h 231"/>
                <a:gd name="T64" fmla="*/ 197 w 231"/>
                <a:gd name="T65" fmla="*/ 33 h 231"/>
                <a:gd name="T66" fmla="*/ 179 w 231"/>
                <a:gd name="T67" fmla="*/ 17 h 231"/>
                <a:gd name="T68" fmla="*/ 159 w 231"/>
                <a:gd name="T69" fmla="*/ 7 h 231"/>
                <a:gd name="T70" fmla="*/ 138 w 231"/>
                <a:gd name="T71" fmla="*/ 1 h 231"/>
                <a:gd name="T72" fmla="*/ 115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5" y="0"/>
                  </a:moveTo>
                  <a:lnTo>
                    <a:pt x="90" y="1"/>
                  </a:lnTo>
                  <a:lnTo>
                    <a:pt x="69" y="7"/>
                  </a:lnTo>
                  <a:lnTo>
                    <a:pt x="49" y="17"/>
                  </a:lnTo>
                  <a:lnTo>
                    <a:pt x="33" y="33"/>
                  </a:lnTo>
                  <a:lnTo>
                    <a:pt x="17" y="50"/>
                  </a:lnTo>
                  <a:lnTo>
                    <a:pt x="7" y="69"/>
                  </a:lnTo>
                  <a:lnTo>
                    <a:pt x="1" y="91"/>
                  </a:lnTo>
                  <a:lnTo>
                    <a:pt x="0" y="115"/>
                  </a:lnTo>
                  <a:lnTo>
                    <a:pt x="1" y="138"/>
                  </a:lnTo>
                  <a:lnTo>
                    <a:pt x="7" y="159"/>
                  </a:lnTo>
                  <a:lnTo>
                    <a:pt x="17" y="179"/>
                  </a:lnTo>
                  <a:lnTo>
                    <a:pt x="33" y="197"/>
                  </a:lnTo>
                  <a:lnTo>
                    <a:pt x="49" y="211"/>
                  </a:lnTo>
                  <a:lnTo>
                    <a:pt x="69" y="222"/>
                  </a:lnTo>
                  <a:lnTo>
                    <a:pt x="90" y="229"/>
                  </a:lnTo>
                  <a:lnTo>
                    <a:pt x="115" y="231"/>
                  </a:lnTo>
                  <a:lnTo>
                    <a:pt x="138" y="229"/>
                  </a:lnTo>
                  <a:lnTo>
                    <a:pt x="147" y="225"/>
                  </a:lnTo>
                  <a:lnTo>
                    <a:pt x="159" y="222"/>
                  </a:lnTo>
                  <a:lnTo>
                    <a:pt x="179" y="211"/>
                  </a:lnTo>
                  <a:lnTo>
                    <a:pt x="187" y="204"/>
                  </a:lnTo>
                  <a:lnTo>
                    <a:pt x="197" y="197"/>
                  </a:lnTo>
                  <a:lnTo>
                    <a:pt x="203" y="188"/>
                  </a:lnTo>
                  <a:lnTo>
                    <a:pt x="211" y="179"/>
                  </a:lnTo>
                  <a:lnTo>
                    <a:pt x="222" y="159"/>
                  </a:lnTo>
                  <a:lnTo>
                    <a:pt x="225" y="148"/>
                  </a:lnTo>
                  <a:lnTo>
                    <a:pt x="228" y="138"/>
                  </a:lnTo>
                  <a:lnTo>
                    <a:pt x="231" y="115"/>
                  </a:lnTo>
                  <a:lnTo>
                    <a:pt x="228" y="91"/>
                  </a:lnTo>
                  <a:lnTo>
                    <a:pt x="222" y="69"/>
                  </a:lnTo>
                  <a:lnTo>
                    <a:pt x="211" y="50"/>
                  </a:lnTo>
                  <a:lnTo>
                    <a:pt x="197" y="33"/>
                  </a:lnTo>
                  <a:lnTo>
                    <a:pt x="179" y="17"/>
                  </a:lnTo>
                  <a:lnTo>
                    <a:pt x="159" y="7"/>
                  </a:lnTo>
                  <a:lnTo>
                    <a:pt x="138" y="1"/>
                  </a:lnTo>
                  <a:lnTo>
                    <a:pt x="115" y="0"/>
                  </a:lnTo>
                  <a:close/>
                </a:path>
              </a:pathLst>
            </a:custGeom>
            <a:solidFill>
              <a:srgbClr val="C0000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99" name="Freeform 59">
              <a:extLst>
                <a:ext uri="{FF2B5EF4-FFF2-40B4-BE49-F238E27FC236}">
                  <a16:creationId xmlns:a16="http://schemas.microsoft.com/office/drawing/2014/main" id="{D5B8822D-5502-3B46-BB8B-A3B801EA2B83}"/>
                </a:ext>
              </a:extLst>
            </p:cNvPr>
            <p:cNvSpPr>
              <a:spLocks/>
            </p:cNvSpPr>
            <p:nvPr/>
          </p:nvSpPr>
          <p:spPr bwMode="auto">
            <a:xfrm>
              <a:off x="5202805" y="3447154"/>
              <a:ext cx="92075" cy="92075"/>
            </a:xfrm>
            <a:custGeom>
              <a:avLst/>
              <a:gdLst>
                <a:gd name="T0" fmla="*/ 115 w 231"/>
                <a:gd name="T1" fmla="*/ 0 h 231"/>
                <a:gd name="T2" fmla="*/ 91 w 231"/>
                <a:gd name="T3" fmla="*/ 1 h 231"/>
                <a:gd name="T4" fmla="*/ 69 w 231"/>
                <a:gd name="T5" fmla="*/ 7 h 231"/>
                <a:gd name="T6" fmla="*/ 50 w 231"/>
                <a:gd name="T7" fmla="*/ 17 h 231"/>
                <a:gd name="T8" fmla="*/ 33 w 231"/>
                <a:gd name="T9" fmla="*/ 33 h 231"/>
                <a:gd name="T10" fmla="*/ 17 w 231"/>
                <a:gd name="T11" fmla="*/ 49 h 231"/>
                <a:gd name="T12" fmla="*/ 7 w 231"/>
                <a:gd name="T13" fmla="*/ 69 h 231"/>
                <a:gd name="T14" fmla="*/ 1 w 231"/>
                <a:gd name="T15" fmla="*/ 90 h 231"/>
                <a:gd name="T16" fmla="*/ 0 w 231"/>
                <a:gd name="T17" fmla="*/ 115 h 231"/>
                <a:gd name="T18" fmla="*/ 1 w 231"/>
                <a:gd name="T19" fmla="*/ 138 h 231"/>
                <a:gd name="T20" fmla="*/ 7 w 231"/>
                <a:gd name="T21" fmla="*/ 159 h 231"/>
                <a:gd name="T22" fmla="*/ 17 w 231"/>
                <a:gd name="T23" fmla="*/ 179 h 231"/>
                <a:gd name="T24" fmla="*/ 33 w 231"/>
                <a:gd name="T25" fmla="*/ 197 h 231"/>
                <a:gd name="T26" fmla="*/ 50 w 231"/>
                <a:gd name="T27" fmla="*/ 211 h 231"/>
                <a:gd name="T28" fmla="*/ 69 w 231"/>
                <a:gd name="T29" fmla="*/ 222 h 231"/>
                <a:gd name="T30" fmla="*/ 91 w 231"/>
                <a:gd name="T31" fmla="*/ 228 h 231"/>
                <a:gd name="T32" fmla="*/ 115 w 231"/>
                <a:gd name="T33" fmla="*/ 231 h 231"/>
                <a:gd name="T34" fmla="*/ 138 w 231"/>
                <a:gd name="T35" fmla="*/ 228 h 231"/>
                <a:gd name="T36" fmla="*/ 148 w 231"/>
                <a:gd name="T37" fmla="*/ 225 h 231"/>
                <a:gd name="T38" fmla="*/ 159 w 231"/>
                <a:gd name="T39" fmla="*/ 222 h 231"/>
                <a:gd name="T40" fmla="*/ 179 w 231"/>
                <a:gd name="T41" fmla="*/ 211 h 231"/>
                <a:gd name="T42" fmla="*/ 187 w 231"/>
                <a:gd name="T43" fmla="*/ 204 h 231"/>
                <a:gd name="T44" fmla="*/ 197 w 231"/>
                <a:gd name="T45" fmla="*/ 197 h 231"/>
                <a:gd name="T46" fmla="*/ 204 w 231"/>
                <a:gd name="T47" fmla="*/ 187 h 231"/>
                <a:gd name="T48" fmla="*/ 211 w 231"/>
                <a:gd name="T49" fmla="*/ 179 h 231"/>
                <a:gd name="T50" fmla="*/ 222 w 231"/>
                <a:gd name="T51" fmla="*/ 159 h 231"/>
                <a:gd name="T52" fmla="*/ 225 w 231"/>
                <a:gd name="T53" fmla="*/ 148 h 231"/>
                <a:gd name="T54" fmla="*/ 228 w 231"/>
                <a:gd name="T55" fmla="*/ 138 h 231"/>
                <a:gd name="T56" fmla="*/ 231 w 231"/>
                <a:gd name="T57" fmla="*/ 115 h 231"/>
                <a:gd name="T58" fmla="*/ 228 w 231"/>
                <a:gd name="T59" fmla="*/ 90 h 231"/>
                <a:gd name="T60" fmla="*/ 222 w 231"/>
                <a:gd name="T61" fmla="*/ 69 h 231"/>
                <a:gd name="T62" fmla="*/ 211 w 231"/>
                <a:gd name="T63" fmla="*/ 49 h 231"/>
                <a:gd name="T64" fmla="*/ 197 w 231"/>
                <a:gd name="T65" fmla="*/ 33 h 231"/>
                <a:gd name="T66" fmla="*/ 179 w 231"/>
                <a:gd name="T67" fmla="*/ 17 h 231"/>
                <a:gd name="T68" fmla="*/ 159 w 231"/>
                <a:gd name="T69" fmla="*/ 7 h 231"/>
                <a:gd name="T70" fmla="*/ 138 w 231"/>
                <a:gd name="T71" fmla="*/ 1 h 231"/>
                <a:gd name="T72" fmla="*/ 115 w 231"/>
                <a:gd name="T7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31">
                  <a:moveTo>
                    <a:pt x="115" y="0"/>
                  </a:moveTo>
                  <a:lnTo>
                    <a:pt x="91" y="1"/>
                  </a:lnTo>
                  <a:lnTo>
                    <a:pt x="69" y="7"/>
                  </a:lnTo>
                  <a:lnTo>
                    <a:pt x="50" y="17"/>
                  </a:lnTo>
                  <a:lnTo>
                    <a:pt x="33" y="33"/>
                  </a:lnTo>
                  <a:lnTo>
                    <a:pt x="17" y="49"/>
                  </a:lnTo>
                  <a:lnTo>
                    <a:pt x="7" y="69"/>
                  </a:lnTo>
                  <a:lnTo>
                    <a:pt x="1" y="90"/>
                  </a:lnTo>
                  <a:lnTo>
                    <a:pt x="0" y="115"/>
                  </a:lnTo>
                  <a:lnTo>
                    <a:pt x="1" y="138"/>
                  </a:lnTo>
                  <a:lnTo>
                    <a:pt x="7" y="159"/>
                  </a:lnTo>
                  <a:lnTo>
                    <a:pt x="17" y="179"/>
                  </a:lnTo>
                  <a:lnTo>
                    <a:pt x="33" y="197"/>
                  </a:lnTo>
                  <a:lnTo>
                    <a:pt x="50" y="211"/>
                  </a:lnTo>
                  <a:lnTo>
                    <a:pt x="69" y="222"/>
                  </a:lnTo>
                  <a:lnTo>
                    <a:pt x="91" y="228"/>
                  </a:lnTo>
                  <a:lnTo>
                    <a:pt x="115" y="231"/>
                  </a:lnTo>
                  <a:lnTo>
                    <a:pt x="138" y="228"/>
                  </a:lnTo>
                  <a:lnTo>
                    <a:pt x="148" y="225"/>
                  </a:lnTo>
                  <a:lnTo>
                    <a:pt x="159" y="222"/>
                  </a:lnTo>
                  <a:lnTo>
                    <a:pt x="179" y="211"/>
                  </a:lnTo>
                  <a:lnTo>
                    <a:pt x="187" y="204"/>
                  </a:lnTo>
                  <a:lnTo>
                    <a:pt x="197" y="197"/>
                  </a:lnTo>
                  <a:lnTo>
                    <a:pt x="204" y="187"/>
                  </a:lnTo>
                  <a:lnTo>
                    <a:pt x="211" y="179"/>
                  </a:lnTo>
                  <a:lnTo>
                    <a:pt x="222" y="159"/>
                  </a:lnTo>
                  <a:lnTo>
                    <a:pt x="225" y="148"/>
                  </a:lnTo>
                  <a:lnTo>
                    <a:pt x="228" y="138"/>
                  </a:lnTo>
                  <a:lnTo>
                    <a:pt x="231" y="115"/>
                  </a:lnTo>
                  <a:lnTo>
                    <a:pt x="228" y="90"/>
                  </a:lnTo>
                  <a:lnTo>
                    <a:pt x="222" y="69"/>
                  </a:lnTo>
                  <a:lnTo>
                    <a:pt x="211" y="49"/>
                  </a:lnTo>
                  <a:lnTo>
                    <a:pt x="197" y="33"/>
                  </a:lnTo>
                  <a:lnTo>
                    <a:pt x="179" y="17"/>
                  </a:lnTo>
                  <a:lnTo>
                    <a:pt x="159" y="7"/>
                  </a:lnTo>
                  <a:lnTo>
                    <a:pt x="138" y="1"/>
                  </a:lnTo>
                  <a:lnTo>
                    <a:pt x="115" y="0"/>
                  </a:lnTo>
                  <a:close/>
                </a:path>
              </a:pathLst>
            </a:custGeom>
            <a:solidFill>
              <a:srgbClr val="C00000"/>
            </a:solidFill>
            <a:ln>
              <a:noFill/>
            </a:ln>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00" name="Freeform 33">
              <a:extLst>
                <a:ext uri="{FF2B5EF4-FFF2-40B4-BE49-F238E27FC236}">
                  <a16:creationId xmlns:a16="http://schemas.microsoft.com/office/drawing/2014/main" id="{DFD0742E-D920-C997-1B69-682C7E710CBC}"/>
                </a:ext>
              </a:extLst>
            </p:cNvPr>
            <p:cNvSpPr>
              <a:spLocks/>
            </p:cNvSpPr>
            <p:nvPr/>
          </p:nvSpPr>
          <p:spPr bwMode="auto">
            <a:xfrm>
              <a:off x="2291327" y="3291578"/>
              <a:ext cx="2960688" cy="1401763"/>
            </a:xfrm>
            <a:custGeom>
              <a:avLst/>
              <a:gdLst>
                <a:gd name="T0" fmla="*/ 7461 w 7461"/>
                <a:gd name="T1" fmla="*/ 0 h 3534"/>
                <a:gd name="T2" fmla="*/ 5971 w 7461"/>
                <a:gd name="T3" fmla="*/ 469 h 3534"/>
                <a:gd name="T4" fmla="*/ 4457 w 7461"/>
                <a:gd name="T5" fmla="*/ 745 h 3534"/>
                <a:gd name="T6" fmla="*/ 2992 w 7461"/>
                <a:gd name="T7" fmla="*/ 1527 h 3534"/>
                <a:gd name="T8" fmla="*/ 1478 w 7461"/>
                <a:gd name="T9" fmla="*/ 2295 h 3534"/>
                <a:gd name="T10" fmla="*/ 0 w 7461"/>
                <a:gd name="T11" fmla="*/ 3534 h 3534"/>
              </a:gdLst>
              <a:ahLst/>
              <a:cxnLst>
                <a:cxn ang="0">
                  <a:pos x="T0" y="T1"/>
                </a:cxn>
                <a:cxn ang="0">
                  <a:pos x="T2" y="T3"/>
                </a:cxn>
                <a:cxn ang="0">
                  <a:pos x="T4" y="T5"/>
                </a:cxn>
                <a:cxn ang="0">
                  <a:pos x="T6" y="T7"/>
                </a:cxn>
                <a:cxn ang="0">
                  <a:pos x="T8" y="T9"/>
                </a:cxn>
                <a:cxn ang="0">
                  <a:pos x="T10" y="T11"/>
                </a:cxn>
              </a:cxnLst>
              <a:rect l="0" t="0" r="r" b="b"/>
              <a:pathLst>
                <a:path w="7461" h="3534">
                  <a:moveTo>
                    <a:pt x="7461" y="0"/>
                  </a:moveTo>
                  <a:lnTo>
                    <a:pt x="5971" y="469"/>
                  </a:lnTo>
                  <a:lnTo>
                    <a:pt x="4457" y="745"/>
                  </a:lnTo>
                  <a:lnTo>
                    <a:pt x="2992" y="1527"/>
                  </a:lnTo>
                  <a:lnTo>
                    <a:pt x="1478" y="2295"/>
                  </a:lnTo>
                  <a:lnTo>
                    <a:pt x="0" y="3534"/>
                  </a:lnTo>
                </a:path>
              </a:pathLst>
            </a:custGeom>
            <a:noFill/>
            <a:ln w="30163">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45" name="ZoneTexte 44">
              <a:extLst>
                <a:ext uri="{FF2B5EF4-FFF2-40B4-BE49-F238E27FC236}">
                  <a16:creationId xmlns:a16="http://schemas.microsoft.com/office/drawing/2014/main" id="{898366B7-3AA7-12A4-3538-2D7C7A1654F0}"/>
                </a:ext>
              </a:extLst>
            </p:cNvPr>
            <p:cNvSpPr txBox="1"/>
            <p:nvPr/>
          </p:nvSpPr>
          <p:spPr>
            <a:xfrm>
              <a:off x="2127448" y="5157021"/>
              <a:ext cx="263202"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4</a:t>
              </a:r>
            </a:p>
          </p:txBody>
        </p:sp>
        <p:sp>
          <p:nvSpPr>
            <p:cNvPr id="46" name="ZoneTexte 45">
              <a:extLst>
                <a:ext uri="{FF2B5EF4-FFF2-40B4-BE49-F238E27FC236}">
                  <a16:creationId xmlns:a16="http://schemas.microsoft.com/office/drawing/2014/main" id="{DB547488-B952-5D9D-B37B-CF82ACECC49C}"/>
                </a:ext>
              </a:extLst>
            </p:cNvPr>
            <p:cNvSpPr txBox="1"/>
            <p:nvPr/>
          </p:nvSpPr>
          <p:spPr>
            <a:xfrm>
              <a:off x="2732708" y="5157021"/>
              <a:ext cx="263202"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8</a:t>
              </a:r>
            </a:p>
          </p:txBody>
        </p:sp>
        <p:sp>
          <p:nvSpPr>
            <p:cNvPr id="47" name="ZoneTexte 46">
              <a:extLst>
                <a:ext uri="{FF2B5EF4-FFF2-40B4-BE49-F238E27FC236}">
                  <a16:creationId xmlns:a16="http://schemas.microsoft.com/office/drawing/2014/main" id="{066C6B99-8DFD-234D-CD38-8A401BB05D40}"/>
                </a:ext>
              </a:extLst>
            </p:cNvPr>
            <p:cNvSpPr txBox="1"/>
            <p:nvPr/>
          </p:nvSpPr>
          <p:spPr>
            <a:xfrm>
              <a:off x="3298695" y="5157021"/>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12</a:t>
              </a:r>
            </a:p>
          </p:txBody>
        </p:sp>
        <p:sp>
          <p:nvSpPr>
            <p:cNvPr id="48" name="ZoneTexte 47">
              <a:extLst>
                <a:ext uri="{FF2B5EF4-FFF2-40B4-BE49-F238E27FC236}">
                  <a16:creationId xmlns:a16="http://schemas.microsoft.com/office/drawing/2014/main" id="{CF129D7D-1CF4-5799-5797-71FA2AD39E32}"/>
                </a:ext>
              </a:extLst>
            </p:cNvPr>
            <p:cNvSpPr txBox="1"/>
            <p:nvPr/>
          </p:nvSpPr>
          <p:spPr>
            <a:xfrm>
              <a:off x="3903955" y="5157021"/>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24</a:t>
              </a:r>
            </a:p>
          </p:txBody>
        </p:sp>
        <p:sp>
          <p:nvSpPr>
            <p:cNvPr id="49" name="ZoneTexte 48">
              <a:extLst>
                <a:ext uri="{FF2B5EF4-FFF2-40B4-BE49-F238E27FC236}">
                  <a16:creationId xmlns:a16="http://schemas.microsoft.com/office/drawing/2014/main" id="{13EA4716-D517-A86E-4FAC-A82CBB6099B9}"/>
                </a:ext>
              </a:extLst>
            </p:cNvPr>
            <p:cNvSpPr txBox="1"/>
            <p:nvPr/>
          </p:nvSpPr>
          <p:spPr>
            <a:xfrm>
              <a:off x="4509219" y="5157021"/>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36</a:t>
              </a:r>
            </a:p>
          </p:txBody>
        </p:sp>
        <p:sp>
          <p:nvSpPr>
            <p:cNvPr id="50" name="ZoneTexte 49">
              <a:extLst>
                <a:ext uri="{FF2B5EF4-FFF2-40B4-BE49-F238E27FC236}">
                  <a16:creationId xmlns:a16="http://schemas.microsoft.com/office/drawing/2014/main" id="{F64C5299-4277-F159-E271-39979BB3A924}"/>
                </a:ext>
              </a:extLst>
            </p:cNvPr>
            <p:cNvSpPr txBox="1"/>
            <p:nvPr/>
          </p:nvSpPr>
          <p:spPr>
            <a:xfrm>
              <a:off x="5114479" y="5157021"/>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48</a:t>
              </a:r>
            </a:p>
          </p:txBody>
        </p:sp>
        <p:sp>
          <p:nvSpPr>
            <p:cNvPr id="51" name="ZoneTexte 50">
              <a:extLst>
                <a:ext uri="{FF2B5EF4-FFF2-40B4-BE49-F238E27FC236}">
                  <a16:creationId xmlns:a16="http://schemas.microsoft.com/office/drawing/2014/main" id="{77AB8FFC-9650-FF73-63A3-63E48FC958C6}"/>
                </a:ext>
              </a:extLst>
            </p:cNvPr>
            <p:cNvSpPr txBox="1"/>
            <p:nvPr/>
          </p:nvSpPr>
          <p:spPr>
            <a:xfrm>
              <a:off x="2088173" y="5756213"/>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18</a:t>
              </a:r>
            </a:p>
            <a:p>
              <a:pPr algn="ctr" defTabSz="914309"/>
              <a:r>
                <a:rPr lang="en-US" sz="1200" dirty="0">
                  <a:solidFill>
                    <a:prstClr val="black"/>
                  </a:solidFill>
                  <a:latin typeface="Calibri"/>
                </a:rPr>
                <a:t>11</a:t>
              </a:r>
            </a:p>
          </p:txBody>
        </p:sp>
        <p:sp>
          <p:nvSpPr>
            <p:cNvPr id="52" name="ZoneTexte 51">
              <a:extLst>
                <a:ext uri="{FF2B5EF4-FFF2-40B4-BE49-F238E27FC236}">
                  <a16:creationId xmlns:a16="http://schemas.microsoft.com/office/drawing/2014/main" id="{28143422-EEAD-B2F0-6711-DEDE5A1EC958}"/>
                </a:ext>
              </a:extLst>
            </p:cNvPr>
            <p:cNvSpPr txBox="1"/>
            <p:nvPr/>
          </p:nvSpPr>
          <p:spPr>
            <a:xfrm>
              <a:off x="2693434" y="5756213"/>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30</a:t>
              </a:r>
            </a:p>
            <a:p>
              <a:pPr algn="ctr" defTabSz="914309"/>
              <a:r>
                <a:rPr lang="en-US" sz="1200" dirty="0">
                  <a:solidFill>
                    <a:prstClr val="black"/>
                  </a:solidFill>
                  <a:latin typeface="Calibri"/>
                </a:rPr>
                <a:t>21</a:t>
              </a:r>
            </a:p>
          </p:txBody>
        </p:sp>
        <p:sp>
          <p:nvSpPr>
            <p:cNvPr id="53" name="ZoneTexte 52">
              <a:extLst>
                <a:ext uri="{FF2B5EF4-FFF2-40B4-BE49-F238E27FC236}">
                  <a16:creationId xmlns:a16="http://schemas.microsoft.com/office/drawing/2014/main" id="{40A52A40-52D1-AD07-54D6-A63F18534640}"/>
                </a:ext>
              </a:extLst>
            </p:cNvPr>
            <p:cNvSpPr txBox="1"/>
            <p:nvPr/>
          </p:nvSpPr>
          <p:spPr>
            <a:xfrm>
              <a:off x="3298694" y="5756213"/>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31</a:t>
              </a:r>
            </a:p>
            <a:p>
              <a:pPr algn="ctr" defTabSz="914309"/>
              <a:r>
                <a:rPr lang="en-US" sz="1200" dirty="0">
                  <a:solidFill>
                    <a:prstClr val="black"/>
                  </a:solidFill>
                  <a:latin typeface="Calibri"/>
                </a:rPr>
                <a:t>20</a:t>
              </a:r>
            </a:p>
          </p:txBody>
        </p:sp>
        <p:sp>
          <p:nvSpPr>
            <p:cNvPr id="54" name="ZoneTexte 53">
              <a:extLst>
                <a:ext uri="{FF2B5EF4-FFF2-40B4-BE49-F238E27FC236}">
                  <a16:creationId xmlns:a16="http://schemas.microsoft.com/office/drawing/2014/main" id="{9FE4EE29-3D73-41E1-1F1D-8C302BD1699A}"/>
                </a:ext>
              </a:extLst>
            </p:cNvPr>
            <p:cNvSpPr txBox="1"/>
            <p:nvPr/>
          </p:nvSpPr>
          <p:spPr>
            <a:xfrm>
              <a:off x="3903955" y="5756213"/>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36</a:t>
              </a:r>
            </a:p>
            <a:p>
              <a:pPr algn="ctr" defTabSz="914309"/>
              <a:r>
                <a:rPr lang="en-US" sz="1200" dirty="0">
                  <a:solidFill>
                    <a:prstClr val="black"/>
                  </a:solidFill>
                  <a:latin typeface="Calibri"/>
                </a:rPr>
                <a:t>27</a:t>
              </a:r>
            </a:p>
          </p:txBody>
        </p:sp>
        <p:sp>
          <p:nvSpPr>
            <p:cNvPr id="55" name="ZoneTexte 54">
              <a:extLst>
                <a:ext uri="{FF2B5EF4-FFF2-40B4-BE49-F238E27FC236}">
                  <a16:creationId xmlns:a16="http://schemas.microsoft.com/office/drawing/2014/main" id="{5538E9A4-9FB2-24F3-B004-58C102FF5194}"/>
                </a:ext>
              </a:extLst>
            </p:cNvPr>
            <p:cNvSpPr txBox="1"/>
            <p:nvPr/>
          </p:nvSpPr>
          <p:spPr>
            <a:xfrm>
              <a:off x="4509217" y="5756213"/>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43</a:t>
              </a:r>
            </a:p>
            <a:p>
              <a:pPr algn="ctr" defTabSz="914309"/>
              <a:r>
                <a:rPr lang="en-US" sz="1200" dirty="0">
                  <a:solidFill>
                    <a:prstClr val="black"/>
                  </a:solidFill>
                  <a:latin typeface="Calibri"/>
                </a:rPr>
                <a:t>33</a:t>
              </a:r>
            </a:p>
          </p:txBody>
        </p:sp>
        <p:sp>
          <p:nvSpPr>
            <p:cNvPr id="56" name="ZoneTexte 55">
              <a:extLst>
                <a:ext uri="{FF2B5EF4-FFF2-40B4-BE49-F238E27FC236}">
                  <a16:creationId xmlns:a16="http://schemas.microsoft.com/office/drawing/2014/main" id="{9DC5379E-55D3-B4C4-7983-6C47438E4D54}"/>
                </a:ext>
              </a:extLst>
            </p:cNvPr>
            <p:cNvSpPr txBox="1"/>
            <p:nvPr/>
          </p:nvSpPr>
          <p:spPr>
            <a:xfrm>
              <a:off x="5114478" y="5756213"/>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45</a:t>
              </a:r>
            </a:p>
            <a:p>
              <a:pPr algn="ctr" defTabSz="914309"/>
              <a:r>
                <a:rPr lang="en-US" sz="1200" dirty="0">
                  <a:solidFill>
                    <a:prstClr val="black"/>
                  </a:solidFill>
                  <a:latin typeface="Calibri"/>
                </a:rPr>
                <a:t>38</a:t>
              </a:r>
            </a:p>
          </p:txBody>
        </p:sp>
        <p:sp>
          <p:nvSpPr>
            <p:cNvPr id="57" name="ZoneTexte 56">
              <a:extLst>
                <a:ext uri="{FF2B5EF4-FFF2-40B4-BE49-F238E27FC236}">
                  <a16:creationId xmlns:a16="http://schemas.microsoft.com/office/drawing/2014/main" id="{ABEFFE1A-1543-990F-0D73-88564B7A8FE5}"/>
                </a:ext>
              </a:extLst>
            </p:cNvPr>
            <p:cNvSpPr txBox="1"/>
            <p:nvPr/>
          </p:nvSpPr>
          <p:spPr>
            <a:xfrm>
              <a:off x="3470099" y="5424998"/>
              <a:ext cx="605861" cy="276997"/>
            </a:xfrm>
            <a:prstGeom prst="rect">
              <a:avLst/>
            </a:prstGeom>
            <a:noFill/>
          </p:spPr>
          <p:txBody>
            <a:bodyPr wrap="none" lIns="91435" tIns="45719" rIns="91435" bIns="45719" rtlCol="0">
              <a:spAutoFit/>
            </a:bodyPr>
            <a:lstStyle/>
            <a:p>
              <a:pPr algn="ctr" defTabSz="914309"/>
              <a:r>
                <a:rPr lang="en-US" sz="1200" b="1" dirty="0">
                  <a:solidFill>
                    <a:prstClr val="black"/>
                  </a:solidFill>
                  <a:latin typeface="Calibri"/>
                </a:rPr>
                <a:t>Weeks</a:t>
              </a:r>
            </a:p>
          </p:txBody>
        </p:sp>
        <p:sp>
          <p:nvSpPr>
            <p:cNvPr id="58" name="ZoneTexte 57">
              <a:extLst>
                <a:ext uri="{FF2B5EF4-FFF2-40B4-BE49-F238E27FC236}">
                  <a16:creationId xmlns:a16="http://schemas.microsoft.com/office/drawing/2014/main" id="{F55D1775-3162-726C-56CD-FFD9A85AF7ED}"/>
                </a:ext>
              </a:extLst>
            </p:cNvPr>
            <p:cNvSpPr txBox="1"/>
            <p:nvPr/>
          </p:nvSpPr>
          <p:spPr>
            <a:xfrm>
              <a:off x="1677988" y="4959408"/>
              <a:ext cx="263203"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0</a:t>
              </a:r>
            </a:p>
          </p:txBody>
        </p:sp>
        <p:sp>
          <p:nvSpPr>
            <p:cNvPr id="59" name="ZoneTexte 58">
              <a:extLst>
                <a:ext uri="{FF2B5EF4-FFF2-40B4-BE49-F238E27FC236}">
                  <a16:creationId xmlns:a16="http://schemas.microsoft.com/office/drawing/2014/main" id="{90E8A3F2-074C-E7B2-C3E7-6B030BBA7A42}"/>
                </a:ext>
              </a:extLst>
            </p:cNvPr>
            <p:cNvSpPr txBox="1"/>
            <p:nvPr/>
          </p:nvSpPr>
          <p:spPr>
            <a:xfrm>
              <a:off x="1599441" y="4436580"/>
              <a:ext cx="341750"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20</a:t>
              </a:r>
            </a:p>
          </p:txBody>
        </p:sp>
        <p:sp>
          <p:nvSpPr>
            <p:cNvPr id="60" name="ZoneTexte 59">
              <a:extLst>
                <a:ext uri="{FF2B5EF4-FFF2-40B4-BE49-F238E27FC236}">
                  <a16:creationId xmlns:a16="http://schemas.microsoft.com/office/drawing/2014/main" id="{1B4A56B6-83BF-602F-E78A-86D8AE50EC27}"/>
                </a:ext>
              </a:extLst>
            </p:cNvPr>
            <p:cNvSpPr txBox="1"/>
            <p:nvPr/>
          </p:nvSpPr>
          <p:spPr>
            <a:xfrm>
              <a:off x="1599441" y="3913752"/>
              <a:ext cx="341750"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40</a:t>
              </a:r>
            </a:p>
          </p:txBody>
        </p:sp>
        <p:sp>
          <p:nvSpPr>
            <p:cNvPr id="61" name="ZoneTexte 60">
              <a:extLst>
                <a:ext uri="{FF2B5EF4-FFF2-40B4-BE49-F238E27FC236}">
                  <a16:creationId xmlns:a16="http://schemas.microsoft.com/office/drawing/2014/main" id="{A3F2B9C4-5D7E-D731-8C54-A0CC8796C6AE}"/>
                </a:ext>
              </a:extLst>
            </p:cNvPr>
            <p:cNvSpPr txBox="1"/>
            <p:nvPr/>
          </p:nvSpPr>
          <p:spPr>
            <a:xfrm>
              <a:off x="1599441" y="3390924"/>
              <a:ext cx="341750"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60</a:t>
              </a:r>
            </a:p>
          </p:txBody>
        </p:sp>
        <p:sp>
          <p:nvSpPr>
            <p:cNvPr id="62" name="ZoneTexte 61">
              <a:extLst>
                <a:ext uri="{FF2B5EF4-FFF2-40B4-BE49-F238E27FC236}">
                  <a16:creationId xmlns:a16="http://schemas.microsoft.com/office/drawing/2014/main" id="{2EE1160B-6215-ED8C-8C65-6391F69D4B29}"/>
                </a:ext>
              </a:extLst>
            </p:cNvPr>
            <p:cNvSpPr txBox="1"/>
            <p:nvPr/>
          </p:nvSpPr>
          <p:spPr>
            <a:xfrm>
              <a:off x="1599441" y="2868096"/>
              <a:ext cx="341750"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80</a:t>
              </a:r>
            </a:p>
          </p:txBody>
        </p:sp>
        <p:sp>
          <p:nvSpPr>
            <p:cNvPr id="63" name="ZoneTexte 62">
              <a:extLst>
                <a:ext uri="{FF2B5EF4-FFF2-40B4-BE49-F238E27FC236}">
                  <a16:creationId xmlns:a16="http://schemas.microsoft.com/office/drawing/2014/main" id="{3671429F-25BE-B783-268B-8912D03DF36C}"/>
                </a:ext>
              </a:extLst>
            </p:cNvPr>
            <p:cNvSpPr txBox="1"/>
            <p:nvPr/>
          </p:nvSpPr>
          <p:spPr>
            <a:xfrm>
              <a:off x="2392257" y="3149126"/>
              <a:ext cx="308088" cy="276997"/>
            </a:xfrm>
            <a:prstGeom prst="rect">
              <a:avLst/>
            </a:prstGeom>
            <a:noFill/>
          </p:spPr>
          <p:txBody>
            <a:bodyPr wrap="none" lIns="91435" tIns="45719" rIns="91435" bIns="45719" rtlCol="0">
              <a:spAutoFit/>
            </a:bodyPr>
            <a:lstStyle/>
            <a:p>
              <a:pPr defTabSz="914309"/>
              <a:r>
                <a:rPr lang="en-US" sz="1200" b="1" dirty="0">
                  <a:solidFill>
                    <a:prstClr val="black"/>
                  </a:solidFill>
                  <a:latin typeface="Calibri"/>
                </a:rPr>
                <a:t>PI</a:t>
              </a:r>
            </a:p>
          </p:txBody>
        </p:sp>
        <p:sp>
          <p:nvSpPr>
            <p:cNvPr id="64" name="ZoneTexte 63">
              <a:extLst>
                <a:ext uri="{FF2B5EF4-FFF2-40B4-BE49-F238E27FC236}">
                  <a16:creationId xmlns:a16="http://schemas.microsoft.com/office/drawing/2014/main" id="{DBA5B7C9-3BA9-DB67-3AEB-87F606303E2F}"/>
                </a:ext>
              </a:extLst>
            </p:cNvPr>
            <p:cNvSpPr txBox="1"/>
            <p:nvPr/>
          </p:nvSpPr>
          <p:spPr>
            <a:xfrm>
              <a:off x="2392260" y="2912869"/>
              <a:ext cx="369002" cy="276997"/>
            </a:xfrm>
            <a:prstGeom prst="rect">
              <a:avLst/>
            </a:prstGeom>
            <a:noFill/>
          </p:spPr>
          <p:txBody>
            <a:bodyPr wrap="none" lIns="91435" tIns="45719" rIns="91435" bIns="45719" rtlCol="0">
              <a:spAutoFit/>
            </a:bodyPr>
            <a:lstStyle/>
            <a:p>
              <a:pPr defTabSz="914309"/>
              <a:r>
                <a:rPr lang="en-US" sz="1200" b="1" dirty="0">
                  <a:solidFill>
                    <a:prstClr val="black"/>
                  </a:solidFill>
                  <a:latin typeface="Calibri"/>
                </a:rPr>
                <a:t>INI</a:t>
              </a:r>
            </a:p>
          </p:txBody>
        </p:sp>
        <p:sp>
          <p:nvSpPr>
            <p:cNvPr id="65" name="Line 45">
              <a:extLst>
                <a:ext uri="{FF2B5EF4-FFF2-40B4-BE49-F238E27FC236}">
                  <a16:creationId xmlns:a16="http://schemas.microsoft.com/office/drawing/2014/main" id="{4FD808EE-978F-87C9-C9E2-3F63EB8CDAAE}"/>
                </a:ext>
              </a:extLst>
            </p:cNvPr>
            <p:cNvSpPr>
              <a:spLocks noChangeShapeType="1"/>
            </p:cNvSpPr>
            <p:nvPr/>
          </p:nvSpPr>
          <p:spPr bwMode="auto">
            <a:xfrm flipH="1">
              <a:off x="2102421" y="3275746"/>
              <a:ext cx="282575" cy="0"/>
            </a:xfrm>
            <a:prstGeom prst="line">
              <a:avLst/>
            </a:prstGeom>
            <a:noFill/>
            <a:ln w="30163">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66" name="Line 46">
              <a:extLst>
                <a:ext uri="{FF2B5EF4-FFF2-40B4-BE49-F238E27FC236}">
                  <a16:creationId xmlns:a16="http://schemas.microsoft.com/office/drawing/2014/main" id="{5983ABEF-DCE3-F4F5-7ADE-3BCC2B287D23}"/>
                </a:ext>
              </a:extLst>
            </p:cNvPr>
            <p:cNvSpPr>
              <a:spLocks noChangeShapeType="1"/>
            </p:cNvSpPr>
            <p:nvPr/>
          </p:nvSpPr>
          <p:spPr bwMode="auto">
            <a:xfrm flipH="1">
              <a:off x="2102421" y="3039792"/>
              <a:ext cx="282575" cy="0"/>
            </a:xfrm>
            <a:prstGeom prst="line">
              <a:avLst/>
            </a:prstGeom>
            <a:noFill/>
            <a:ln w="30163">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67" name="Line 45">
              <a:extLst>
                <a:ext uri="{FF2B5EF4-FFF2-40B4-BE49-F238E27FC236}">
                  <a16:creationId xmlns:a16="http://schemas.microsoft.com/office/drawing/2014/main" id="{93C4AC4D-F231-71CF-F72B-6E594CB02212}"/>
                </a:ext>
              </a:extLst>
            </p:cNvPr>
            <p:cNvSpPr>
              <a:spLocks noChangeShapeType="1"/>
            </p:cNvSpPr>
            <p:nvPr/>
          </p:nvSpPr>
          <p:spPr bwMode="auto">
            <a:xfrm flipH="1">
              <a:off x="1779726" y="6075852"/>
              <a:ext cx="282575" cy="0"/>
            </a:xfrm>
            <a:prstGeom prst="line">
              <a:avLst/>
            </a:prstGeom>
            <a:noFill/>
            <a:ln w="301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68" name="Line 46">
              <a:extLst>
                <a:ext uri="{FF2B5EF4-FFF2-40B4-BE49-F238E27FC236}">
                  <a16:creationId xmlns:a16="http://schemas.microsoft.com/office/drawing/2014/main" id="{966C866C-1652-A615-E555-84E7C8998304}"/>
                </a:ext>
              </a:extLst>
            </p:cNvPr>
            <p:cNvSpPr>
              <a:spLocks noChangeShapeType="1"/>
            </p:cNvSpPr>
            <p:nvPr/>
          </p:nvSpPr>
          <p:spPr bwMode="auto">
            <a:xfrm flipH="1">
              <a:off x="1779726" y="5886524"/>
              <a:ext cx="282575" cy="0"/>
            </a:xfrm>
            <a:prstGeom prst="line">
              <a:avLst/>
            </a:prstGeom>
            <a:noFill/>
            <a:ln w="30163">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69" name="ZoneTexte 68">
              <a:extLst>
                <a:ext uri="{FF2B5EF4-FFF2-40B4-BE49-F238E27FC236}">
                  <a16:creationId xmlns:a16="http://schemas.microsoft.com/office/drawing/2014/main" id="{E8F9A1DC-90B1-3CA2-54DF-86E137669E55}"/>
                </a:ext>
              </a:extLst>
            </p:cNvPr>
            <p:cNvSpPr txBox="1"/>
            <p:nvPr/>
          </p:nvSpPr>
          <p:spPr>
            <a:xfrm>
              <a:off x="399721" y="5535918"/>
              <a:ext cx="1383125" cy="646329"/>
            </a:xfrm>
            <a:prstGeom prst="rect">
              <a:avLst/>
            </a:prstGeom>
            <a:noFill/>
          </p:spPr>
          <p:txBody>
            <a:bodyPr wrap="none" lIns="91435" tIns="45719" rIns="91435" bIns="45719" rtlCol="0">
              <a:spAutoFit/>
            </a:bodyPr>
            <a:lstStyle/>
            <a:p>
              <a:pPr algn="r" defTabSz="914309"/>
              <a:r>
                <a:rPr lang="en-US" sz="1200" b="1" dirty="0">
                  <a:solidFill>
                    <a:prstClr val="black"/>
                  </a:solidFill>
                  <a:latin typeface="Calibri"/>
                </a:rPr>
                <a:t>Missing</a:t>
              </a:r>
              <a:br>
                <a:rPr lang="en-US" sz="1200" b="1" dirty="0">
                  <a:solidFill>
                    <a:prstClr val="black"/>
                  </a:solidFill>
                  <a:latin typeface="Calibri"/>
                </a:rPr>
              </a:br>
              <a:r>
                <a:rPr lang="en-US" sz="1200" dirty="0">
                  <a:solidFill>
                    <a:prstClr val="black"/>
                  </a:solidFill>
                  <a:latin typeface="Calibri"/>
                </a:rPr>
                <a:t>(discontinuation/</a:t>
              </a:r>
              <a:br>
                <a:rPr lang="en-US" sz="1200" dirty="0">
                  <a:solidFill>
                    <a:prstClr val="black"/>
                  </a:solidFill>
                  <a:latin typeface="Calibri"/>
                </a:rPr>
              </a:br>
              <a:r>
                <a:rPr lang="en-US" sz="1200" dirty="0">
                  <a:solidFill>
                    <a:prstClr val="black"/>
                  </a:solidFill>
                  <a:latin typeface="Calibri"/>
                </a:rPr>
                <a:t>missing in window)</a:t>
              </a:r>
            </a:p>
          </p:txBody>
        </p:sp>
      </p:grpSp>
      <p:grpSp>
        <p:nvGrpSpPr>
          <p:cNvPr id="7" name="Groupe 6">
            <a:extLst>
              <a:ext uri="{FF2B5EF4-FFF2-40B4-BE49-F238E27FC236}">
                <a16:creationId xmlns:a16="http://schemas.microsoft.com/office/drawing/2014/main" id="{689BA0CD-DC9B-FB65-AD7B-79E1BD17089C}"/>
              </a:ext>
            </a:extLst>
          </p:cNvPr>
          <p:cNvGrpSpPr/>
          <p:nvPr/>
        </p:nvGrpSpPr>
        <p:grpSpPr>
          <a:xfrm>
            <a:off x="6310239" y="2965264"/>
            <a:ext cx="4330194" cy="3277896"/>
            <a:chOff x="6310239" y="2965264"/>
            <a:chExt cx="4330194" cy="3277896"/>
          </a:xfrm>
        </p:grpSpPr>
        <p:sp>
          <p:nvSpPr>
            <p:cNvPr id="124" name="Freeform 9">
              <a:extLst>
                <a:ext uri="{FF2B5EF4-FFF2-40B4-BE49-F238E27FC236}">
                  <a16:creationId xmlns:a16="http://schemas.microsoft.com/office/drawing/2014/main" id="{243F6633-D915-315A-C64C-38CE12FEFE04}"/>
                </a:ext>
              </a:extLst>
            </p:cNvPr>
            <p:cNvSpPr>
              <a:spLocks/>
            </p:cNvSpPr>
            <p:nvPr/>
          </p:nvSpPr>
          <p:spPr bwMode="auto">
            <a:xfrm>
              <a:off x="7160712" y="2965264"/>
              <a:ext cx="3413125" cy="2146300"/>
            </a:xfrm>
            <a:custGeom>
              <a:avLst/>
              <a:gdLst>
                <a:gd name="T0" fmla="*/ 0 w 8600"/>
                <a:gd name="T1" fmla="*/ 0 h 5406"/>
                <a:gd name="T2" fmla="*/ 0 w 8600"/>
                <a:gd name="T3" fmla="*/ 5406 h 5406"/>
                <a:gd name="T4" fmla="*/ 8600 w 8600"/>
                <a:gd name="T5" fmla="*/ 5406 h 5406"/>
              </a:gdLst>
              <a:ahLst/>
              <a:cxnLst>
                <a:cxn ang="0">
                  <a:pos x="T0" y="T1"/>
                </a:cxn>
                <a:cxn ang="0">
                  <a:pos x="T2" y="T3"/>
                </a:cxn>
                <a:cxn ang="0">
                  <a:pos x="T4" y="T5"/>
                </a:cxn>
              </a:cxnLst>
              <a:rect l="0" t="0" r="r" b="b"/>
              <a:pathLst>
                <a:path w="8600" h="5406">
                  <a:moveTo>
                    <a:pt x="0" y="0"/>
                  </a:moveTo>
                  <a:lnTo>
                    <a:pt x="0" y="5406"/>
                  </a:lnTo>
                  <a:lnTo>
                    <a:pt x="8600" y="540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25" name="Line 10">
              <a:extLst>
                <a:ext uri="{FF2B5EF4-FFF2-40B4-BE49-F238E27FC236}">
                  <a16:creationId xmlns:a16="http://schemas.microsoft.com/office/drawing/2014/main" id="{83A9E3AA-5BB8-03D9-74EC-901F7E27C541}"/>
                </a:ext>
              </a:extLst>
            </p:cNvPr>
            <p:cNvSpPr>
              <a:spLocks noChangeShapeType="1"/>
            </p:cNvSpPr>
            <p:nvPr/>
          </p:nvSpPr>
          <p:spPr bwMode="auto">
            <a:xfrm flipV="1">
              <a:off x="8046536" y="5111561"/>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26" name="Line 11">
              <a:extLst>
                <a:ext uri="{FF2B5EF4-FFF2-40B4-BE49-F238E27FC236}">
                  <a16:creationId xmlns:a16="http://schemas.microsoft.com/office/drawing/2014/main" id="{EB9D5E30-952C-DBF0-EF9D-774C0ED1B4BB}"/>
                </a:ext>
              </a:extLst>
            </p:cNvPr>
            <p:cNvSpPr>
              <a:spLocks noChangeShapeType="1"/>
            </p:cNvSpPr>
            <p:nvPr/>
          </p:nvSpPr>
          <p:spPr bwMode="auto">
            <a:xfrm flipV="1">
              <a:off x="8852987" y="5111561"/>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27" name="Line 12">
              <a:extLst>
                <a:ext uri="{FF2B5EF4-FFF2-40B4-BE49-F238E27FC236}">
                  <a16:creationId xmlns:a16="http://schemas.microsoft.com/office/drawing/2014/main" id="{2EBC803E-15E6-9B53-9443-742A16E6D8AB}"/>
                </a:ext>
              </a:extLst>
            </p:cNvPr>
            <p:cNvSpPr>
              <a:spLocks noChangeShapeType="1"/>
            </p:cNvSpPr>
            <p:nvPr/>
          </p:nvSpPr>
          <p:spPr bwMode="auto">
            <a:xfrm flipV="1">
              <a:off x="7240087" y="5111561"/>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28" name="Line 19">
              <a:extLst>
                <a:ext uri="{FF2B5EF4-FFF2-40B4-BE49-F238E27FC236}">
                  <a16:creationId xmlns:a16="http://schemas.microsoft.com/office/drawing/2014/main" id="{1D507692-DE95-57AA-5310-8C64FF2785B8}"/>
                </a:ext>
              </a:extLst>
            </p:cNvPr>
            <p:cNvSpPr>
              <a:spLocks noChangeShapeType="1"/>
            </p:cNvSpPr>
            <p:nvPr/>
          </p:nvSpPr>
          <p:spPr bwMode="auto">
            <a:xfrm flipV="1">
              <a:off x="9657848" y="5111561"/>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29" name="Line 20">
              <a:extLst>
                <a:ext uri="{FF2B5EF4-FFF2-40B4-BE49-F238E27FC236}">
                  <a16:creationId xmlns:a16="http://schemas.microsoft.com/office/drawing/2014/main" id="{0CAF133A-3E7F-50BE-55DE-017318189963}"/>
                </a:ext>
              </a:extLst>
            </p:cNvPr>
            <p:cNvSpPr>
              <a:spLocks noChangeShapeType="1"/>
            </p:cNvSpPr>
            <p:nvPr/>
          </p:nvSpPr>
          <p:spPr bwMode="auto">
            <a:xfrm flipV="1">
              <a:off x="10464299" y="5111561"/>
              <a:ext cx="0" cy="762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0" name="Line 23">
              <a:extLst>
                <a:ext uri="{FF2B5EF4-FFF2-40B4-BE49-F238E27FC236}">
                  <a16:creationId xmlns:a16="http://schemas.microsoft.com/office/drawing/2014/main" id="{C7C58F09-E220-6C44-3118-4D82BC03D74E}"/>
                </a:ext>
              </a:extLst>
            </p:cNvPr>
            <p:cNvSpPr>
              <a:spLocks noChangeShapeType="1"/>
            </p:cNvSpPr>
            <p:nvPr/>
          </p:nvSpPr>
          <p:spPr bwMode="auto">
            <a:xfrm>
              <a:off x="7084511" y="3116074"/>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1" name="Line 24">
              <a:extLst>
                <a:ext uri="{FF2B5EF4-FFF2-40B4-BE49-F238E27FC236}">
                  <a16:creationId xmlns:a16="http://schemas.microsoft.com/office/drawing/2014/main" id="{228F7962-4B09-2A52-0886-5C08BDC3A238}"/>
                </a:ext>
              </a:extLst>
            </p:cNvPr>
            <p:cNvSpPr>
              <a:spLocks noChangeShapeType="1"/>
            </p:cNvSpPr>
            <p:nvPr/>
          </p:nvSpPr>
          <p:spPr bwMode="auto">
            <a:xfrm>
              <a:off x="7084511" y="3595500"/>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2" name="Line 25">
              <a:extLst>
                <a:ext uri="{FF2B5EF4-FFF2-40B4-BE49-F238E27FC236}">
                  <a16:creationId xmlns:a16="http://schemas.microsoft.com/office/drawing/2014/main" id="{8AEBAA90-09FF-919F-C40E-DA73B2F8A141}"/>
                </a:ext>
              </a:extLst>
            </p:cNvPr>
            <p:cNvSpPr>
              <a:spLocks noChangeShapeType="1"/>
            </p:cNvSpPr>
            <p:nvPr/>
          </p:nvSpPr>
          <p:spPr bwMode="auto">
            <a:xfrm>
              <a:off x="7084511" y="4073336"/>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3" name="Line 26">
              <a:extLst>
                <a:ext uri="{FF2B5EF4-FFF2-40B4-BE49-F238E27FC236}">
                  <a16:creationId xmlns:a16="http://schemas.microsoft.com/office/drawing/2014/main" id="{2393CFED-4ED3-3203-9A52-69DD5AC94017}"/>
                </a:ext>
              </a:extLst>
            </p:cNvPr>
            <p:cNvSpPr>
              <a:spLocks noChangeShapeType="1"/>
            </p:cNvSpPr>
            <p:nvPr/>
          </p:nvSpPr>
          <p:spPr bwMode="auto">
            <a:xfrm>
              <a:off x="7084511" y="4552761"/>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4" name="Line 27">
              <a:extLst>
                <a:ext uri="{FF2B5EF4-FFF2-40B4-BE49-F238E27FC236}">
                  <a16:creationId xmlns:a16="http://schemas.microsoft.com/office/drawing/2014/main" id="{AC8811BD-9A98-2E84-66A4-DDE588B782E8}"/>
                </a:ext>
              </a:extLst>
            </p:cNvPr>
            <p:cNvSpPr>
              <a:spLocks noChangeShapeType="1"/>
            </p:cNvSpPr>
            <p:nvPr/>
          </p:nvSpPr>
          <p:spPr bwMode="auto">
            <a:xfrm>
              <a:off x="7084511" y="5032186"/>
              <a:ext cx="7620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5" name="Freeform 32">
              <a:extLst>
                <a:ext uri="{FF2B5EF4-FFF2-40B4-BE49-F238E27FC236}">
                  <a16:creationId xmlns:a16="http://schemas.microsoft.com/office/drawing/2014/main" id="{31828B34-76EC-0768-AF3A-F934730D478D}"/>
                </a:ext>
              </a:extLst>
            </p:cNvPr>
            <p:cNvSpPr>
              <a:spLocks/>
            </p:cNvSpPr>
            <p:nvPr/>
          </p:nvSpPr>
          <p:spPr bwMode="auto">
            <a:xfrm>
              <a:off x="7235325" y="3654242"/>
              <a:ext cx="3219451" cy="1374775"/>
            </a:xfrm>
            <a:custGeom>
              <a:avLst/>
              <a:gdLst>
                <a:gd name="T0" fmla="*/ 8113 w 8113"/>
                <a:gd name="T1" fmla="*/ 0 h 3461"/>
                <a:gd name="T2" fmla="*/ 8113 w 8113"/>
                <a:gd name="T3" fmla="*/ 541 h 3461"/>
                <a:gd name="T4" fmla="*/ 6101 w 8113"/>
                <a:gd name="T5" fmla="*/ 541 h 3461"/>
                <a:gd name="T6" fmla="*/ 6101 w 8113"/>
                <a:gd name="T7" fmla="*/ 1190 h 3461"/>
                <a:gd name="T8" fmla="*/ 4066 w 8113"/>
                <a:gd name="T9" fmla="*/ 1190 h 3461"/>
                <a:gd name="T10" fmla="*/ 4066 w 8113"/>
                <a:gd name="T11" fmla="*/ 1605 h 3461"/>
                <a:gd name="T12" fmla="*/ 2048 w 8113"/>
                <a:gd name="T13" fmla="*/ 1605 h 3461"/>
                <a:gd name="T14" fmla="*/ 2048 w 8113"/>
                <a:gd name="T15" fmla="*/ 1870 h 3461"/>
                <a:gd name="T16" fmla="*/ 1350 w 8113"/>
                <a:gd name="T17" fmla="*/ 1870 h 3461"/>
                <a:gd name="T18" fmla="*/ 1350 w 8113"/>
                <a:gd name="T19" fmla="*/ 2266 h 3461"/>
                <a:gd name="T20" fmla="*/ 684 w 8113"/>
                <a:gd name="T21" fmla="*/ 2266 h 3461"/>
                <a:gd name="T22" fmla="*/ 684 w 8113"/>
                <a:gd name="T23" fmla="*/ 3461 h 3461"/>
                <a:gd name="T24" fmla="*/ 0 w 8113"/>
                <a:gd name="T25" fmla="*/ 3461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13" h="3461">
                  <a:moveTo>
                    <a:pt x="8113" y="0"/>
                  </a:moveTo>
                  <a:lnTo>
                    <a:pt x="8113" y="541"/>
                  </a:lnTo>
                  <a:lnTo>
                    <a:pt x="6101" y="541"/>
                  </a:lnTo>
                  <a:lnTo>
                    <a:pt x="6101" y="1190"/>
                  </a:lnTo>
                  <a:lnTo>
                    <a:pt x="4066" y="1190"/>
                  </a:lnTo>
                  <a:lnTo>
                    <a:pt x="4066" y="1605"/>
                  </a:lnTo>
                  <a:lnTo>
                    <a:pt x="2048" y="1605"/>
                  </a:lnTo>
                  <a:lnTo>
                    <a:pt x="2048" y="1870"/>
                  </a:lnTo>
                  <a:lnTo>
                    <a:pt x="1350" y="1870"/>
                  </a:lnTo>
                  <a:lnTo>
                    <a:pt x="1350" y="2266"/>
                  </a:lnTo>
                  <a:lnTo>
                    <a:pt x="684" y="2266"/>
                  </a:lnTo>
                  <a:lnTo>
                    <a:pt x="684" y="3461"/>
                  </a:lnTo>
                  <a:lnTo>
                    <a:pt x="0" y="3461"/>
                  </a:lnTo>
                </a:path>
              </a:pathLst>
            </a:custGeom>
            <a:noFill/>
            <a:ln w="301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6" name="Freeform 34">
              <a:extLst>
                <a:ext uri="{FF2B5EF4-FFF2-40B4-BE49-F238E27FC236}">
                  <a16:creationId xmlns:a16="http://schemas.microsoft.com/office/drawing/2014/main" id="{EC6DACD9-1BB7-332F-B217-8072F4C524B4}"/>
                </a:ext>
              </a:extLst>
            </p:cNvPr>
            <p:cNvSpPr>
              <a:spLocks/>
            </p:cNvSpPr>
            <p:nvPr/>
          </p:nvSpPr>
          <p:spPr bwMode="auto">
            <a:xfrm>
              <a:off x="7236915" y="3563750"/>
              <a:ext cx="3221039" cy="1466851"/>
            </a:xfrm>
            <a:custGeom>
              <a:avLst/>
              <a:gdLst>
                <a:gd name="T0" fmla="*/ 8114 w 8114"/>
                <a:gd name="T1" fmla="*/ 0 h 3694"/>
                <a:gd name="T2" fmla="*/ 8114 w 8114"/>
                <a:gd name="T3" fmla="*/ 522 h 3694"/>
                <a:gd name="T4" fmla="*/ 6090 w 8114"/>
                <a:gd name="T5" fmla="*/ 522 h 3694"/>
                <a:gd name="T6" fmla="*/ 6090 w 8114"/>
                <a:gd name="T7" fmla="*/ 1117 h 3694"/>
                <a:gd name="T8" fmla="*/ 4060 w 8114"/>
                <a:gd name="T9" fmla="*/ 1117 h 3694"/>
                <a:gd name="T10" fmla="*/ 4060 w 8114"/>
                <a:gd name="T11" fmla="*/ 1406 h 3694"/>
                <a:gd name="T12" fmla="*/ 2035 w 8114"/>
                <a:gd name="T13" fmla="*/ 1406 h 3694"/>
                <a:gd name="T14" fmla="*/ 2035 w 8114"/>
                <a:gd name="T15" fmla="*/ 1772 h 3694"/>
                <a:gd name="T16" fmla="*/ 1423 w 8114"/>
                <a:gd name="T17" fmla="*/ 1772 h 3694"/>
                <a:gd name="T18" fmla="*/ 1423 w 8114"/>
                <a:gd name="T19" fmla="*/ 1838 h 3694"/>
                <a:gd name="T20" fmla="*/ 1358 w 8114"/>
                <a:gd name="T21" fmla="*/ 1838 h 3694"/>
                <a:gd name="T22" fmla="*/ 1358 w 8114"/>
                <a:gd name="T23" fmla="*/ 2348 h 3694"/>
                <a:gd name="T24" fmla="*/ 673 w 8114"/>
                <a:gd name="T25" fmla="*/ 2348 h 3694"/>
                <a:gd name="T26" fmla="*/ 673 w 8114"/>
                <a:gd name="T27" fmla="*/ 3694 h 3694"/>
                <a:gd name="T28" fmla="*/ 0 w 8114"/>
                <a:gd name="T29" fmla="*/ 3694 h 3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14" h="3694">
                  <a:moveTo>
                    <a:pt x="8114" y="0"/>
                  </a:moveTo>
                  <a:lnTo>
                    <a:pt x="8114" y="522"/>
                  </a:lnTo>
                  <a:lnTo>
                    <a:pt x="6090" y="522"/>
                  </a:lnTo>
                  <a:lnTo>
                    <a:pt x="6090" y="1117"/>
                  </a:lnTo>
                  <a:lnTo>
                    <a:pt x="4060" y="1117"/>
                  </a:lnTo>
                  <a:lnTo>
                    <a:pt x="4060" y="1406"/>
                  </a:lnTo>
                  <a:lnTo>
                    <a:pt x="2035" y="1406"/>
                  </a:lnTo>
                  <a:lnTo>
                    <a:pt x="2035" y="1772"/>
                  </a:lnTo>
                  <a:lnTo>
                    <a:pt x="1423" y="1772"/>
                  </a:lnTo>
                  <a:lnTo>
                    <a:pt x="1423" y="1838"/>
                  </a:lnTo>
                  <a:lnTo>
                    <a:pt x="1358" y="1838"/>
                  </a:lnTo>
                  <a:lnTo>
                    <a:pt x="1358" y="2348"/>
                  </a:lnTo>
                  <a:lnTo>
                    <a:pt x="673" y="2348"/>
                  </a:lnTo>
                  <a:lnTo>
                    <a:pt x="673" y="3694"/>
                  </a:lnTo>
                  <a:lnTo>
                    <a:pt x="0" y="3694"/>
                  </a:lnTo>
                </a:path>
              </a:pathLst>
            </a:custGeom>
            <a:noFill/>
            <a:ln w="30163">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7" name="Line 44">
              <a:extLst>
                <a:ext uri="{FF2B5EF4-FFF2-40B4-BE49-F238E27FC236}">
                  <a16:creationId xmlns:a16="http://schemas.microsoft.com/office/drawing/2014/main" id="{BD28EA68-B11D-5925-95D1-D3B4DDC8FA1C}"/>
                </a:ext>
              </a:extLst>
            </p:cNvPr>
            <p:cNvSpPr>
              <a:spLocks noChangeShapeType="1"/>
            </p:cNvSpPr>
            <p:nvPr/>
          </p:nvSpPr>
          <p:spPr bwMode="auto">
            <a:xfrm flipH="1">
              <a:off x="7294063" y="3398692"/>
              <a:ext cx="280988" cy="0"/>
            </a:xfrm>
            <a:prstGeom prst="line">
              <a:avLst/>
            </a:prstGeom>
            <a:noFill/>
            <a:ln w="30163">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38" name="Line 47">
              <a:extLst>
                <a:ext uri="{FF2B5EF4-FFF2-40B4-BE49-F238E27FC236}">
                  <a16:creationId xmlns:a16="http://schemas.microsoft.com/office/drawing/2014/main" id="{BD5FF20A-9DD1-D359-1CF8-76C5C0C22AF2}"/>
                </a:ext>
              </a:extLst>
            </p:cNvPr>
            <p:cNvSpPr>
              <a:spLocks noChangeShapeType="1"/>
            </p:cNvSpPr>
            <p:nvPr/>
          </p:nvSpPr>
          <p:spPr bwMode="auto">
            <a:xfrm flipH="1">
              <a:off x="7294063" y="3162738"/>
              <a:ext cx="280988" cy="0"/>
            </a:xfrm>
            <a:prstGeom prst="line">
              <a:avLst/>
            </a:prstGeom>
            <a:noFill/>
            <a:ln w="30163">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03" name="ZoneTexte 102">
              <a:extLst>
                <a:ext uri="{FF2B5EF4-FFF2-40B4-BE49-F238E27FC236}">
                  <a16:creationId xmlns:a16="http://schemas.microsoft.com/office/drawing/2014/main" id="{66971FF6-970E-E660-B5B9-FC702DA7413A}"/>
                </a:ext>
              </a:extLst>
            </p:cNvPr>
            <p:cNvSpPr txBox="1"/>
            <p:nvPr/>
          </p:nvSpPr>
          <p:spPr>
            <a:xfrm>
              <a:off x="7121648" y="5182305"/>
              <a:ext cx="263202"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0</a:t>
              </a:r>
            </a:p>
          </p:txBody>
        </p:sp>
        <p:sp>
          <p:nvSpPr>
            <p:cNvPr id="104" name="ZoneTexte 103">
              <a:extLst>
                <a:ext uri="{FF2B5EF4-FFF2-40B4-BE49-F238E27FC236}">
                  <a16:creationId xmlns:a16="http://schemas.microsoft.com/office/drawing/2014/main" id="{A524AD35-3247-CCC2-2C31-AC2436D36B03}"/>
                </a:ext>
              </a:extLst>
            </p:cNvPr>
            <p:cNvSpPr txBox="1"/>
            <p:nvPr/>
          </p:nvSpPr>
          <p:spPr>
            <a:xfrm>
              <a:off x="7889135" y="5182305"/>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12</a:t>
              </a:r>
            </a:p>
          </p:txBody>
        </p:sp>
        <p:sp>
          <p:nvSpPr>
            <p:cNvPr id="105" name="ZoneTexte 104">
              <a:extLst>
                <a:ext uri="{FF2B5EF4-FFF2-40B4-BE49-F238E27FC236}">
                  <a16:creationId xmlns:a16="http://schemas.microsoft.com/office/drawing/2014/main" id="{1F1276FA-81AE-A763-0957-6D241169B336}"/>
                </a:ext>
              </a:extLst>
            </p:cNvPr>
            <p:cNvSpPr txBox="1"/>
            <p:nvPr/>
          </p:nvSpPr>
          <p:spPr>
            <a:xfrm>
              <a:off x="8684399" y="5182305"/>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24</a:t>
              </a:r>
            </a:p>
          </p:txBody>
        </p:sp>
        <p:sp>
          <p:nvSpPr>
            <p:cNvPr id="106" name="ZoneTexte 105">
              <a:extLst>
                <a:ext uri="{FF2B5EF4-FFF2-40B4-BE49-F238E27FC236}">
                  <a16:creationId xmlns:a16="http://schemas.microsoft.com/office/drawing/2014/main" id="{8A584989-FD19-E42C-5845-F44CF5328AC7}"/>
                </a:ext>
              </a:extLst>
            </p:cNvPr>
            <p:cNvSpPr txBox="1"/>
            <p:nvPr/>
          </p:nvSpPr>
          <p:spPr>
            <a:xfrm>
              <a:off x="9491543" y="5182305"/>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36</a:t>
              </a:r>
            </a:p>
          </p:txBody>
        </p:sp>
        <p:sp>
          <p:nvSpPr>
            <p:cNvPr id="107" name="ZoneTexte 106">
              <a:extLst>
                <a:ext uri="{FF2B5EF4-FFF2-40B4-BE49-F238E27FC236}">
                  <a16:creationId xmlns:a16="http://schemas.microsoft.com/office/drawing/2014/main" id="{45F959E2-EB49-B45D-21E7-F22EE71274B9}"/>
                </a:ext>
              </a:extLst>
            </p:cNvPr>
            <p:cNvSpPr txBox="1"/>
            <p:nvPr/>
          </p:nvSpPr>
          <p:spPr>
            <a:xfrm>
              <a:off x="10298683" y="5182305"/>
              <a:ext cx="341750" cy="276997"/>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48</a:t>
              </a:r>
            </a:p>
          </p:txBody>
        </p:sp>
        <p:sp>
          <p:nvSpPr>
            <p:cNvPr id="108" name="ZoneTexte 107">
              <a:extLst>
                <a:ext uri="{FF2B5EF4-FFF2-40B4-BE49-F238E27FC236}">
                  <a16:creationId xmlns:a16="http://schemas.microsoft.com/office/drawing/2014/main" id="{A079046F-E2F6-0AF2-1170-419BA2E60529}"/>
                </a:ext>
              </a:extLst>
            </p:cNvPr>
            <p:cNvSpPr txBox="1"/>
            <p:nvPr/>
          </p:nvSpPr>
          <p:spPr>
            <a:xfrm>
              <a:off x="7043099" y="5781497"/>
              <a:ext cx="420298"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215</a:t>
              </a:r>
            </a:p>
            <a:p>
              <a:pPr algn="ctr" defTabSz="914309"/>
              <a:r>
                <a:rPr lang="en-US" sz="1200" dirty="0">
                  <a:solidFill>
                    <a:prstClr val="black"/>
                  </a:solidFill>
                  <a:latin typeface="Calibri"/>
                </a:rPr>
                <a:t>212</a:t>
              </a:r>
            </a:p>
          </p:txBody>
        </p:sp>
        <p:sp>
          <p:nvSpPr>
            <p:cNvPr id="109" name="ZoneTexte 108">
              <a:extLst>
                <a:ext uri="{FF2B5EF4-FFF2-40B4-BE49-F238E27FC236}">
                  <a16:creationId xmlns:a16="http://schemas.microsoft.com/office/drawing/2014/main" id="{F95E170D-7EC0-884F-F51B-F0D6D253807E}"/>
                </a:ext>
              </a:extLst>
            </p:cNvPr>
            <p:cNvSpPr txBox="1"/>
            <p:nvPr/>
          </p:nvSpPr>
          <p:spPr>
            <a:xfrm>
              <a:off x="7849863" y="5781497"/>
              <a:ext cx="420298"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132</a:t>
              </a:r>
            </a:p>
            <a:p>
              <a:pPr algn="ctr" defTabSz="914309"/>
              <a:r>
                <a:rPr lang="en-US" sz="1200" dirty="0">
                  <a:solidFill>
                    <a:prstClr val="black"/>
                  </a:solidFill>
                  <a:latin typeface="Calibri"/>
                </a:rPr>
                <a:t>117</a:t>
              </a:r>
            </a:p>
          </p:txBody>
        </p:sp>
        <p:sp>
          <p:nvSpPr>
            <p:cNvPr id="110" name="ZoneTexte 109">
              <a:extLst>
                <a:ext uri="{FF2B5EF4-FFF2-40B4-BE49-F238E27FC236}">
                  <a16:creationId xmlns:a16="http://schemas.microsoft.com/office/drawing/2014/main" id="{16E17D4E-F00E-5048-EFD7-FF16A6104F01}"/>
                </a:ext>
              </a:extLst>
            </p:cNvPr>
            <p:cNvSpPr txBox="1"/>
            <p:nvPr/>
          </p:nvSpPr>
          <p:spPr>
            <a:xfrm>
              <a:off x="8645127" y="5781497"/>
              <a:ext cx="420298"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119</a:t>
              </a:r>
            </a:p>
            <a:p>
              <a:pPr algn="ctr" defTabSz="914309"/>
              <a:r>
                <a:rPr lang="en-US" sz="1200" dirty="0">
                  <a:solidFill>
                    <a:prstClr val="black"/>
                  </a:solidFill>
                  <a:latin typeface="Calibri"/>
                </a:rPr>
                <a:t>101</a:t>
              </a:r>
            </a:p>
          </p:txBody>
        </p:sp>
        <p:sp>
          <p:nvSpPr>
            <p:cNvPr id="111" name="ZoneTexte 110">
              <a:extLst>
                <a:ext uri="{FF2B5EF4-FFF2-40B4-BE49-F238E27FC236}">
                  <a16:creationId xmlns:a16="http://schemas.microsoft.com/office/drawing/2014/main" id="{8F77BB37-4FC4-E3A4-1923-4596EF02969E}"/>
                </a:ext>
              </a:extLst>
            </p:cNvPr>
            <p:cNvSpPr txBox="1"/>
            <p:nvPr/>
          </p:nvSpPr>
          <p:spPr>
            <a:xfrm>
              <a:off x="9452268" y="5781497"/>
              <a:ext cx="420298"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100</a:t>
              </a:r>
            </a:p>
            <a:p>
              <a:pPr algn="ctr" defTabSz="914309"/>
              <a:r>
                <a:rPr lang="en-US" sz="1200" dirty="0">
                  <a:solidFill>
                    <a:prstClr val="black"/>
                  </a:solidFill>
                  <a:latin typeface="Calibri"/>
                </a:rPr>
                <a:t>86</a:t>
              </a:r>
            </a:p>
          </p:txBody>
        </p:sp>
        <p:sp>
          <p:nvSpPr>
            <p:cNvPr id="112" name="ZoneTexte 111">
              <a:extLst>
                <a:ext uri="{FF2B5EF4-FFF2-40B4-BE49-F238E27FC236}">
                  <a16:creationId xmlns:a16="http://schemas.microsoft.com/office/drawing/2014/main" id="{26045123-DF5E-373B-9A50-27474BA3934E}"/>
                </a:ext>
              </a:extLst>
            </p:cNvPr>
            <p:cNvSpPr txBox="1"/>
            <p:nvPr/>
          </p:nvSpPr>
          <p:spPr>
            <a:xfrm>
              <a:off x="10298682" y="5781497"/>
              <a:ext cx="341750" cy="461663"/>
            </a:xfrm>
            <a:prstGeom prst="rect">
              <a:avLst/>
            </a:prstGeom>
            <a:noFill/>
          </p:spPr>
          <p:txBody>
            <a:bodyPr wrap="none" lIns="91435" tIns="45719" rIns="91435" bIns="45719" rtlCol="0">
              <a:spAutoFit/>
            </a:bodyPr>
            <a:lstStyle/>
            <a:p>
              <a:pPr algn="ctr" defTabSz="914309"/>
              <a:r>
                <a:rPr lang="en-US" sz="1200" dirty="0">
                  <a:solidFill>
                    <a:prstClr val="black"/>
                  </a:solidFill>
                  <a:latin typeface="Calibri"/>
                </a:rPr>
                <a:t>52</a:t>
              </a:r>
            </a:p>
            <a:p>
              <a:pPr algn="ctr" defTabSz="914309"/>
              <a:r>
                <a:rPr lang="en-US" sz="1200" dirty="0">
                  <a:solidFill>
                    <a:prstClr val="black"/>
                  </a:solidFill>
                  <a:latin typeface="Calibri"/>
                </a:rPr>
                <a:t>43</a:t>
              </a:r>
            </a:p>
          </p:txBody>
        </p:sp>
        <p:sp>
          <p:nvSpPr>
            <p:cNvPr id="113" name="ZoneTexte 112">
              <a:extLst>
                <a:ext uri="{FF2B5EF4-FFF2-40B4-BE49-F238E27FC236}">
                  <a16:creationId xmlns:a16="http://schemas.microsoft.com/office/drawing/2014/main" id="{020CD5A9-AF02-CFB8-C942-E323D66B0B1C}"/>
                </a:ext>
              </a:extLst>
            </p:cNvPr>
            <p:cNvSpPr txBox="1"/>
            <p:nvPr/>
          </p:nvSpPr>
          <p:spPr>
            <a:xfrm>
              <a:off x="8464300" y="5450284"/>
              <a:ext cx="605861" cy="276997"/>
            </a:xfrm>
            <a:prstGeom prst="rect">
              <a:avLst/>
            </a:prstGeom>
            <a:noFill/>
          </p:spPr>
          <p:txBody>
            <a:bodyPr wrap="none" lIns="91435" tIns="45719" rIns="91435" bIns="45719" rtlCol="0">
              <a:spAutoFit/>
            </a:bodyPr>
            <a:lstStyle/>
            <a:p>
              <a:pPr algn="ctr" defTabSz="914309"/>
              <a:r>
                <a:rPr lang="en-US" sz="1200" b="1" dirty="0">
                  <a:solidFill>
                    <a:prstClr val="black"/>
                  </a:solidFill>
                  <a:latin typeface="Calibri"/>
                </a:rPr>
                <a:t>Weeks</a:t>
              </a:r>
              <a:endParaRPr lang="en-US" sz="1200" b="1" baseline="30000" dirty="0">
                <a:solidFill>
                  <a:prstClr val="black"/>
                </a:solidFill>
                <a:latin typeface="Calibri"/>
              </a:endParaRPr>
            </a:p>
          </p:txBody>
        </p:sp>
        <p:sp>
          <p:nvSpPr>
            <p:cNvPr id="114" name="Line 45">
              <a:extLst>
                <a:ext uri="{FF2B5EF4-FFF2-40B4-BE49-F238E27FC236}">
                  <a16:creationId xmlns:a16="http://schemas.microsoft.com/office/drawing/2014/main" id="{8EDF7FB8-9B9A-5B4B-A531-7B208C73140B}"/>
                </a:ext>
              </a:extLst>
            </p:cNvPr>
            <p:cNvSpPr>
              <a:spLocks noChangeShapeType="1"/>
            </p:cNvSpPr>
            <p:nvPr/>
          </p:nvSpPr>
          <p:spPr bwMode="auto">
            <a:xfrm flipH="1">
              <a:off x="6738299" y="5923009"/>
              <a:ext cx="282575" cy="0"/>
            </a:xfrm>
            <a:prstGeom prst="line">
              <a:avLst/>
            </a:prstGeom>
            <a:noFill/>
            <a:ln w="30163">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15" name="Line 46">
              <a:extLst>
                <a:ext uri="{FF2B5EF4-FFF2-40B4-BE49-F238E27FC236}">
                  <a16:creationId xmlns:a16="http://schemas.microsoft.com/office/drawing/2014/main" id="{726B9659-7D38-6809-3B63-28C36E7EC2C2}"/>
                </a:ext>
              </a:extLst>
            </p:cNvPr>
            <p:cNvSpPr>
              <a:spLocks noChangeShapeType="1"/>
            </p:cNvSpPr>
            <p:nvPr/>
          </p:nvSpPr>
          <p:spPr bwMode="auto">
            <a:xfrm flipH="1">
              <a:off x="6738299" y="6101814"/>
              <a:ext cx="282575" cy="0"/>
            </a:xfrm>
            <a:prstGeom prst="line">
              <a:avLst/>
            </a:prstGeom>
            <a:noFill/>
            <a:ln w="301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309"/>
              <a:endParaRPr lang="en-US" sz="1867" dirty="0">
                <a:solidFill>
                  <a:prstClr val="black"/>
                </a:solidFill>
                <a:latin typeface="Calibri"/>
              </a:endParaRPr>
            </a:p>
          </p:txBody>
        </p:sp>
        <p:sp>
          <p:nvSpPr>
            <p:cNvPr id="116" name="ZoneTexte 115">
              <a:extLst>
                <a:ext uri="{FF2B5EF4-FFF2-40B4-BE49-F238E27FC236}">
                  <a16:creationId xmlns:a16="http://schemas.microsoft.com/office/drawing/2014/main" id="{69ECB0A9-8688-90B3-68EC-B832E6AF4D6E}"/>
                </a:ext>
              </a:extLst>
            </p:cNvPr>
            <p:cNvSpPr txBox="1"/>
            <p:nvPr/>
          </p:nvSpPr>
          <p:spPr>
            <a:xfrm>
              <a:off x="7579196" y="3269410"/>
              <a:ext cx="1944368" cy="276997"/>
            </a:xfrm>
            <a:prstGeom prst="rect">
              <a:avLst/>
            </a:prstGeom>
            <a:noFill/>
          </p:spPr>
          <p:txBody>
            <a:bodyPr wrap="none" lIns="91435" tIns="45719" rIns="91435" bIns="45719" rtlCol="0">
              <a:spAutoFit/>
            </a:bodyPr>
            <a:lstStyle/>
            <a:p>
              <a:pPr defTabSz="914309"/>
              <a:r>
                <a:rPr lang="en-US" sz="1200" b="1" dirty="0">
                  <a:solidFill>
                    <a:prstClr val="black"/>
                  </a:solidFill>
                  <a:latin typeface="Calibri"/>
                </a:rPr>
                <a:t>Protease inhibitor </a:t>
              </a:r>
              <a:r>
                <a:rPr lang="en-US" sz="1200" dirty="0">
                  <a:solidFill>
                    <a:prstClr val="black"/>
                  </a:solidFill>
                  <a:latin typeface="Calibri"/>
                </a:rPr>
                <a:t>(N = 215)</a:t>
              </a:r>
            </a:p>
          </p:txBody>
        </p:sp>
        <p:sp>
          <p:nvSpPr>
            <p:cNvPr id="117" name="ZoneTexte 116">
              <a:extLst>
                <a:ext uri="{FF2B5EF4-FFF2-40B4-BE49-F238E27FC236}">
                  <a16:creationId xmlns:a16="http://schemas.microsoft.com/office/drawing/2014/main" id="{86F6DF75-C6ED-0EE3-C974-565F2D799AFB}"/>
                </a:ext>
              </a:extLst>
            </p:cNvPr>
            <p:cNvSpPr txBox="1"/>
            <p:nvPr/>
          </p:nvSpPr>
          <p:spPr>
            <a:xfrm>
              <a:off x="7579201" y="3033153"/>
              <a:ext cx="1975082" cy="276997"/>
            </a:xfrm>
            <a:prstGeom prst="rect">
              <a:avLst/>
            </a:prstGeom>
            <a:noFill/>
          </p:spPr>
          <p:txBody>
            <a:bodyPr wrap="none" lIns="91435" tIns="45719" rIns="91435" bIns="45719" rtlCol="0">
              <a:spAutoFit/>
            </a:bodyPr>
            <a:lstStyle/>
            <a:p>
              <a:pPr defTabSz="914309"/>
              <a:r>
                <a:rPr lang="en-US" sz="1200" b="1" dirty="0">
                  <a:solidFill>
                    <a:prstClr val="black"/>
                  </a:solidFill>
                  <a:latin typeface="Calibri"/>
                </a:rPr>
                <a:t>Integrase inhibitor </a:t>
              </a:r>
              <a:r>
                <a:rPr lang="en-US" sz="1200" dirty="0">
                  <a:solidFill>
                    <a:prstClr val="black"/>
                  </a:solidFill>
                  <a:latin typeface="Calibri"/>
                </a:rPr>
                <a:t>(N = 212)</a:t>
              </a:r>
            </a:p>
          </p:txBody>
        </p:sp>
        <p:sp>
          <p:nvSpPr>
            <p:cNvPr id="118" name="ZoneTexte 117">
              <a:extLst>
                <a:ext uri="{FF2B5EF4-FFF2-40B4-BE49-F238E27FC236}">
                  <a16:creationId xmlns:a16="http://schemas.microsoft.com/office/drawing/2014/main" id="{7FA15014-20BF-637C-BDAA-3FA496CF5256}"/>
                </a:ext>
              </a:extLst>
            </p:cNvPr>
            <p:cNvSpPr txBox="1"/>
            <p:nvPr/>
          </p:nvSpPr>
          <p:spPr>
            <a:xfrm>
              <a:off x="6868708" y="4902517"/>
              <a:ext cx="263203"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0</a:t>
              </a:r>
            </a:p>
          </p:txBody>
        </p:sp>
        <p:sp>
          <p:nvSpPr>
            <p:cNvPr id="119" name="ZoneTexte 118">
              <a:extLst>
                <a:ext uri="{FF2B5EF4-FFF2-40B4-BE49-F238E27FC236}">
                  <a16:creationId xmlns:a16="http://schemas.microsoft.com/office/drawing/2014/main" id="{98F86C8A-9EA1-B930-4210-49605713D0BA}"/>
                </a:ext>
              </a:extLst>
            </p:cNvPr>
            <p:cNvSpPr txBox="1"/>
            <p:nvPr/>
          </p:nvSpPr>
          <p:spPr>
            <a:xfrm>
              <a:off x="6673143" y="4414265"/>
              <a:ext cx="458770"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0,25</a:t>
              </a:r>
            </a:p>
          </p:txBody>
        </p:sp>
        <p:sp>
          <p:nvSpPr>
            <p:cNvPr id="120" name="ZoneTexte 119">
              <a:extLst>
                <a:ext uri="{FF2B5EF4-FFF2-40B4-BE49-F238E27FC236}">
                  <a16:creationId xmlns:a16="http://schemas.microsoft.com/office/drawing/2014/main" id="{8620A46A-BF54-0680-F65A-A6EAB79A411B}"/>
                </a:ext>
              </a:extLst>
            </p:cNvPr>
            <p:cNvSpPr txBox="1"/>
            <p:nvPr/>
          </p:nvSpPr>
          <p:spPr>
            <a:xfrm>
              <a:off x="6751694" y="3955866"/>
              <a:ext cx="380222"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0,5</a:t>
              </a:r>
            </a:p>
          </p:txBody>
        </p:sp>
        <p:sp>
          <p:nvSpPr>
            <p:cNvPr id="121" name="ZoneTexte 120">
              <a:extLst>
                <a:ext uri="{FF2B5EF4-FFF2-40B4-BE49-F238E27FC236}">
                  <a16:creationId xmlns:a16="http://schemas.microsoft.com/office/drawing/2014/main" id="{5159BD93-422D-5CFA-C2FC-141B0F674090}"/>
                </a:ext>
              </a:extLst>
            </p:cNvPr>
            <p:cNvSpPr txBox="1"/>
            <p:nvPr/>
          </p:nvSpPr>
          <p:spPr>
            <a:xfrm>
              <a:off x="6673143" y="3457001"/>
              <a:ext cx="458770"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0,75</a:t>
              </a:r>
            </a:p>
          </p:txBody>
        </p:sp>
        <p:sp>
          <p:nvSpPr>
            <p:cNvPr id="122" name="ZoneTexte 121">
              <a:extLst>
                <a:ext uri="{FF2B5EF4-FFF2-40B4-BE49-F238E27FC236}">
                  <a16:creationId xmlns:a16="http://schemas.microsoft.com/office/drawing/2014/main" id="{544D68C4-CDD8-8117-5C10-91F0D89DB20F}"/>
                </a:ext>
              </a:extLst>
            </p:cNvPr>
            <p:cNvSpPr txBox="1"/>
            <p:nvPr/>
          </p:nvSpPr>
          <p:spPr>
            <a:xfrm>
              <a:off x="6751694" y="2992762"/>
              <a:ext cx="380222" cy="276997"/>
            </a:xfrm>
            <a:prstGeom prst="rect">
              <a:avLst/>
            </a:prstGeom>
            <a:noFill/>
          </p:spPr>
          <p:txBody>
            <a:bodyPr wrap="none" lIns="91435" tIns="45719" rIns="91435" bIns="45719" rtlCol="0">
              <a:spAutoFit/>
            </a:bodyPr>
            <a:lstStyle/>
            <a:p>
              <a:pPr algn="r" defTabSz="914309"/>
              <a:r>
                <a:rPr lang="en-US" sz="1200" dirty="0">
                  <a:solidFill>
                    <a:prstClr val="black"/>
                  </a:solidFill>
                  <a:latin typeface="Calibri"/>
                </a:rPr>
                <a:t>1,0</a:t>
              </a:r>
            </a:p>
          </p:txBody>
        </p:sp>
        <p:sp>
          <p:nvSpPr>
            <p:cNvPr id="123" name="ZoneTexte 122">
              <a:extLst>
                <a:ext uri="{FF2B5EF4-FFF2-40B4-BE49-F238E27FC236}">
                  <a16:creationId xmlns:a16="http://schemas.microsoft.com/office/drawing/2014/main" id="{0571186E-FBC6-8A84-C187-8F882860D7EA}"/>
                </a:ext>
              </a:extLst>
            </p:cNvPr>
            <p:cNvSpPr txBox="1"/>
            <p:nvPr/>
          </p:nvSpPr>
          <p:spPr>
            <a:xfrm>
              <a:off x="6310239" y="5549329"/>
              <a:ext cx="710633" cy="276997"/>
            </a:xfrm>
            <a:prstGeom prst="rect">
              <a:avLst/>
            </a:prstGeom>
            <a:noFill/>
            <a:extLst>
              <a:ext uri="{909E8E84-426E-40DD-AFC4-6F175D3DCCD1}">
                <a14:hiddenFill xmlns:a14="http://schemas.microsoft.com/office/drawing/2010/main">
                  <a:solidFill>
                    <a:srgbClr val="FFFFFF"/>
                  </a:solidFill>
                </a14:hiddenFill>
              </a:ext>
            </a:extLst>
          </p:spPr>
          <p:txBody>
            <a:bodyPr wrap="none" lIns="91435" tIns="45719" rIns="91435" bIns="45719" rtlCol="0">
              <a:spAutoFit/>
            </a:bodyPr>
            <a:lstStyle/>
            <a:p>
              <a:pPr algn="r" defTabSz="914309"/>
              <a:r>
                <a:rPr lang="en-US" sz="1200" b="1" dirty="0">
                  <a:solidFill>
                    <a:prstClr val="black"/>
                  </a:solidFill>
                  <a:latin typeface="Calibri"/>
                </a:rPr>
                <a:t>N at risk</a:t>
              </a:r>
              <a:endParaRPr lang="en-US" sz="1200" dirty="0">
                <a:solidFill>
                  <a:prstClr val="black"/>
                </a:solidFill>
                <a:latin typeface="Calibri"/>
              </a:endParaRPr>
            </a:p>
          </p:txBody>
        </p:sp>
      </p:grpSp>
      <p:sp>
        <p:nvSpPr>
          <p:cNvPr id="6" name="Titre 5">
            <a:extLst>
              <a:ext uri="{FF2B5EF4-FFF2-40B4-BE49-F238E27FC236}">
                <a16:creationId xmlns:a16="http://schemas.microsoft.com/office/drawing/2014/main" id="{3ECC5219-7128-C3D4-41E7-6F503233D068}"/>
              </a:ext>
            </a:extLst>
          </p:cNvPr>
          <p:cNvSpPr>
            <a:spLocks noGrp="1"/>
          </p:cNvSpPr>
          <p:nvPr>
            <p:ph type="title"/>
          </p:nvPr>
        </p:nvSpPr>
        <p:spPr>
          <a:xfrm>
            <a:off x="609600" y="0"/>
            <a:ext cx="8466034" cy="1491539"/>
          </a:xfrm>
        </p:spPr>
        <p:txBody>
          <a:bodyPr/>
          <a:lstStyle/>
          <a:p>
            <a:r>
              <a:rPr lang="fr-FR" dirty="0"/>
              <a:t>LAPTOP: B/F/TAF vs D/c/F/TAF for first-line ART in PWH and </a:t>
            </a:r>
            <a:r>
              <a:rPr lang="fr-FR" dirty="0" err="1"/>
              <a:t>advanced</a:t>
            </a:r>
            <a:r>
              <a:rPr lang="fr-FR" dirty="0"/>
              <a:t> HIV</a:t>
            </a:r>
          </a:p>
        </p:txBody>
      </p:sp>
      <p:sp>
        <p:nvSpPr>
          <p:cNvPr id="9" name="ZoneTexte 8">
            <a:extLst>
              <a:ext uri="{FF2B5EF4-FFF2-40B4-BE49-F238E27FC236}">
                <a16:creationId xmlns:a16="http://schemas.microsoft.com/office/drawing/2014/main" id="{1A5EA613-92DB-0E7E-8E06-45A4754465B4}"/>
              </a:ext>
            </a:extLst>
          </p:cNvPr>
          <p:cNvSpPr txBox="1"/>
          <p:nvPr/>
        </p:nvSpPr>
        <p:spPr>
          <a:xfrm>
            <a:off x="5352945" y="3118346"/>
            <a:ext cx="495649" cy="307777"/>
          </a:xfrm>
          <a:prstGeom prst="rect">
            <a:avLst/>
          </a:prstGeom>
          <a:noFill/>
        </p:spPr>
        <p:txBody>
          <a:bodyPr wrap="none" rtlCol="0">
            <a:spAutoFit/>
          </a:bodyPr>
          <a:lstStyle/>
          <a:p>
            <a:pPr algn="l"/>
            <a:r>
              <a:rPr lang="fr-FR" sz="1400" dirty="0"/>
              <a:t>69%</a:t>
            </a:r>
          </a:p>
        </p:txBody>
      </p:sp>
      <p:sp>
        <p:nvSpPr>
          <p:cNvPr id="10" name="ZoneTexte 9">
            <a:extLst>
              <a:ext uri="{FF2B5EF4-FFF2-40B4-BE49-F238E27FC236}">
                <a16:creationId xmlns:a16="http://schemas.microsoft.com/office/drawing/2014/main" id="{8BAA6822-03BE-312E-4092-F3D75254C730}"/>
              </a:ext>
            </a:extLst>
          </p:cNvPr>
          <p:cNvSpPr txBox="1"/>
          <p:nvPr/>
        </p:nvSpPr>
        <p:spPr>
          <a:xfrm>
            <a:off x="5274070" y="3316407"/>
            <a:ext cx="495649" cy="307777"/>
          </a:xfrm>
          <a:prstGeom prst="rect">
            <a:avLst/>
          </a:prstGeom>
          <a:noFill/>
        </p:spPr>
        <p:txBody>
          <a:bodyPr wrap="none" rtlCol="0">
            <a:spAutoFit/>
          </a:bodyPr>
          <a:lstStyle/>
          <a:p>
            <a:pPr algn="l"/>
            <a:r>
              <a:rPr lang="fr-FR" sz="1400" dirty="0"/>
              <a:t>61%</a:t>
            </a:r>
          </a:p>
        </p:txBody>
      </p:sp>
      <p:sp>
        <p:nvSpPr>
          <p:cNvPr id="3" name="Text Box 3">
            <a:extLst>
              <a:ext uri="{FF2B5EF4-FFF2-40B4-BE49-F238E27FC236}">
                <a16:creationId xmlns:a16="http://schemas.microsoft.com/office/drawing/2014/main" id="{A658CCB3-2A46-FAE2-BCE1-5B84B78243B5}"/>
              </a:ext>
            </a:extLst>
          </p:cNvPr>
          <p:cNvSpPr txBox="1">
            <a:spLocks noChangeArrowheads="1"/>
          </p:cNvSpPr>
          <p:nvPr/>
        </p:nvSpPr>
        <p:spPr bwMode="auto">
          <a:xfrm>
            <a:off x="8112301" y="6495363"/>
            <a:ext cx="4079705" cy="246219"/>
          </a:xfrm>
          <a:prstGeom prst="rect">
            <a:avLst/>
          </a:prstGeom>
          <a:noFill/>
          <a:ln w="9525">
            <a:noFill/>
            <a:miter lim="800000"/>
            <a:headEnd/>
            <a:tailEnd/>
          </a:ln>
        </p:spPr>
        <p:txBody>
          <a:bodyPr wrap="square" lIns="91435" tIns="45719" rIns="91435" bIns="45719">
            <a:spAutoFit/>
          </a:bodyPr>
          <a:lstStyle/>
          <a:p>
            <a:pPr algn="r" defTabSz="914309" eaLnBrk="0" fontAlgn="base" hangingPunct="0">
              <a:spcBef>
                <a:spcPct val="0"/>
              </a:spcBef>
              <a:spcAft>
                <a:spcPct val="0"/>
              </a:spcAft>
              <a:defRPr/>
            </a:pPr>
            <a:r>
              <a:rPr lang="en-GB" sz="1000" i="1" dirty="0">
                <a:latin typeface="Calibri"/>
                <a:cs typeface="Arial" charset="0"/>
              </a:rPr>
              <a:t>Behrens GMN, Lancet Infectious Diseases 2025, published online 1 Dec 2025 </a:t>
            </a:r>
          </a:p>
        </p:txBody>
      </p:sp>
    </p:spTree>
    <p:extLst>
      <p:ext uri="{BB962C8B-B14F-4D97-AF65-F5344CB8AC3E}">
        <p14:creationId xmlns:p14="http://schemas.microsoft.com/office/powerpoint/2010/main" val="355560645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90EA918-A39E-1BB1-67D5-685560E183C9}"/>
              </a:ext>
            </a:extLst>
          </p:cNvPr>
          <p:cNvSpPr>
            <a:spLocks noGrp="1"/>
          </p:cNvSpPr>
          <p:nvPr>
            <p:ph type="title"/>
          </p:nvPr>
        </p:nvSpPr>
        <p:spPr>
          <a:xfrm>
            <a:off x="609600" y="0"/>
            <a:ext cx="8466034" cy="1491539"/>
          </a:xfrm>
        </p:spPr>
        <p:txBody>
          <a:bodyPr/>
          <a:lstStyle/>
          <a:p>
            <a:r>
              <a:rPr lang="en-GB" dirty="0"/>
              <a:t>Results </a:t>
            </a:r>
            <a:endParaRPr lang="fr-FR" dirty="0"/>
          </a:p>
        </p:txBody>
      </p:sp>
      <p:grpSp>
        <p:nvGrpSpPr>
          <p:cNvPr id="5" name="Groupe 4">
            <a:extLst>
              <a:ext uri="{FF2B5EF4-FFF2-40B4-BE49-F238E27FC236}">
                <a16:creationId xmlns:a16="http://schemas.microsoft.com/office/drawing/2014/main" id="{ECACCD47-1AE7-B606-49FE-2715A57C148C}"/>
              </a:ext>
            </a:extLst>
          </p:cNvPr>
          <p:cNvGrpSpPr/>
          <p:nvPr/>
        </p:nvGrpSpPr>
        <p:grpSpPr>
          <a:xfrm>
            <a:off x="1786899" y="1606556"/>
            <a:ext cx="6522077" cy="5136109"/>
            <a:chOff x="1786899" y="1606556"/>
            <a:chExt cx="6522077" cy="5136109"/>
          </a:xfrm>
        </p:grpSpPr>
        <p:grpSp>
          <p:nvGrpSpPr>
            <p:cNvPr id="47" name="Groupe 46">
              <a:extLst>
                <a:ext uri="{FF2B5EF4-FFF2-40B4-BE49-F238E27FC236}">
                  <a16:creationId xmlns:a16="http://schemas.microsoft.com/office/drawing/2014/main" id="{1DB39473-7B03-A337-5863-40AAA16D736A}"/>
                </a:ext>
              </a:extLst>
            </p:cNvPr>
            <p:cNvGrpSpPr/>
            <p:nvPr/>
          </p:nvGrpSpPr>
          <p:grpSpPr>
            <a:xfrm>
              <a:off x="3514726" y="1616075"/>
              <a:ext cx="4794250" cy="4398963"/>
              <a:chOff x="3857626" y="1616075"/>
              <a:chExt cx="4794250" cy="4398963"/>
            </a:xfrm>
          </p:grpSpPr>
          <p:sp>
            <p:nvSpPr>
              <p:cNvPr id="14" name="Freeform 6">
                <a:extLst>
                  <a:ext uri="{FF2B5EF4-FFF2-40B4-BE49-F238E27FC236}">
                    <a16:creationId xmlns:a16="http://schemas.microsoft.com/office/drawing/2014/main" id="{C25C1CBC-1607-DA16-EFF3-26020FE77DD2}"/>
                  </a:ext>
                </a:extLst>
              </p:cNvPr>
              <p:cNvSpPr>
                <a:spLocks/>
              </p:cNvSpPr>
              <p:nvPr/>
            </p:nvSpPr>
            <p:spPr bwMode="auto">
              <a:xfrm>
                <a:off x="3957638" y="1616075"/>
                <a:ext cx="4694238" cy="4298950"/>
              </a:xfrm>
              <a:custGeom>
                <a:avLst/>
                <a:gdLst>
                  <a:gd name="T0" fmla="*/ 0 w 11826"/>
                  <a:gd name="T1" fmla="*/ 0 h 10831"/>
                  <a:gd name="T2" fmla="*/ 0 w 11826"/>
                  <a:gd name="T3" fmla="*/ 10831 h 10831"/>
                  <a:gd name="T4" fmla="*/ 11826 w 11826"/>
                  <a:gd name="T5" fmla="*/ 10831 h 10831"/>
                </a:gdLst>
                <a:ahLst/>
                <a:cxnLst>
                  <a:cxn ang="0">
                    <a:pos x="T0" y="T1"/>
                  </a:cxn>
                  <a:cxn ang="0">
                    <a:pos x="T2" y="T3"/>
                  </a:cxn>
                  <a:cxn ang="0">
                    <a:pos x="T4" y="T5"/>
                  </a:cxn>
                </a:cxnLst>
                <a:rect l="0" t="0" r="r" b="b"/>
                <a:pathLst>
                  <a:path w="11826" h="10831">
                    <a:moveTo>
                      <a:pt x="0" y="0"/>
                    </a:moveTo>
                    <a:lnTo>
                      <a:pt x="0" y="10831"/>
                    </a:lnTo>
                    <a:lnTo>
                      <a:pt x="11826" y="1083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 name="Line 7">
                <a:extLst>
                  <a:ext uri="{FF2B5EF4-FFF2-40B4-BE49-F238E27FC236}">
                    <a16:creationId xmlns:a16="http://schemas.microsoft.com/office/drawing/2014/main" id="{4567601A-5596-9702-2EB9-60B446E4D854}"/>
                  </a:ext>
                </a:extLst>
              </p:cNvPr>
              <p:cNvSpPr>
                <a:spLocks noChangeShapeType="1"/>
              </p:cNvSpPr>
              <p:nvPr/>
            </p:nvSpPr>
            <p:spPr bwMode="auto">
              <a:xfrm flipV="1">
                <a:off x="8486776" y="591502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Line 8">
                <a:extLst>
                  <a:ext uri="{FF2B5EF4-FFF2-40B4-BE49-F238E27FC236}">
                    <a16:creationId xmlns:a16="http://schemas.microsoft.com/office/drawing/2014/main" id="{A126C3B9-886C-457B-6891-19E8C55A354B}"/>
                  </a:ext>
                </a:extLst>
              </p:cNvPr>
              <p:cNvSpPr>
                <a:spLocks noChangeShapeType="1"/>
              </p:cNvSpPr>
              <p:nvPr/>
            </p:nvSpPr>
            <p:spPr bwMode="auto">
              <a:xfrm flipV="1">
                <a:off x="6889751" y="591502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9">
                <a:extLst>
                  <a:ext uri="{FF2B5EF4-FFF2-40B4-BE49-F238E27FC236}">
                    <a16:creationId xmlns:a16="http://schemas.microsoft.com/office/drawing/2014/main" id="{2B0923AA-8F8D-7777-B876-361E15B70DB3}"/>
                  </a:ext>
                </a:extLst>
              </p:cNvPr>
              <p:cNvSpPr>
                <a:spLocks noChangeShapeType="1"/>
              </p:cNvSpPr>
              <p:nvPr/>
            </p:nvSpPr>
            <p:spPr bwMode="auto">
              <a:xfrm flipV="1">
                <a:off x="5300663" y="5915025"/>
                <a:ext cx="0"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10">
                <a:extLst>
                  <a:ext uri="{FF2B5EF4-FFF2-40B4-BE49-F238E27FC236}">
                    <a16:creationId xmlns:a16="http://schemas.microsoft.com/office/drawing/2014/main" id="{1073C146-6720-2890-E44E-16D1B6BD8008}"/>
                  </a:ext>
                </a:extLst>
              </p:cNvPr>
              <p:cNvSpPr>
                <a:spLocks noChangeShapeType="1"/>
              </p:cNvSpPr>
              <p:nvPr/>
            </p:nvSpPr>
            <p:spPr bwMode="auto">
              <a:xfrm>
                <a:off x="3857626" y="1844675"/>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11">
                <a:extLst>
                  <a:ext uri="{FF2B5EF4-FFF2-40B4-BE49-F238E27FC236}">
                    <a16:creationId xmlns:a16="http://schemas.microsoft.com/office/drawing/2014/main" id="{DD9C5E9D-3BCB-E9D8-28A1-8CB6391F7B84}"/>
                  </a:ext>
                </a:extLst>
              </p:cNvPr>
              <p:cNvSpPr>
                <a:spLocks noChangeShapeType="1"/>
              </p:cNvSpPr>
              <p:nvPr/>
            </p:nvSpPr>
            <p:spPr bwMode="auto">
              <a:xfrm>
                <a:off x="3857626" y="2322513"/>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12">
                <a:extLst>
                  <a:ext uri="{FF2B5EF4-FFF2-40B4-BE49-F238E27FC236}">
                    <a16:creationId xmlns:a16="http://schemas.microsoft.com/office/drawing/2014/main" id="{6F9D8828-8142-FF50-F90E-3D7DD516D7C7}"/>
                  </a:ext>
                </a:extLst>
              </p:cNvPr>
              <p:cNvSpPr>
                <a:spLocks noChangeShapeType="1"/>
              </p:cNvSpPr>
              <p:nvPr/>
            </p:nvSpPr>
            <p:spPr bwMode="auto">
              <a:xfrm>
                <a:off x="3857626" y="2800350"/>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13">
                <a:extLst>
                  <a:ext uri="{FF2B5EF4-FFF2-40B4-BE49-F238E27FC236}">
                    <a16:creationId xmlns:a16="http://schemas.microsoft.com/office/drawing/2014/main" id="{7E2FB7C2-46B5-4077-8409-2F863B0E8253}"/>
                  </a:ext>
                </a:extLst>
              </p:cNvPr>
              <p:cNvSpPr>
                <a:spLocks noChangeShapeType="1"/>
              </p:cNvSpPr>
              <p:nvPr/>
            </p:nvSpPr>
            <p:spPr bwMode="auto">
              <a:xfrm>
                <a:off x="3857626" y="3278188"/>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Line 14">
                <a:extLst>
                  <a:ext uri="{FF2B5EF4-FFF2-40B4-BE49-F238E27FC236}">
                    <a16:creationId xmlns:a16="http://schemas.microsoft.com/office/drawing/2014/main" id="{38086A84-BEA5-760F-7206-255FB251CAC8}"/>
                  </a:ext>
                </a:extLst>
              </p:cNvPr>
              <p:cNvSpPr>
                <a:spLocks noChangeShapeType="1"/>
              </p:cNvSpPr>
              <p:nvPr/>
            </p:nvSpPr>
            <p:spPr bwMode="auto">
              <a:xfrm>
                <a:off x="3857626" y="3756025"/>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Line 15">
                <a:extLst>
                  <a:ext uri="{FF2B5EF4-FFF2-40B4-BE49-F238E27FC236}">
                    <a16:creationId xmlns:a16="http://schemas.microsoft.com/office/drawing/2014/main" id="{DDE339D6-59BB-A286-B6BB-F49A83FAC659}"/>
                  </a:ext>
                </a:extLst>
              </p:cNvPr>
              <p:cNvSpPr>
                <a:spLocks noChangeShapeType="1"/>
              </p:cNvSpPr>
              <p:nvPr/>
            </p:nvSpPr>
            <p:spPr bwMode="auto">
              <a:xfrm>
                <a:off x="3857626" y="4233863"/>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Line 16">
                <a:extLst>
                  <a:ext uri="{FF2B5EF4-FFF2-40B4-BE49-F238E27FC236}">
                    <a16:creationId xmlns:a16="http://schemas.microsoft.com/office/drawing/2014/main" id="{F0892A94-A93C-958D-3156-5DAB7508B34B}"/>
                  </a:ext>
                </a:extLst>
              </p:cNvPr>
              <p:cNvSpPr>
                <a:spLocks noChangeShapeType="1"/>
              </p:cNvSpPr>
              <p:nvPr/>
            </p:nvSpPr>
            <p:spPr bwMode="auto">
              <a:xfrm>
                <a:off x="3857626" y="4711700"/>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Line 17">
                <a:extLst>
                  <a:ext uri="{FF2B5EF4-FFF2-40B4-BE49-F238E27FC236}">
                    <a16:creationId xmlns:a16="http://schemas.microsoft.com/office/drawing/2014/main" id="{0A9AAA00-2293-51BB-C166-00A04BDA024D}"/>
                  </a:ext>
                </a:extLst>
              </p:cNvPr>
              <p:cNvSpPr>
                <a:spLocks noChangeShapeType="1"/>
              </p:cNvSpPr>
              <p:nvPr/>
            </p:nvSpPr>
            <p:spPr bwMode="auto">
              <a:xfrm>
                <a:off x="3857626" y="5189538"/>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Line 18">
                <a:extLst>
                  <a:ext uri="{FF2B5EF4-FFF2-40B4-BE49-F238E27FC236}">
                    <a16:creationId xmlns:a16="http://schemas.microsoft.com/office/drawing/2014/main" id="{B309E1C0-D037-EE64-52CE-E8571BAE2506}"/>
                  </a:ext>
                </a:extLst>
              </p:cNvPr>
              <p:cNvSpPr>
                <a:spLocks noChangeShapeType="1"/>
              </p:cNvSpPr>
              <p:nvPr/>
            </p:nvSpPr>
            <p:spPr bwMode="auto">
              <a:xfrm>
                <a:off x="3857626" y="5668963"/>
                <a:ext cx="1000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Line 19">
                <a:extLst>
                  <a:ext uri="{FF2B5EF4-FFF2-40B4-BE49-F238E27FC236}">
                    <a16:creationId xmlns:a16="http://schemas.microsoft.com/office/drawing/2014/main" id="{FD21EC82-BDE4-64F8-4B04-C1A646AB8CCF}"/>
                  </a:ext>
                </a:extLst>
              </p:cNvPr>
              <p:cNvSpPr>
                <a:spLocks noChangeShapeType="1"/>
              </p:cNvSpPr>
              <p:nvPr/>
            </p:nvSpPr>
            <p:spPr bwMode="auto">
              <a:xfrm>
                <a:off x="6889751" y="1625600"/>
                <a:ext cx="0" cy="4289425"/>
              </a:xfrm>
              <a:prstGeom prst="line">
                <a:avLst/>
              </a:prstGeom>
              <a:noFill/>
              <a:ln w="9525">
                <a:solidFill>
                  <a:srgbClr val="99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Line 20">
                <a:extLst>
                  <a:ext uri="{FF2B5EF4-FFF2-40B4-BE49-F238E27FC236}">
                    <a16:creationId xmlns:a16="http://schemas.microsoft.com/office/drawing/2014/main" id="{8662D78B-390F-F649-6689-7E3591312494}"/>
                  </a:ext>
                </a:extLst>
              </p:cNvPr>
              <p:cNvSpPr>
                <a:spLocks noChangeShapeType="1"/>
              </p:cNvSpPr>
              <p:nvPr/>
            </p:nvSpPr>
            <p:spPr bwMode="auto">
              <a:xfrm>
                <a:off x="7281863" y="1625600"/>
                <a:ext cx="0" cy="4289425"/>
              </a:xfrm>
              <a:prstGeom prst="line">
                <a:avLst/>
              </a:prstGeom>
              <a:noFill/>
              <a:ln w="9525">
                <a:solidFill>
                  <a:srgbClr val="9999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Line 21">
                <a:extLst>
                  <a:ext uri="{FF2B5EF4-FFF2-40B4-BE49-F238E27FC236}">
                    <a16:creationId xmlns:a16="http://schemas.microsoft.com/office/drawing/2014/main" id="{8879DA1A-2FE1-5830-009B-E0DCE679C746}"/>
                  </a:ext>
                </a:extLst>
              </p:cNvPr>
              <p:cNvSpPr>
                <a:spLocks noChangeShapeType="1"/>
              </p:cNvSpPr>
              <p:nvPr/>
            </p:nvSpPr>
            <p:spPr bwMode="auto">
              <a:xfrm flipH="1">
                <a:off x="6384926" y="1846263"/>
                <a:ext cx="504825"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Line 22">
                <a:extLst>
                  <a:ext uri="{FF2B5EF4-FFF2-40B4-BE49-F238E27FC236}">
                    <a16:creationId xmlns:a16="http://schemas.microsoft.com/office/drawing/2014/main" id="{5E94962C-9A13-2B68-C33C-7E37D17CE52D}"/>
                  </a:ext>
                </a:extLst>
              </p:cNvPr>
              <p:cNvSpPr>
                <a:spLocks noChangeShapeType="1"/>
              </p:cNvSpPr>
              <p:nvPr/>
            </p:nvSpPr>
            <p:spPr bwMode="auto">
              <a:xfrm flipH="1">
                <a:off x="6503988" y="3760788"/>
                <a:ext cx="755650"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Line 23">
                <a:extLst>
                  <a:ext uri="{FF2B5EF4-FFF2-40B4-BE49-F238E27FC236}">
                    <a16:creationId xmlns:a16="http://schemas.microsoft.com/office/drawing/2014/main" id="{D9E1568A-6BF2-48DD-EDD6-F0658A10D363}"/>
                  </a:ext>
                </a:extLst>
              </p:cNvPr>
              <p:cNvSpPr>
                <a:spLocks noChangeShapeType="1"/>
              </p:cNvSpPr>
              <p:nvPr/>
            </p:nvSpPr>
            <p:spPr bwMode="auto">
              <a:xfrm flipH="1">
                <a:off x="6564313" y="5675313"/>
                <a:ext cx="1874838"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Line 24">
                <a:extLst>
                  <a:ext uri="{FF2B5EF4-FFF2-40B4-BE49-F238E27FC236}">
                    <a16:creationId xmlns:a16="http://schemas.microsoft.com/office/drawing/2014/main" id="{E2E7B4EA-8DBE-7DFF-EE8F-99BBC89E8C40}"/>
                  </a:ext>
                </a:extLst>
              </p:cNvPr>
              <p:cNvSpPr>
                <a:spLocks noChangeShapeType="1"/>
              </p:cNvSpPr>
              <p:nvPr/>
            </p:nvSpPr>
            <p:spPr bwMode="auto">
              <a:xfrm flipH="1">
                <a:off x="6750051" y="4719638"/>
                <a:ext cx="1452563"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Line 25">
                <a:extLst>
                  <a:ext uri="{FF2B5EF4-FFF2-40B4-BE49-F238E27FC236}">
                    <a16:creationId xmlns:a16="http://schemas.microsoft.com/office/drawing/2014/main" id="{0B705F84-2502-2658-9E11-69CC4E8E147F}"/>
                  </a:ext>
                </a:extLst>
              </p:cNvPr>
              <p:cNvSpPr>
                <a:spLocks noChangeShapeType="1"/>
              </p:cNvSpPr>
              <p:nvPr/>
            </p:nvSpPr>
            <p:spPr bwMode="auto">
              <a:xfrm flipH="1">
                <a:off x="4178301" y="5197475"/>
                <a:ext cx="2832100"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Line 26">
                <a:extLst>
                  <a:ext uri="{FF2B5EF4-FFF2-40B4-BE49-F238E27FC236}">
                    <a16:creationId xmlns:a16="http://schemas.microsoft.com/office/drawing/2014/main" id="{78810223-0DF9-D3AF-4904-BBACC135164A}"/>
                  </a:ext>
                </a:extLst>
              </p:cNvPr>
              <p:cNvSpPr>
                <a:spLocks noChangeShapeType="1"/>
              </p:cNvSpPr>
              <p:nvPr/>
            </p:nvSpPr>
            <p:spPr bwMode="auto">
              <a:xfrm flipH="1">
                <a:off x="5776913" y="4238625"/>
                <a:ext cx="1235075"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Line 27">
                <a:extLst>
                  <a:ext uri="{FF2B5EF4-FFF2-40B4-BE49-F238E27FC236}">
                    <a16:creationId xmlns:a16="http://schemas.microsoft.com/office/drawing/2014/main" id="{05C68C03-44CA-13DC-EF16-99E6600F77B3}"/>
                  </a:ext>
                </a:extLst>
              </p:cNvPr>
              <p:cNvSpPr>
                <a:spLocks noChangeShapeType="1"/>
              </p:cNvSpPr>
              <p:nvPr/>
            </p:nvSpPr>
            <p:spPr bwMode="auto">
              <a:xfrm flipH="1">
                <a:off x="5421313" y="3282950"/>
                <a:ext cx="2455863"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Line 28">
                <a:extLst>
                  <a:ext uri="{FF2B5EF4-FFF2-40B4-BE49-F238E27FC236}">
                    <a16:creationId xmlns:a16="http://schemas.microsoft.com/office/drawing/2014/main" id="{74D89756-9AC9-DBA8-E42E-6C1B6E2BDBB4}"/>
                  </a:ext>
                </a:extLst>
              </p:cNvPr>
              <p:cNvSpPr>
                <a:spLocks noChangeShapeType="1"/>
              </p:cNvSpPr>
              <p:nvPr/>
            </p:nvSpPr>
            <p:spPr bwMode="auto">
              <a:xfrm flipH="1">
                <a:off x="6108701" y="2805113"/>
                <a:ext cx="684213"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Line 29">
                <a:extLst>
                  <a:ext uri="{FF2B5EF4-FFF2-40B4-BE49-F238E27FC236}">
                    <a16:creationId xmlns:a16="http://schemas.microsoft.com/office/drawing/2014/main" id="{B80A1A5C-7013-964A-710C-38771E821555}"/>
                  </a:ext>
                </a:extLst>
              </p:cNvPr>
              <p:cNvSpPr>
                <a:spLocks noChangeShapeType="1"/>
              </p:cNvSpPr>
              <p:nvPr/>
            </p:nvSpPr>
            <p:spPr bwMode="auto">
              <a:xfrm flipH="1">
                <a:off x="6126163" y="2325688"/>
                <a:ext cx="669925" cy="0"/>
              </a:xfrm>
              <a:prstGeom prst="line">
                <a:avLst/>
              </a:prstGeom>
              <a:noFill/>
              <a:ln w="26988">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0">
                <a:extLst>
                  <a:ext uri="{FF2B5EF4-FFF2-40B4-BE49-F238E27FC236}">
                    <a16:creationId xmlns:a16="http://schemas.microsoft.com/office/drawing/2014/main" id="{6766DD9D-87AF-59CF-A42E-77238AC509BF}"/>
                  </a:ext>
                </a:extLst>
              </p:cNvPr>
              <p:cNvSpPr>
                <a:spLocks/>
              </p:cNvSpPr>
              <p:nvPr/>
            </p:nvSpPr>
            <p:spPr bwMode="auto">
              <a:xfrm>
                <a:off x="7473951" y="5643563"/>
                <a:ext cx="65088" cy="65088"/>
              </a:xfrm>
              <a:custGeom>
                <a:avLst/>
                <a:gdLst>
                  <a:gd name="T0" fmla="*/ 139 w 163"/>
                  <a:gd name="T1" fmla="*/ 139 h 163"/>
                  <a:gd name="T2" fmla="*/ 149 w 163"/>
                  <a:gd name="T3" fmla="*/ 125 h 163"/>
                  <a:gd name="T4" fmla="*/ 157 w 163"/>
                  <a:gd name="T5" fmla="*/ 112 h 163"/>
                  <a:gd name="T6" fmla="*/ 159 w 163"/>
                  <a:gd name="T7" fmla="*/ 104 h 163"/>
                  <a:gd name="T8" fmla="*/ 161 w 163"/>
                  <a:gd name="T9" fmla="*/ 97 h 163"/>
                  <a:gd name="T10" fmla="*/ 161 w 163"/>
                  <a:gd name="T11" fmla="*/ 92 h 163"/>
                  <a:gd name="T12" fmla="*/ 161 w 163"/>
                  <a:gd name="T13" fmla="*/ 90 h 163"/>
                  <a:gd name="T14" fmla="*/ 161 w 163"/>
                  <a:gd name="T15" fmla="*/ 89 h 163"/>
                  <a:gd name="T16" fmla="*/ 162 w 163"/>
                  <a:gd name="T17" fmla="*/ 89 h 163"/>
                  <a:gd name="T18" fmla="*/ 163 w 163"/>
                  <a:gd name="T19" fmla="*/ 82 h 163"/>
                  <a:gd name="T20" fmla="*/ 161 w 163"/>
                  <a:gd name="T21" fmla="*/ 65 h 163"/>
                  <a:gd name="T22" fmla="*/ 157 w 163"/>
                  <a:gd name="T23" fmla="*/ 50 h 163"/>
                  <a:gd name="T24" fmla="*/ 149 w 163"/>
                  <a:gd name="T25" fmla="*/ 36 h 163"/>
                  <a:gd name="T26" fmla="*/ 139 w 163"/>
                  <a:gd name="T27" fmla="*/ 24 h 163"/>
                  <a:gd name="T28" fmla="*/ 125 w 163"/>
                  <a:gd name="T29" fmla="*/ 13 h 163"/>
                  <a:gd name="T30" fmla="*/ 112 w 163"/>
                  <a:gd name="T31" fmla="*/ 6 h 163"/>
                  <a:gd name="T32" fmla="*/ 104 w 163"/>
                  <a:gd name="T33" fmla="*/ 2 h 163"/>
                  <a:gd name="T34" fmla="*/ 97 w 163"/>
                  <a:gd name="T35" fmla="*/ 1 h 163"/>
                  <a:gd name="T36" fmla="*/ 82 w 163"/>
                  <a:gd name="T37" fmla="*/ 0 h 163"/>
                  <a:gd name="T38" fmla="*/ 65 w 163"/>
                  <a:gd name="T39" fmla="*/ 1 h 163"/>
                  <a:gd name="T40" fmla="*/ 50 w 163"/>
                  <a:gd name="T41" fmla="*/ 6 h 163"/>
                  <a:gd name="T42" fmla="*/ 36 w 163"/>
                  <a:gd name="T43" fmla="*/ 13 h 163"/>
                  <a:gd name="T44" fmla="*/ 24 w 163"/>
                  <a:gd name="T45" fmla="*/ 24 h 163"/>
                  <a:gd name="T46" fmla="*/ 13 w 163"/>
                  <a:gd name="T47" fmla="*/ 36 h 163"/>
                  <a:gd name="T48" fmla="*/ 6 w 163"/>
                  <a:gd name="T49" fmla="*/ 50 h 163"/>
                  <a:gd name="T50" fmla="*/ 1 w 163"/>
                  <a:gd name="T51" fmla="*/ 65 h 163"/>
                  <a:gd name="T52" fmla="*/ 0 w 163"/>
                  <a:gd name="T53" fmla="*/ 82 h 163"/>
                  <a:gd name="T54" fmla="*/ 1 w 163"/>
                  <a:gd name="T55" fmla="*/ 97 h 163"/>
                  <a:gd name="T56" fmla="*/ 2 w 163"/>
                  <a:gd name="T57" fmla="*/ 104 h 163"/>
                  <a:gd name="T58" fmla="*/ 6 w 163"/>
                  <a:gd name="T59" fmla="*/ 112 h 163"/>
                  <a:gd name="T60" fmla="*/ 13 w 163"/>
                  <a:gd name="T61" fmla="*/ 125 h 163"/>
                  <a:gd name="T62" fmla="*/ 24 w 163"/>
                  <a:gd name="T63" fmla="*/ 139 h 163"/>
                  <a:gd name="T64" fmla="*/ 36 w 163"/>
                  <a:gd name="T65" fmla="*/ 148 h 163"/>
                  <a:gd name="T66" fmla="*/ 50 w 163"/>
                  <a:gd name="T67" fmla="*/ 157 h 163"/>
                  <a:gd name="T68" fmla="*/ 65 w 163"/>
                  <a:gd name="T69" fmla="*/ 161 h 163"/>
                  <a:gd name="T70" fmla="*/ 82 w 163"/>
                  <a:gd name="T71" fmla="*/ 163 h 163"/>
                  <a:gd name="T72" fmla="*/ 89 w 163"/>
                  <a:gd name="T73" fmla="*/ 162 h 163"/>
                  <a:gd name="T74" fmla="*/ 89 w 163"/>
                  <a:gd name="T75" fmla="*/ 161 h 163"/>
                  <a:gd name="T76" fmla="*/ 90 w 163"/>
                  <a:gd name="T77" fmla="*/ 161 h 163"/>
                  <a:gd name="T78" fmla="*/ 92 w 163"/>
                  <a:gd name="T79" fmla="*/ 161 h 163"/>
                  <a:gd name="T80" fmla="*/ 97 w 163"/>
                  <a:gd name="T81" fmla="*/ 161 h 163"/>
                  <a:gd name="T82" fmla="*/ 104 w 163"/>
                  <a:gd name="T83" fmla="*/ 159 h 163"/>
                  <a:gd name="T84" fmla="*/ 112 w 163"/>
                  <a:gd name="T85" fmla="*/ 157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9" y="125"/>
                    </a:lnTo>
                    <a:lnTo>
                      <a:pt x="157" y="112"/>
                    </a:lnTo>
                    <a:lnTo>
                      <a:pt x="159" y="104"/>
                    </a:lnTo>
                    <a:lnTo>
                      <a:pt x="161" y="97"/>
                    </a:lnTo>
                    <a:lnTo>
                      <a:pt x="161" y="92"/>
                    </a:lnTo>
                    <a:lnTo>
                      <a:pt x="161" y="90"/>
                    </a:lnTo>
                    <a:lnTo>
                      <a:pt x="161" y="89"/>
                    </a:lnTo>
                    <a:lnTo>
                      <a:pt x="162" y="89"/>
                    </a:lnTo>
                    <a:lnTo>
                      <a:pt x="163" y="82"/>
                    </a:lnTo>
                    <a:lnTo>
                      <a:pt x="161" y="65"/>
                    </a:lnTo>
                    <a:lnTo>
                      <a:pt x="157" y="50"/>
                    </a:lnTo>
                    <a:lnTo>
                      <a:pt x="149" y="36"/>
                    </a:lnTo>
                    <a:lnTo>
                      <a:pt x="139" y="24"/>
                    </a:lnTo>
                    <a:lnTo>
                      <a:pt x="125" y="13"/>
                    </a:lnTo>
                    <a:lnTo>
                      <a:pt x="112" y="6"/>
                    </a:lnTo>
                    <a:lnTo>
                      <a:pt x="104" y="2"/>
                    </a:lnTo>
                    <a:lnTo>
                      <a:pt x="97" y="1"/>
                    </a:lnTo>
                    <a:lnTo>
                      <a:pt x="82" y="0"/>
                    </a:lnTo>
                    <a:lnTo>
                      <a:pt x="65" y="1"/>
                    </a:lnTo>
                    <a:lnTo>
                      <a:pt x="50" y="6"/>
                    </a:lnTo>
                    <a:lnTo>
                      <a:pt x="36" y="13"/>
                    </a:lnTo>
                    <a:lnTo>
                      <a:pt x="24" y="24"/>
                    </a:lnTo>
                    <a:lnTo>
                      <a:pt x="13" y="36"/>
                    </a:lnTo>
                    <a:lnTo>
                      <a:pt x="6" y="50"/>
                    </a:lnTo>
                    <a:lnTo>
                      <a:pt x="1" y="65"/>
                    </a:lnTo>
                    <a:lnTo>
                      <a:pt x="0" y="82"/>
                    </a:lnTo>
                    <a:lnTo>
                      <a:pt x="1" y="97"/>
                    </a:lnTo>
                    <a:lnTo>
                      <a:pt x="2" y="104"/>
                    </a:lnTo>
                    <a:lnTo>
                      <a:pt x="6" y="112"/>
                    </a:lnTo>
                    <a:lnTo>
                      <a:pt x="13" y="125"/>
                    </a:lnTo>
                    <a:lnTo>
                      <a:pt x="24" y="139"/>
                    </a:lnTo>
                    <a:lnTo>
                      <a:pt x="36" y="148"/>
                    </a:lnTo>
                    <a:lnTo>
                      <a:pt x="50" y="157"/>
                    </a:lnTo>
                    <a:lnTo>
                      <a:pt x="65" y="161"/>
                    </a:lnTo>
                    <a:lnTo>
                      <a:pt x="82" y="163"/>
                    </a:lnTo>
                    <a:lnTo>
                      <a:pt x="89" y="162"/>
                    </a:lnTo>
                    <a:lnTo>
                      <a:pt x="89" y="161"/>
                    </a:lnTo>
                    <a:lnTo>
                      <a:pt x="90" y="161"/>
                    </a:lnTo>
                    <a:lnTo>
                      <a:pt x="92" y="161"/>
                    </a:lnTo>
                    <a:lnTo>
                      <a:pt x="97" y="161"/>
                    </a:lnTo>
                    <a:lnTo>
                      <a:pt x="104" y="159"/>
                    </a:lnTo>
                    <a:lnTo>
                      <a:pt x="112" y="157"/>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31">
                <a:extLst>
                  <a:ext uri="{FF2B5EF4-FFF2-40B4-BE49-F238E27FC236}">
                    <a16:creationId xmlns:a16="http://schemas.microsoft.com/office/drawing/2014/main" id="{AAE717E1-281E-FAD5-6B79-3090B1918925}"/>
                  </a:ext>
                </a:extLst>
              </p:cNvPr>
              <p:cNvSpPr>
                <a:spLocks/>
              </p:cNvSpPr>
              <p:nvPr/>
            </p:nvSpPr>
            <p:spPr bwMode="auto">
              <a:xfrm>
                <a:off x="5549901" y="5164138"/>
                <a:ext cx="65088" cy="65088"/>
              </a:xfrm>
              <a:custGeom>
                <a:avLst/>
                <a:gdLst>
                  <a:gd name="T0" fmla="*/ 139 w 163"/>
                  <a:gd name="T1" fmla="*/ 139 h 163"/>
                  <a:gd name="T2" fmla="*/ 148 w 163"/>
                  <a:gd name="T3" fmla="*/ 125 h 163"/>
                  <a:gd name="T4" fmla="*/ 156 w 163"/>
                  <a:gd name="T5" fmla="*/ 111 h 163"/>
                  <a:gd name="T6" fmla="*/ 159 w 163"/>
                  <a:gd name="T7" fmla="*/ 103 h 163"/>
                  <a:gd name="T8" fmla="*/ 161 w 163"/>
                  <a:gd name="T9" fmla="*/ 96 h 163"/>
                  <a:gd name="T10" fmla="*/ 161 w 163"/>
                  <a:gd name="T11" fmla="*/ 92 h 163"/>
                  <a:gd name="T12" fmla="*/ 161 w 163"/>
                  <a:gd name="T13" fmla="*/ 89 h 163"/>
                  <a:gd name="T14" fmla="*/ 161 w 163"/>
                  <a:gd name="T15" fmla="*/ 88 h 163"/>
                  <a:gd name="T16" fmla="*/ 162 w 163"/>
                  <a:gd name="T17" fmla="*/ 88 h 163"/>
                  <a:gd name="T18" fmla="*/ 163 w 163"/>
                  <a:gd name="T19" fmla="*/ 81 h 163"/>
                  <a:gd name="T20" fmla="*/ 161 w 163"/>
                  <a:gd name="T21" fmla="*/ 64 h 163"/>
                  <a:gd name="T22" fmla="*/ 156 w 163"/>
                  <a:gd name="T23" fmla="*/ 49 h 163"/>
                  <a:gd name="T24" fmla="*/ 148 w 163"/>
                  <a:gd name="T25" fmla="*/ 35 h 163"/>
                  <a:gd name="T26" fmla="*/ 139 w 163"/>
                  <a:gd name="T27" fmla="*/ 24 h 163"/>
                  <a:gd name="T28" fmla="*/ 125 w 163"/>
                  <a:gd name="T29" fmla="*/ 12 h 163"/>
                  <a:gd name="T30" fmla="*/ 112 w 163"/>
                  <a:gd name="T31" fmla="*/ 5 h 163"/>
                  <a:gd name="T32" fmla="*/ 104 w 163"/>
                  <a:gd name="T33" fmla="*/ 2 h 163"/>
                  <a:gd name="T34" fmla="*/ 97 w 163"/>
                  <a:gd name="T35" fmla="*/ 1 h 163"/>
                  <a:gd name="T36" fmla="*/ 82 w 163"/>
                  <a:gd name="T37" fmla="*/ 0 h 163"/>
                  <a:gd name="T38" fmla="*/ 64 w 163"/>
                  <a:gd name="T39" fmla="*/ 1 h 163"/>
                  <a:gd name="T40" fmla="*/ 49 w 163"/>
                  <a:gd name="T41" fmla="*/ 5 h 163"/>
                  <a:gd name="T42" fmla="*/ 36 w 163"/>
                  <a:gd name="T43" fmla="*/ 12 h 163"/>
                  <a:gd name="T44" fmla="*/ 24 w 163"/>
                  <a:gd name="T45" fmla="*/ 24 h 163"/>
                  <a:gd name="T46" fmla="*/ 13 w 163"/>
                  <a:gd name="T47" fmla="*/ 35 h 163"/>
                  <a:gd name="T48" fmla="*/ 6 w 163"/>
                  <a:gd name="T49" fmla="*/ 49 h 163"/>
                  <a:gd name="T50" fmla="*/ 1 w 163"/>
                  <a:gd name="T51" fmla="*/ 64 h 163"/>
                  <a:gd name="T52" fmla="*/ 0 w 163"/>
                  <a:gd name="T53" fmla="*/ 81 h 163"/>
                  <a:gd name="T54" fmla="*/ 1 w 163"/>
                  <a:gd name="T55" fmla="*/ 96 h 163"/>
                  <a:gd name="T56" fmla="*/ 2 w 163"/>
                  <a:gd name="T57" fmla="*/ 103 h 163"/>
                  <a:gd name="T58" fmla="*/ 6 w 163"/>
                  <a:gd name="T59" fmla="*/ 111 h 163"/>
                  <a:gd name="T60" fmla="*/ 13 w 163"/>
                  <a:gd name="T61" fmla="*/ 125 h 163"/>
                  <a:gd name="T62" fmla="*/ 24 w 163"/>
                  <a:gd name="T63" fmla="*/ 139 h 163"/>
                  <a:gd name="T64" fmla="*/ 36 w 163"/>
                  <a:gd name="T65" fmla="*/ 148 h 163"/>
                  <a:gd name="T66" fmla="*/ 49 w 163"/>
                  <a:gd name="T67" fmla="*/ 156 h 163"/>
                  <a:gd name="T68" fmla="*/ 64 w 163"/>
                  <a:gd name="T69" fmla="*/ 161 h 163"/>
                  <a:gd name="T70" fmla="*/ 82 w 163"/>
                  <a:gd name="T71" fmla="*/ 163 h 163"/>
                  <a:gd name="T72" fmla="*/ 89 w 163"/>
                  <a:gd name="T73" fmla="*/ 162 h 163"/>
                  <a:gd name="T74" fmla="*/ 89 w 163"/>
                  <a:gd name="T75" fmla="*/ 161 h 163"/>
                  <a:gd name="T76" fmla="*/ 90 w 163"/>
                  <a:gd name="T77" fmla="*/ 161 h 163"/>
                  <a:gd name="T78" fmla="*/ 92 w 163"/>
                  <a:gd name="T79" fmla="*/ 161 h 163"/>
                  <a:gd name="T80" fmla="*/ 97 w 163"/>
                  <a:gd name="T81" fmla="*/ 161 h 163"/>
                  <a:gd name="T82" fmla="*/ 104 w 163"/>
                  <a:gd name="T83" fmla="*/ 158 h 163"/>
                  <a:gd name="T84" fmla="*/ 112 w 163"/>
                  <a:gd name="T85" fmla="*/ 156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8" y="125"/>
                    </a:lnTo>
                    <a:lnTo>
                      <a:pt x="156" y="111"/>
                    </a:lnTo>
                    <a:lnTo>
                      <a:pt x="159" y="103"/>
                    </a:lnTo>
                    <a:lnTo>
                      <a:pt x="161" y="96"/>
                    </a:lnTo>
                    <a:lnTo>
                      <a:pt x="161" y="92"/>
                    </a:lnTo>
                    <a:lnTo>
                      <a:pt x="161" y="89"/>
                    </a:lnTo>
                    <a:lnTo>
                      <a:pt x="161" y="88"/>
                    </a:lnTo>
                    <a:lnTo>
                      <a:pt x="162" y="88"/>
                    </a:lnTo>
                    <a:lnTo>
                      <a:pt x="163" y="81"/>
                    </a:lnTo>
                    <a:lnTo>
                      <a:pt x="161" y="64"/>
                    </a:lnTo>
                    <a:lnTo>
                      <a:pt x="156" y="49"/>
                    </a:lnTo>
                    <a:lnTo>
                      <a:pt x="148" y="35"/>
                    </a:lnTo>
                    <a:lnTo>
                      <a:pt x="139" y="24"/>
                    </a:lnTo>
                    <a:lnTo>
                      <a:pt x="125" y="12"/>
                    </a:lnTo>
                    <a:lnTo>
                      <a:pt x="112" y="5"/>
                    </a:lnTo>
                    <a:lnTo>
                      <a:pt x="104" y="2"/>
                    </a:lnTo>
                    <a:lnTo>
                      <a:pt x="97" y="1"/>
                    </a:lnTo>
                    <a:lnTo>
                      <a:pt x="82" y="0"/>
                    </a:lnTo>
                    <a:lnTo>
                      <a:pt x="64" y="1"/>
                    </a:lnTo>
                    <a:lnTo>
                      <a:pt x="49" y="5"/>
                    </a:lnTo>
                    <a:lnTo>
                      <a:pt x="36" y="12"/>
                    </a:lnTo>
                    <a:lnTo>
                      <a:pt x="24" y="24"/>
                    </a:lnTo>
                    <a:lnTo>
                      <a:pt x="13" y="35"/>
                    </a:lnTo>
                    <a:lnTo>
                      <a:pt x="6" y="49"/>
                    </a:lnTo>
                    <a:lnTo>
                      <a:pt x="1" y="64"/>
                    </a:lnTo>
                    <a:lnTo>
                      <a:pt x="0" y="81"/>
                    </a:lnTo>
                    <a:lnTo>
                      <a:pt x="1" y="96"/>
                    </a:lnTo>
                    <a:lnTo>
                      <a:pt x="2" y="103"/>
                    </a:lnTo>
                    <a:lnTo>
                      <a:pt x="6" y="111"/>
                    </a:lnTo>
                    <a:lnTo>
                      <a:pt x="13" y="125"/>
                    </a:lnTo>
                    <a:lnTo>
                      <a:pt x="24" y="139"/>
                    </a:lnTo>
                    <a:lnTo>
                      <a:pt x="36" y="148"/>
                    </a:lnTo>
                    <a:lnTo>
                      <a:pt x="49" y="156"/>
                    </a:lnTo>
                    <a:lnTo>
                      <a:pt x="64" y="161"/>
                    </a:lnTo>
                    <a:lnTo>
                      <a:pt x="82" y="163"/>
                    </a:lnTo>
                    <a:lnTo>
                      <a:pt x="89" y="162"/>
                    </a:lnTo>
                    <a:lnTo>
                      <a:pt x="89" y="161"/>
                    </a:lnTo>
                    <a:lnTo>
                      <a:pt x="90" y="161"/>
                    </a:lnTo>
                    <a:lnTo>
                      <a:pt x="92" y="161"/>
                    </a:lnTo>
                    <a:lnTo>
                      <a:pt x="97" y="161"/>
                    </a:lnTo>
                    <a:lnTo>
                      <a:pt x="104" y="158"/>
                    </a:lnTo>
                    <a:lnTo>
                      <a:pt x="112" y="156"/>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32">
                <a:extLst>
                  <a:ext uri="{FF2B5EF4-FFF2-40B4-BE49-F238E27FC236}">
                    <a16:creationId xmlns:a16="http://schemas.microsoft.com/office/drawing/2014/main" id="{56DE5FC5-83F1-E36E-4CC3-6CA9355437E4}"/>
                  </a:ext>
                </a:extLst>
              </p:cNvPr>
              <p:cNvSpPr>
                <a:spLocks/>
              </p:cNvSpPr>
              <p:nvPr/>
            </p:nvSpPr>
            <p:spPr bwMode="auto">
              <a:xfrm>
                <a:off x="7450138" y="4687888"/>
                <a:ext cx="65088" cy="65088"/>
              </a:xfrm>
              <a:custGeom>
                <a:avLst/>
                <a:gdLst>
                  <a:gd name="T0" fmla="*/ 139 w 164"/>
                  <a:gd name="T1" fmla="*/ 139 h 163"/>
                  <a:gd name="T2" fmla="*/ 149 w 164"/>
                  <a:gd name="T3" fmla="*/ 125 h 163"/>
                  <a:gd name="T4" fmla="*/ 157 w 164"/>
                  <a:gd name="T5" fmla="*/ 112 h 163"/>
                  <a:gd name="T6" fmla="*/ 159 w 164"/>
                  <a:gd name="T7" fmla="*/ 103 h 163"/>
                  <a:gd name="T8" fmla="*/ 161 w 164"/>
                  <a:gd name="T9" fmla="*/ 97 h 163"/>
                  <a:gd name="T10" fmla="*/ 161 w 164"/>
                  <a:gd name="T11" fmla="*/ 92 h 163"/>
                  <a:gd name="T12" fmla="*/ 161 w 164"/>
                  <a:gd name="T13" fmla="*/ 90 h 163"/>
                  <a:gd name="T14" fmla="*/ 161 w 164"/>
                  <a:gd name="T15" fmla="*/ 89 h 163"/>
                  <a:gd name="T16" fmla="*/ 162 w 164"/>
                  <a:gd name="T17" fmla="*/ 89 h 163"/>
                  <a:gd name="T18" fmla="*/ 164 w 164"/>
                  <a:gd name="T19" fmla="*/ 82 h 163"/>
                  <a:gd name="T20" fmla="*/ 161 w 164"/>
                  <a:gd name="T21" fmla="*/ 64 h 163"/>
                  <a:gd name="T22" fmla="*/ 157 w 164"/>
                  <a:gd name="T23" fmla="*/ 49 h 163"/>
                  <a:gd name="T24" fmla="*/ 149 w 164"/>
                  <a:gd name="T25" fmla="*/ 36 h 163"/>
                  <a:gd name="T26" fmla="*/ 139 w 164"/>
                  <a:gd name="T27" fmla="*/ 24 h 163"/>
                  <a:gd name="T28" fmla="*/ 126 w 164"/>
                  <a:gd name="T29" fmla="*/ 13 h 163"/>
                  <a:gd name="T30" fmla="*/ 112 w 164"/>
                  <a:gd name="T31" fmla="*/ 6 h 163"/>
                  <a:gd name="T32" fmla="*/ 104 w 164"/>
                  <a:gd name="T33" fmla="*/ 2 h 163"/>
                  <a:gd name="T34" fmla="*/ 97 w 164"/>
                  <a:gd name="T35" fmla="*/ 1 h 163"/>
                  <a:gd name="T36" fmla="*/ 82 w 164"/>
                  <a:gd name="T37" fmla="*/ 0 h 163"/>
                  <a:gd name="T38" fmla="*/ 65 w 164"/>
                  <a:gd name="T39" fmla="*/ 1 h 163"/>
                  <a:gd name="T40" fmla="*/ 50 w 164"/>
                  <a:gd name="T41" fmla="*/ 6 h 163"/>
                  <a:gd name="T42" fmla="*/ 36 w 164"/>
                  <a:gd name="T43" fmla="*/ 13 h 163"/>
                  <a:gd name="T44" fmla="*/ 24 w 164"/>
                  <a:gd name="T45" fmla="*/ 24 h 163"/>
                  <a:gd name="T46" fmla="*/ 13 w 164"/>
                  <a:gd name="T47" fmla="*/ 36 h 163"/>
                  <a:gd name="T48" fmla="*/ 6 w 164"/>
                  <a:gd name="T49" fmla="*/ 49 h 163"/>
                  <a:gd name="T50" fmla="*/ 1 w 164"/>
                  <a:gd name="T51" fmla="*/ 64 h 163"/>
                  <a:gd name="T52" fmla="*/ 0 w 164"/>
                  <a:gd name="T53" fmla="*/ 82 h 163"/>
                  <a:gd name="T54" fmla="*/ 1 w 164"/>
                  <a:gd name="T55" fmla="*/ 97 h 163"/>
                  <a:gd name="T56" fmla="*/ 3 w 164"/>
                  <a:gd name="T57" fmla="*/ 103 h 163"/>
                  <a:gd name="T58" fmla="*/ 6 w 164"/>
                  <a:gd name="T59" fmla="*/ 112 h 163"/>
                  <a:gd name="T60" fmla="*/ 13 w 164"/>
                  <a:gd name="T61" fmla="*/ 125 h 163"/>
                  <a:gd name="T62" fmla="*/ 24 w 164"/>
                  <a:gd name="T63" fmla="*/ 139 h 163"/>
                  <a:gd name="T64" fmla="*/ 36 w 164"/>
                  <a:gd name="T65" fmla="*/ 148 h 163"/>
                  <a:gd name="T66" fmla="*/ 50 w 164"/>
                  <a:gd name="T67" fmla="*/ 156 h 163"/>
                  <a:gd name="T68" fmla="*/ 65 w 164"/>
                  <a:gd name="T69" fmla="*/ 161 h 163"/>
                  <a:gd name="T70" fmla="*/ 82 w 164"/>
                  <a:gd name="T71" fmla="*/ 163 h 163"/>
                  <a:gd name="T72" fmla="*/ 89 w 164"/>
                  <a:gd name="T73" fmla="*/ 162 h 163"/>
                  <a:gd name="T74" fmla="*/ 89 w 164"/>
                  <a:gd name="T75" fmla="*/ 161 h 163"/>
                  <a:gd name="T76" fmla="*/ 90 w 164"/>
                  <a:gd name="T77" fmla="*/ 161 h 163"/>
                  <a:gd name="T78" fmla="*/ 92 w 164"/>
                  <a:gd name="T79" fmla="*/ 161 h 163"/>
                  <a:gd name="T80" fmla="*/ 97 w 164"/>
                  <a:gd name="T81" fmla="*/ 161 h 163"/>
                  <a:gd name="T82" fmla="*/ 104 w 164"/>
                  <a:gd name="T83" fmla="*/ 159 h 163"/>
                  <a:gd name="T84" fmla="*/ 112 w 164"/>
                  <a:gd name="T85" fmla="*/ 156 h 163"/>
                  <a:gd name="T86" fmla="*/ 126 w 164"/>
                  <a:gd name="T87" fmla="*/ 148 h 163"/>
                  <a:gd name="T88" fmla="*/ 139 w 164"/>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63">
                    <a:moveTo>
                      <a:pt x="139" y="139"/>
                    </a:moveTo>
                    <a:lnTo>
                      <a:pt x="149" y="125"/>
                    </a:lnTo>
                    <a:lnTo>
                      <a:pt x="157" y="112"/>
                    </a:lnTo>
                    <a:lnTo>
                      <a:pt x="159" y="103"/>
                    </a:lnTo>
                    <a:lnTo>
                      <a:pt x="161" y="97"/>
                    </a:lnTo>
                    <a:lnTo>
                      <a:pt x="161" y="92"/>
                    </a:lnTo>
                    <a:lnTo>
                      <a:pt x="161" y="90"/>
                    </a:lnTo>
                    <a:lnTo>
                      <a:pt x="161" y="89"/>
                    </a:lnTo>
                    <a:lnTo>
                      <a:pt x="162" y="89"/>
                    </a:lnTo>
                    <a:lnTo>
                      <a:pt x="164" y="82"/>
                    </a:lnTo>
                    <a:lnTo>
                      <a:pt x="161" y="64"/>
                    </a:lnTo>
                    <a:lnTo>
                      <a:pt x="157" y="49"/>
                    </a:lnTo>
                    <a:lnTo>
                      <a:pt x="149" y="36"/>
                    </a:lnTo>
                    <a:lnTo>
                      <a:pt x="139" y="24"/>
                    </a:lnTo>
                    <a:lnTo>
                      <a:pt x="126" y="13"/>
                    </a:lnTo>
                    <a:lnTo>
                      <a:pt x="112" y="6"/>
                    </a:lnTo>
                    <a:lnTo>
                      <a:pt x="104" y="2"/>
                    </a:lnTo>
                    <a:lnTo>
                      <a:pt x="97" y="1"/>
                    </a:lnTo>
                    <a:lnTo>
                      <a:pt x="82" y="0"/>
                    </a:lnTo>
                    <a:lnTo>
                      <a:pt x="65" y="1"/>
                    </a:lnTo>
                    <a:lnTo>
                      <a:pt x="50" y="6"/>
                    </a:lnTo>
                    <a:lnTo>
                      <a:pt x="36" y="13"/>
                    </a:lnTo>
                    <a:lnTo>
                      <a:pt x="24" y="24"/>
                    </a:lnTo>
                    <a:lnTo>
                      <a:pt x="13" y="36"/>
                    </a:lnTo>
                    <a:lnTo>
                      <a:pt x="6" y="49"/>
                    </a:lnTo>
                    <a:lnTo>
                      <a:pt x="1" y="64"/>
                    </a:lnTo>
                    <a:lnTo>
                      <a:pt x="0" y="82"/>
                    </a:lnTo>
                    <a:lnTo>
                      <a:pt x="1" y="97"/>
                    </a:lnTo>
                    <a:lnTo>
                      <a:pt x="3" y="103"/>
                    </a:lnTo>
                    <a:lnTo>
                      <a:pt x="6" y="112"/>
                    </a:lnTo>
                    <a:lnTo>
                      <a:pt x="13" y="125"/>
                    </a:lnTo>
                    <a:lnTo>
                      <a:pt x="24" y="139"/>
                    </a:lnTo>
                    <a:lnTo>
                      <a:pt x="36" y="148"/>
                    </a:lnTo>
                    <a:lnTo>
                      <a:pt x="50" y="156"/>
                    </a:lnTo>
                    <a:lnTo>
                      <a:pt x="65" y="161"/>
                    </a:lnTo>
                    <a:lnTo>
                      <a:pt x="82" y="163"/>
                    </a:lnTo>
                    <a:lnTo>
                      <a:pt x="89" y="162"/>
                    </a:lnTo>
                    <a:lnTo>
                      <a:pt x="89" y="161"/>
                    </a:lnTo>
                    <a:lnTo>
                      <a:pt x="90" y="161"/>
                    </a:lnTo>
                    <a:lnTo>
                      <a:pt x="92" y="161"/>
                    </a:lnTo>
                    <a:lnTo>
                      <a:pt x="97" y="161"/>
                    </a:lnTo>
                    <a:lnTo>
                      <a:pt x="104" y="159"/>
                    </a:lnTo>
                    <a:lnTo>
                      <a:pt x="112" y="156"/>
                    </a:lnTo>
                    <a:lnTo>
                      <a:pt x="126"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3">
                <a:extLst>
                  <a:ext uri="{FF2B5EF4-FFF2-40B4-BE49-F238E27FC236}">
                    <a16:creationId xmlns:a16="http://schemas.microsoft.com/office/drawing/2014/main" id="{90654B70-4747-4AD0-DD37-C19EFC1B2155}"/>
                  </a:ext>
                </a:extLst>
              </p:cNvPr>
              <p:cNvSpPr>
                <a:spLocks/>
              </p:cNvSpPr>
              <p:nvPr/>
            </p:nvSpPr>
            <p:spPr bwMode="auto">
              <a:xfrm>
                <a:off x="6357938" y="4205288"/>
                <a:ext cx="65088" cy="65088"/>
              </a:xfrm>
              <a:custGeom>
                <a:avLst/>
                <a:gdLst>
                  <a:gd name="T0" fmla="*/ 139 w 163"/>
                  <a:gd name="T1" fmla="*/ 139 h 163"/>
                  <a:gd name="T2" fmla="*/ 148 w 163"/>
                  <a:gd name="T3" fmla="*/ 125 h 163"/>
                  <a:gd name="T4" fmla="*/ 156 w 163"/>
                  <a:gd name="T5" fmla="*/ 111 h 163"/>
                  <a:gd name="T6" fmla="*/ 159 w 163"/>
                  <a:gd name="T7" fmla="*/ 103 h 163"/>
                  <a:gd name="T8" fmla="*/ 161 w 163"/>
                  <a:gd name="T9" fmla="*/ 96 h 163"/>
                  <a:gd name="T10" fmla="*/ 161 w 163"/>
                  <a:gd name="T11" fmla="*/ 92 h 163"/>
                  <a:gd name="T12" fmla="*/ 161 w 163"/>
                  <a:gd name="T13" fmla="*/ 90 h 163"/>
                  <a:gd name="T14" fmla="*/ 161 w 163"/>
                  <a:gd name="T15" fmla="*/ 88 h 163"/>
                  <a:gd name="T16" fmla="*/ 162 w 163"/>
                  <a:gd name="T17" fmla="*/ 88 h 163"/>
                  <a:gd name="T18" fmla="*/ 163 w 163"/>
                  <a:gd name="T19" fmla="*/ 81 h 163"/>
                  <a:gd name="T20" fmla="*/ 161 w 163"/>
                  <a:gd name="T21" fmla="*/ 64 h 163"/>
                  <a:gd name="T22" fmla="*/ 156 w 163"/>
                  <a:gd name="T23" fmla="*/ 49 h 163"/>
                  <a:gd name="T24" fmla="*/ 148 w 163"/>
                  <a:gd name="T25" fmla="*/ 35 h 163"/>
                  <a:gd name="T26" fmla="*/ 139 w 163"/>
                  <a:gd name="T27" fmla="*/ 24 h 163"/>
                  <a:gd name="T28" fmla="*/ 125 w 163"/>
                  <a:gd name="T29" fmla="*/ 12 h 163"/>
                  <a:gd name="T30" fmla="*/ 112 w 163"/>
                  <a:gd name="T31" fmla="*/ 6 h 163"/>
                  <a:gd name="T32" fmla="*/ 104 w 163"/>
                  <a:gd name="T33" fmla="*/ 2 h 163"/>
                  <a:gd name="T34" fmla="*/ 97 w 163"/>
                  <a:gd name="T35" fmla="*/ 1 h 163"/>
                  <a:gd name="T36" fmla="*/ 82 w 163"/>
                  <a:gd name="T37" fmla="*/ 0 h 163"/>
                  <a:gd name="T38" fmla="*/ 64 w 163"/>
                  <a:gd name="T39" fmla="*/ 1 h 163"/>
                  <a:gd name="T40" fmla="*/ 49 w 163"/>
                  <a:gd name="T41" fmla="*/ 6 h 163"/>
                  <a:gd name="T42" fmla="*/ 36 w 163"/>
                  <a:gd name="T43" fmla="*/ 12 h 163"/>
                  <a:gd name="T44" fmla="*/ 24 w 163"/>
                  <a:gd name="T45" fmla="*/ 24 h 163"/>
                  <a:gd name="T46" fmla="*/ 13 w 163"/>
                  <a:gd name="T47" fmla="*/ 35 h 163"/>
                  <a:gd name="T48" fmla="*/ 6 w 163"/>
                  <a:gd name="T49" fmla="*/ 49 h 163"/>
                  <a:gd name="T50" fmla="*/ 1 w 163"/>
                  <a:gd name="T51" fmla="*/ 64 h 163"/>
                  <a:gd name="T52" fmla="*/ 0 w 163"/>
                  <a:gd name="T53" fmla="*/ 81 h 163"/>
                  <a:gd name="T54" fmla="*/ 1 w 163"/>
                  <a:gd name="T55" fmla="*/ 96 h 163"/>
                  <a:gd name="T56" fmla="*/ 2 w 163"/>
                  <a:gd name="T57" fmla="*/ 103 h 163"/>
                  <a:gd name="T58" fmla="*/ 6 w 163"/>
                  <a:gd name="T59" fmla="*/ 111 h 163"/>
                  <a:gd name="T60" fmla="*/ 13 w 163"/>
                  <a:gd name="T61" fmla="*/ 125 h 163"/>
                  <a:gd name="T62" fmla="*/ 24 w 163"/>
                  <a:gd name="T63" fmla="*/ 139 h 163"/>
                  <a:gd name="T64" fmla="*/ 36 w 163"/>
                  <a:gd name="T65" fmla="*/ 148 h 163"/>
                  <a:gd name="T66" fmla="*/ 49 w 163"/>
                  <a:gd name="T67" fmla="*/ 156 h 163"/>
                  <a:gd name="T68" fmla="*/ 64 w 163"/>
                  <a:gd name="T69" fmla="*/ 161 h 163"/>
                  <a:gd name="T70" fmla="*/ 82 w 163"/>
                  <a:gd name="T71" fmla="*/ 163 h 163"/>
                  <a:gd name="T72" fmla="*/ 89 w 163"/>
                  <a:gd name="T73" fmla="*/ 162 h 163"/>
                  <a:gd name="T74" fmla="*/ 89 w 163"/>
                  <a:gd name="T75" fmla="*/ 161 h 163"/>
                  <a:gd name="T76" fmla="*/ 90 w 163"/>
                  <a:gd name="T77" fmla="*/ 161 h 163"/>
                  <a:gd name="T78" fmla="*/ 92 w 163"/>
                  <a:gd name="T79" fmla="*/ 161 h 163"/>
                  <a:gd name="T80" fmla="*/ 97 w 163"/>
                  <a:gd name="T81" fmla="*/ 161 h 163"/>
                  <a:gd name="T82" fmla="*/ 104 w 163"/>
                  <a:gd name="T83" fmla="*/ 158 h 163"/>
                  <a:gd name="T84" fmla="*/ 112 w 163"/>
                  <a:gd name="T85" fmla="*/ 156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8" y="125"/>
                    </a:lnTo>
                    <a:lnTo>
                      <a:pt x="156" y="111"/>
                    </a:lnTo>
                    <a:lnTo>
                      <a:pt x="159" y="103"/>
                    </a:lnTo>
                    <a:lnTo>
                      <a:pt x="161" y="96"/>
                    </a:lnTo>
                    <a:lnTo>
                      <a:pt x="161" y="92"/>
                    </a:lnTo>
                    <a:lnTo>
                      <a:pt x="161" y="90"/>
                    </a:lnTo>
                    <a:lnTo>
                      <a:pt x="161" y="88"/>
                    </a:lnTo>
                    <a:lnTo>
                      <a:pt x="162" y="88"/>
                    </a:lnTo>
                    <a:lnTo>
                      <a:pt x="163" y="81"/>
                    </a:lnTo>
                    <a:lnTo>
                      <a:pt x="161" y="64"/>
                    </a:lnTo>
                    <a:lnTo>
                      <a:pt x="156" y="49"/>
                    </a:lnTo>
                    <a:lnTo>
                      <a:pt x="148" y="35"/>
                    </a:lnTo>
                    <a:lnTo>
                      <a:pt x="139" y="24"/>
                    </a:lnTo>
                    <a:lnTo>
                      <a:pt x="125" y="12"/>
                    </a:lnTo>
                    <a:lnTo>
                      <a:pt x="112" y="6"/>
                    </a:lnTo>
                    <a:lnTo>
                      <a:pt x="104" y="2"/>
                    </a:lnTo>
                    <a:lnTo>
                      <a:pt x="97" y="1"/>
                    </a:lnTo>
                    <a:lnTo>
                      <a:pt x="82" y="0"/>
                    </a:lnTo>
                    <a:lnTo>
                      <a:pt x="64" y="1"/>
                    </a:lnTo>
                    <a:lnTo>
                      <a:pt x="49" y="6"/>
                    </a:lnTo>
                    <a:lnTo>
                      <a:pt x="36" y="12"/>
                    </a:lnTo>
                    <a:lnTo>
                      <a:pt x="24" y="24"/>
                    </a:lnTo>
                    <a:lnTo>
                      <a:pt x="13" y="35"/>
                    </a:lnTo>
                    <a:lnTo>
                      <a:pt x="6" y="49"/>
                    </a:lnTo>
                    <a:lnTo>
                      <a:pt x="1" y="64"/>
                    </a:lnTo>
                    <a:lnTo>
                      <a:pt x="0" y="81"/>
                    </a:lnTo>
                    <a:lnTo>
                      <a:pt x="1" y="96"/>
                    </a:lnTo>
                    <a:lnTo>
                      <a:pt x="2" y="103"/>
                    </a:lnTo>
                    <a:lnTo>
                      <a:pt x="6" y="111"/>
                    </a:lnTo>
                    <a:lnTo>
                      <a:pt x="13" y="125"/>
                    </a:lnTo>
                    <a:lnTo>
                      <a:pt x="24" y="139"/>
                    </a:lnTo>
                    <a:lnTo>
                      <a:pt x="36" y="148"/>
                    </a:lnTo>
                    <a:lnTo>
                      <a:pt x="49" y="156"/>
                    </a:lnTo>
                    <a:lnTo>
                      <a:pt x="64" y="161"/>
                    </a:lnTo>
                    <a:lnTo>
                      <a:pt x="82" y="163"/>
                    </a:lnTo>
                    <a:lnTo>
                      <a:pt x="89" y="162"/>
                    </a:lnTo>
                    <a:lnTo>
                      <a:pt x="89" y="161"/>
                    </a:lnTo>
                    <a:lnTo>
                      <a:pt x="90" y="161"/>
                    </a:lnTo>
                    <a:lnTo>
                      <a:pt x="92" y="161"/>
                    </a:lnTo>
                    <a:lnTo>
                      <a:pt x="97" y="161"/>
                    </a:lnTo>
                    <a:lnTo>
                      <a:pt x="104" y="158"/>
                    </a:lnTo>
                    <a:lnTo>
                      <a:pt x="112" y="156"/>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34">
                <a:extLst>
                  <a:ext uri="{FF2B5EF4-FFF2-40B4-BE49-F238E27FC236}">
                    <a16:creationId xmlns:a16="http://schemas.microsoft.com/office/drawing/2014/main" id="{3287EB71-B9F2-0304-EB33-D1293741235E}"/>
                  </a:ext>
                </a:extLst>
              </p:cNvPr>
              <p:cNvSpPr>
                <a:spLocks/>
              </p:cNvSpPr>
              <p:nvPr/>
            </p:nvSpPr>
            <p:spPr bwMode="auto">
              <a:xfrm>
                <a:off x="6858001" y="3729038"/>
                <a:ext cx="65088" cy="65088"/>
              </a:xfrm>
              <a:custGeom>
                <a:avLst/>
                <a:gdLst>
                  <a:gd name="T0" fmla="*/ 139 w 163"/>
                  <a:gd name="T1" fmla="*/ 139 h 163"/>
                  <a:gd name="T2" fmla="*/ 148 w 163"/>
                  <a:gd name="T3" fmla="*/ 125 h 163"/>
                  <a:gd name="T4" fmla="*/ 156 w 163"/>
                  <a:gd name="T5" fmla="*/ 112 h 163"/>
                  <a:gd name="T6" fmla="*/ 159 w 163"/>
                  <a:gd name="T7" fmla="*/ 104 h 163"/>
                  <a:gd name="T8" fmla="*/ 161 w 163"/>
                  <a:gd name="T9" fmla="*/ 97 h 163"/>
                  <a:gd name="T10" fmla="*/ 161 w 163"/>
                  <a:gd name="T11" fmla="*/ 92 h 163"/>
                  <a:gd name="T12" fmla="*/ 161 w 163"/>
                  <a:gd name="T13" fmla="*/ 90 h 163"/>
                  <a:gd name="T14" fmla="*/ 161 w 163"/>
                  <a:gd name="T15" fmla="*/ 89 h 163"/>
                  <a:gd name="T16" fmla="*/ 162 w 163"/>
                  <a:gd name="T17" fmla="*/ 89 h 163"/>
                  <a:gd name="T18" fmla="*/ 163 w 163"/>
                  <a:gd name="T19" fmla="*/ 82 h 163"/>
                  <a:gd name="T20" fmla="*/ 161 w 163"/>
                  <a:gd name="T21" fmla="*/ 65 h 163"/>
                  <a:gd name="T22" fmla="*/ 156 w 163"/>
                  <a:gd name="T23" fmla="*/ 50 h 163"/>
                  <a:gd name="T24" fmla="*/ 148 w 163"/>
                  <a:gd name="T25" fmla="*/ 36 h 163"/>
                  <a:gd name="T26" fmla="*/ 139 w 163"/>
                  <a:gd name="T27" fmla="*/ 24 h 163"/>
                  <a:gd name="T28" fmla="*/ 125 w 163"/>
                  <a:gd name="T29" fmla="*/ 13 h 163"/>
                  <a:gd name="T30" fmla="*/ 111 w 163"/>
                  <a:gd name="T31" fmla="*/ 6 h 163"/>
                  <a:gd name="T32" fmla="*/ 103 w 163"/>
                  <a:gd name="T33" fmla="*/ 2 h 163"/>
                  <a:gd name="T34" fmla="*/ 96 w 163"/>
                  <a:gd name="T35" fmla="*/ 1 h 163"/>
                  <a:gd name="T36" fmla="*/ 82 w 163"/>
                  <a:gd name="T37" fmla="*/ 0 h 163"/>
                  <a:gd name="T38" fmla="*/ 64 w 163"/>
                  <a:gd name="T39" fmla="*/ 1 h 163"/>
                  <a:gd name="T40" fmla="*/ 49 w 163"/>
                  <a:gd name="T41" fmla="*/ 6 h 163"/>
                  <a:gd name="T42" fmla="*/ 36 w 163"/>
                  <a:gd name="T43" fmla="*/ 13 h 163"/>
                  <a:gd name="T44" fmla="*/ 24 w 163"/>
                  <a:gd name="T45" fmla="*/ 24 h 163"/>
                  <a:gd name="T46" fmla="*/ 13 w 163"/>
                  <a:gd name="T47" fmla="*/ 36 h 163"/>
                  <a:gd name="T48" fmla="*/ 6 w 163"/>
                  <a:gd name="T49" fmla="*/ 50 h 163"/>
                  <a:gd name="T50" fmla="*/ 1 w 163"/>
                  <a:gd name="T51" fmla="*/ 65 h 163"/>
                  <a:gd name="T52" fmla="*/ 0 w 163"/>
                  <a:gd name="T53" fmla="*/ 82 h 163"/>
                  <a:gd name="T54" fmla="*/ 1 w 163"/>
                  <a:gd name="T55" fmla="*/ 97 h 163"/>
                  <a:gd name="T56" fmla="*/ 2 w 163"/>
                  <a:gd name="T57" fmla="*/ 104 h 163"/>
                  <a:gd name="T58" fmla="*/ 6 w 163"/>
                  <a:gd name="T59" fmla="*/ 112 h 163"/>
                  <a:gd name="T60" fmla="*/ 13 w 163"/>
                  <a:gd name="T61" fmla="*/ 125 h 163"/>
                  <a:gd name="T62" fmla="*/ 24 w 163"/>
                  <a:gd name="T63" fmla="*/ 139 h 163"/>
                  <a:gd name="T64" fmla="*/ 36 w 163"/>
                  <a:gd name="T65" fmla="*/ 148 h 163"/>
                  <a:gd name="T66" fmla="*/ 49 w 163"/>
                  <a:gd name="T67" fmla="*/ 157 h 163"/>
                  <a:gd name="T68" fmla="*/ 64 w 163"/>
                  <a:gd name="T69" fmla="*/ 161 h 163"/>
                  <a:gd name="T70" fmla="*/ 82 w 163"/>
                  <a:gd name="T71" fmla="*/ 163 h 163"/>
                  <a:gd name="T72" fmla="*/ 88 w 163"/>
                  <a:gd name="T73" fmla="*/ 162 h 163"/>
                  <a:gd name="T74" fmla="*/ 88 w 163"/>
                  <a:gd name="T75" fmla="*/ 161 h 163"/>
                  <a:gd name="T76" fmla="*/ 90 w 163"/>
                  <a:gd name="T77" fmla="*/ 161 h 163"/>
                  <a:gd name="T78" fmla="*/ 92 w 163"/>
                  <a:gd name="T79" fmla="*/ 161 h 163"/>
                  <a:gd name="T80" fmla="*/ 96 w 163"/>
                  <a:gd name="T81" fmla="*/ 161 h 163"/>
                  <a:gd name="T82" fmla="*/ 103 w 163"/>
                  <a:gd name="T83" fmla="*/ 159 h 163"/>
                  <a:gd name="T84" fmla="*/ 111 w 163"/>
                  <a:gd name="T85" fmla="*/ 157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8" y="125"/>
                    </a:lnTo>
                    <a:lnTo>
                      <a:pt x="156" y="112"/>
                    </a:lnTo>
                    <a:lnTo>
                      <a:pt x="159" y="104"/>
                    </a:lnTo>
                    <a:lnTo>
                      <a:pt x="161" y="97"/>
                    </a:lnTo>
                    <a:lnTo>
                      <a:pt x="161" y="92"/>
                    </a:lnTo>
                    <a:lnTo>
                      <a:pt x="161" y="90"/>
                    </a:lnTo>
                    <a:lnTo>
                      <a:pt x="161" y="89"/>
                    </a:lnTo>
                    <a:lnTo>
                      <a:pt x="162" y="89"/>
                    </a:lnTo>
                    <a:lnTo>
                      <a:pt x="163" y="82"/>
                    </a:lnTo>
                    <a:lnTo>
                      <a:pt x="161" y="65"/>
                    </a:lnTo>
                    <a:lnTo>
                      <a:pt x="156" y="50"/>
                    </a:lnTo>
                    <a:lnTo>
                      <a:pt x="148" y="36"/>
                    </a:lnTo>
                    <a:lnTo>
                      <a:pt x="139" y="24"/>
                    </a:lnTo>
                    <a:lnTo>
                      <a:pt x="125" y="13"/>
                    </a:lnTo>
                    <a:lnTo>
                      <a:pt x="111" y="6"/>
                    </a:lnTo>
                    <a:lnTo>
                      <a:pt x="103" y="2"/>
                    </a:lnTo>
                    <a:lnTo>
                      <a:pt x="96" y="1"/>
                    </a:lnTo>
                    <a:lnTo>
                      <a:pt x="82" y="0"/>
                    </a:lnTo>
                    <a:lnTo>
                      <a:pt x="64" y="1"/>
                    </a:lnTo>
                    <a:lnTo>
                      <a:pt x="49" y="6"/>
                    </a:lnTo>
                    <a:lnTo>
                      <a:pt x="36" y="13"/>
                    </a:lnTo>
                    <a:lnTo>
                      <a:pt x="24" y="24"/>
                    </a:lnTo>
                    <a:lnTo>
                      <a:pt x="13" y="36"/>
                    </a:lnTo>
                    <a:lnTo>
                      <a:pt x="6" y="50"/>
                    </a:lnTo>
                    <a:lnTo>
                      <a:pt x="1" y="65"/>
                    </a:lnTo>
                    <a:lnTo>
                      <a:pt x="0" y="82"/>
                    </a:lnTo>
                    <a:lnTo>
                      <a:pt x="1" y="97"/>
                    </a:lnTo>
                    <a:lnTo>
                      <a:pt x="2" y="104"/>
                    </a:lnTo>
                    <a:lnTo>
                      <a:pt x="6" y="112"/>
                    </a:lnTo>
                    <a:lnTo>
                      <a:pt x="13" y="125"/>
                    </a:lnTo>
                    <a:lnTo>
                      <a:pt x="24" y="139"/>
                    </a:lnTo>
                    <a:lnTo>
                      <a:pt x="36" y="148"/>
                    </a:lnTo>
                    <a:lnTo>
                      <a:pt x="49" y="157"/>
                    </a:lnTo>
                    <a:lnTo>
                      <a:pt x="64" y="161"/>
                    </a:lnTo>
                    <a:lnTo>
                      <a:pt x="82" y="163"/>
                    </a:lnTo>
                    <a:lnTo>
                      <a:pt x="88" y="162"/>
                    </a:lnTo>
                    <a:lnTo>
                      <a:pt x="88" y="161"/>
                    </a:lnTo>
                    <a:lnTo>
                      <a:pt x="90" y="161"/>
                    </a:lnTo>
                    <a:lnTo>
                      <a:pt x="92" y="161"/>
                    </a:lnTo>
                    <a:lnTo>
                      <a:pt x="96" y="161"/>
                    </a:lnTo>
                    <a:lnTo>
                      <a:pt x="103" y="159"/>
                    </a:lnTo>
                    <a:lnTo>
                      <a:pt x="111" y="157"/>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35">
                <a:extLst>
                  <a:ext uri="{FF2B5EF4-FFF2-40B4-BE49-F238E27FC236}">
                    <a16:creationId xmlns:a16="http://schemas.microsoft.com/office/drawing/2014/main" id="{175D629F-4BDB-0549-5A19-3DD7FC56C71A}"/>
                  </a:ext>
                </a:extLst>
              </p:cNvPr>
              <p:cNvSpPr>
                <a:spLocks/>
              </p:cNvSpPr>
              <p:nvPr/>
            </p:nvSpPr>
            <p:spPr bwMode="auto">
              <a:xfrm>
                <a:off x="6610351" y="3249613"/>
                <a:ext cx="65088" cy="65088"/>
              </a:xfrm>
              <a:custGeom>
                <a:avLst/>
                <a:gdLst>
                  <a:gd name="T0" fmla="*/ 139 w 164"/>
                  <a:gd name="T1" fmla="*/ 139 h 163"/>
                  <a:gd name="T2" fmla="*/ 149 w 164"/>
                  <a:gd name="T3" fmla="*/ 125 h 163"/>
                  <a:gd name="T4" fmla="*/ 157 w 164"/>
                  <a:gd name="T5" fmla="*/ 111 h 163"/>
                  <a:gd name="T6" fmla="*/ 159 w 164"/>
                  <a:gd name="T7" fmla="*/ 103 h 163"/>
                  <a:gd name="T8" fmla="*/ 161 w 164"/>
                  <a:gd name="T9" fmla="*/ 96 h 163"/>
                  <a:gd name="T10" fmla="*/ 161 w 164"/>
                  <a:gd name="T11" fmla="*/ 92 h 163"/>
                  <a:gd name="T12" fmla="*/ 161 w 164"/>
                  <a:gd name="T13" fmla="*/ 89 h 163"/>
                  <a:gd name="T14" fmla="*/ 161 w 164"/>
                  <a:gd name="T15" fmla="*/ 88 h 163"/>
                  <a:gd name="T16" fmla="*/ 162 w 164"/>
                  <a:gd name="T17" fmla="*/ 88 h 163"/>
                  <a:gd name="T18" fmla="*/ 164 w 164"/>
                  <a:gd name="T19" fmla="*/ 81 h 163"/>
                  <a:gd name="T20" fmla="*/ 161 w 164"/>
                  <a:gd name="T21" fmla="*/ 64 h 163"/>
                  <a:gd name="T22" fmla="*/ 157 w 164"/>
                  <a:gd name="T23" fmla="*/ 49 h 163"/>
                  <a:gd name="T24" fmla="*/ 149 w 164"/>
                  <a:gd name="T25" fmla="*/ 35 h 163"/>
                  <a:gd name="T26" fmla="*/ 139 w 164"/>
                  <a:gd name="T27" fmla="*/ 24 h 163"/>
                  <a:gd name="T28" fmla="*/ 126 w 164"/>
                  <a:gd name="T29" fmla="*/ 12 h 163"/>
                  <a:gd name="T30" fmla="*/ 112 w 164"/>
                  <a:gd name="T31" fmla="*/ 5 h 163"/>
                  <a:gd name="T32" fmla="*/ 104 w 164"/>
                  <a:gd name="T33" fmla="*/ 2 h 163"/>
                  <a:gd name="T34" fmla="*/ 97 w 164"/>
                  <a:gd name="T35" fmla="*/ 1 h 163"/>
                  <a:gd name="T36" fmla="*/ 82 w 164"/>
                  <a:gd name="T37" fmla="*/ 0 h 163"/>
                  <a:gd name="T38" fmla="*/ 65 w 164"/>
                  <a:gd name="T39" fmla="*/ 1 h 163"/>
                  <a:gd name="T40" fmla="*/ 50 w 164"/>
                  <a:gd name="T41" fmla="*/ 5 h 163"/>
                  <a:gd name="T42" fmla="*/ 36 w 164"/>
                  <a:gd name="T43" fmla="*/ 12 h 163"/>
                  <a:gd name="T44" fmla="*/ 24 w 164"/>
                  <a:gd name="T45" fmla="*/ 24 h 163"/>
                  <a:gd name="T46" fmla="*/ 13 w 164"/>
                  <a:gd name="T47" fmla="*/ 35 h 163"/>
                  <a:gd name="T48" fmla="*/ 6 w 164"/>
                  <a:gd name="T49" fmla="*/ 49 h 163"/>
                  <a:gd name="T50" fmla="*/ 1 w 164"/>
                  <a:gd name="T51" fmla="*/ 64 h 163"/>
                  <a:gd name="T52" fmla="*/ 0 w 164"/>
                  <a:gd name="T53" fmla="*/ 81 h 163"/>
                  <a:gd name="T54" fmla="*/ 1 w 164"/>
                  <a:gd name="T55" fmla="*/ 96 h 163"/>
                  <a:gd name="T56" fmla="*/ 3 w 164"/>
                  <a:gd name="T57" fmla="*/ 103 h 163"/>
                  <a:gd name="T58" fmla="*/ 6 w 164"/>
                  <a:gd name="T59" fmla="*/ 111 h 163"/>
                  <a:gd name="T60" fmla="*/ 13 w 164"/>
                  <a:gd name="T61" fmla="*/ 125 h 163"/>
                  <a:gd name="T62" fmla="*/ 24 w 164"/>
                  <a:gd name="T63" fmla="*/ 139 h 163"/>
                  <a:gd name="T64" fmla="*/ 36 w 164"/>
                  <a:gd name="T65" fmla="*/ 148 h 163"/>
                  <a:gd name="T66" fmla="*/ 50 w 164"/>
                  <a:gd name="T67" fmla="*/ 156 h 163"/>
                  <a:gd name="T68" fmla="*/ 65 w 164"/>
                  <a:gd name="T69" fmla="*/ 161 h 163"/>
                  <a:gd name="T70" fmla="*/ 82 w 164"/>
                  <a:gd name="T71" fmla="*/ 163 h 163"/>
                  <a:gd name="T72" fmla="*/ 89 w 164"/>
                  <a:gd name="T73" fmla="*/ 162 h 163"/>
                  <a:gd name="T74" fmla="*/ 89 w 164"/>
                  <a:gd name="T75" fmla="*/ 161 h 163"/>
                  <a:gd name="T76" fmla="*/ 90 w 164"/>
                  <a:gd name="T77" fmla="*/ 161 h 163"/>
                  <a:gd name="T78" fmla="*/ 92 w 164"/>
                  <a:gd name="T79" fmla="*/ 161 h 163"/>
                  <a:gd name="T80" fmla="*/ 97 w 164"/>
                  <a:gd name="T81" fmla="*/ 161 h 163"/>
                  <a:gd name="T82" fmla="*/ 104 w 164"/>
                  <a:gd name="T83" fmla="*/ 158 h 163"/>
                  <a:gd name="T84" fmla="*/ 112 w 164"/>
                  <a:gd name="T85" fmla="*/ 156 h 163"/>
                  <a:gd name="T86" fmla="*/ 126 w 164"/>
                  <a:gd name="T87" fmla="*/ 148 h 163"/>
                  <a:gd name="T88" fmla="*/ 139 w 164"/>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63">
                    <a:moveTo>
                      <a:pt x="139" y="139"/>
                    </a:moveTo>
                    <a:lnTo>
                      <a:pt x="149" y="125"/>
                    </a:lnTo>
                    <a:lnTo>
                      <a:pt x="157" y="111"/>
                    </a:lnTo>
                    <a:lnTo>
                      <a:pt x="159" y="103"/>
                    </a:lnTo>
                    <a:lnTo>
                      <a:pt x="161" y="96"/>
                    </a:lnTo>
                    <a:lnTo>
                      <a:pt x="161" y="92"/>
                    </a:lnTo>
                    <a:lnTo>
                      <a:pt x="161" y="89"/>
                    </a:lnTo>
                    <a:lnTo>
                      <a:pt x="161" y="88"/>
                    </a:lnTo>
                    <a:lnTo>
                      <a:pt x="162" y="88"/>
                    </a:lnTo>
                    <a:lnTo>
                      <a:pt x="164" y="81"/>
                    </a:lnTo>
                    <a:lnTo>
                      <a:pt x="161" y="64"/>
                    </a:lnTo>
                    <a:lnTo>
                      <a:pt x="157" y="49"/>
                    </a:lnTo>
                    <a:lnTo>
                      <a:pt x="149" y="35"/>
                    </a:lnTo>
                    <a:lnTo>
                      <a:pt x="139" y="24"/>
                    </a:lnTo>
                    <a:lnTo>
                      <a:pt x="126" y="12"/>
                    </a:lnTo>
                    <a:lnTo>
                      <a:pt x="112" y="5"/>
                    </a:lnTo>
                    <a:lnTo>
                      <a:pt x="104" y="2"/>
                    </a:lnTo>
                    <a:lnTo>
                      <a:pt x="97" y="1"/>
                    </a:lnTo>
                    <a:lnTo>
                      <a:pt x="82" y="0"/>
                    </a:lnTo>
                    <a:lnTo>
                      <a:pt x="65" y="1"/>
                    </a:lnTo>
                    <a:lnTo>
                      <a:pt x="50" y="5"/>
                    </a:lnTo>
                    <a:lnTo>
                      <a:pt x="36" y="12"/>
                    </a:lnTo>
                    <a:lnTo>
                      <a:pt x="24" y="24"/>
                    </a:lnTo>
                    <a:lnTo>
                      <a:pt x="13" y="35"/>
                    </a:lnTo>
                    <a:lnTo>
                      <a:pt x="6" y="49"/>
                    </a:lnTo>
                    <a:lnTo>
                      <a:pt x="1" y="64"/>
                    </a:lnTo>
                    <a:lnTo>
                      <a:pt x="0" y="81"/>
                    </a:lnTo>
                    <a:lnTo>
                      <a:pt x="1" y="96"/>
                    </a:lnTo>
                    <a:lnTo>
                      <a:pt x="3" y="103"/>
                    </a:lnTo>
                    <a:lnTo>
                      <a:pt x="6" y="111"/>
                    </a:lnTo>
                    <a:lnTo>
                      <a:pt x="13" y="125"/>
                    </a:lnTo>
                    <a:lnTo>
                      <a:pt x="24" y="139"/>
                    </a:lnTo>
                    <a:lnTo>
                      <a:pt x="36" y="148"/>
                    </a:lnTo>
                    <a:lnTo>
                      <a:pt x="50" y="156"/>
                    </a:lnTo>
                    <a:lnTo>
                      <a:pt x="65" y="161"/>
                    </a:lnTo>
                    <a:lnTo>
                      <a:pt x="82" y="163"/>
                    </a:lnTo>
                    <a:lnTo>
                      <a:pt x="89" y="162"/>
                    </a:lnTo>
                    <a:lnTo>
                      <a:pt x="89" y="161"/>
                    </a:lnTo>
                    <a:lnTo>
                      <a:pt x="90" y="161"/>
                    </a:lnTo>
                    <a:lnTo>
                      <a:pt x="92" y="161"/>
                    </a:lnTo>
                    <a:lnTo>
                      <a:pt x="97" y="161"/>
                    </a:lnTo>
                    <a:lnTo>
                      <a:pt x="104" y="158"/>
                    </a:lnTo>
                    <a:lnTo>
                      <a:pt x="112" y="156"/>
                    </a:lnTo>
                    <a:lnTo>
                      <a:pt x="126"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36">
                <a:extLst>
                  <a:ext uri="{FF2B5EF4-FFF2-40B4-BE49-F238E27FC236}">
                    <a16:creationId xmlns:a16="http://schemas.microsoft.com/office/drawing/2014/main" id="{DE8E06FE-5578-557F-8ED8-271E3097D57D}"/>
                  </a:ext>
                </a:extLst>
              </p:cNvPr>
              <p:cNvSpPr>
                <a:spLocks/>
              </p:cNvSpPr>
              <p:nvPr/>
            </p:nvSpPr>
            <p:spPr bwMode="auto">
              <a:xfrm>
                <a:off x="6427788" y="2773363"/>
                <a:ext cx="65088" cy="65088"/>
              </a:xfrm>
              <a:custGeom>
                <a:avLst/>
                <a:gdLst>
                  <a:gd name="T0" fmla="*/ 139 w 163"/>
                  <a:gd name="T1" fmla="*/ 139 h 163"/>
                  <a:gd name="T2" fmla="*/ 148 w 163"/>
                  <a:gd name="T3" fmla="*/ 125 h 163"/>
                  <a:gd name="T4" fmla="*/ 157 w 163"/>
                  <a:gd name="T5" fmla="*/ 112 h 163"/>
                  <a:gd name="T6" fmla="*/ 159 w 163"/>
                  <a:gd name="T7" fmla="*/ 103 h 163"/>
                  <a:gd name="T8" fmla="*/ 161 w 163"/>
                  <a:gd name="T9" fmla="*/ 97 h 163"/>
                  <a:gd name="T10" fmla="*/ 161 w 163"/>
                  <a:gd name="T11" fmla="*/ 92 h 163"/>
                  <a:gd name="T12" fmla="*/ 161 w 163"/>
                  <a:gd name="T13" fmla="*/ 90 h 163"/>
                  <a:gd name="T14" fmla="*/ 161 w 163"/>
                  <a:gd name="T15" fmla="*/ 89 h 163"/>
                  <a:gd name="T16" fmla="*/ 162 w 163"/>
                  <a:gd name="T17" fmla="*/ 89 h 163"/>
                  <a:gd name="T18" fmla="*/ 163 w 163"/>
                  <a:gd name="T19" fmla="*/ 82 h 163"/>
                  <a:gd name="T20" fmla="*/ 161 w 163"/>
                  <a:gd name="T21" fmla="*/ 64 h 163"/>
                  <a:gd name="T22" fmla="*/ 157 w 163"/>
                  <a:gd name="T23" fmla="*/ 49 h 163"/>
                  <a:gd name="T24" fmla="*/ 148 w 163"/>
                  <a:gd name="T25" fmla="*/ 36 h 163"/>
                  <a:gd name="T26" fmla="*/ 139 w 163"/>
                  <a:gd name="T27" fmla="*/ 24 h 163"/>
                  <a:gd name="T28" fmla="*/ 125 w 163"/>
                  <a:gd name="T29" fmla="*/ 13 h 163"/>
                  <a:gd name="T30" fmla="*/ 112 w 163"/>
                  <a:gd name="T31" fmla="*/ 6 h 163"/>
                  <a:gd name="T32" fmla="*/ 104 w 163"/>
                  <a:gd name="T33" fmla="*/ 2 h 163"/>
                  <a:gd name="T34" fmla="*/ 97 w 163"/>
                  <a:gd name="T35" fmla="*/ 1 h 163"/>
                  <a:gd name="T36" fmla="*/ 82 w 163"/>
                  <a:gd name="T37" fmla="*/ 0 h 163"/>
                  <a:gd name="T38" fmla="*/ 64 w 163"/>
                  <a:gd name="T39" fmla="*/ 1 h 163"/>
                  <a:gd name="T40" fmla="*/ 50 w 163"/>
                  <a:gd name="T41" fmla="*/ 6 h 163"/>
                  <a:gd name="T42" fmla="*/ 36 w 163"/>
                  <a:gd name="T43" fmla="*/ 13 h 163"/>
                  <a:gd name="T44" fmla="*/ 24 w 163"/>
                  <a:gd name="T45" fmla="*/ 24 h 163"/>
                  <a:gd name="T46" fmla="*/ 13 w 163"/>
                  <a:gd name="T47" fmla="*/ 36 h 163"/>
                  <a:gd name="T48" fmla="*/ 6 w 163"/>
                  <a:gd name="T49" fmla="*/ 49 h 163"/>
                  <a:gd name="T50" fmla="*/ 1 w 163"/>
                  <a:gd name="T51" fmla="*/ 64 h 163"/>
                  <a:gd name="T52" fmla="*/ 0 w 163"/>
                  <a:gd name="T53" fmla="*/ 82 h 163"/>
                  <a:gd name="T54" fmla="*/ 1 w 163"/>
                  <a:gd name="T55" fmla="*/ 97 h 163"/>
                  <a:gd name="T56" fmla="*/ 2 w 163"/>
                  <a:gd name="T57" fmla="*/ 103 h 163"/>
                  <a:gd name="T58" fmla="*/ 6 w 163"/>
                  <a:gd name="T59" fmla="*/ 112 h 163"/>
                  <a:gd name="T60" fmla="*/ 13 w 163"/>
                  <a:gd name="T61" fmla="*/ 125 h 163"/>
                  <a:gd name="T62" fmla="*/ 24 w 163"/>
                  <a:gd name="T63" fmla="*/ 139 h 163"/>
                  <a:gd name="T64" fmla="*/ 36 w 163"/>
                  <a:gd name="T65" fmla="*/ 148 h 163"/>
                  <a:gd name="T66" fmla="*/ 50 w 163"/>
                  <a:gd name="T67" fmla="*/ 156 h 163"/>
                  <a:gd name="T68" fmla="*/ 64 w 163"/>
                  <a:gd name="T69" fmla="*/ 161 h 163"/>
                  <a:gd name="T70" fmla="*/ 82 w 163"/>
                  <a:gd name="T71" fmla="*/ 163 h 163"/>
                  <a:gd name="T72" fmla="*/ 89 w 163"/>
                  <a:gd name="T73" fmla="*/ 162 h 163"/>
                  <a:gd name="T74" fmla="*/ 89 w 163"/>
                  <a:gd name="T75" fmla="*/ 161 h 163"/>
                  <a:gd name="T76" fmla="*/ 90 w 163"/>
                  <a:gd name="T77" fmla="*/ 161 h 163"/>
                  <a:gd name="T78" fmla="*/ 92 w 163"/>
                  <a:gd name="T79" fmla="*/ 161 h 163"/>
                  <a:gd name="T80" fmla="*/ 97 w 163"/>
                  <a:gd name="T81" fmla="*/ 161 h 163"/>
                  <a:gd name="T82" fmla="*/ 104 w 163"/>
                  <a:gd name="T83" fmla="*/ 159 h 163"/>
                  <a:gd name="T84" fmla="*/ 112 w 163"/>
                  <a:gd name="T85" fmla="*/ 156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8" y="125"/>
                    </a:lnTo>
                    <a:lnTo>
                      <a:pt x="157" y="112"/>
                    </a:lnTo>
                    <a:lnTo>
                      <a:pt x="159" y="103"/>
                    </a:lnTo>
                    <a:lnTo>
                      <a:pt x="161" y="97"/>
                    </a:lnTo>
                    <a:lnTo>
                      <a:pt x="161" y="92"/>
                    </a:lnTo>
                    <a:lnTo>
                      <a:pt x="161" y="90"/>
                    </a:lnTo>
                    <a:lnTo>
                      <a:pt x="161" y="89"/>
                    </a:lnTo>
                    <a:lnTo>
                      <a:pt x="162" y="89"/>
                    </a:lnTo>
                    <a:lnTo>
                      <a:pt x="163" y="82"/>
                    </a:lnTo>
                    <a:lnTo>
                      <a:pt x="161" y="64"/>
                    </a:lnTo>
                    <a:lnTo>
                      <a:pt x="157" y="49"/>
                    </a:lnTo>
                    <a:lnTo>
                      <a:pt x="148" y="36"/>
                    </a:lnTo>
                    <a:lnTo>
                      <a:pt x="139" y="24"/>
                    </a:lnTo>
                    <a:lnTo>
                      <a:pt x="125" y="13"/>
                    </a:lnTo>
                    <a:lnTo>
                      <a:pt x="112" y="6"/>
                    </a:lnTo>
                    <a:lnTo>
                      <a:pt x="104" y="2"/>
                    </a:lnTo>
                    <a:lnTo>
                      <a:pt x="97" y="1"/>
                    </a:lnTo>
                    <a:lnTo>
                      <a:pt x="82" y="0"/>
                    </a:lnTo>
                    <a:lnTo>
                      <a:pt x="64" y="1"/>
                    </a:lnTo>
                    <a:lnTo>
                      <a:pt x="50" y="6"/>
                    </a:lnTo>
                    <a:lnTo>
                      <a:pt x="36" y="13"/>
                    </a:lnTo>
                    <a:lnTo>
                      <a:pt x="24" y="24"/>
                    </a:lnTo>
                    <a:lnTo>
                      <a:pt x="13" y="36"/>
                    </a:lnTo>
                    <a:lnTo>
                      <a:pt x="6" y="49"/>
                    </a:lnTo>
                    <a:lnTo>
                      <a:pt x="1" y="64"/>
                    </a:lnTo>
                    <a:lnTo>
                      <a:pt x="0" y="82"/>
                    </a:lnTo>
                    <a:lnTo>
                      <a:pt x="1" y="97"/>
                    </a:lnTo>
                    <a:lnTo>
                      <a:pt x="2" y="103"/>
                    </a:lnTo>
                    <a:lnTo>
                      <a:pt x="6" y="112"/>
                    </a:lnTo>
                    <a:lnTo>
                      <a:pt x="13" y="125"/>
                    </a:lnTo>
                    <a:lnTo>
                      <a:pt x="24" y="139"/>
                    </a:lnTo>
                    <a:lnTo>
                      <a:pt x="36" y="148"/>
                    </a:lnTo>
                    <a:lnTo>
                      <a:pt x="50" y="156"/>
                    </a:lnTo>
                    <a:lnTo>
                      <a:pt x="64" y="161"/>
                    </a:lnTo>
                    <a:lnTo>
                      <a:pt x="82" y="163"/>
                    </a:lnTo>
                    <a:lnTo>
                      <a:pt x="89" y="162"/>
                    </a:lnTo>
                    <a:lnTo>
                      <a:pt x="89" y="161"/>
                    </a:lnTo>
                    <a:lnTo>
                      <a:pt x="90" y="161"/>
                    </a:lnTo>
                    <a:lnTo>
                      <a:pt x="92" y="161"/>
                    </a:lnTo>
                    <a:lnTo>
                      <a:pt x="97" y="161"/>
                    </a:lnTo>
                    <a:lnTo>
                      <a:pt x="104" y="159"/>
                    </a:lnTo>
                    <a:lnTo>
                      <a:pt x="112" y="156"/>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37">
                <a:extLst>
                  <a:ext uri="{FF2B5EF4-FFF2-40B4-BE49-F238E27FC236}">
                    <a16:creationId xmlns:a16="http://schemas.microsoft.com/office/drawing/2014/main" id="{925BD315-AB0B-E7B3-3D0D-A991F9BA00FF}"/>
                  </a:ext>
                </a:extLst>
              </p:cNvPr>
              <p:cNvSpPr>
                <a:spLocks/>
              </p:cNvSpPr>
              <p:nvPr/>
            </p:nvSpPr>
            <p:spPr bwMode="auto">
              <a:xfrm>
                <a:off x="6435726" y="2293938"/>
                <a:ext cx="63500" cy="65088"/>
              </a:xfrm>
              <a:custGeom>
                <a:avLst/>
                <a:gdLst>
                  <a:gd name="T0" fmla="*/ 139 w 163"/>
                  <a:gd name="T1" fmla="*/ 139 h 163"/>
                  <a:gd name="T2" fmla="*/ 148 w 163"/>
                  <a:gd name="T3" fmla="*/ 125 h 163"/>
                  <a:gd name="T4" fmla="*/ 156 w 163"/>
                  <a:gd name="T5" fmla="*/ 111 h 163"/>
                  <a:gd name="T6" fmla="*/ 158 w 163"/>
                  <a:gd name="T7" fmla="*/ 103 h 163"/>
                  <a:gd name="T8" fmla="*/ 161 w 163"/>
                  <a:gd name="T9" fmla="*/ 96 h 163"/>
                  <a:gd name="T10" fmla="*/ 161 w 163"/>
                  <a:gd name="T11" fmla="*/ 92 h 163"/>
                  <a:gd name="T12" fmla="*/ 161 w 163"/>
                  <a:gd name="T13" fmla="*/ 89 h 163"/>
                  <a:gd name="T14" fmla="*/ 161 w 163"/>
                  <a:gd name="T15" fmla="*/ 88 h 163"/>
                  <a:gd name="T16" fmla="*/ 162 w 163"/>
                  <a:gd name="T17" fmla="*/ 88 h 163"/>
                  <a:gd name="T18" fmla="*/ 163 w 163"/>
                  <a:gd name="T19" fmla="*/ 81 h 163"/>
                  <a:gd name="T20" fmla="*/ 161 w 163"/>
                  <a:gd name="T21" fmla="*/ 64 h 163"/>
                  <a:gd name="T22" fmla="*/ 156 w 163"/>
                  <a:gd name="T23" fmla="*/ 49 h 163"/>
                  <a:gd name="T24" fmla="*/ 148 w 163"/>
                  <a:gd name="T25" fmla="*/ 35 h 163"/>
                  <a:gd name="T26" fmla="*/ 139 w 163"/>
                  <a:gd name="T27" fmla="*/ 24 h 163"/>
                  <a:gd name="T28" fmla="*/ 125 w 163"/>
                  <a:gd name="T29" fmla="*/ 12 h 163"/>
                  <a:gd name="T30" fmla="*/ 111 w 163"/>
                  <a:gd name="T31" fmla="*/ 5 h 163"/>
                  <a:gd name="T32" fmla="*/ 103 w 163"/>
                  <a:gd name="T33" fmla="*/ 2 h 163"/>
                  <a:gd name="T34" fmla="*/ 96 w 163"/>
                  <a:gd name="T35" fmla="*/ 1 h 163"/>
                  <a:gd name="T36" fmla="*/ 81 w 163"/>
                  <a:gd name="T37" fmla="*/ 0 h 163"/>
                  <a:gd name="T38" fmla="*/ 64 w 163"/>
                  <a:gd name="T39" fmla="*/ 1 h 163"/>
                  <a:gd name="T40" fmla="*/ 49 w 163"/>
                  <a:gd name="T41" fmla="*/ 5 h 163"/>
                  <a:gd name="T42" fmla="*/ 35 w 163"/>
                  <a:gd name="T43" fmla="*/ 12 h 163"/>
                  <a:gd name="T44" fmla="*/ 24 w 163"/>
                  <a:gd name="T45" fmla="*/ 24 h 163"/>
                  <a:gd name="T46" fmla="*/ 12 w 163"/>
                  <a:gd name="T47" fmla="*/ 35 h 163"/>
                  <a:gd name="T48" fmla="*/ 5 w 163"/>
                  <a:gd name="T49" fmla="*/ 49 h 163"/>
                  <a:gd name="T50" fmla="*/ 1 w 163"/>
                  <a:gd name="T51" fmla="*/ 64 h 163"/>
                  <a:gd name="T52" fmla="*/ 0 w 163"/>
                  <a:gd name="T53" fmla="*/ 81 h 163"/>
                  <a:gd name="T54" fmla="*/ 1 w 163"/>
                  <a:gd name="T55" fmla="*/ 96 h 163"/>
                  <a:gd name="T56" fmla="*/ 2 w 163"/>
                  <a:gd name="T57" fmla="*/ 103 h 163"/>
                  <a:gd name="T58" fmla="*/ 5 w 163"/>
                  <a:gd name="T59" fmla="*/ 111 h 163"/>
                  <a:gd name="T60" fmla="*/ 12 w 163"/>
                  <a:gd name="T61" fmla="*/ 125 h 163"/>
                  <a:gd name="T62" fmla="*/ 24 w 163"/>
                  <a:gd name="T63" fmla="*/ 139 h 163"/>
                  <a:gd name="T64" fmla="*/ 35 w 163"/>
                  <a:gd name="T65" fmla="*/ 148 h 163"/>
                  <a:gd name="T66" fmla="*/ 49 w 163"/>
                  <a:gd name="T67" fmla="*/ 156 h 163"/>
                  <a:gd name="T68" fmla="*/ 64 w 163"/>
                  <a:gd name="T69" fmla="*/ 161 h 163"/>
                  <a:gd name="T70" fmla="*/ 81 w 163"/>
                  <a:gd name="T71" fmla="*/ 163 h 163"/>
                  <a:gd name="T72" fmla="*/ 88 w 163"/>
                  <a:gd name="T73" fmla="*/ 162 h 163"/>
                  <a:gd name="T74" fmla="*/ 88 w 163"/>
                  <a:gd name="T75" fmla="*/ 161 h 163"/>
                  <a:gd name="T76" fmla="*/ 89 w 163"/>
                  <a:gd name="T77" fmla="*/ 161 h 163"/>
                  <a:gd name="T78" fmla="*/ 92 w 163"/>
                  <a:gd name="T79" fmla="*/ 161 h 163"/>
                  <a:gd name="T80" fmla="*/ 96 w 163"/>
                  <a:gd name="T81" fmla="*/ 161 h 163"/>
                  <a:gd name="T82" fmla="*/ 103 w 163"/>
                  <a:gd name="T83" fmla="*/ 158 h 163"/>
                  <a:gd name="T84" fmla="*/ 111 w 163"/>
                  <a:gd name="T85" fmla="*/ 156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8" y="125"/>
                    </a:lnTo>
                    <a:lnTo>
                      <a:pt x="156" y="111"/>
                    </a:lnTo>
                    <a:lnTo>
                      <a:pt x="158" y="103"/>
                    </a:lnTo>
                    <a:lnTo>
                      <a:pt x="161" y="96"/>
                    </a:lnTo>
                    <a:lnTo>
                      <a:pt x="161" y="92"/>
                    </a:lnTo>
                    <a:lnTo>
                      <a:pt x="161" y="89"/>
                    </a:lnTo>
                    <a:lnTo>
                      <a:pt x="161" y="88"/>
                    </a:lnTo>
                    <a:lnTo>
                      <a:pt x="162" y="88"/>
                    </a:lnTo>
                    <a:lnTo>
                      <a:pt x="163" y="81"/>
                    </a:lnTo>
                    <a:lnTo>
                      <a:pt x="161" y="64"/>
                    </a:lnTo>
                    <a:lnTo>
                      <a:pt x="156" y="49"/>
                    </a:lnTo>
                    <a:lnTo>
                      <a:pt x="148" y="35"/>
                    </a:lnTo>
                    <a:lnTo>
                      <a:pt x="139" y="24"/>
                    </a:lnTo>
                    <a:lnTo>
                      <a:pt x="125" y="12"/>
                    </a:lnTo>
                    <a:lnTo>
                      <a:pt x="111" y="5"/>
                    </a:lnTo>
                    <a:lnTo>
                      <a:pt x="103" y="2"/>
                    </a:lnTo>
                    <a:lnTo>
                      <a:pt x="96" y="1"/>
                    </a:lnTo>
                    <a:lnTo>
                      <a:pt x="81" y="0"/>
                    </a:lnTo>
                    <a:lnTo>
                      <a:pt x="64" y="1"/>
                    </a:lnTo>
                    <a:lnTo>
                      <a:pt x="49" y="5"/>
                    </a:lnTo>
                    <a:lnTo>
                      <a:pt x="35" y="12"/>
                    </a:lnTo>
                    <a:lnTo>
                      <a:pt x="24" y="24"/>
                    </a:lnTo>
                    <a:lnTo>
                      <a:pt x="12" y="35"/>
                    </a:lnTo>
                    <a:lnTo>
                      <a:pt x="5" y="49"/>
                    </a:lnTo>
                    <a:lnTo>
                      <a:pt x="1" y="64"/>
                    </a:lnTo>
                    <a:lnTo>
                      <a:pt x="0" y="81"/>
                    </a:lnTo>
                    <a:lnTo>
                      <a:pt x="1" y="96"/>
                    </a:lnTo>
                    <a:lnTo>
                      <a:pt x="2" y="103"/>
                    </a:lnTo>
                    <a:lnTo>
                      <a:pt x="5" y="111"/>
                    </a:lnTo>
                    <a:lnTo>
                      <a:pt x="12" y="125"/>
                    </a:lnTo>
                    <a:lnTo>
                      <a:pt x="24" y="139"/>
                    </a:lnTo>
                    <a:lnTo>
                      <a:pt x="35" y="148"/>
                    </a:lnTo>
                    <a:lnTo>
                      <a:pt x="49" y="156"/>
                    </a:lnTo>
                    <a:lnTo>
                      <a:pt x="64" y="161"/>
                    </a:lnTo>
                    <a:lnTo>
                      <a:pt x="81" y="163"/>
                    </a:lnTo>
                    <a:lnTo>
                      <a:pt x="88" y="162"/>
                    </a:lnTo>
                    <a:lnTo>
                      <a:pt x="88" y="161"/>
                    </a:lnTo>
                    <a:lnTo>
                      <a:pt x="89" y="161"/>
                    </a:lnTo>
                    <a:lnTo>
                      <a:pt x="92" y="161"/>
                    </a:lnTo>
                    <a:lnTo>
                      <a:pt x="96" y="161"/>
                    </a:lnTo>
                    <a:lnTo>
                      <a:pt x="103" y="158"/>
                    </a:lnTo>
                    <a:lnTo>
                      <a:pt x="111" y="156"/>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38">
                <a:extLst>
                  <a:ext uri="{FF2B5EF4-FFF2-40B4-BE49-F238E27FC236}">
                    <a16:creationId xmlns:a16="http://schemas.microsoft.com/office/drawing/2014/main" id="{EF66A6D1-218D-2272-E24E-C033DF6240D0}"/>
                  </a:ext>
                </a:extLst>
              </p:cNvPr>
              <p:cNvSpPr>
                <a:spLocks/>
              </p:cNvSpPr>
              <p:nvPr/>
            </p:nvSpPr>
            <p:spPr bwMode="auto">
              <a:xfrm>
                <a:off x="6615113" y="1814513"/>
                <a:ext cx="65088" cy="65088"/>
              </a:xfrm>
              <a:custGeom>
                <a:avLst/>
                <a:gdLst>
                  <a:gd name="T0" fmla="*/ 139 w 163"/>
                  <a:gd name="T1" fmla="*/ 139 h 163"/>
                  <a:gd name="T2" fmla="*/ 148 w 163"/>
                  <a:gd name="T3" fmla="*/ 125 h 163"/>
                  <a:gd name="T4" fmla="*/ 157 w 163"/>
                  <a:gd name="T5" fmla="*/ 112 h 163"/>
                  <a:gd name="T6" fmla="*/ 159 w 163"/>
                  <a:gd name="T7" fmla="*/ 104 h 163"/>
                  <a:gd name="T8" fmla="*/ 161 w 163"/>
                  <a:gd name="T9" fmla="*/ 97 h 163"/>
                  <a:gd name="T10" fmla="*/ 161 w 163"/>
                  <a:gd name="T11" fmla="*/ 92 h 163"/>
                  <a:gd name="T12" fmla="*/ 161 w 163"/>
                  <a:gd name="T13" fmla="*/ 90 h 163"/>
                  <a:gd name="T14" fmla="*/ 161 w 163"/>
                  <a:gd name="T15" fmla="*/ 89 h 163"/>
                  <a:gd name="T16" fmla="*/ 162 w 163"/>
                  <a:gd name="T17" fmla="*/ 89 h 163"/>
                  <a:gd name="T18" fmla="*/ 163 w 163"/>
                  <a:gd name="T19" fmla="*/ 82 h 163"/>
                  <a:gd name="T20" fmla="*/ 161 w 163"/>
                  <a:gd name="T21" fmla="*/ 64 h 163"/>
                  <a:gd name="T22" fmla="*/ 157 w 163"/>
                  <a:gd name="T23" fmla="*/ 50 h 163"/>
                  <a:gd name="T24" fmla="*/ 148 w 163"/>
                  <a:gd name="T25" fmla="*/ 36 h 163"/>
                  <a:gd name="T26" fmla="*/ 139 w 163"/>
                  <a:gd name="T27" fmla="*/ 24 h 163"/>
                  <a:gd name="T28" fmla="*/ 125 w 163"/>
                  <a:gd name="T29" fmla="*/ 13 h 163"/>
                  <a:gd name="T30" fmla="*/ 112 w 163"/>
                  <a:gd name="T31" fmla="*/ 6 h 163"/>
                  <a:gd name="T32" fmla="*/ 104 w 163"/>
                  <a:gd name="T33" fmla="*/ 2 h 163"/>
                  <a:gd name="T34" fmla="*/ 97 w 163"/>
                  <a:gd name="T35" fmla="*/ 1 h 163"/>
                  <a:gd name="T36" fmla="*/ 82 w 163"/>
                  <a:gd name="T37" fmla="*/ 0 h 163"/>
                  <a:gd name="T38" fmla="*/ 64 w 163"/>
                  <a:gd name="T39" fmla="*/ 1 h 163"/>
                  <a:gd name="T40" fmla="*/ 50 w 163"/>
                  <a:gd name="T41" fmla="*/ 6 h 163"/>
                  <a:gd name="T42" fmla="*/ 36 w 163"/>
                  <a:gd name="T43" fmla="*/ 13 h 163"/>
                  <a:gd name="T44" fmla="*/ 24 w 163"/>
                  <a:gd name="T45" fmla="*/ 24 h 163"/>
                  <a:gd name="T46" fmla="*/ 13 w 163"/>
                  <a:gd name="T47" fmla="*/ 36 h 163"/>
                  <a:gd name="T48" fmla="*/ 6 w 163"/>
                  <a:gd name="T49" fmla="*/ 50 h 163"/>
                  <a:gd name="T50" fmla="*/ 1 w 163"/>
                  <a:gd name="T51" fmla="*/ 64 h 163"/>
                  <a:gd name="T52" fmla="*/ 0 w 163"/>
                  <a:gd name="T53" fmla="*/ 82 h 163"/>
                  <a:gd name="T54" fmla="*/ 1 w 163"/>
                  <a:gd name="T55" fmla="*/ 97 h 163"/>
                  <a:gd name="T56" fmla="*/ 2 w 163"/>
                  <a:gd name="T57" fmla="*/ 104 h 163"/>
                  <a:gd name="T58" fmla="*/ 6 w 163"/>
                  <a:gd name="T59" fmla="*/ 112 h 163"/>
                  <a:gd name="T60" fmla="*/ 13 w 163"/>
                  <a:gd name="T61" fmla="*/ 125 h 163"/>
                  <a:gd name="T62" fmla="*/ 24 w 163"/>
                  <a:gd name="T63" fmla="*/ 139 h 163"/>
                  <a:gd name="T64" fmla="*/ 36 w 163"/>
                  <a:gd name="T65" fmla="*/ 148 h 163"/>
                  <a:gd name="T66" fmla="*/ 50 w 163"/>
                  <a:gd name="T67" fmla="*/ 156 h 163"/>
                  <a:gd name="T68" fmla="*/ 64 w 163"/>
                  <a:gd name="T69" fmla="*/ 161 h 163"/>
                  <a:gd name="T70" fmla="*/ 82 w 163"/>
                  <a:gd name="T71" fmla="*/ 163 h 163"/>
                  <a:gd name="T72" fmla="*/ 89 w 163"/>
                  <a:gd name="T73" fmla="*/ 162 h 163"/>
                  <a:gd name="T74" fmla="*/ 89 w 163"/>
                  <a:gd name="T75" fmla="*/ 161 h 163"/>
                  <a:gd name="T76" fmla="*/ 90 w 163"/>
                  <a:gd name="T77" fmla="*/ 161 h 163"/>
                  <a:gd name="T78" fmla="*/ 92 w 163"/>
                  <a:gd name="T79" fmla="*/ 161 h 163"/>
                  <a:gd name="T80" fmla="*/ 97 w 163"/>
                  <a:gd name="T81" fmla="*/ 161 h 163"/>
                  <a:gd name="T82" fmla="*/ 104 w 163"/>
                  <a:gd name="T83" fmla="*/ 159 h 163"/>
                  <a:gd name="T84" fmla="*/ 112 w 163"/>
                  <a:gd name="T85" fmla="*/ 156 h 163"/>
                  <a:gd name="T86" fmla="*/ 125 w 163"/>
                  <a:gd name="T87" fmla="*/ 148 h 163"/>
                  <a:gd name="T88" fmla="*/ 139 w 163"/>
                  <a:gd name="T89"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163">
                    <a:moveTo>
                      <a:pt x="139" y="139"/>
                    </a:moveTo>
                    <a:lnTo>
                      <a:pt x="148" y="125"/>
                    </a:lnTo>
                    <a:lnTo>
                      <a:pt x="157" y="112"/>
                    </a:lnTo>
                    <a:lnTo>
                      <a:pt x="159" y="104"/>
                    </a:lnTo>
                    <a:lnTo>
                      <a:pt x="161" y="97"/>
                    </a:lnTo>
                    <a:lnTo>
                      <a:pt x="161" y="92"/>
                    </a:lnTo>
                    <a:lnTo>
                      <a:pt x="161" y="90"/>
                    </a:lnTo>
                    <a:lnTo>
                      <a:pt x="161" y="89"/>
                    </a:lnTo>
                    <a:lnTo>
                      <a:pt x="162" y="89"/>
                    </a:lnTo>
                    <a:lnTo>
                      <a:pt x="163" y="82"/>
                    </a:lnTo>
                    <a:lnTo>
                      <a:pt x="161" y="64"/>
                    </a:lnTo>
                    <a:lnTo>
                      <a:pt x="157" y="50"/>
                    </a:lnTo>
                    <a:lnTo>
                      <a:pt x="148" y="36"/>
                    </a:lnTo>
                    <a:lnTo>
                      <a:pt x="139" y="24"/>
                    </a:lnTo>
                    <a:lnTo>
                      <a:pt x="125" y="13"/>
                    </a:lnTo>
                    <a:lnTo>
                      <a:pt x="112" y="6"/>
                    </a:lnTo>
                    <a:lnTo>
                      <a:pt x="104" y="2"/>
                    </a:lnTo>
                    <a:lnTo>
                      <a:pt x="97" y="1"/>
                    </a:lnTo>
                    <a:lnTo>
                      <a:pt x="82" y="0"/>
                    </a:lnTo>
                    <a:lnTo>
                      <a:pt x="64" y="1"/>
                    </a:lnTo>
                    <a:lnTo>
                      <a:pt x="50" y="6"/>
                    </a:lnTo>
                    <a:lnTo>
                      <a:pt x="36" y="13"/>
                    </a:lnTo>
                    <a:lnTo>
                      <a:pt x="24" y="24"/>
                    </a:lnTo>
                    <a:lnTo>
                      <a:pt x="13" y="36"/>
                    </a:lnTo>
                    <a:lnTo>
                      <a:pt x="6" y="50"/>
                    </a:lnTo>
                    <a:lnTo>
                      <a:pt x="1" y="64"/>
                    </a:lnTo>
                    <a:lnTo>
                      <a:pt x="0" y="82"/>
                    </a:lnTo>
                    <a:lnTo>
                      <a:pt x="1" y="97"/>
                    </a:lnTo>
                    <a:lnTo>
                      <a:pt x="2" y="104"/>
                    </a:lnTo>
                    <a:lnTo>
                      <a:pt x="6" y="112"/>
                    </a:lnTo>
                    <a:lnTo>
                      <a:pt x="13" y="125"/>
                    </a:lnTo>
                    <a:lnTo>
                      <a:pt x="24" y="139"/>
                    </a:lnTo>
                    <a:lnTo>
                      <a:pt x="36" y="148"/>
                    </a:lnTo>
                    <a:lnTo>
                      <a:pt x="50" y="156"/>
                    </a:lnTo>
                    <a:lnTo>
                      <a:pt x="64" y="161"/>
                    </a:lnTo>
                    <a:lnTo>
                      <a:pt x="82" y="163"/>
                    </a:lnTo>
                    <a:lnTo>
                      <a:pt x="89" y="162"/>
                    </a:lnTo>
                    <a:lnTo>
                      <a:pt x="89" y="161"/>
                    </a:lnTo>
                    <a:lnTo>
                      <a:pt x="90" y="161"/>
                    </a:lnTo>
                    <a:lnTo>
                      <a:pt x="92" y="161"/>
                    </a:lnTo>
                    <a:lnTo>
                      <a:pt x="97" y="161"/>
                    </a:lnTo>
                    <a:lnTo>
                      <a:pt x="104" y="159"/>
                    </a:lnTo>
                    <a:lnTo>
                      <a:pt x="112" y="156"/>
                    </a:lnTo>
                    <a:lnTo>
                      <a:pt x="125" y="148"/>
                    </a:lnTo>
                    <a:lnTo>
                      <a:pt x="139" y="139"/>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ZoneTexte 1">
              <a:extLst>
                <a:ext uri="{FF2B5EF4-FFF2-40B4-BE49-F238E27FC236}">
                  <a16:creationId xmlns:a16="http://schemas.microsoft.com/office/drawing/2014/main" id="{66ADE0E0-2602-1A5A-652B-C34584E9FD82}"/>
                </a:ext>
              </a:extLst>
            </p:cNvPr>
            <p:cNvSpPr txBox="1"/>
            <p:nvPr/>
          </p:nvSpPr>
          <p:spPr>
            <a:xfrm>
              <a:off x="3657911" y="1636996"/>
              <a:ext cx="667170" cy="246221"/>
            </a:xfrm>
            <a:prstGeom prst="rect">
              <a:avLst/>
            </a:prstGeom>
            <a:noFill/>
          </p:spPr>
          <p:txBody>
            <a:bodyPr wrap="none" rtlCol="0">
              <a:spAutoFit/>
            </a:bodyPr>
            <a:lstStyle/>
            <a:p>
              <a:pPr algn="l"/>
              <a:r>
                <a:rPr lang="en-US" sz="1000" noProof="0" dirty="0"/>
                <a:t>P = 0.052</a:t>
              </a:r>
            </a:p>
          </p:txBody>
        </p:sp>
        <p:sp>
          <p:nvSpPr>
            <p:cNvPr id="6" name="ZoneTexte 5">
              <a:extLst>
                <a:ext uri="{FF2B5EF4-FFF2-40B4-BE49-F238E27FC236}">
                  <a16:creationId xmlns:a16="http://schemas.microsoft.com/office/drawing/2014/main" id="{51BDFB08-F44E-03EE-5B63-30291909E202}"/>
                </a:ext>
              </a:extLst>
            </p:cNvPr>
            <p:cNvSpPr txBox="1"/>
            <p:nvPr/>
          </p:nvSpPr>
          <p:spPr>
            <a:xfrm>
              <a:off x="3657911" y="2094672"/>
              <a:ext cx="667170" cy="246221"/>
            </a:xfrm>
            <a:prstGeom prst="rect">
              <a:avLst/>
            </a:prstGeom>
            <a:noFill/>
          </p:spPr>
          <p:txBody>
            <a:bodyPr wrap="none" rtlCol="0">
              <a:spAutoFit/>
            </a:bodyPr>
            <a:lstStyle/>
            <a:p>
              <a:pPr algn="l"/>
              <a:r>
                <a:rPr lang="en-US" sz="1000" noProof="0" dirty="0"/>
                <a:t>P = 0.013</a:t>
              </a:r>
            </a:p>
          </p:txBody>
        </p:sp>
        <p:sp>
          <p:nvSpPr>
            <p:cNvPr id="7" name="ZoneTexte 6">
              <a:extLst>
                <a:ext uri="{FF2B5EF4-FFF2-40B4-BE49-F238E27FC236}">
                  <a16:creationId xmlns:a16="http://schemas.microsoft.com/office/drawing/2014/main" id="{C7C80E36-481B-69F8-C600-3C6B576B0B93}"/>
                </a:ext>
              </a:extLst>
            </p:cNvPr>
            <p:cNvSpPr txBox="1"/>
            <p:nvPr/>
          </p:nvSpPr>
          <p:spPr>
            <a:xfrm>
              <a:off x="3657911" y="2569251"/>
              <a:ext cx="667170" cy="246221"/>
            </a:xfrm>
            <a:prstGeom prst="rect">
              <a:avLst/>
            </a:prstGeom>
            <a:noFill/>
          </p:spPr>
          <p:txBody>
            <a:bodyPr wrap="none" rtlCol="0">
              <a:spAutoFit/>
            </a:bodyPr>
            <a:lstStyle/>
            <a:p>
              <a:pPr algn="l"/>
              <a:r>
                <a:rPr lang="en-US" sz="1000" noProof="0" dirty="0"/>
                <a:t>P = 0.014</a:t>
              </a:r>
            </a:p>
          </p:txBody>
        </p:sp>
        <p:sp>
          <p:nvSpPr>
            <p:cNvPr id="8" name="ZoneTexte 7">
              <a:extLst>
                <a:ext uri="{FF2B5EF4-FFF2-40B4-BE49-F238E27FC236}">
                  <a16:creationId xmlns:a16="http://schemas.microsoft.com/office/drawing/2014/main" id="{56E06C35-E886-790B-FC2D-2036F701B17F}"/>
                </a:ext>
              </a:extLst>
            </p:cNvPr>
            <p:cNvSpPr txBox="1"/>
            <p:nvPr/>
          </p:nvSpPr>
          <p:spPr>
            <a:xfrm>
              <a:off x="3657911" y="3071777"/>
              <a:ext cx="667170" cy="246221"/>
            </a:xfrm>
            <a:prstGeom prst="rect">
              <a:avLst/>
            </a:prstGeom>
            <a:noFill/>
          </p:spPr>
          <p:txBody>
            <a:bodyPr wrap="none" rtlCol="0">
              <a:spAutoFit/>
            </a:bodyPr>
            <a:lstStyle/>
            <a:p>
              <a:pPr algn="l"/>
              <a:r>
                <a:rPr lang="en-US" sz="1000" noProof="0" dirty="0"/>
                <a:t>P = 0.687</a:t>
              </a:r>
            </a:p>
          </p:txBody>
        </p:sp>
        <p:sp>
          <p:nvSpPr>
            <p:cNvPr id="9" name="ZoneTexte 8">
              <a:extLst>
                <a:ext uri="{FF2B5EF4-FFF2-40B4-BE49-F238E27FC236}">
                  <a16:creationId xmlns:a16="http://schemas.microsoft.com/office/drawing/2014/main" id="{AB5E646D-DC66-AABB-9AB7-645991FC024F}"/>
                </a:ext>
              </a:extLst>
            </p:cNvPr>
            <p:cNvSpPr txBox="1"/>
            <p:nvPr/>
          </p:nvSpPr>
          <p:spPr>
            <a:xfrm>
              <a:off x="3657911" y="3557394"/>
              <a:ext cx="667170" cy="246221"/>
            </a:xfrm>
            <a:prstGeom prst="rect">
              <a:avLst/>
            </a:prstGeom>
            <a:noFill/>
          </p:spPr>
          <p:txBody>
            <a:bodyPr wrap="none" rtlCol="0">
              <a:spAutoFit/>
            </a:bodyPr>
            <a:lstStyle/>
            <a:p>
              <a:pPr algn="l"/>
              <a:r>
                <a:rPr lang="en-US" sz="1000" noProof="0" dirty="0"/>
                <a:t>P = 0.974</a:t>
              </a:r>
            </a:p>
          </p:txBody>
        </p:sp>
        <p:sp>
          <p:nvSpPr>
            <p:cNvPr id="10" name="ZoneTexte 9">
              <a:extLst>
                <a:ext uri="{FF2B5EF4-FFF2-40B4-BE49-F238E27FC236}">
                  <a16:creationId xmlns:a16="http://schemas.microsoft.com/office/drawing/2014/main" id="{C500BCB1-70C5-B3D3-F293-63AF615DD461}"/>
                </a:ext>
              </a:extLst>
            </p:cNvPr>
            <p:cNvSpPr txBox="1"/>
            <p:nvPr/>
          </p:nvSpPr>
          <p:spPr>
            <a:xfrm>
              <a:off x="3657911" y="4024279"/>
              <a:ext cx="667170" cy="246221"/>
            </a:xfrm>
            <a:prstGeom prst="rect">
              <a:avLst/>
            </a:prstGeom>
            <a:noFill/>
          </p:spPr>
          <p:txBody>
            <a:bodyPr wrap="none" rtlCol="0">
              <a:spAutoFit/>
            </a:bodyPr>
            <a:lstStyle/>
            <a:p>
              <a:pPr algn="l"/>
              <a:r>
                <a:rPr lang="en-US" sz="1000" noProof="0" dirty="0"/>
                <a:t>P = 0.114</a:t>
              </a:r>
            </a:p>
          </p:txBody>
        </p:sp>
        <p:sp>
          <p:nvSpPr>
            <p:cNvPr id="11" name="ZoneTexte 10">
              <a:extLst>
                <a:ext uri="{FF2B5EF4-FFF2-40B4-BE49-F238E27FC236}">
                  <a16:creationId xmlns:a16="http://schemas.microsoft.com/office/drawing/2014/main" id="{281FAED9-2FEE-51F5-52D4-6E9CF9CDC9D0}"/>
                </a:ext>
              </a:extLst>
            </p:cNvPr>
            <p:cNvSpPr txBox="1"/>
            <p:nvPr/>
          </p:nvSpPr>
          <p:spPr>
            <a:xfrm>
              <a:off x="3657911" y="4499576"/>
              <a:ext cx="667170" cy="246221"/>
            </a:xfrm>
            <a:prstGeom prst="rect">
              <a:avLst/>
            </a:prstGeom>
            <a:noFill/>
          </p:spPr>
          <p:txBody>
            <a:bodyPr wrap="none" rtlCol="0">
              <a:spAutoFit/>
            </a:bodyPr>
            <a:lstStyle/>
            <a:p>
              <a:pPr algn="l"/>
              <a:r>
                <a:rPr lang="en-US" sz="1000" noProof="0" dirty="0"/>
                <a:t>P = 0.119</a:t>
              </a:r>
            </a:p>
          </p:txBody>
        </p:sp>
        <p:sp>
          <p:nvSpPr>
            <p:cNvPr id="12" name="ZoneTexte 11">
              <a:extLst>
                <a:ext uri="{FF2B5EF4-FFF2-40B4-BE49-F238E27FC236}">
                  <a16:creationId xmlns:a16="http://schemas.microsoft.com/office/drawing/2014/main" id="{7DD5DC15-8773-2275-55F4-4592C5BBB962}"/>
                </a:ext>
              </a:extLst>
            </p:cNvPr>
            <p:cNvSpPr txBox="1"/>
            <p:nvPr/>
          </p:nvSpPr>
          <p:spPr>
            <a:xfrm>
              <a:off x="3657911" y="4983921"/>
              <a:ext cx="667170" cy="246221"/>
            </a:xfrm>
            <a:prstGeom prst="rect">
              <a:avLst/>
            </a:prstGeom>
            <a:noFill/>
          </p:spPr>
          <p:txBody>
            <a:bodyPr wrap="none" rtlCol="0">
              <a:spAutoFit/>
            </a:bodyPr>
            <a:lstStyle/>
            <a:p>
              <a:pPr algn="l"/>
              <a:r>
                <a:rPr lang="en-US" sz="1000" noProof="0" dirty="0"/>
                <a:t>P = 0.071</a:t>
              </a:r>
            </a:p>
          </p:txBody>
        </p:sp>
        <p:sp>
          <p:nvSpPr>
            <p:cNvPr id="13" name="ZoneTexte 12">
              <a:extLst>
                <a:ext uri="{FF2B5EF4-FFF2-40B4-BE49-F238E27FC236}">
                  <a16:creationId xmlns:a16="http://schemas.microsoft.com/office/drawing/2014/main" id="{22493A83-BD06-4293-E4C1-158D7993FD7A}"/>
                </a:ext>
              </a:extLst>
            </p:cNvPr>
            <p:cNvSpPr txBox="1"/>
            <p:nvPr/>
          </p:nvSpPr>
          <p:spPr>
            <a:xfrm>
              <a:off x="3657911" y="5430802"/>
              <a:ext cx="667170" cy="246221"/>
            </a:xfrm>
            <a:prstGeom prst="rect">
              <a:avLst/>
            </a:prstGeom>
            <a:noFill/>
          </p:spPr>
          <p:txBody>
            <a:bodyPr wrap="none" rtlCol="0">
              <a:spAutoFit/>
            </a:bodyPr>
            <a:lstStyle/>
            <a:p>
              <a:pPr algn="l"/>
              <a:r>
                <a:rPr lang="en-US" sz="1000" noProof="0" dirty="0"/>
                <a:t>P = 0.202</a:t>
              </a:r>
            </a:p>
          </p:txBody>
        </p:sp>
        <p:sp>
          <p:nvSpPr>
            <p:cNvPr id="48" name="ZoneTexte 47">
              <a:extLst>
                <a:ext uri="{FF2B5EF4-FFF2-40B4-BE49-F238E27FC236}">
                  <a16:creationId xmlns:a16="http://schemas.microsoft.com/office/drawing/2014/main" id="{2647A8FE-5E5F-CD92-AD72-8A4E40B26721}"/>
                </a:ext>
              </a:extLst>
            </p:cNvPr>
            <p:cNvSpPr txBox="1"/>
            <p:nvPr/>
          </p:nvSpPr>
          <p:spPr>
            <a:xfrm>
              <a:off x="5975937" y="5651002"/>
              <a:ext cx="413896" cy="246221"/>
            </a:xfrm>
            <a:prstGeom prst="rect">
              <a:avLst/>
            </a:prstGeom>
            <a:noFill/>
          </p:spPr>
          <p:txBody>
            <a:bodyPr wrap="none" rtlCol="0">
              <a:spAutoFit/>
            </a:bodyPr>
            <a:lstStyle/>
            <a:p>
              <a:pPr algn="l"/>
              <a:r>
                <a:rPr lang="en-US" sz="1000" noProof="0" dirty="0"/>
                <a:t>0.62</a:t>
              </a:r>
            </a:p>
          </p:txBody>
        </p:sp>
        <p:sp>
          <p:nvSpPr>
            <p:cNvPr id="49" name="ZoneTexte 48">
              <a:extLst>
                <a:ext uri="{FF2B5EF4-FFF2-40B4-BE49-F238E27FC236}">
                  <a16:creationId xmlns:a16="http://schemas.microsoft.com/office/drawing/2014/main" id="{C4D77ED5-C959-7001-E3B4-44715998F1A1}"/>
                </a:ext>
              </a:extLst>
            </p:cNvPr>
            <p:cNvSpPr txBox="1"/>
            <p:nvPr/>
          </p:nvSpPr>
          <p:spPr>
            <a:xfrm>
              <a:off x="7856653" y="5651002"/>
              <a:ext cx="413896" cy="246221"/>
            </a:xfrm>
            <a:prstGeom prst="rect">
              <a:avLst/>
            </a:prstGeom>
            <a:noFill/>
          </p:spPr>
          <p:txBody>
            <a:bodyPr wrap="none" rtlCol="0">
              <a:spAutoFit/>
            </a:bodyPr>
            <a:lstStyle/>
            <a:p>
              <a:pPr algn="l"/>
              <a:r>
                <a:rPr lang="en-US" sz="1000" noProof="0" dirty="0"/>
                <a:t>9.33</a:t>
              </a:r>
            </a:p>
          </p:txBody>
        </p:sp>
        <p:sp>
          <p:nvSpPr>
            <p:cNvPr id="50" name="ZoneTexte 49">
              <a:extLst>
                <a:ext uri="{FF2B5EF4-FFF2-40B4-BE49-F238E27FC236}">
                  <a16:creationId xmlns:a16="http://schemas.microsoft.com/office/drawing/2014/main" id="{F68D42AF-409B-0865-43F5-C81E6C69C496}"/>
                </a:ext>
              </a:extLst>
            </p:cNvPr>
            <p:cNvSpPr txBox="1"/>
            <p:nvPr/>
          </p:nvSpPr>
          <p:spPr>
            <a:xfrm>
              <a:off x="6951884" y="5408097"/>
              <a:ext cx="413896" cy="246221"/>
            </a:xfrm>
            <a:prstGeom prst="rect">
              <a:avLst/>
            </a:prstGeom>
            <a:noFill/>
          </p:spPr>
          <p:txBody>
            <a:bodyPr wrap="none" rtlCol="0">
              <a:spAutoFit/>
            </a:bodyPr>
            <a:lstStyle/>
            <a:p>
              <a:pPr algn="ctr"/>
              <a:r>
                <a:rPr lang="en-US" sz="1000" noProof="0" dirty="0"/>
                <a:t>2.41</a:t>
              </a:r>
            </a:p>
          </p:txBody>
        </p:sp>
        <p:sp>
          <p:nvSpPr>
            <p:cNvPr id="51" name="ZoneTexte 50">
              <a:extLst>
                <a:ext uri="{FF2B5EF4-FFF2-40B4-BE49-F238E27FC236}">
                  <a16:creationId xmlns:a16="http://schemas.microsoft.com/office/drawing/2014/main" id="{E3B01EBC-D2C4-28CE-D9F2-CAED1D4AE513}"/>
                </a:ext>
              </a:extLst>
            </p:cNvPr>
            <p:cNvSpPr txBox="1"/>
            <p:nvPr/>
          </p:nvSpPr>
          <p:spPr>
            <a:xfrm>
              <a:off x="3700270" y="5207678"/>
              <a:ext cx="413896" cy="246221"/>
            </a:xfrm>
            <a:prstGeom prst="rect">
              <a:avLst/>
            </a:prstGeom>
            <a:noFill/>
          </p:spPr>
          <p:txBody>
            <a:bodyPr wrap="none" rtlCol="0">
              <a:spAutoFit/>
            </a:bodyPr>
            <a:lstStyle/>
            <a:p>
              <a:pPr algn="l"/>
              <a:r>
                <a:rPr lang="en-US" sz="1000" noProof="0" dirty="0"/>
                <a:t>0.02</a:t>
              </a:r>
            </a:p>
          </p:txBody>
        </p:sp>
        <p:sp>
          <p:nvSpPr>
            <p:cNvPr id="52" name="ZoneTexte 51">
              <a:extLst>
                <a:ext uri="{FF2B5EF4-FFF2-40B4-BE49-F238E27FC236}">
                  <a16:creationId xmlns:a16="http://schemas.microsoft.com/office/drawing/2014/main" id="{9CD551B2-28ED-67A6-51CF-5B282B4ED1A9}"/>
                </a:ext>
              </a:extLst>
            </p:cNvPr>
            <p:cNvSpPr txBox="1"/>
            <p:nvPr/>
          </p:nvSpPr>
          <p:spPr>
            <a:xfrm>
              <a:off x="5036653" y="4940301"/>
              <a:ext cx="413896" cy="246221"/>
            </a:xfrm>
            <a:prstGeom prst="rect">
              <a:avLst/>
            </a:prstGeom>
            <a:noFill/>
          </p:spPr>
          <p:txBody>
            <a:bodyPr wrap="none" rtlCol="0">
              <a:spAutoFit/>
            </a:bodyPr>
            <a:lstStyle/>
            <a:p>
              <a:pPr algn="ctr"/>
              <a:r>
                <a:rPr lang="en-US" sz="1000" noProof="0" dirty="0"/>
                <a:t>0.15</a:t>
              </a:r>
            </a:p>
          </p:txBody>
        </p:sp>
        <p:sp>
          <p:nvSpPr>
            <p:cNvPr id="53" name="ZoneTexte 52">
              <a:extLst>
                <a:ext uri="{FF2B5EF4-FFF2-40B4-BE49-F238E27FC236}">
                  <a16:creationId xmlns:a16="http://schemas.microsoft.com/office/drawing/2014/main" id="{24F3F3E4-8566-F8E6-3F99-DBE7BFB1AE43}"/>
                </a:ext>
              </a:extLst>
            </p:cNvPr>
            <p:cNvSpPr txBox="1"/>
            <p:nvPr/>
          </p:nvSpPr>
          <p:spPr>
            <a:xfrm>
              <a:off x="6465168" y="5207678"/>
              <a:ext cx="413896" cy="246221"/>
            </a:xfrm>
            <a:prstGeom prst="rect">
              <a:avLst/>
            </a:prstGeom>
            <a:noFill/>
          </p:spPr>
          <p:txBody>
            <a:bodyPr wrap="none" rtlCol="0">
              <a:spAutoFit/>
            </a:bodyPr>
            <a:lstStyle/>
            <a:p>
              <a:pPr algn="ctr"/>
              <a:r>
                <a:rPr lang="en-US" sz="1000" noProof="0" dirty="0"/>
                <a:t>1.18</a:t>
              </a:r>
            </a:p>
          </p:txBody>
        </p:sp>
        <p:sp>
          <p:nvSpPr>
            <p:cNvPr id="54" name="ZoneTexte 53">
              <a:extLst>
                <a:ext uri="{FF2B5EF4-FFF2-40B4-BE49-F238E27FC236}">
                  <a16:creationId xmlns:a16="http://schemas.microsoft.com/office/drawing/2014/main" id="{713AE0ED-A72C-83CE-9883-6B5952DE25F9}"/>
                </a:ext>
              </a:extLst>
            </p:cNvPr>
            <p:cNvSpPr txBox="1"/>
            <p:nvPr/>
          </p:nvSpPr>
          <p:spPr>
            <a:xfrm>
              <a:off x="6149976" y="4723453"/>
              <a:ext cx="413896" cy="246221"/>
            </a:xfrm>
            <a:prstGeom prst="rect">
              <a:avLst/>
            </a:prstGeom>
            <a:noFill/>
          </p:spPr>
          <p:txBody>
            <a:bodyPr wrap="none" rtlCol="0">
              <a:spAutoFit/>
            </a:bodyPr>
            <a:lstStyle/>
            <a:p>
              <a:pPr algn="ctr"/>
              <a:r>
                <a:rPr lang="en-US" sz="1000" noProof="0" dirty="0"/>
                <a:t>0.81</a:t>
              </a:r>
            </a:p>
          </p:txBody>
        </p:sp>
        <p:sp>
          <p:nvSpPr>
            <p:cNvPr id="55" name="ZoneTexte 54">
              <a:extLst>
                <a:ext uri="{FF2B5EF4-FFF2-40B4-BE49-F238E27FC236}">
                  <a16:creationId xmlns:a16="http://schemas.microsoft.com/office/drawing/2014/main" id="{237CA909-05DA-32BB-A253-CFF9C410F86D}"/>
                </a:ext>
              </a:extLst>
            </p:cNvPr>
            <p:cNvSpPr txBox="1"/>
            <p:nvPr/>
          </p:nvSpPr>
          <p:spPr>
            <a:xfrm>
              <a:off x="7649705" y="4740634"/>
              <a:ext cx="413896" cy="246221"/>
            </a:xfrm>
            <a:prstGeom prst="rect">
              <a:avLst/>
            </a:prstGeom>
            <a:noFill/>
          </p:spPr>
          <p:txBody>
            <a:bodyPr wrap="none" rtlCol="0">
              <a:spAutoFit/>
            </a:bodyPr>
            <a:lstStyle/>
            <a:p>
              <a:pPr algn="ctr"/>
              <a:r>
                <a:rPr lang="en-US" sz="1000" noProof="0" dirty="0"/>
                <a:t>6.68</a:t>
              </a:r>
            </a:p>
          </p:txBody>
        </p:sp>
        <p:sp>
          <p:nvSpPr>
            <p:cNvPr id="56" name="ZoneTexte 55">
              <a:extLst>
                <a:ext uri="{FF2B5EF4-FFF2-40B4-BE49-F238E27FC236}">
                  <a16:creationId xmlns:a16="http://schemas.microsoft.com/office/drawing/2014/main" id="{1C8894BA-474A-BABC-F6C7-FA0184B9652A}"/>
                </a:ext>
              </a:extLst>
            </p:cNvPr>
            <p:cNvSpPr txBox="1"/>
            <p:nvPr/>
          </p:nvSpPr>
          <p:spPr>
            <a:xfrm>
              <a:off x="6916738" y="4461262"/>
              <a:ext cx="413896" cy="246221"/>
            </a:xfrm>
            <a:prstGeom prst="rect">
              <a:avLst/>
            </a:prstGeom>
            <a:noFill/>
          </p:spPr>
          <p:txBody>
            <a:bodyPr wrap="none" rtlCol="0">
              <a:spAutoFit/>
            </a:bodyPr>
            <a:lstStyle/>
            <a:p>
              <a:pPr algn="ctr"/>
              <a:r>
                <a:rPr lang="en-US" sz="1000" noProof="0" dirty="0"/>
                <a:t>2.32</a:t>
              </a:r>
            </a:p>
          </p:txBody>
        </p:sp>
        <p:sp>
          <p:nvSpPr>
            <p:cNvPr id="57" name="ZoneTexte 56">
              <a:extLst>
                <a:ext uri="{FF2B5EF4-FFF2-40B4-BE49-F238E27FC236}">
                  <a16:creationId xmlns:a16="http://schemas.microsoft.com/office/drawing/2014/main" id="{8E626AF4-4FB3-21D0-CBEA-E179923246F6}"/>
                </a:ext>
              </a:extLst>
            </p:cNvPr>
            <p:cNvSpPr txBox="1"/>
            <p:nvPr/>
          </p:nvSpPr>
          <p:spPr>
            <a:xfrm>
              <a:off x="5168014" y="4245207"/>
              <a:ext cx="413896" cy="246221"/>
            </a:xfrm>
            <a:prstGeom prst="rect">
              <a:avLst/>
            </a:prstGeom>
            <a:noFill/>
          </p:spPr>
          <p:txBody>
            <a:bodyPr wrap="none" rtlCol="0">
              <a:spAutoFit/>
            </a:bodyPr>
            <a:lstStyle/>
            <a:p>
              <a:pPr algn="ctr"/>
              <a:r>
                <a:rPr lang="en-US" sz="1000" noProof="0" dirty="0"/>
                <a:t>0.20</a:t>
              </a:r>
            </a:p>
          </p:txBody>
        </p:sp>
        <p:sp>
          <p:nvSpPr>
            <p:cNvPr id="58" name="ZoneTexte 57">
              <a:extLst>
                <a:ext uri="{FF2B5EF4-FFF2-40B4-BE49-F238E27FC236}">
                  <a16:creationId xmlns:a16="http://schemas.microsoft.com/office/drawing/2014/main" id="{3DFADF0F-9F94-D62A-E1CE-7B536B1EB069}"/>
                </a:ext>
              </a:extLst>
            </p:cNvPr>
            <p:cNvSpPr txBox="1"/>
            <p:nvPr/>
          </p:nvSpPr>
          <p:spPr>
            <a:xfrm>
              <a:off x="5792535" y="3948865"/>
              <a:ext cx="413896" cy="246221"/>
            </a:xfrm>
            <a:prstGeom prst="rect">
              <a:avLst/>
            </a:prstGeom>
            <a:noFill/>
          </p:spPr>
          <p:txBody>
            <a:bodyPr wrap="none" rtlCol="0">
              <a:spAutoFit/>
            </a:bodyPr>
            <a:lstStyle/>
            <a:p>
              <a:pPr algn="ctr"/>
              <a:r>
                <a:rPr lang="en-US" sz="1000" noProof="0" dirty="0"/>
                <a:t>0.48</a:t>
              </a:r>
            </a:p>
          </p:txBody>
        </p:sp>
        <p:sp>
          <p:nvSpPr>
            <p:cNvPr id="59" name="ZoneTexte 58">
              <a:extLst>
                <a:ext uri="{FF2B5EF4-FFF2-40B4-BE49-F238E27FC236}">
                  <a16:creationId xmlns:a16="http://schemas.microsoft.com/office/drawing/2014/main" id="{D399EFDB-A9B4-BF76-6BC9-3E96D9A395BD}"/>
                </a:ext>
              </a:extLst>
            </p:cNvPr>
            <p:cNvSpPr txBox="1"/>
            <p:nvPr/>
          </p:nvSpPr>
          <p:spPr>
            <a:xfrm>
              <a:off x="6491730" y="4245206"/>
              <a:ext cx="413896" cy="246221"/>
            </a:xfrm>
            <a:prstGeom prst="rect">
              <a:avLst/>
            </a:prstGeom>
            <a:noFill/>
          </p:spPr>
          <p:txBody>
            <a:bodyPr wrap="none" rtlCol="0">
              <a:spAutoFit/>
            </a:bodyPr>
            <a:lstStyle/>
            <a:p>
              <a:pPr algn="ctr"/>
              <a:r>
                <a:rPr lang="en-US" sz="1000" noProof="0" dirty="0"/>
                <a:t>1.19</a:t>
              </a:r>
            </a:p>
          </p:txBody>
        </p:sp>
        <p:sp>
          <p:nvSpPr>
            <p:cNvPr id="60" name="ZoneTexte 59">
              <a:extLst>
                <a:ext uri="{FF2B5EF4-FFF2-40B4-BE49-F238E27FC236}">
                  <a16:creationId xmlns:a16="http://schemas.microsoft.com/office/drawing/2014/main" id="{E5DB9441-7EF3-1032-04D1-6BB8A385EBB2}"/>
                </a:ext>
              </a:extLst>
            </p:cNvPr>
            <p:cNvSpPr txBox="1"/>
            <p:nvPr/>
          </p:nvSpPr>
          <p:spPr>
            <a:xfrm>
              <a:off x="5953582" y="3707327"/>
              <a:ext cx="413896" cy="246221"/>
            </a:xfrm>
            <a:prstGeom prst="rect">
              <a:avLst/>
            </a:prstGeom>
            <a:noFill/>
          </p:spPr>
          <p:txBody>
            <a:bodyPr wrap="none" rtlCol="0">
              <a:spAutoFit/>
            </a:bodyPr>
            <a:lstStyle/>
            <a:p>
              <a:pPr algn="ctr"/>
              <a:r>
                <a:rPr lang="en-US" sz="1000" noProof="0" dirty="0"/>
                <a:t>0.57</a:t>
              </a:r>
            </a:p>
          </p:txBody>
        </p:sp>
        <p:sp>
          <p:nvSpPr>
            <p:cNvPr id="61" name="ZoneTexte 60">
              <a:extLst>
                <a:ext uri="{FF2B5EF4-FFF2-40B4-BE49-F238E27FC236}">
                  <a16:creationId xmlns:a16="http://schemas.microsoft.com/office/drawing/2014/main" id="{536213A8-A303-0873-AF98-71EDE8804757}"/>
                </a:ext>
              </a:extLst>
            </p:cNvPr>
            <p:cNvSpPr txBox="1"/>
            <p:nvPr/>
          </p:nvSpPr>
          <p:spPr>
            <a:xfrm>
              <a:off x="6717155" y="3778058"/>
              <a:ext cx="413896" cy="246221"/>
            </a:xfrm>
            <a:prstGeom prst="rect">
              <a:avLst/>
            </a:prstGeom>
            <a:noFill/>
          </p:spPr>
          <p:txBody>
            <a:bodyPr wrap="none" rtlCol="0">
              <a:spAutoFit/>
            </a:bodyPr>
            <a:lstStyle/>
            <a:p>
              <a:pPr algn="ctr"/>
              <a:r>
                <a:rPr lang="en-US" sz="1000" noProof="0" dirty="0"/>
                <a:t>1.72</a:t>
              </a:r>
            </a:p>
          </p:txBody>
        </p:sp>
        <p:sp>
          <p:nvSpPr>
            <p:cNvPr id="62" name="ZoneTexte 61">
              <a:extLst>
                <a:ext uri="{FF2B5EF4-FFF2-40B4-BE49-F238E27FC236}">
                  <a16:creationId xmlns:a16="http://schemas.microsoft.com/office/drawing/2014/main" id="{65E028C8-D467-B120-42ED-E82ACF137403}"/>
                </a:ext>
              </a:extLst>
            </p:cNvPr>
            <p:cNvSpPr txBox="1"/>
            <p:nvPr/>
          </p:nvSpPr>
          <p:spPr>
            <a:xfrm>
              <a:off x="6321577" y="3482743"/>
              <a:ext cx="413896" cy="246221"/>
            </a:xfrm>
            <a:prstGeom prst="rect">
              <a:avLst/>
            </a:prstGeom>
            <a:noFill/>
          </p:spPr>
          <p:txBody>
            <a:bodyPr wrap="none" rtlCol="0">
              <a:spAutoFit/>
            </a:bodyPr>
            <a:lstStyle/>
            <a:p>
              <a:pPr algn="ctr"/>
              <a:r>
                <a:rPr lang="en-US" sz="1000" noProof="0" dirty="0"/>
                <a:t>0.99</a:t>
              </a:r>
            </a:p>
          </p:txBody>
        </p:sp>
        <p:sp>
          <p:nvSpPr>
            <p:cNvPr id="63" name="ZoneTexte 62">
              <a:extLst>
                <a:ext uri="{FF2B5EF4-FFF2-40B4-BE49-F238E27FC236}">
                  <a16:creationId xmlns:a16="http://schemas.microsoft.com/office/drawing/2014/main" id="{11BF8BAE-EE47-A0E3-D058-415FFA0B9B56}"/>
                </a:ext>
              </a:extLst>
            </p:cNvPr>
            <p:cNvSpPr txBox="1"/>
            <p:nvPr/>
          </p:nvSpPr>
          <p:spPr>
            <a:xfrm>
              <a:off x="4909433" y="3284283"/>
              <a:ext cx="413896" cy="246221"/>
            </a:xfrm>
            <a:prstGeom prst="rect">
              <a:avLst/>
            </a:prstGeom>
            <a:noFill/>
          </p:spPr>
          <p:txBody>
            <a:bodyPr wrap="none" rtlCol="0">
              <a:spAutoFit/>
            </a:bodyPr>
            <a:lstStyle/>
            <a:p>
              <a:pPr algn="ctr"/>
              <a:r>
                <a:rPr lang="en-US" sz="1000" noProof="0" dirty="0"/>
                <a:t>0.12</a:t>
              </a:r>
            </a:p>
          </p:txBody>
        </p:sp>
        <p:sp>
          <p:nvSpPr>
            <p:cNvPr id="64" name="ZoneTexte 63">
              <a:extLst>
                <a:ext uri="{FF2B5EF4-FFF2-40B4-BE49-F238E27FC236}">
                  <a16:creationId xmlns:a16="http://schemas.microsoft.com/office/drawing/2014/main" id="{AEB350D5-DDFD-3276-7F9F-0CB13E0B3733}"/>
                </a:ext>
              </a:extLst>
            </p:cNvPr>
            <p:cNvSpPr txBox="1"/>
            <p:nvPr/>
          </p:nvSpPr>
          <p:spPr>
            <a:xfrm>
              <a:off x="6075368" y="3042544"/>
              <a:ext cx="413896" cy="246221"/>
            </a:xfrm>
            <a:prstGeom prst="rect">
              <a:avLst/>
            </a:prstGeom>
            <a:noFill/>
          </p:spPr>
          <p:txBody>
            <a:bodyPr wrap="none" rtlCol="0">
              <a:spAutoFit/>
            </a:bodyPr>
            <a:lstStyle/>
            <a:p>
              <a:pPr algn="ctr"/>
              <a:r>
                <a:rPr lang="en-US" sz="1000" noProof="0" dirty="0"/>
                <a:t>0.69</a:t>
              </a:r>
            </a:p>
          </p:txBody>
        </p:sp>
        <p:sp>
          <p:nvSpPr>
            <p:cNvPr id="65" name="ZoneTexte 64">
              <a:extLst>
                <a:ext uri="{FF2B5EF4-FFF2-40B4-BE49-F238E27FC236}">
                  <a16:creationId xmlns:a16="http://schemas.microsoft.com/office/drawing/2014/main" id="{5BB8A652-520A-119E-4CA8-1567CA3A4D38}"/>
                </a:ext>
              </a:extLst>
            </p:cNvPr>
            <p:cNvSpPr txBox="1"/>
            <p:nvPr/>
          </p:nvSpPr>
          <p:spPr>
            <a:xfrm>
              <a:off x="7356478" y="3311173"/>
              <a:ext cx="413896" cy="246221"/>
            </a:xfrm>
            <a:prstGeom prst="rect">
              <a:avLst/>
            </a:prstGeom>
            <a:noFill/>
          </p:spPr>
          <p:txBody>
            <a:bodyPr wrap="none" rtlCol="0">
              <a:spAutoFit/>
            </a:bodyPr>
            <a:lstStyle/>
            <a:p>
              <a:pPr algn="ctr"/>
              <a:r>
                <a:rPr lang="en-US" sz="1000" noProof="0" dirty="0"/>
                <a:t>4.15</a:t>
              </a:r>
            </a:p>
          </p:txBody>
        </p:sp>
        <p:sp>
          <p:nvSpPr>
            <p:cNvPr id="66" name="ZoneTexte 65">
              <a:extLst>
                <a:ext uri="{FF2B5EF4-FFF2-40B4-BE49-F238E27FC236}">
                  <a16:creationId xmlns:a16="http://schemas.microsoft.com/office/drawing/2014/main" id="{135B4859-3E54-C126-267C-FD246C3B3171}"/>
                </a:ext>
              </a:extLst>
            </p:cNvPr>
            <p:cNvSpPr txBox="1"/>
            <p:nvPr/>
          </p:nvSpPr>
          <p:spPr>
            <a:xfrm>
              <a:off x="5556697" y="2835206"/>
              <a:ext cx="413896" cy="246221"/>
            </a:xfrm>
            <a:prstGeom prst="rect">
              <a:avLst/>
            </a:prstGeom>
            <a:noFill/>
          </p:spPr>
          <p:txBody>
            <a:bodyPr wrap="none" rtlCol="0">
              <a:spAutoFit/>
            </a:bodyPr>
            <a:lstStyle/>
            <a:p>
              <a:pPr algn="ctr"/>
              <a:r>
                <a:rPr lang="en-US" sz="1000" noProof="0" dirty="0"/>
                <a:t>0.32</a:t>
              </a:r>
            </a:p>
          </p:txBody>
        </p:sp>
        <p:sp>
          <p:nvSpPr>
            <p:cNvPr id="67" name="ZoneTexte 66">
              <a:extLst>
                <a:ext uri="{FF2B5EF4-FFF2-40B4-BE49-F238E27FC236}">
                  <a16:creationId xmlns:a16="http://schemas.microsoft.com/office/drawing/2014/main" id="{9AC0F391-DA94-070E-7D24-C1162A6AFD1E}"/>
                </a:ext>
              </a:extLst>
            </p:cNvPr>
            <p:cNvSpPr txBox="1"/>
            <p:nvPr/>
          </p:nvSpPr>
          <p:spPr>
            <a:xfrm>
              <a:off x="5889052" y="2531035"/>
              <a:ext cx="413896" cy="246221"/>
            </a:xfrm>
            <a:prstGeom prst="rect">
              <a:avLst/>
            </a:prstGeom>
            <a:noFill/>
          </p:spPr>
          <p:txBody>
            <a:bodyPr wrap="none" rtlCol="0">
              <a:spAutoFit/>
            </a:bodyPr>
            <a:lstStyle/>
            <a:p>
              <a:pPr algn="ctr"/>
              <a:r>
                <a:rPr lang="en-US" sz="1000" noProof="0" dirty="0"/>
                <a:t>0.53</a:t>
              </a:r>
            </a:p>
          </p:txBody>
        </p:sp>
        <p:sp>
          <p:nvSpPr>
            <p:cNvPr id="68" name="ZoneTexte 67">
              <a:extLst>
                <a:ext uri="{FF2B5EF4-FFF2-40B4-BE49-F238E27FC236}">
                  <a16:creationId xmlns:a16="http://schemas.microsoft.com/office/drawing/2014/main" id="{0892CF72-004C-DF85-E405-9B873CBA10F4}"/>
                </a:ext>
              </a:extLst>
            </p:cNvPr>
            <p:cNvSpPr txBox="1"/>
            <p:nvPr/>
          </p:nvSpPr>
          <p:spPr>
            <a:xfrm>
              <a:off x="6265304" y="2826148"/>
              <a:ext cx="413896" cy="246221"/>
            </a:xfrm>
            <a:prstGeom prst="rect">
              <a:avLst/>
            </a:prstGeom>
            <a:noFill/>
          </p:spPr>
          <p:txBody>
            <a:bodyPr wrap="none" rtlCol="0">
              <a:spAutoFit/>
            </a:bodyPr>
            <a:lstStyle/>
            <a:p>
              <a:pPr algn="ctr"/>
              <a:r>
                <a:rPr lang="en-US" sz="1000" noProof="0" dirty="0"/>
                <a:t>0.88</a:t>
              </a:r>
            </a:p>
          </p:txBody>
        </p:sp>
        <p:sp>
          <p:nvSpPr>
            <p:cNvPr id="69" name="ZoneTexte 68">
              <a:extLst>
                <a:ext uri="{FF2B5EF4-FFF2-40B4-BE49-F238E27FC236}">
                  <a16:creationId xmlns:a16="http://schemas.microsoft.com/office/drawing/2014/main" id="{2C24ECA0-77D5-D508-8F4D-B3F7D0D43693}"/>
                </a:ext>
              </a:extLst>
            </p:cNvPr>
            <p:cNvSpPr txBox="1"/>
            <p:nvPr/>
          </p:nvSpPr>
          <p:spPr>
            <a:xfrm>
              <a:off x="5583525" y="2341744"/>
              <a:ext cx="413896" cy="246221"/>
            </a:xfrm>
            <a:prstGeom prst="rect">
              <a:avLst/>
            </a:prstGeom>
            <a:noFill/>
          </p:spPr>
          <p:txBody>
            <a:bodyPr wrap="none" rtlCol="0">
              <a:spAutoFit/>
            </a:bodyPr>
            <a:lstStyle/>
            <a:p>
              <a:pPr algn="ctr"/>
              <a:r>
                <a:rPr lang="en-US" sz="1000" noProof="0" dirty="0"/>
                <a:t>0.33</a:t>
              </a:r>
            </a:p>
          </p:txBody>
        </p:sp>
        <p:sp>
          <p:nvSpPr>
            <p:cNvPr id="70" name="ZoneTexte 69">
              <a:extLst>
                <a:ext uri="{FF2B5EF4-FFF2-40B4-BE49-F238E27FC236}">
                  <a16:creationId xmlns:a16="http://schemas.microsoft.com/office/drawing/2014/main" id="{33AA8625-75A5-C481-E82E-A0E710B4D3B1}"/>
                </a:ext>
              </a:extLst>
            </p:cNvPr>
            <p:cNvSpPr txBox="1"/>
            <p:nvPr/>
          </p:nvSpPr>
          <p:spPr>
            <a:xfrm>
              <a:off x="6229250" y="2332497"/>
              <a:ext cx="413896" cy="246221"/>
            </a:xfrm>
            <a:prstGeom prst="rect">
              <a:avLst/>
            </a:prstGeom>
            <a:noFill/>
          </p:spPr>
          <p:txBody>
            <a:bodyPr wrap="none" rtlCol="0">
              <a:spAutoFit/>
            </a:bodyPr>
            <a:lstStyle/>
            <a:p>
              <a:pPr algn="ctr"/>
              <a:r>
                <a:rPr lang="en-US" sz="1000" noProof="0" dirty="0"/>
                <a:t>0.88</a:t>
              </a:r>
            </a:p>
          </p:txBody>
        </p:sp>
        <p:sp>
          <p:nvSpPr>
            <p:cNvPr id="71" name="ZoneTexte 70">
              <a:extLst>
                <a:ext uri="{FF2B5EF4-FFF2-40B4-BE49-F238E27FC236}">
                  <a16:creationId xmlns:a16="http://schemas.microsoft.com/office/drawing/2014/main" id="{802560B3-2AB7-CA9D-D854-0DB0BEA68C19}"/>
                </a:ext>
              </a:extLst>
            </p:cNvPr>
            <p:cNvSpPr txBox="1"/>
            <p:nvPr/>
          </p:nvSpPr>
          <p:spPr>
            <a:xfrm>
              <a:off x="5923405" y="2099197"/>
              <a:ext cx="413896" cy="246221"/>
            </a:xfrm>
            <a:prstGeom prst="rect">
              <a:avLst/>
            </a:prstGeom>
            <a:noFill/>
          </p:spPr>
          <p:txBody>
            <a:bodyPr wrap="none" rtlCol="0">
              <a:spAutoFit/>
            </a:bodyPr>
            <a:lstStyle/>
            <a:p>
              <a:pPr algn="ctr"/>
              <a:r>
                <a:rPr lang="en-US" sz="1000" noProof="0" dirty="0"/>
                <a:t>0.54</a:t>
              </a:r>
            </a:p>
          </p:txBody>
        </p:sp>
        <p:sp>
          <p:nvSpPr>
            <p:cNvPr id="72" name="ZoneTexte 71">
              <a:extLst>
                <a:ext uri="{FF2B5EF4-FFF2-40B4-BE49-F238E27FC236}">
                  <a16:creationId xmlns:a16="http://schemas.microsoft.com/office/drawing/2014/main" id="{5017841A-8911-74D9-C3C5-547B7B8D1D89}"/>
                </a:ext>
              </a:extLst>
            </p:cNvPr>
            <p:cNvSpPr txBox="1"/>
            <p:nvPr/>
          </p:nvSpPr>
          <p:spPr>
            <a:xfrm>
              <a:off x="5815354" y="1875374"/>
              <a:ext cx="413896" cy="246221"/>
            </a:xfrm>
            <a:prstGeom prst="rect">
              <a:avLst/>
            </a:prstGeom>
            <a:noFill/>
          </p:spPr>
          <p:txBody>
            <a:bodyPr wrap="none" rtlCol="0">
              <a:spAutoFit/>
            </a:bodyPr>
            <a:lstStyle/>
            <a:p>
              <a:pPr algn="ctr"/>
              <a:r>
                <a:rPr lang="en-US" sz="1000" noProof="0" dirty="0"/>
                <a:t>0.48</a:t>
              </a:r>
            </a:p>
          </p:txBody>
        </p:sp>
        <p:sp>
          <p:nvSpPr>
            <p:cNvPr id="73" name="ZoneTexte 72">
              <a:extLst>
                <a:ext uri="{FF2B5EF4-FFF2-40B4-BE49-F238E27FC236}">
                  <a16:creationId xmlns:a16="http://schemas.microsoft.com/office/drawing/2014/main" id="{1F4D84F3-6D67-FB9C-8B07-67A02C6D46BB}"/>
                </a:ext>
              </a:extLst>
            </p:cNvPr>
            <p:cNvSpPr txBox="1"/>
            <p:nvPr/>
          </p:nvSpPr>
          <p:spPr>
            <a:xfrm>
              <a:off x="6282065" y="1884510"/>
              <a:ext cx="413896" cy="246221"/>
            </a:xfrm>
            <a:prstGeom prst="rect">
              <a:avLst/>
            </a:prstGeom>
            <a:noFill/>
          </p:spPr>
          <p:txBody>
            <a:bodyPr wrap="none" rtlCol="0">
              <a:spAutoFit/>
            </a:bodyPr>
            <a:lstStyle/>
            <a:p>
              <a:pPr algn="ctr"/>
              <a:r>
                <a:rPr lang="en-US" sz="1000" noProof="0" dirty="0"/>
                <a:t>1.00</a:t>
              </a:r>
            </a:p>
          </p:txBody>
        </p:sp>
        <p:sp>
          <p:nvSpPr>
            <p:cNvPr id="74" name="ZoneTexte 73">
              <a:extLst>
                <a:ext uri="{FF2B5EF4-FFF2-40B4-BE49-F238E27FC236}">
                  <a16:creationId xmlns:a16="http://schemas.microsoft.com/office/drawing/2014/main" id="{5CC10C44-7EAC-383E-1533-D0DC2437FCFA}"/>
                </a:ext>
              </a:extLst>
            </p:cNvPr>
            <p:cNvSpPr txBox="1"/>
            <p:nvPr/>
          </p:nvSpPr>
          <p:spPr>
            <a:xfrm>
              <a:off x="6065265" y="1606556"/>
              <a:ext cx="413896" cy="246221"/>
            </a:xfrm>
            <a:prstGeom prst="rect">
              <a:avLst/>
            </a:prstGeom>
            <a:noFill/>
          </p:spPr>
          <p:txBody>
            <a:bodyPr wrap="none" rtlCol="0">
              <a:spAutoFit/>
            </a:bodyPr>
            <a:lstStyle/>
            <a:p>
              <a:pPr algn="ctr"/>
              <a:r>
                <a:rPr lang="en-US" sz="1000" noProof="0" dirty="0"/>
                <a:t>0.70</a:t>
              </a:r>
            </a:p>
          </p:txBody>
        </p:sp>
        <p:sp>
          <p:nvSpPr>
            <p:cNvPr id="75" name="ZoneTexte 74">
              <a:extLst>
                <a:ext uri="{FF2B5EF4-FFF2-40B4-BE49-F238E27FC236}">
                  <a16:creationId xmlns:a16="http://schemas.microsoft.com/office/drawing/2014/main" id="{3CC3601D-FCEB-6E8A-3C58-019DA108EA1A}"/>
                </a:ext>
              </a:extLst>
            </p:cNvPr>
            <p:cNvSpPr txBox="1"/>
            <p:nvPr/>
          </p:nvSpPr>
          <p:spPr>
            <a:xfrm>
              <a:off x="4818534" y="6008316"/>
              <a:ext cx="292068" cy="194925"/>
            </a:xfrm>
            <a:prstGeom prst="rect">
              <a:avLst/>
            </a:prstGeom>
            <a:noFill/>
          </p:spPr>
          <p:txBody>
            <a:bodyPr wrap="none" rtlCol="0">
              <a:spAutoFit/>
            </a:bodyPr>
            <a:lstStyle/>
            <a:p>
              <a:pPr algn="ctr"/>
              <a:r>
                <a:rPr lang="en-US" sz="1000" baseline="30000" dirty="0"/>
                <a:t>0.1</a:t>
              </a:r>
              <a:endParaRPr lang="en-US" sz="1000" baseline="30000" noProof="0" dirty="0"/>
            </a:p>
          </p:txBody>
        </p:sp>
        <p:sp>
          <p:nvSpPr>
            <p:cNvPr id="76" name="ZoneTexte 75">
              <a:extLst>
                <a:ext uri="{FF2B5EF4-FFF2-40B4-BE49-F238E27FC236}">
                  <a16:creationId xmlns:a16="http://schemas.microsoft.com/office/drawing/2014/main" id="{5650199A-008F-06A5-EA85-F5B73B4FE29A}"/>
                </a:ext>
              </a:extLst>
            </p:cNvPr>
            <p:cNvSpPr txBox="1"/>
            <p:nvPr/>
          </p:nvSpPr>
          <p:spPr>
            <a:xfrm>
              <a:off x="6434885" y="6008316"/>
              <a:ext cx="250389" cy="246221"/>
            </a:xfrm>
            <a:prstGeom prst="rect">
              <a:avLst/>
            </a:prstGeom>
            <a:noFill/>
          </p:spPr>
          <p:txBody>
            <a:bodyPr wrap="none" rtlCol="0">
              <a:spAutoFit/>
            </a:bodyPr>
            <a:lstStyle/>
            <a:p>
              <a:pPr algn="ctr"/>
              <a:r>
                <a:rPr lang="en-US" sz="1000" noProof="0" dirty="0"/>
                <a:t>1</a:t>
              </a:r>
              <a:endParaRPr lang="en-US" sz="1000" baseline="30000" noProof="0" dirty="0"/>
            </a:p>
          </p:txBody>
        </p:sp>
        <p:sp>
          <p:nvSpPr>
            <p:cNvPr id="77" name="ZoneTexte 76">
              <a:extLst>
                <a:ext uri="{FF2B5EF4-FFF2-40B4-BE49-F238E27FC236}">
                  <a16:creationId xmlns:a16="http://schemas.microsoft.com/office/drawing/2014/main" id="{A438D1AB-F5C1-C41A-8C9C-7EEFCC4D9307}"/>
                </a:ext>
              </a:extLst>
            </p:cNvPr>
            <p:cNvSpPr txBox="1"/>
            <p:nvPr/>
          </p:nvSpPr>
          <p:spPr>
            <a:xfrm>
              <a:off x="8033088" y="5999351"/>
              <a:ext cx="227948" cy="194925"/>
            </a:xfrm>
            <a:prstGeom prst="rect">
              <a:avLst/>
            </a:prstGeom>
            <a:noFill/>
          </p:spPr>
          <p:txBody>
            <a:bodyPr wrap="none" rtlCol="0">
              <a:spAutoFit/>
            </a:bodyPr>
            <a:lstStyle/>
            <a:p>
              <a:pPr algn="ctr"/>
              <a:r>
                <a:rPr lang="en-US" sz="1000" baseline="30000" dirty="0"/>
                <a:t>1</a:t>
              </a:r>
              <a:endParaRPr lang="en-US" sz="1000" baseline="30000" noProof="0" dirty="0"/>
            </a:p>
          </p:txBody>
        </p:sp>
        <p:sp>
          <p:nvSpPr>
            <p:cNvPr id="78" name="ZoneTexte 77">
              <a:extLst>
                <a:ext uri="{FF2B5EF4-FFF2-40B4-BE49-F238E27FC236}">
                  <a16:creationId xmlns:a16="http://schemas.microsoft.com/office/drawing/2014/main" id="{6D95B113-9EA4-EECA-7AA5-86635D82799D}"/>
                </a:ext>
              </a:extLst>
            </p:cNvPr>
            <p:cNvSpPr txBox="1"/>
            <p:nvPr/>
          </p:nvSpPr>
          <p:spPr>
            <a:xfrm>
              <a:off x="5657431" y="6200102"/>
              <a:ext cx="1805302" cy="246221"/>
            </a:xfrm>
            <a:prstGeom prst="rect">
              <a:avLst/>
            </a:prstGeom>
            <a:noFill/>
          </p:spPr>
          <p:txBody>
            <a:bodyPr wrap="none" rtlCol="0">
              <a:spAutoFit/>
            </a:bodyPr>
            <a:lstStyle/>
            <a:p>
              <a:pPr algn="ctr"/>
              <a:r>
                <a:rPr lang="en-US" sz="1000" b="1" noProof="0" dirty="0"/>
                <a:t>Adjusted Hazard ratio (95% CI)</a:t>
              </a:r>
              <a:endParaRPr lang="en-US" sz="1000" b="1" baseline="30000" noProof="0" dirty="0"/>
            </a:p>
          </p:txBody>
        </p:sp>
        <p:cxnSp>
          <p:nvCxnSpPr>
            <p:cNvPr id="80" name="Connecteur droit avec flèche 79">
              <a:extLst>
                <a:ext uri="{FF2B5EF4-FFF2-40B4-BE49-F238E27FC236}">
                  <a16:creationId xmlns:a16="http://schemas.microsoft.com/office/drawing/2014/main" id="{6DE2D6E0-C6E2-D9A6-F59B-309F298EB854}"/>
                </a:ext>
              </a:extLst>
            </p:cNvPr>
            <p:cNvCxnSpPr>
              <a:cxnSpLocks/>
            </p:cNvCxnSpPr>
            <p:nvPr/>
          </p:nvCxnSpPr>
          <p:spPr>
            <a:xfrm>
              <a:off x="6695961" y="6475492"/>
              <a:ext cx="831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Connecteur droit avec flèche 80">
              <a:extLst>
                <a:ext uri="{FF2B5EF4-FFF2-40B4-BE49-F238E27FC236}">
                  <a16:creationId xmlns:a16="http://schemas.microsoft.com/office/drawing/2014/main" id="{1004F599-57BB-E139-FFB0-37FB3884AEFC}"/>
                </a:ext>
              </a:extLst>
            </p:cNvPr>
            <p:cNvCxnSpPr/>
            <p:nvPr/>
          </p:nvCxnSpPr>
          <p:spPr>
            <a:xfrm flipH="1">
              <a:off x="5537665" y="6475492"/>
              <a:ext cx="831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2" name="ZoneTexte 81">
              <a:extLst>
                <a:ext uri="{FF2B5EF4-FFF2-40B4-BE49-F238E27FC236}">
                  <a16:creationId xmlns:a16="http://schemas.microsoft.com/office/drawing/2014/main" id="{B05885D6-E3B4-3739-3A63-BC099F199CAB}"/>
                </a:ext>
              </a:extLst>
            </p:cNvPr>
            <p:cNvSpPr txBox="1"/>
            <p:nvPr/>
          </p:nvSpPr>
          <p:spPr>
            <a:xfrm>
              <a:off x="5368852" y="6496444"/>
              <a:ext cx="1055096" cy="246221"/>
            </a:xfrm>
            <a:prstGeom prst="rect">
              <a:avLst/>
            </a:prstGeom>
            <a:noFill/>
          </p:spPr>
          <p:txBody>
            <a:bodyPr wrap="none" rtlCol="0">
              <a:spAutoFit/>
            </a:bodyPr>
            <a:lstStyle/>
            <a:p>
              <a:pPr algn="r"/>
              <a:r>
                <a:rPr lang="en-US" sz="1000" b="1" noProof="0" dirty="0"/>
                <a:t>Favors INI group</a:t>
              </a:r>
              <a:endParaRPr lang="en-US" sz="1000" b="1" baseline="30000" noProof="0" dirty="0"/>
            </a:p>
          </p:txBody>
        </p:sp>
        <p:sp>
          <p:nvSpPr>
            <p:cNvPr id="83" name="ZoneTexte 82">
              <a:extLst>
                <a:ext uri="{FF2B5EF4-FFF2-40B4-BE49-F238E27FC236}">
                  <a16:creationId xmlns:a16="http://schemas.microsoft.com/office/drawing/2014/main" id="{E8CCF452-466D-099D-07ED-F66B8D3ECD82}"/>
                </a:ext>
              </a:extLst>
            </p:cNvPr>
            <p:cNvSpPr txBox="1"/>
            <p:nvPr/>
          </p:nvSpPr>
          <p:spPr>
            <a:xfrm>
              <a:off x="6643146" y="6496444"/>
              <a:ext cx="1005403" cy="246221"/>
            </a:xfrm>
            <a:prstGeom prst="rect">
              <a:avLst/>
            </a:prstGeom>
            <a:noFill/>
          </p:spPr>
          <p:txBody>
            <a:bodyPr wrap="none" rtlCol="0">
              <a:spAutoFit/>
            </a:bodyPr>
            <a:lstStyle/>
            <a:p>
              <a:r>
                <a:rPr lang="en-US" sz="1000" b="1" noProof="0" dirty="0"/>
                <a:t>Favors PI group</a:t>
              </a:r>
              <a:endParaRPr lang="en-US" sz="1000" b="1" baseline="30000" noProof="0" dirty="0"/>
            </a:p>
          </p:txBody>
        </p:sp>
        <p:sp>
          <p:nvSpPr>
            <p:cNvPr id="84" name="ZoneTexte 83">
              <a:extLst>
                <a:ext uri="{FF2B5EF4-FFF2-40B4-BE49-F238E27FC236}">
                  <a16:creationId xmlns:a16="http://schemas.microsoft.com/office/drawing/2014/main" id="{301576AD-945B-5451-D026-505019A11D94}"/>
                </a:ext>
              </a:extLst>
            </p:cNvPr>
            <p:cNvSpPr txBox="1"/>
            <p:nvPr/>
          </p:nvSpPr>
          <p:spPr>
            <a:xfrm>
              <a:off x="1786899" y="1665658"/>
              <a:ext cx="1718740" cy="400110"/>
            </a:xfrm>
            <a:prstGeom prst="rect">
              <a:avLst/>
            </a:prstGeom>
            <a:noFill/>
          </p:spPr>
          <p:txBody>
            <a:bodyPr wrap="none" rtlCol="0">
              <a:spAutoFit/>
            </a:bodyPr>
            <a:lstStyle/>
            <a:p>
              <a:pPr algn="r"/>
              <a:r>
                <a:rPr lang="en-US" sz="1000" b="1" noProof="0" dirty="0"/>
                <a:t>Primary composite outcome </a:t>
              </a:r>
              <a:br>
                <a:rPr lang="en-US" sz="1000" b="1" noProof="0" dirty="0"/>
              </a:br>
              <a:r>
                <a:rPr lang="en-US" sz="1000" b="1" noProof="0" dirty="0"/>
                <a:t>(</a:t>
              </a:r>
              <a:r>
                <a:rPr lang="en-US" sz="1000" b="1" noProof="0" dirty="0">
                  <a:solidFill>
                    <a:srgbClr val="C00000"/>
                  </a:solidFill>
                </a:rPr>
                <a:t>VF</a:t>
              </a:r>
              <a:r>
                <a:rPr lang="en-US" sz="1000" b="1" noProof="0" dirty="0"/>
                <a:t>&amp;</a:t>
              </a:r>
              <a:r>
                <a:rPr lang="en-US" sz="1000" b="1" noProof="0" dirty="0">
                  <a:solidFill>
                    <a:srgbClr val="00B0F0"/>
                  </a:solidFill>
                </a:rPr>
                <a:t>CE</a:t>
              </a:r>
              <a:r>
                <a:rPr lang="en-US" sz="1000" b="1" noProof="0" dirty="0"/>
                <a:t>)</a:t>
              </a:r>
            </a:p>
          </p:txBody>
        </p:sp>
        <p:sp>
          <p:nvSpPr>
            <p:cNvPr id="85" name="ZoneTexte 84">
              <a:extLst>
                <a:ext uri="{FF2B5EF4-FFF2-40B4-BE49-F238E27FC236}">
                  <a16:creationId xmlns:a16="http://schemas.microsoft.com/office/drawing/2014/main" id="{430AF748-3EE9-00D6-D9F3-A8EF0DC903E3}"/>
                </a:ext>
              </a:extLst>
            </p:cNvPr>
            <p:cNvSpPr txBox="1"/>
            <p:nvPr/>
          </p:nvSpPr>
          <p:spPr>
            <a:xfrm>
              <a:off x="2365583" y="2142052"/>
              <a:ext cx="1140056" cy="400110"/>
            </a:xfrm>
            <a:prstGeom prst="rect">
              <a:avLst/>
            </a:prstGeom>
            <a:noFill/>
          </p:spPr>
          <p:txBody>
            <a:bodyPr wrap="none" rtlCol="0">
              <a:spAutoFit/>
            </a:bodyPr>
            <a:lstStyle/>
            <a:p>
              <a:pPr algn="r"/>
              <a:r>
                <a:rPr lang="en-US" sz="1000" b="1" noProof="0" dirty="0">
                  <a:solidFill>
                    <a:srgbClr val="C00000"/>
                  </a:solidFill>
                </a:rPr>
                <a:t>Virological </a:t>
              </a:r>
              <a:r>
                <a:rPr lang="en-US" sz="1000" b="1" noProof="0" dirty="0" err="1">
                  <a:solidFill>
                    <a:srgbClr val="C00000"/>
                  </a:solidFill>
                </a:rPr>
                <a:t>Fialure</a:t>
              </a:r>
              <a:br>
                <a:rPr lang="en-US" sz="1000" b="1" noProof="0" dirty="0">
                  <a:solidFill>
                    <a:srgbClr val="C00000"/>
                  </a:solidFill>
                </a:rPr>
              </a:br>
              <a:r>
                <a:rPr lang="en-US" sz="1000" b="1" noProof="0" dirty="0">
                  <a:solidFill>
                    <a:srgbClr val="C00000"/>
                  </a:solidFill>
                </a:rPr>
                <a:t>(VF)</a:t>
              </a:r>
            </a:p>
          </p:txBody>
        </p:sp>
        <p:sp>
          <p:nvSpPr>
            <p:cNvPr id="86" name="ZoneTexte 85">
              <a:extLst>
                <a:ext uri="{FF2B5EF4-FFF2-40B4-BE49-F238E27FC236}">
                  <a16:creationId xmlns:a16="http://schemas.microsoft.com/office/drawing/2014/main" id="{0823C676-955F-C7C6-AF54-0F028C7539F7}"/>
                </a:ext>
              </a:extLst>
            </p:cNvPr>
            <p:cNvSpPr txBox="1"/>
            <p:nvPr/>
          </p:nvSpPr>
          <p:spPr>
            <a:xfrm>
              <a:off x="2190855" y="2618446"/>
              <a:ext cx="1314784" cy="400110"/>
            </a:xfrm>
            <a:prstGeom prst="rect">
              <a:avLst/>
            </a:prstGeom>
            <a:noFill/>
          </p:spPr>
          <p:txBody>
            <a:bodyPr wrap="none" rtlCol="0">
              <a:spAutoFit/>
            </a:bodyPr>
            <a:lstStyle/>
            <a:p>
              <a:pPr algn="r"/>
              <a:r>
                <a:rPr lang="en-US" sz="1000" noProof="0" dirty="0"/>
                <a:t>Insufficient virological</a:t>
              </a:r>
              <a:br>
                <a:rPr lang="en-US" sz="1000" noProof="0" dirty="0"/>
              </a:br>
              <a:r>
                <a:rPr lang="en-US" sz="1000" noProof="0" dirty="0"/>
                <a:t>response</a:t>
              </a:r>
            </a:p>
          </p:txBody>
        </p:sp>
        <p:sp>
          <p:nvSpPr>
            <p:cNvPr id="87" name="ZoneTexte 86">
              <a:extLst>
                <a:ext uri="{FF2B5EF4-FFF2-40B4-BE49-F238E27FC236}">
                  <a16:creationId xmlns:a16="http://schemas.microsoft.com/office/drawing/2014/main" id="{3B889F98-5C8D-8ACB-ABD4-9A9DB3880D40}"/>
                </a:ext>
              </a:extLst>
            </p:cNvPr>
            <p:cNvSpPr txBox="1"/>
            <p:nvPr/>
          </p:nvSpPr>
          <p:spPr>
            <a:xfrm>
              <a:off x="2610843" y="3158848"/>
              <a:ext cx="894796" cy="246221"/>
            </a:xfrm>
            <a:prstGeom prst="rect">
              <a:avLst/>
            </a:prstGeom>
            <a:noFill/>
          </p:spPr>
          <p:txBody>
            <a:bodyPr wrap="none" rtlCol="0">
              <a:spAutoFit/>
            </a:bodyPr>
            <a:lstStyle/>
            <a:p>
              <a:pPr algn="r"/>
              <a:r>
                <a:rPr lang="en-US" sz="1000" noProof="0" dirty="0"/>
                <a:t>Viral rebound</a:t>
              </a:r>
            </a:p>
          </p:txBody>
        </p:sp>
        <p:sp>
          <p:nvSpPr>
            <p:cNvPr id="88" name="ZoneTexte 87">
              <a:extLst>
                <a:ext uri="{FF2B5EF4-FFF2-40B4-BE49-F238E27FC236}">
                  <a16:creationId xmlns:a16="http://schemas.microsoft.com/office/drawing/2014/main" id="{109CB759-ECE8-80CE-390F-31EE9AF9B0C4}"/>
                </a:ext>
              </a:extLst>
            </p:cNvPr>
            <p:cNvSpPr txBox="1"/>
            <p:nvPr/>
          </p:nvSpPr>
          <p:spPr>
            <a:xfrm>
              <a:off x="2559546" y="3552946"/>
              <a:ext cx="946093" cy="400110"/>
            </a:xfrm>
            <a:prstGeom prst="rect">
              <a:avLst/>
            </a:prstGeom>
            <a:noFill/>
          </p:spPr>
          <p:txBody>
            <a:bodyPr wrap="none" rtlCol="0">
              <a:spAutoFit/>
            </a:bodyPr>
            <a:lstStyle/>
            <a:p>
              <a:pPr algn="r"/>
              <a:r>
                <a:rPr lang="en-US" sz="1000" b="1" noProof="0" dirty="0">
                  <a:solidFill>
                    <a:srgbClr val="00B0F0"/>
                  </a:solidFill>
                </a:rPr>
                <a:t>Clinical Events</a:t>
              </a:r>
              <a:br>
                <a:rPr lang="en-US" sz="1000" b="1" noProof="0" dirty="0">
                  <a:solidFill>
                    <a:srgbClr val="00B0F0"/>
                  </a:solidFill>
                </a:rPr>
              </a:br>
              <a:r>
                <a:rPr lang="en-US" sz="1000" b="1" noProof="0" dirty="0">
                  <a:solidFill>
                    <a:srgbClr val="00B0F0"/>
                  </a:solidFill>
                </a:rPr>
                <a:t>(CE)</a:t>
              </a:r>
            </a:p>
          </p:txBody>
        </p:sp>
        <p:sp>
          <p:nvSpPr>
            <p:cNvPr id="89" name="ZoneTexte 88">
              <a:extLst>
                <a:ext uri="{FF2B5EF4-FFF2-40B4-BE49-F238E27FC236}">
                  <a16:creationId xmlns:a16="http://schemas.microsoft.com/office/drawing/2014/main" id="{A31EAC78-186A-A09C-8091-B5E08B7484CD}"/>
                </a:ext>
              </a:extLst>
            </p:cNvPr>
            <p:cNvSpPr txBox="1"/>
            <p:nvPr/>
          </p:nvSpPr>
          <p:spPr>
            <a:xfrm>
              <a:off x="2264530" y="4047628"/>
              <a:ext cx="1241109" cy="400110"/>
            </a:xfrm>
            <a:prstGeom prst="rect">
              <a:avLst/>
            </a:prstGeom>
            <a:noFill/>
          </p:spPr>
          <p:txBody>
            <a:bodyPr wrap="none" rtlCol="0">
              <a:spAutoFit/>
            </a:bodyPr>
            <a:lstStyle/>
            <a:p>
              <a:pPr algn="r"/>
              <a:r>
                <a:rPr lang="en-US" sz="1000" noProof="0" dirty="0"/>
                <a:t>New/recurrent AIDS</a:t>
              </a:r>
              <a:br>
                <a:rPr lang="en-US" sz="1000" noProof="0" dirty="0"/>
              </a:br>
              <a:r>
                <a:rPr lang="en-US" sz="1000" noProof="0" dirty="0"/>
                <a:t>defining event</a:t>
              </a:r>
            </a:p>
          </p:txBody>
        </p:sp>
        <p:sp>
          <p:nvSpPr>
            <p:cNvPr id="90" name="ZoneTexte 89">
              <a:extLst>
                <a:ext uri="{FF2B5EF4-FFF2-40B4-BE49-F238E27FC236}">
                  <a16:creationId xmlns:a16="http://schemas.microsoft.com/office/drawing/2014/main" id="{661F301F-DF84-D664-EE36-9D44335487A2}"/>
                </a:ext>
              </a:extLst>
            </p:cNvPr>
            <p:cNvSpPr txBox="1"/>
            <p:nvPr/>
          </p:nvSpPr>
          <p:spPr>
            <a:xfrm>
              <a:off x="2245358" y="4524022"/>
              <a:ext cx="1260281" cy="400110"/>
            </a:xfrm>
            <a:prstGeom prst="rect">
              <a:avLst/>
            </a:prstGeom>
            <a:noFill/>
          </p:spPr>
          <p:txBody>
            <a:bodyPr wrap="none" rtlCol="0">
              <a:spAutoFit/>
            </a:bodyPr>
            <a:lstStyle/>
            <a:p>
              <a:pPr algn="r"/>
              <a:r>
                <a:rPr lang="en-US" sz="1000" noProof="0" dirty="0"/>
                <a:t>SAE due to non-AIDS</a:t>
              </a:r>
              <a:br>
                <a:rPr lang="en-US" sz="1000" noProof="0" dirty="0"/>
              </a:br>
              <a:r>
                <a:rPr lang="en-US" sz="1000" noProof="0" dirty="0"/>
                <a:t>defining event</a:t>
              </a:r>
            </a:p>
          </p:txBody>
        </p:sp>
        <p:sp>
          <p:nvSpPr>
            <p:cNvPr id="91" name="ZoneTexte 90">
              <a:extLst>
                <a:ext uri="{FF2B5EF4-FFF2-40B4-BE49-F238E27FC236}">
                  <a16:creationId xmlns:a16="http://schemas.microsoft.com/office/drawing/2014/main" id="{31E5EDF0-7051-1E5D-5904-E71DF9F1D5DA}"/>
                </a:ext>
              </a:extLst>
            </p:cNvPr>
            <p:cNvSpPr txBox="1"/>
            <p:nvPr/>
          </p:nvSpPr>
          <p:spPr>
            <a:xfrm>
              <a:off x="2511456" y="5000416"/>
              <a:ext cx="994183" cy="400110"/>
            </a:xfrm>
            <a:prstGeom prst="rect">
              <a:avLst/>
            </a:prstGeom>
            <a:noFill/>
          </p:spPr>
          <p:txBody>
            <a:bodyPr wrap="none" rtlCol="0">
              <a:spAutoFit/>
            </a:bodyPr>
            <a:lstStyle/>
            <a:p>
              <a:pPr algn="r"/>
              <a:r>
                <a:rPr lang="en-US" sz="1000" noProof="0" dirty="0"/>
                <a:t>AE leading to</a:t>
              </a:r>
              <a:br>
                <a:rPr lang="en-US" sz="1000" noProof="0" dirty="0"/>
              </a:br>
              <a:r>
                <a:rPr lang="en-US" sz="1000" noProof="0" dirty="0"/>
                <a:t>discontinuation</a:t>
              </a:r>
            </a:p>
          </p:txBody>
        </p:sp>
        <p:sp>
          <p:nvSpPr>
            <p:cNvPr id="92" name="ZoneTexte 91">
              <a:extLst>
                <a:ext uri="{FF2B5EF4-FFF2-40B4-BE49-F238E27FC236}">
                  <a16:creationId xmlns:a16="http://schemas.microsoft.com/office/drawing/2014/main" id="{DAD9850C-9584-7F69-835F-136EBD4F94C5}"/>
                </a:ext>
              </a:extLst>
            </p:cNvPr>
            <p:cNvSpPr txBox="1"/>
            <p:nvPr/>
          </p:nvSpPr>
          <p:spPr>
            <a:xfrm>
              <a:off x="2464905" y="5476813"/>
              <a:ext cx="1040734" cy="400110"/>
            </a:xfrm>
            <a:prstGeom prst="rect">
              <a:avLst/>
            </a:prstGeom>
            <a:noFill/>
          </p:spPr>
          <p:txBody>
            <a:bodyPr wrap="none" rtlCol="0">
              <a:spAutoFit/>
            </a:bodyPr>
            <a:lstStyle/>
            <a:p>
              <a:pPr algn="r"/>
              <a:r>
                <a:rPr lang="en-US" sz="1000" noProof="0" dirty="0"/>
                <a:t>Death related to</a:t>
              </a:r>
              <a:br>
                <a:rPr lang="en-US" sz="1000" noProof="0" dirty="0"/>
              </a:br>
              <a:r>
                <a:rPr lang="en-US" sz="1000" noProof="0" dirty="0"/>
                <a:t>HIV, AIDS, OI/BI</a:t>
              </a:r>
            </a:p>
          </p:txBody>
        </p:sp>
        <p:sp>
          <p:nvSpPr>
            <p:cNvPr id="93" name="ZoneTexte 92">
              <a:extLst>
                <a:ext uri="{FF2B5EF4-FFF2-40B4-BE49-F238E27FC236}">
                  <a16:creationId xmlns:a16="http://schemas.microsoft.com/office/drawing/2014/main" id="{7A6BB70E-5A83-27A3-186D-0010D03462B4}"/>
                </a:ext>
              </a:extLst>
            </p:cNvPr>
            <p:cNvSpPr txBox="1"/>
            <p:nvPr/>
          </p:nvSpPr>
          <p:spPr>
            <a:xfrm>
              <a:off x="6975811" y="1607997"/>
              <a:ext cx="955774" cy="400110"/>
            </a:xfrm>
            <a:prstGeom prst="rect">
              <a:avLst/>
            </a:prstGeom>
            <a:noFill/>
          </p:spPr>
          <p:txBody>
            <a:bodyPr wrap="none" rtlCol="0">
              <a:spAutoFit/>
            </a:bodyPr>
            <a:lstStyle/>
            <a:p>
              <a:r>
                <a:rPr lang="en-US" sz="1000" noProof="0" dirty="0"/>
                <a:t>Non-inferiority</a:t>
              </a:r>
              <a:br>
                <a:rPr lang="en-US" sz="1000" noProof="0" dirty="0"/>
              </a:br>
              <a:r>
                <a:rPr lang="en-US" sz="1000" noProof="0" dirty="0"/>
                <a:t>margin : 1.606</a:t>
              </a:r>
            </a:p>
          </p:txBody>
        </p:sp>
      </p:grpSp>
      <p:sp>
        <p:nvSpPr>
          <p:cNvPr id="79" name="Text Box 3">
            <a:extLst>
              <a:ext uri="{FF2B5EF4-FFF2-40B4-BE49-F238E27FC236}">
                <a16:creationId xmlns:a16="http://schemas.microsoft.com/office/drawing/2014/main" id="{EF7535F0-AE15-EBF6-FC61-27ACFB369581}"/>
              </a:ext>
            </a:extLst>
          </p:cNvPr>
          <p:cNvSpPr txBox="1">
            <a:spLocks noChangeArrowheads="1"/>
          </p:cNvSpPr>
          <p:nvPr/>
        </p:nvSpPr>
        <p:spPr bwMode="auto">
          <a:xfrm>
            <a:off x="8112301" y="6495363"/>
            <a:ext cx="4079705" cy="246219"/>
          </a:xfrm>
          <a:prstGeom prst="rect">
            <a:avLst/>
          </a:prstGeom>
          <a:noFill/>
          <a:ln w="9525">
            <a:noFill/>
            <a:miter lim="800000"/>
            <a:headEnd/>
            <a:tailEnd/>
          </a:ln>
        </p:spPr>
        <p:txBody>
          <a:bodyPr wrap="square" lIns="91435" tIns="45719" rIns="91435" bIns="45719">
            <a:spAutoFit/>
          </a:bodyPr>
          <a:lstStyle/>
          <a:p>
            <a:pPr algn="r" defTabSz="914309" eaLnBrk="0" fontAlgn="base" hangingPunct="0">
              <a:spcBef>
                <a:spcPct val="0"/>
              </a:spcBef>
              <a:spcAft>
                <a:spcPct val="0"/>
              </a:spcAft>
              <a:defRPr/>
            </a:pPr>
            <a:r>
              <a:rPr lang="en-GB" sz="1000" i="1" dirty="0">
                <a:latin typeface="Calibri"/>
                <a:cs typeface="Arial" charset="0"/>
              </a:rPr>
              <a:t>Behrens GMN, Lancet Infectious Diseases 2025, published online 1 Dec 2025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1FDFC46-C23E-D8DE-2189-912A9CE839F6}"/>
              </a:ext>
            </a:extLst>
          </p:cNvPr>
          <p:cNvSpPr>
            <a:spLocks noGrp="1"/>
          </p:cNvSpPr>
          <p:nvPr>
            <p:ph type="title"/>
          </p:nvPr>
        </p:nvSpPr>
        <p:spPr>
          <a:xfrm>
            <a:off x="609600" y="0"/>
            <a:ext cx="8466034" cy="1491539"/>
          </a:xfrm>
        </p:spPr>
        <p:txBody>
          <a:bodyPr/>
          <a:lstStyle/>
          <a:p>
            <a:r>
              <a:rPr lang="en-GB" dirty="0"/>
              <a:t>Conclusions:</a:t>
            </a:r>
            <a:br>
              <a:rPr lang="en-GB" dirty="0"/>
            </a:br>
            <a:r>
              <a:rPr lang="en-US" dirty="0"/>
              <a:t>In people with advanced HIV disease</a:t>
            </a:r>
            <a:endParaRPr lang="fr-FR" dirty="0"/>
          </a:p>
        </p:txBody>
      </p:sp>
      <p:sp>
        <p:nvSpPr>
          <p:cNvPr id="9" name="Espace réservé du contenu 8">
            <a:extLst>
              <a:ext uri="{FF2B5EF4-FFF2-40B4-BE49-F238E27FC236}">
                <a16:creationId xmlns:a16="http://schemas.microsoft.com/office/drawing/2014/main" id="{5319F2CF-2F45-CAB0-E3EB-872FA903ADBB}"/>
              </a:ext>
            </a:extLst>
          </p:cNvPr>
          <p:cNvSpPr>
            <a:spLocks noGrp="1"/>
          </p:cNvSpPr>
          <p:nvPr>
            <p:ph idx="1"/>
          </p:nvPr>
        </p:nvSpPr>
        <p:spPr>
          <a:xfrm>
            <a:off x="609600" y="1790700"/>
            <a:ext cx="10972800" cy="4335466"/>
          </a:xfrm>
        </p:spPr>
        <p:txBody>
          <a:bodyPr>
            <a:normAutofit/>
          </a:bodyPr>
          <a:lstStyle/>
          <a:p>
            <a:r>
              <a:rPr lang="en-US" dirty="0"/>
              <a:t>The </a:t>
            </a:r>
            <a:r>
              <a:rPr lang="en-US" dirty="0" err="1"/>
              <a:t>bictegravir</a:t>
            </a:r>
            <a:r>
              <a:rPr lang="en-US" dirty="0"/>
              <a:t>-containing regimen was:</a:t>
            </a:r>
          </a:p>
          <a:p>
            <a:pPr lvl="1"/>
            <a:r>
              <a:rPr lang="en-US" dirty="0"/>
              <a:t>Non-inferior to the darunavir-containing regimen in terms of the composite outcome</a:t>
            </a:r>
          </a:p>
          <a:p>
            <a:pPr lvl="1"/>
            <a:r>
              <a:rPr lang="en-US" dirty="0"/>
              <a:t>Had a better virologic response at week 48 and fewer overall AE’s</a:t>
            </a:r>
          </a:p>
          <a:p>
            <a:endParaRPr lang="en-GB" dirty="0"/>
          </a:p>
          <a:p>
            <a:endParaRPr lang="fr-FR" dirty="0"/>
          </a:p>
        </p:txBody>
      </p:sp>
      <p:sp>
        <p:nvSpPr>
          <p:cNvPr id="2" name="Text Box 3">
            <a:extLst>
              <a:ext uri="{FF2B5EF4-FFF2-40B4-BE49-F238E27FC236}">
                <a16:creationId xmlns:a16="http://schemas.microsoft.com/office/drawing/2014/main" id="{7DBAC126-B106-C7B8-C4A7-1336B816A011}"/>
              </a:ext>
            </a:extLst>
          </p:cNvPr>
          <p:cNvSpPr txBox="1">
            <a:spLocks noChangeArrowheads="1"/>
          </p:cNvSpPr>
          <p:nvPr/>
        </p:nvSpPr>
        <p:spPr bwMode="auto">
          <a:xfrm>
            <a:off x="8112301" y="6495363"/>
            <a:ext cx="4079705" cy="246219"/>
          </a:xfrm>
          <a:prstGeom prst="rect">
            <a:avLst/>
          </a:prstGeom>
          <a:noFill/>
          <a:ln w="9525">
            <a:noFill/>
            <a:miter lim="800000"/>
            <a:headEnd/>
            <a:tailEnd/>
          </a:ln>
        </p:spPr>
        <p:txBody>
          <a:bodyPr wrap="square" lIns="91435" tIns="45719" rIns="91435" bIns="45719">
            <a:spAutoFit/>
          </a:bodyPr>
          <a:lstStyle/>
          <a:p>
            <a:pPr algn="r" defTabSz="914309" eaLnBrk="0" fontAlgn="base" hangingPunct="0">
              <a:spcBef>
                <a:spcPct val="0"/>
              </a:spcBef>
              <a:spcAft>
                <a:spcPct val="0"/>
              </a:spcAft>
              <a:defRPr/>
            </a:pPr>
            <a:r>
              <a:rPr lang="en-GB" sz="1000" i="1" dirty="0">
                <a:latin typeface="Calibri"/>
                <a:cs typeface="Arial" charset="0"/>
              </a:rPr>
              <a:t>Behrens GMN, Lancet Infectious Diseases 2025, published online 1 Dec 2025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re 28">
            <a:extLst>
              <a:ext uri="{FF2B5EF4-FFF2-40B4-BE49-F238E27FC236}">
                <a16:creationId xmlns:a16="http://schemas.microsoft.com/office/drawing/2014/main" id="{685C02F9-C285-075B-55C5-FFABA01DCDF1}"/>
              </a:ext>
            </a:extLst>
          </p:cNvPr>
          <p:cNvSpPr>
            <a:spLocks noGrp="1"/>
          </p:cNvSpPr>
          <p:nvPr>
            <p:ph type="title"/>
          </p:nvPr>
        </p:nvSpPr>
        <p:spPr>
          <a:xfrm>
            <a:off x="609600" y="0"/>
            <a:ext cx="8466034" cy="1491539"/>
          </a:xfrm>
        </p:spPr>
        <p:txBody>
          <a:bodyPr>
            <a:normAutofit fontScale="90000"/>
          </a:bodyPr>
          <a:lstStyle/>
          <a:p>
            <a:r>
              <a:rPr lang="en-US" dirty="0"/>
              <a:t>Planning for Success: Tasks for Moving Ahead With Effective Implementation of LA Injectable ART and </a:t>
            </a:r>
            <a:r>
              <a:rPr lang="en-US" dirty="0" err="1"/>
              <a:t>PrEP</a:t>
            </a:r>
            <a:endParaRPr lang="fr-FR" dirty="0"/>
          </a:p>
        </p:txBody>
      </p:sp>
      <p:cxnSp>
        <p:nvCxnSpPr>
          <p:cNvPr id="3" name="Straight Connector 8">
            <a:extLst>
              <a:ext uri="{FF2B5EF4-FFF2-40B4-BE49-F238E27FC236}">
                <a16:creationId xmlns:a16="http://schemas.microsoft.com/office/drawing/2014/main" id="{DA8B31B4-D1EB-49CE-98C9-C8B29AE8CA7C}"/>
              </a:ext>
            </a:extLst>
          </p:cNvPr>
          <p:cNvCxnSpPr>
            <a:cxnSpLocks/>
          </p:cNvCxnSpPr>
          <p:nvPr/>
        </p:nvCxnSpPr>
        <p:spPr bwMode="auto">
          <a:xfrm>
            <a:off x="4083383" y="4244276"/>
            <a:ext cx="1038358" cy="0"/>
          </a:xfrm>
          <a:prstGeom prst="line">
            <a:avLst/>
          </a:prstGeom>
          <a:noFill/>
          <a:ln w="28575" cap="flat" cmpd="sng" algn="ctr">
            <a:solidFill>
              <a:schemeClr val="bg1"/>
            </a:solidFill>
            <a:prstDash val="solid"/>
            <a:round/>
            <a:headEnd type="none" w="med" len="med"/>
            <a:tailEnd type="none" w="med" len="med"/>
          </a:ln>
          <a:effectLst/>
        </p:spPr>
      </p:cxnSp>
      <p:cxnSp>
        <p:nvCxnSpPr>
          <p:cNvPr id="6" name="Straight Connector 6">
            <a:extLst>
              <a:ext uri="{FF2B5EF4-FFF2-40B4-BE49-F238E27FC236}">
                <a16:creationId xmlns:a16="http://schemas.microsoft.com/office/drawing/2014/main" id="{C6319672-55AA-45DE-8DF0-9D5FBCE51505}"/>
              </a:ext>
            </a:extLst>
          </p:cNvPr>
          <p:cNvCxnSpPr>
            <a:cxnSpLocks/>
          </p:cNvCxnSpPr>
          <p:nvPr/>
        </p:nvCxnSpPr>
        <p:spPr bwMode="auto">
          <a:xfrm flipV="1">
            <a:off x="3593987" y="2904483"/>
            <a:ext cx="1201522" cy="366085"/>
          </a:xfrm>
          <a:prstGeom prst="line">
            <a:avLst/>
          </a:prstGeom>
          <a:noFill/>
          <a:ln w="28575" cap="flat" cmpd="sng" algn="ctr">
            <a:solidFill>
              <a:schemeClr val="bg1"/>
            </a:solidFill>
            <a:prstDash val="solid"/>
            <a:round/>
            <a:headEnd type="none" w="med" len="med"/>
            <a:tailEnd type="none" w="med" len="med"/>
          </a:ln>
          <a:effectLst/>
        </p:spPr>
      </p:cxnSp>
      <p:sp>
        <p:nvSpPr>
          <p:cNvPr id="18" name="Oval 3">
            <a:extLst>
              <a:ext uri="{FF2B5EF4-FFF2-40B4-BE49-F238E27FC236}">
                <a16:creationId xmlns:a16="http://schemas.microsoft.com/office/drawing/2014/main" id="{ECACC8A1-AE34-4ABD-B68B-624C91358E17}"/>
              </a:ext>
            </a:extLst>
          </p:cNvPr>
          <p:cNvSpPr/>
          <p:nvPr/>
        </p:nvSpPr>
        <p:spPr bwMode="auto">
          <a:xfrm>
            <a:off x="395471" y="2821759"/>
            <a:ext cx="4013206" cy="2845034"/>
          </a:xfrm>
          <a:prstGeom prst="ellipse">
            <a:avLst/>
          </a:prstGeom>
          <a:solidFill>
            <a:schemeClr val="accent1"/>
          </a:solidFill>
          <a:ln w="0">
            <a:noFill/>
            <a:miter lim="800000"/>
            <a:headEnd/>
            <a:tailEnd/>
          </a:ln>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GOAL: New Treatment Reaches Appropriate Patients and Improves Health/Quality Of Life Outcomes</a:t>
            </a:r>
          </a:p>
        </p:txBody>
      </p:sp>
      <p:sp>
        <p:nvSpPr>
          <p:cNvPr id="19" name="Rectangle: Rounded Corners 4">
            <a:extLst>
              <a:ext uri="{FF2B5EF4-FFF2-40B4-BE49-F238E27FC236}">
                <a16:creationId xmlns:a16="http://schemas.microsoft.com/office/drawing/2014/main" id="{B4A48CBA-2A7C-41F2-8075-23D5976D46E8}"/>
              </a:ext>
            </a:extLst>
          </p:cNvPr>
          <p:cNvSpPr/>
          <p:nvPr/>
        </p:nvSpPr>
        <p:spPr bwMode="auto">
          <a:xfrm>
            <a:off x="4687441" y="2024124"/>
            <a:ext cx="3108960" cy="1371600"/>
          </a:xfrm>
          <a:prstGeom prst="roundRect">
            <a:avLst/>
          </a:prstGeom>
          <a:solidFill>
            <a:schemeClr val="accent3"/>
          </a:solidFill>
          <a:ln w="0">
            <a:no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Providers Have Comprehensive Understanding of New Paradigm</a:t>
            </a:r>
          </a:p>
        </p:txBody>
      </p:sp>
      <p:sp>
        <p:nvSpPr>
          <p:cNvPr id="20" name="Rectangle: Rounded Corners 7">
            <a:extLst>
              <a:ext uri="{FF2B5EF4-FFF2-40B4-BE49-F238E27FC236}">
                <a16:creationId xmlns:a16="http://schemas.microsoft.com/office/drawing/2014/main" id="{D0B36EB7-9CB2-4244-893D-37AAB8F185E9}"/>
              </a:ext>
            </a:extLst>
          </p:cNvPr>
          <p:cNvSpPr/>
          <p:nvPr/>
        </p:nvSpPr>
        <p:spPr bwMode="auto">
          <a:xfrm>
            <a:off x="4687441" y="3558476"/>
            <a:ext cx="3108960" cy="1371600"/>
          </a:xfrm>
          <a:prstGeom prst="roundRect">
            <a:avLst/>
          </a:prstGeom>
          <a:solidFill>
            <a:schemeClr val="accent4"/>
          </a:solidFill>
          <a:ln w="0">
            <a:no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Health Systems Provide Logistical Support and Resources for Effective Delivery of New Paradigm</a:t>
            </a:r>
          </a:p>
        </p:txBody>
      </p:sp>
      <p:cxnSp>
        <p:nvCxnSpPr>
          <p:cNvPr id="21" name="Straight Connector 11">
            <a:extLst>
              <a:ext uri="{FF2B5EF4-FFF2-40B4-BE49-F238E27FC236}">
                <a16:creationId xmlns:a16="http://schemas.microsoft.com/office/drawing/2014/main" id="{B6AE61F0-69AF-4AD3-A9FF-8E3EDBC218AE}"/>
              </a:ext>
            </a:extLst>
          </p:cNvPr>
          <p:cNvCxnSpPr>
            <a:cxnSpLocks/>
          </p:cNvCxnSpPr>
          <p:nvPr/>
        </p:nvCxnSpPr>
        <p:spPr bwMode="auto">
          <a:xfrm>
            <a:off x="3678074" y="5342883"/>
            <a:ext cx="1117435" cy="566025"/>
          </a:xfrm>
          <a:prstGeom prst="line">
            <a:avLst/>
          </a:prstGeom>
          <a:noFill/>
          <a:ln w="28575" cap="flat" cmpd="sng" algn="ctr">
            <a:solidFill>
              <a:schemeClr val="bg1"/>
            </a:solidFill>
            <a:prstDash val="solid"/>
            <a:round/>
            <a:headEnd type="none" w="med" len="med"/>
            <a:tailEnd type="none" w="med" len="med"/>
          </a:ln>
          <a:effectLst/>
        </p:spPr>
      </p:cxnSp>
      <p:sp>
        <p:nvSpPr>
          <p:cNvPr id="22" name="Rectangle: Rounded Corners 13">
            <a:extLst>
              <a:ext uri="{FF2B5EF4-FFF2-40B4-BE49-F238E27FC236}">
                <a16:creationId xmlns:a16="http://schemas.microsoft.com/office/drawing/2014/main" id="{8D5406E9-4B83-472F-91FA-D1670F8F5908}"/>
              </a:ext>
            </a:extLst>
          </p:cNvPr>
          <p:cNvSpPr/>
          <p:nvPr/>
        </p:nvSpPr>
        <p:spPr bwMode="auto">
          <a:xfrm>
            <a:off x="4687441" y="5105067"/>
            <a:ext cx="3108960" cy="1371600"/>
          </a:xfrm>
          <a:prstGeom prst="roundRect">
            <a:avLst/>
          </a:prstGeom>
          <a:solidFill>
            <a:schemeClr val="accent5"/>
          </a:solidFill>
          <a:ln w="0">
            <a:no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Providers Identify and Counsel Appropriate Patients on New Paradigm</a:t>
            </a:r>
          </a:p>
        </p:txBody>
      </p:sp>
      <p:sp>
        <p:nvSpPr>
          <p:cNvPr id="23" name="TextBox 9">
            <a:extLst>
              <a:ext uri="{FF2B5EF4-FFF2-40B4-BE49-F238E27FC236}">
                <a16:creationId xmlns:a16="http://schemas.microsoft.com/office/drawing/2014/main" id="{4D38BFAB-8050-4014-A92F-5E815126B014}"/>
              </a:ext>
            </a:extLst>
          </p:cNvPr>
          <p:cNvSpPr txBox="1"/>
          <p:nvPr/>
        </p:nvSpPr>
        <p:spPr bwMode="auto">
          <a:xfrm>
            <a:off x="7796401" y="1976875"/>
            <a:ext cx="32658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Requires overcoming inertia to change/add to long-established successful paradigms so that </a:t>
            </a:r>
            <a:r>
              <a:rPr kumimoji="0" lang="en-US" sz="1800" b="1"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patients can make the choice</a:t>
            </a:r>
          </a:p>
        </p:txBody>
      </p:sp>
      <p:sp>
        <p:nvSpPr>
          <p:cNvPr id="24" name="Rectangle: Rounded Corners 10">
            <a:extLst>
              <a:ext uri="{FF2B5EF4-FFF2-40B4-BE49-F238E27FC236}">
                <a16:creationId xmlns:a16="http://schemas.microsoft.com/office/drawing/2014/main" id="{3873718E-88BD-4062-A4D4-16D8A389AE14}"/>
              </a:ext>
            </a:extLst>
          </p:cNvPr>
          <p:cNvSpPr/>
          <p:nvPr/>
        </p:nvSpPr>
        <p:spPr bwMode="auto">
          <a:xfrm>
            <a:off x="4686452" y="2024123"/>
            <a:ext cx="6481426" cy="1359361"/>
          </a:xfrm>
          <a:prstGeom prst="roundRect">
            <a:avLst/>
          </a:prstGeom>
          <a:noFill/>
          <a:ln w="28575">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25" name="Rectangle: Rounded Corners 12">
            <a:extLst>
              <a:ext uri="{FF2B5EF4-FFF2-40B4-BE49-F238E27FC236}">
                <a16:creationId xmlns:a16="http://schemas.microsoft.com/office/drawing/2014/main" id="{EC4747E0-0530-48BA-A7C9-AC8B487F8F05}"/>
              </a:ext>
            </a:extLst>
          </p:cNvPr>
          <p:cNvSpPr/>
          <p:nvPr/>
        </p:nvSpPr>
        <p:spPr bwMode="auto">
          <a:xfrm>
            <a:off x="4686452" y="3550921"/>
            <a:ext cx="6481426" cy="1359361"/>
          </a:xfrm>
          <a:prstGeom prst="roundRect">
            <a:avLst/>
          </a:prstGeom>
          <a:noFill/>
          <a:ln w="28575">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26" name="TextBox 14">
            <a:extLst>
              <a:ext uri="{FF2B5EF4-FFF2-40B4-BE49-F238E27FC236}">
                <a16:creationId xmlns:a16="http://schemas.microsoft.com/office/drawing/2014/main" id="{A43E1A3E-4A53-46F8-A9AB-7304866A676E}"/>
              </a:ext>
            </a:extLst>
          </p:cNvPr>
          <p:cNvSpPr txBox="1"/>
          <p:nvPr/>
        </p:nvSpPr>
        <p:spPr bwMode="auto">
          <a:xfrm>
            <a:off x="7796401" y="3562396"/>
            <a:ext cx="33714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Clinic staffing/scheduling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Injection training and drug storage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Patient transportation access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Appointment reminders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Oral bridging</a:t>
            </a:r>
          </a:p>
        </p:txBody>
      </p:sp>
      <p:sp>
        <p:nvSpPr>
          <p:cNvPr id="27" name="Rectangle: Rounded Corners 15">
            <a:extLst>
              <a:ext uri="{FF2B5EF4-FFF2-40B4-BE49-F238E27FC236}">
                <a16:creationId xmlns:a16="http://schemas.microsoft.com/office/drawing/2014/main" id="{2A520BAD-E335-4033-BB61-D8279544602C}"/>
              </a:ext>
            </a:extLst>
          </p:cNvPr>
          <p:cNvSpPr/>
          <p:nvPr/>
        </p:nvSpPr>
        <p:spPr bwMode="auto">
          <a:xfrm>
            <a:off x="4686452" y="5111275"/>
            <a:ext cx="6481426" cy="1359361"/>
          </a:xfrm>
          <a:prstGeom prst="roundRect">
            <a:avLst/>
          </a:prstGeom>
          <a:noFill/>
          <a:ln w="28575">
            <a:solidFill>
              <a:schemeClr val="accent5"/>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28" name="TextBox 16">
            <a:extLst>
              <a:ext uri="{FF2B5EF4-FFF2-40B4-BE49-F238E27FC236}">
                <a16:creationId xmlns:a16="http://schemas.microsoft.com/office/drawing/2014/main" id="{A2D48620-324D-4306-91DE-D3E8071E701E}"/>
              </a:ext>
            </a:extLst>
          </p:cNvPr>
          <p:cNvSpPr txBox="1"/>
          <p:nvPr/>
        </p:nvSpPr>
        <p:spPr bwMode="auto">
          <a:xfrm>
            <a:off x="7796401" y="5135051"/>
            <a:ext cx="32658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Patient interest and eligibility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Education on safety, efficacy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Education on clinic visits/ monitoring frequency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Contingency for missed doses</a:t>
            </a:r>
          </a:p>
        </p:txBody>
      </p:sp>
      <p:sp>
        <p:nvSpPr>
          <p:cNvPr id="2" name="ZoneTexte 1">
            <a:extLst>
              <a:ext uri="{FF2B5EF4-FFF2-40B4-BE49-F238E27FC236}">
                <a16:creationId xmlns:a16="http://schemas.microsoft.com/office/drawing/2014/main" id="{E31B5397-4C2D-01E3-3F39-042C3F366F2F}"/>
              </a:ext>
            </a:extLst>
          </p:cNvPr>
          <p:cNvSpPr txBox="1"/>
          <p:nvPr/>
        </p:nvSpPr>
        <p:spPr>
          <a:xfrm>
            <a:off x="11582400" y="184956"/>
            <a:ext cx="442750" cy="400110"/>
          </a:xfrm>
          <a:prstGeom prst="rect">
            <a:avLst/>
          </a:prstGeom>
          <a:noFill/>
        </p:spPr>
        <p:txBody>
          <a:bodyPr wrap="none" rtlCol="0">
            <a:spAutoFit/>
          </a:bodyPr>
          <a:lstStyle/>
          <a:p>
            <a:pPr algn="l"/>
            <a:r>
              <a:rPr lang="fr-FR" sz="2000" dirty="0"/>
              <a:t>FR</a:t>
            </a:r>
          </a:p>
        </p:txBody>
      </p:sp>
    </p:spTree>
    <p:extLst>
      <p:ext uri="{BB962C8B-B14F-4D97-AF65-F5344CB8AC3E}">
        <p14:creationId xmlns:p14="http://schemas.microsoft.com/office/powerpoint/2010/main" val="89178655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4A9B-1F99-72B9-7FC8-8FF5DD2AAF21}"/>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DC566044-10E0-6025-97C6-8E3F2254B98E}"/>
              </a:ext>
            </a:extLst>
          </p:cNvPr>
          <p:cNvSpPr txBox="1"/>
          <p:nvPr/>
        </p:nvSpPr>
        <p:spPr>
          <a:xfrm>
            <a:off x="9544958" y="4596660"/>
            <a:ext cx="1826260" cy="23876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Calibri"/>
                <a:ea typeface="+mn-ea"/>
                <a:cs typeface="Calibri"/>
              </a:rPr>
              <a:t>*no</a:t>
            </a:r>
            <a:r>
              <a:rPr kumimoji="0" sz="1400" b="0" i="0" u="none" strike="noStrike" kern="1200" cap="none" spc="15" normalizeH="0" baseline="0" noProof="0" dirty="0">
                <a:ln>
                  <a:noFill/>
                </a:ln>
                <a:solidFill>
                  <a:srgbClr val="000000"/>
                </a:solidFill>
                <a:effectLst/>
                <a:uLnTx/>
                <a:uFillTx/>
                <a:latin typeface="Calibri"/>
                <a:ea typeface="+mn-ea"/>
                <a:cs typeface="Calibri"/>
              </a:rPr>
              <a:t> </a:t>
            </a:r>
            <a:r>
              <a:rPr kumimoji="0" sz="1400" b="0" i="0" u="none" strike="noStrike" kern="1200" cap="none" spc="0" normalizeH="0" baseline="0" noProof="0" dirty="0">
                <a:ln>
                  <a:noFill/>
                </a:ln>
                <a:solidFill>
                  <a:srgbClr val="000000"/>
                </a:solidFill>
                <a:effectLst/>
                <a:uLnTx/>
                <a:uFillTx/>
                <a:latin typeface="Calibri"/>
                <a:ea typeface="+mn-ea"/>
                <a:cs typeface="Calibri"/>
              </a:rPr>
              <a:t>active</a:t>
            </a:r>
            <a:r>
              <a:rPr kumimoji="0" sz="1400" b="0" i="0" u="none" strike="noStrike" kern="1200" cap="none" spc="15" normalizeH="0" baseline="0" noProof="0" dirty="0">
                <a:ln>
                  <a:noFill/>
                </a:ln>
                <a:solidFill>
                  <a:srgbClr val="000000"/>
                </a:solidFill>
                <a:effectLst/>
                <a:uLnTx/>
                <a:uFillTx/>
                <a:latin typeface="Calibri"/>
                <a:ea typeface="+mn-ea"/>
                <a:cs typeface="Calibri"/>
              </a:rPr>
              <a:t> </a:t>
            </a:r>
            <a:r>
              <a:rPr kumimoji="0" sz="1400" b="0" i="0" u="none" strike="noStrike" kern="1200" cap="none" spc="0" normalizeH="0" baseline="0" noProof="0" dirty="0">
                <a:ln>
                  <a:noFill/>
                </a:ln>
                <a:solidFill>
                  <a:srgbClr val="000000"/>
                </a:solidFill>
                <a:effectLst/>
                <a:uLnTx/>
                <a:uFillTx/>
                <a:latin typeface="Calibri"/>
                <a:ea typeface="+mn-ea"/>
                <a:cs typeface="Calibri"/>
              </a:rPr>
              <a:t>HBV</a:t>
            </a:r>
            <a:r>
              <a:rPr kumimoji="0" sz="1400" b="0" i="0" u="none" strike="noStrike" kern="1200" cap="none" spc="15" normalizeH="0" baseline="0" noProof="0" dirty="0">
                <a:ln>
                  <a:noFill/>
                </a:ln>
                <a:solidFill>
                  <a:srgbClr val="000000"/>
                </a:solidFill>
                <a:effectLst/>
                <a:uLnTx/>
                <a:uFillTx/>
                <a:latin typeface="Calibri"/>
                <a:ea typeface="+mn-ea"/>
                <a:cs typeface="Calibri"/>
              </a:rPr>
              <a:t> </a:t>
            </a:r>
            <a:r>
              <a:rPr kumimoji="0" sz="1400" b="0" i="0" u="none" strike="noStrike" kern="1200" cap="none" spc="-10" normalizeH="0" baseline="0" noProof="0" dirty="0">
                <a:ln>
                  <a:noFill/>
                </a:ln>
                <a:solidFill>
                  <a:srgbClr val="000000"/>
                </a:solidFill>
                <a:effectLst/>
                <a:uLnTx/>
                <a:uFillTx/>
                <a:latin typeface="Calibri"/>
                <a:ea typeface="+mn-ea"/>
                <a:cs typeface="Calibri"/>
              </a:rPr>
              <a:t>infection</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22" name="object 3">
            <a:extLst>
              <a:ext uri="{FF2B5EF4-FFF2-40B4-BE49-F238E27FC236}">
                <a16:creationId xmlns:a16="http://schemas.microsoft.com/office/drawing/2014/main" id="{72396B57-8725-DC72-B2F1-6C9CB95C465D}"/>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5596" y="2050012"/>
            <a:ext cx="1575622" cy="506486"/>
          </a:xfrm>
          <a:prstGeom prst="rect">
            <a:avLst/>
          </a:prstGeom>
        </p:spPr>
      </p:pic>
      <p:sp>
        <p:nvSpPr>
          <p:cNvPr id="3" name="ZoneTexte 2">
            <a:extLst>
              <a:ext uri="{FF2B5EF4-FFF2-40B4-BE49-F238E27FC236}">
                <a16:creationId xmlns:a16="http://schemas.microsoft.com/office/drawing/2014/main" id="{17680A83-30D3-637F-A596-C9ACC9036DE9}"/>
              </a:ext>
            </a:extLst>
          </p:cNvPr>
          <p:cNvSpPr txBox="1"/>
          <p:nvPr/>
        </p:nvSpPr>
        <p:spPr>
          <a:xfrm>
            <a:off x="1468341" y="6506420"/>
            <a:ext cx="10708691" cy="246221"/>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CH" sz="1000" b="0" i="1" u="none" strike="noStrike" kern="1200" cap="none" spc="0" normalizeH="0" baseline="0" noProof="0" dirty="0">
                <a:ln>
                  <a:noFill/>
                </a:ln>
                <a:solidFill>
                  <a:srgbClr val="000000"/>
                </a:solidFill>
                <a:effectLst/>
                <a:uLnTx/>
                <a:uFillTx/>
                <a:latin typeface="+mj-lt"/>
                <a:ea typeface="+mn-ea"/>
                <a:cs typeface="+mn-cs"/>
              </a:rPr>
              <a:t>The </a:t>
            </a:r>
            <a:r>
              <a:rPr kumimoji="0" lang="fr-CH" sz="1000" b="0" i="1" u="none" strike="noStrike" kern="1200" cap="none" spc="0" normalizeH="0" baseline="0" noProof="0" dirty="0" err="1">
                <a:ln>
                  <a:noFill/>
                </a:ln>
                <a:solidFill>
                  <a:srgbClr val="000000"/>
                </a:solidFill>
                <a:effectLst/>
                <a:uLnTx/>
                <a:uFillTx/>
                <a:latin typeface="+mj-lt"/>
                <a:ea typeface="+mn-ea"/>
                <a:cs typeface="+mn-cs"/>
              </a:rPr>
              <a:t>Medicines</a:t>
            </a:r>
            <a:r>
              <a:rPr kumimoji="0" lang="fr-CH" sz="1000" b="0" i="1" u="none" strike="noStrike" kern="1200" cap="none" spc="0" normalizeH="0" baseline="0" noProof="0" dirty="0">
                <a:ln>
                  <a:noFill/>
                </a:ln>
                <a:solidFill>
                  <a:srgbClr val="000000"/>
                </a:solidFill>
                <a:effectLst/>
                <a:uLnTx/>
                <a:uFillTx/>
                <a:latin typeface="+mj-lt"/>
                <a:ea typeface="+mn-ea"/>
                <a:cs typeface="+mn-cs"/>
              </a:rPr>
              <a:t> Patent Pool (MPP) and </a:t>
            </a:r>
            <a:r>
              <a:rPr kumimoji="0" lang="fr-CH" sz="1000" b="0" i="1" u="none" strike="noStrike" kern="1200" cap="none" spc="0" normalizeH="0" baseline="0" noProof="0" dirty="0" err="1">
                <a:ln>
                  <a:noFill/>
                </a:ln>
                <a:solidFill>
                  <a:srgbClr val="000000"/>
                </a:solidFill>
                <a:effectLst/>
                <a:uLnTx/>
                <a:uFillTx/>
                <a:latin typeface="+mj-lt"/>
                <a:ea typeface="+mn-ea"/>
                <a:cs typeface="+mn-cs"/>
              </a:rPr>
              <a:t>ViiV</a:t>
            </a:r>
            <a:r>
              <a:rPr kumimoji="0" lang="fr-CH" sz="1000" b="0" i="1" u="none" strike="noStrike" kern="1200" cap="none" spc="0" normalizeH="0" baseline="0" noProof="0" dirty="0">
                <a:ln>
                  <a:noFill/>
                </a:ln>
                <a:solidFill>
                  <a:srgbClr val="000000"/>
                </a:solidFill>
                <a:effectLst/>
                <a:uLnTx/>
                <a:uFillTx/>
                <a:latin typeface="+mj-lt"/>
                <a:ea typeface="+mn-ea"/>
                <a:cs typeface="+mn-cs"/>
              </a:rPr>
              <a:t> Healthcare </a:t>
            </a:r>
            <a:r>
              <a:rPr kumimoji="0" lang="fr-CH" sz="1000" b="0" i="1" u="none" strike="noStrike" kern="1200" cap="none" spc="0" normalizeH="0" baseline="0" noProof="0" dirty="0" err="1">
                <a:ln>
                  <a:noFill/>
                </a:ln>
                <a:solidFill>
                  <a:srgbClr val="000000"/>
                </a:solidFill>
                <a:effectLst/>
                <a:uLnTx/>
                <a:uFillTx/>
                <a:latin typeface="+mj-lt"/>
                <a:ea typeface="+mn-ea"/>
                <a:cs typeface="+mn-cs"/>
              </a:rPr>
              <a:t>announced</a:t>
            </a:r>
            <a:r>
              <a:rPr kumimoji="0" lang="fr-CH" sz="1000" b="0" i="1" u="none" strike="noStrike" kern="1200" cap="none" spc="0" normalizeH="0" baseline="0" noProof="0" dirty="0">
                <a:ln>
                  <a:noFill/>
                </a:ln>
                <a:solidFill>
                  <a:srgbClr val="000000"/>
                </a:solidFill>
                <a:effectLst/>
                <a:uLnTx/>
                <a:uFillTx/>
                <a:latin typeface="+mj-lt"/>
                <a:ea typeface="+mn-ea"/>
                <a:cs typeface="+mn-cs"/>
              </a:rPr>
              <a:t> a </a:t>
            </a:r>
            <a:r>
              <a:rPr kumimoji="0" lang="fr-CH" sz="1000" b="0" i="1" u="none" strike="noStrike" kern="1200" cap="none" spc="0" normalizeH="0" baseline="0" noProof="0" dirty="0" err="1">
                <a:ln>
                  <a:noFill/>
                </a:ln>
                <a:solidFill>
                  <a:srgbClr val="000000"/>
                </a:solidFill>
                <a:effectLst/>
                <a:uLnTx/>
                <a:uFillTx/>
                <a:latin typeface="+mj-lt"/>
                <a:ea typeface="+mn-ea"/>
                <a:cs typeface="+mn-cs"/>
              </a:rPr>
              <a:t>licensing</a:t>
            </a:r>
            <a:r>
              <a:rPr kumimoji="0" lang="fr-CH" sz="1000" b="0" i="1" u="none" strike="noStrike" kern="1200" cap="none" spc="0" normalizeH="0" baseline="0" noProof="0" dirty="0">
                <a:ln>
                  <a:noFill/>
                </a:ln>
                <a:solidFill>
                  <a:srgbClr val="000000"/>
                </a:solidFill>
                <a:effectLst/>
                <a:uLnTx/>
                <a:uFillTx/>
                <a:latin typeface="+mj-lt"/>
                <a:ea typeface="+mn-ea"/>
                <a:cs typeface="+mn-cs"/>
              </a:rPr>
              <a:t> agreement to </a:t>
            </a:r>
            <a:r>
              <a:rPr kumimoji="0" lang="fr-CH" sz="1000" b="0" i="1" u="none" strike="noStrike" kern="1200" cap="none" spc="0" normalizeH="0" baseline="0" noProof="0" dirty="0" err="1">
                <a:ln>
                  <a:noFill/>
                </a:ln>
                <a:solidFill>
                  <a:srgbClr val="000000"/>
                </a:solidFill>
                <a:effectLst/>
                <a:uLnTx/>
                <a:uFillTx/>
                <a:latin typeface="+mj-lt"/>
                <a:ea typeface="+mn-ea"/>
                <a:cs typeface="+mn-cs"/>
              </a:rPr>
              <a:t>allow</a:t>
            </a:r>
            <a:r>
              <a:rPr kumimoji="0" lang="fr-CH" sz="1000" b="0" i="1" u="none" strike="noStrike" kern="1200" cap="none" spc="0" normalizeH="0" baseline="0" noProof="0" dirty="0">
                <a:ln>
                  <a:noFill/>
                </a:ln>
                <a:solidFill>
                  <a:srgbClr val="000000"/>
                </a:solidFill>
                <a:effectLst/>
                <a:uLnTx/>
                <a:uFillTx/>
                <a:latin typeface="+mj-lt"/>
                <a:ea typeface="+mn-ea"/>
                <a:cs typeface="+mn-cs"/>
              </a:rPr>
              <a:t> </a:t>
            </a:r>
            <a:r>
              <a:rPr kumimoji="0" lang="fr-CH" sz="1000" b="0" i="1" u="none" strike="noStrike" kern="1200" cap="none" spc="0" normalizeH="0" baseline="0" noProof="0" dirty="0" err="1">
                <a:ln>
                  <a:noFill/>
                </a:ln>
                <a:solidFill>
                  <a:srgbClr val="000000"/>
                </a:solidFill>
                <a:effectLst/>
                <a:uLnTx/>
                <a:uFillTx/>
                <a:latin typeface="+mj-lt"/>
                <a:ea typeface="+mn-ea"/>
                <a:cs typeface="+mn-cs"/>
              </a:rPr>
              <a:t>generic</a:t>
            </a:r>
            <a:r>
              <a:rPr kumimoji="0" lang="fr-CH" sz="1000" b="0" i="1" u="none" strike="noStrike" kern="1200" cap="none" spc="0" normalizeH="0" baseline="0" noProof="0" dirty="0">
                <a:ln>
                  <a:noFill/>
                </a:ln>
                <a:solidFill>
                  <a:srgbClr val="000000"/>
                </a:solidFill>
                <a:effectLst/>
                <a:uLnTx/>
                <a:uFillTx/>
                <a:latin typeface="+mj-lt"/>
                <a:ea typeface="+mn-ea"/>
                <a:cs typeface="+mn-cs"/>
              </a:rPr>
              <a:t> production of CAB-LA for HIV </a:t>
            </a:r>
            <a:r>
              <a:rPr kumimoji="0" lang="fr-CH" sz="1000" b="0" i="1" u="none" strike="noStrike" kern="1200" cap="none" spc="0" normalizeH="0" baseline="0" noProof="0" dirty="0" err="1">
                <a:ln>
                  <a:noFill/>
                </a:ln>
                <a:solidFill>
                  <a:srgbClr val="000000"/>
                </a:solidFill>
                <a:effectLst/>
                <a:uLnTx/>
                <a:uFillTx/>
                <a:latin typeface="+mj-lt"/>
                <a:ea typeface="+mn-ea"/>
                <a:cs typeface="+mn-cs"/>
              </a:rPr>
              <a:t>treatment</a:t>
            </a:r>
            <a:r>
              <a:rPr kumimoji="0" lang="fr-CH" sz="1000" b="0" i="1" u="none" strike="noStrike" kern="1200" cap="none" spc="0" normalizeH="0" baseline="0" noProof="0" dirty="0">
                <a:ln>
                  <a:noFill/>
                </a:ln>
                <a:solidFill>
                  <a:srgbClr val="000000"/>
                </a:solidFill>
                <a:effectLst/>
                <a:uLnTx/>
                <a:uFillTx/>
                <a:latin typeface="+mj-lt"/>
                <a:ea typeface="+mn-ea"/>
                <a:cs typeface="+mn-cs"/>
              </a:rPr>
              <a:t> for use in combination </a:t>
            </a:r>
            <a:r>
              <a:rPr kumimoji="0" lang="fr-CH" sz="1000" b="0" i="1" u="none" strike="noStrike" kern="1200" cap="none" spc="0" normalizeH="0" baseline="0" noProof="0" dirty="0" err="1">
                <a:ln>
                  <a:noFill/>
                </a:ln>
                <a:solidFill>
                  <a:srgbClr val="000000"/>
                </a:solidFill>
                <a:effectLst/>
                <a:uLnTx/>
                <a:uFillTx/>
                <a:latin typeface="+mj-lt"/>
                <a:ea typeface="+mn-ea"/>
                <a:cs typeface="+mn-cs"/>
              </a:rPr>
              <a:t>with</a:t>
            </a:r>
            <a:r>
              <a:rPr kumimoji="0" lang="fr-CH" sz="1000" b="0" i="1" u="none" strike="noStrike" kern="1200" cap="none" spc="0" normalizeH="0" baseline="0" noProof="0" dirty="0">
                <a:ln>
                  <a:noFill/>
                </a:ln>
                <a:solidFill>
                  <a:srgbClr val="000000"/>
                </a:solidFill>
                <a:effectLst/>
                <a:uLnTx/>
                <a:uFillTx/>
                <a:latin typeface="+mj-lt"/>
                <a:ea typeface="+mn-ea"/>
                <a:cs typeface="+mn-cs"/>
              </a:rPr>
              <a:t> </a:t>
            </a:r>
            <a:r>
              <a:rPr kumimoji="0" lang="fr-CH" sz="1000" b="0" i="1" u="none" strike="noStrike" kern="1200" cap="none" spc="0" normalizeH="0" baseline="0" noProof="0" dirty="0" err="1">
                <a:ln>
                  <a:noFill/>
                </a:ln>
                <a:solidFill>
                  <a:srgbClr val="000000"/>
                </a:solidFill>
                <a:effectLst/>
                <a:uLnTx/>
                <a:uFillTx/>
                <a:latin typeface="+mj-lt"/>
                <a:ea typeface="+mn-ea"/>
                <a:cs typeface="+mn-cs"/>
              </a:rPr>
              <a:t>rilpivirine</a:t>
            </a:r>
            <a:r>
              <a:rPr kumimoji="0" lang="fr-CH" sz="1000" b="0" i="1" u="none" strike="noStrike" kern="1200" cap="none" spc="0" normalizeH="0" baseline="0" noProof="0" dirty="0">
                <a:ln>
                  <a:noFill/>
                </a:ln>
                <a:solidFill>
                  <a:srgbClr val="000000"/>
                </a:solidFill>
                <a:effectLst/>
                <a:uLnTx/>
                <a:uFillTx/>
                <a:latin typeface="+mj-lt"/>
                <a:ea typeface="+mn-ea"/>
                <a:cs typeface="+mn-cs"/>
              </a:rPr>
              <a:t> in 133 countries</a:t>
            </a:r>
            <a:endParaRPr kumimoji="0" lang="fr-FR" sz="1000" b="0" i="1" u="none" strike="noStrike" kern="1200" cap="none" spc="0" normalizeH="0" baseline="0" noProof="0" dirty="0">
              <a:ln>
                <a:noFill/>
              </a:ln>
              <a:solidFill>
                <a:srgbClr val="000000"/>
              </a:solidFill>
              <a:effectLst/>
              <a:uLnTx/>
              <a:uFillTx/>
              <a:latin typeface="+mj-lt"/>
              <a:ea typeface="+mn-ea"/>
              <a:cs typeface="+mn-cs"/>
            </a:endParaRPr>
          </a:p>
        </p:txBody>
      </p:sp>
      <p:sp>
        <p:nvSpPr>
          <p:cNvPr id="2" name="Titre 1">
            <a:extLst>
              <a:ext uri="{FF2B5EF4-FFF2-40B4-BE49-F238E27FC236}">
                <a16:creationId xmlns:a16="http://schemas.microsoft.com/office/drawing/2014/main" id="{10FC785F-AC1D-5DEA-70C1-BA39C10CD75F}"/>
              </a:ext>
            </a:extLst>
          </p:cNvPr>
          <p:cNvSpPr>
            <a:spLocks noGrp="1"/>
          </p:cNvSpPr>
          <p:nvPr>
            <p:ph type="title"/>
          </p:nvPr>
        </p:nvSpPr>
        <p:spPr>
          <a:xfrm>
            <a:off x="609600" y="0"/>
            <a:ext cx="8466034" cy="1491539"/>
          </a:xfrm>
        </p:spPr>
        <p:txBody>
          <a:bodyPr>
            <a:normAutofit/>
          </a:bodyPr>
          <a:lstStyle/>
          <a:p>
            <a:r>
              <a:rPr lang="es-MX" dirty="0"/>
              <a:t>HIV </a:t>
            </a:r>
            <a:r>
              <a:rPr lang="es-MX" dirty="0" err="1"/>
              <a:t>guidelines</a:t>
            </a:r>
            <a:r>
              <a:rPr lang="es-MX" dirty="0"/>
              <a:t> New LA </a:t>
            </a:r>
            <a:r>
              <a:rPr lang="es-MX" dirty="0" err="1"/>
              <a:t>Treatment</a:t>
            </a:r>
            <a:r>
              <a:rPr lang="es-MX" dirty="0"/>
              <a:t> </a:t>
            </a:r>
            <a:r>
              <a:rPr lang="es-MX" dirty="0" err="1"/>
              <a:t>Recommendations</a:t>
            </a:r>
            <a:endParaRPr lang="fr-FR" dirty="0"/>
          </a:p>
        </p:txBody>
      </p:sp>
      <p:graphicFrame>
        <p:nvGraphicFramePr>
          <p:cNvPr id="4" name="Tableau 3">
            <a:extLst>
              <a:ext uri="{FF2B5EF4-FFF2-40B4-BE49-F238E27FC236}">
                <a16:creationId xmlns:a16="http://schemas.microsoft.com/office/drawing/2014/main" id="{A7C0A97B-A373-B3AF-DCCE-7F075A6C1286}"/>
              </a:ext>
            </a:extLst>
          </p:cNvPr>
          <p:cNvGraphicFramePr>
            <a:graphicFrameLocks noGrp="1"/>
          </p:cNvGraphicFramePr>
          <p:nvPr>
            <p:extLst>
              <p:ext uri="{D42A27DB-BD31-4B8C-83A1-F6EECF244321}">
                <p14:modId xmlns:p14="http://schemas.microsoft.com/office/powerpoint/2010/main" val="1606505659"/>
              </p:ext>
            </p:extLst>
          </p:nvPr>
        </p:nvGraphicFramePr>
        <p:xfrm>
          <a:off x="884208" y="2991339"/>
          <a:ext cx="10423584" cy="1540120"/>
        </p:xfrm>
        <a:graphic>
          <a:graphicData uri="http://schemas.openxmlformats.org/drawingml/2006/table">
            <a:tbl>
              <a:tblPr firstRow="1" bandRow="1">
                <a:tableStyleId>{69012ECD-51FC-41F1-AA8D-1B2483CD663E}</a:tableStyleId>
              </a:tblPr>
              <a:tblGrid>
                <a:gridCol w="3474528">
                  <a:extLst>
                    <a:ext uri="{9D8B030D-6E8A-4147-A177-3AD203B41FA5}">
                      <a16:colId xmlns:a16="http://schemas.microsoft.com/office/drawing/2014/main" val="2678657852"/>
                    </a:ext>
                  </a:extLst>
                </a:gridCol>
                <a:gridCol w="3474528">
                  <a:extLst>
                    <a:ext uri="{9D8B030D-6E8A-4147-A177-3AD203B41FA5}">
                      <a16:colId xmlns:a16="http://schemas.microsoft.com/office/drawing/2014/main" val="884090792"/>
                    </a:ext>
                  </a:extLst>
                </a:gridCol>
                <a:gridCol w="3474528">
                  <a:extLst>
                    <a:ext uri="{9D8B030D-6E8A-4147-A177-3AD203B41FA5}">
                      <a16:colId xmlns:a16="http://schemas.microsoft.com/office/drawing/2014/main" val="2944437591"/>
                    </a:ext>
                  </a:extLst>
                </a:gridCol>
              </a:tblGrid>
              <a:tr h="370840">
                <a:tc>
                  <a:txBody>
                    <a:bodyPr/>
                    <a:lstStyle/>
                    <a:p>
                      <a:pPr marL="473709">
                        <a:lnSpc>
                          <a:spcPct val="100000"/>
                        </a:lnSpc>
                        <a:spcBef>
                          <a:spcPts val="380"/>
                        </a:spcBef>
                      </a:pPr>
                      <a:r>
                        <a:rPr sz="1800" b="1" spc="-10" dirty="0">
                          <a:solidFill>
                            <a:srgbClr val="FFFFFF"/>
                          </a:solidFill>
                          <a:latin typeface="Calibri" panose="020F0502020204030204" pitchFamily="34" charset="0"/>
                          <a:ea typeface="Verdana" panose="020B0604030504040204" pitchFamily="34" charset="0"/>
                          <a:cs typeface="Calibri" panose="020F0502020204030204" pitchFamily="34" charset="0"/>
                        </a:rPr>
                        <a:t>Treatment</a:t>
                      </a:r>
                      <a:endParaRPr sz="1800" dirty="0">
                        <a:latin typeface="Calibri" panose="020F0502020204030204" pitchFamily="34" charset="0"/>
                        <a:ea typeface="Verdana" panose="020B0604030504040204" pitchFamily="34" charset="0"/>
                        <a:cs typeface="Calibri" panose="020F0502020204030204" pitchFamily="34" charset="0"/>
                      </a:endParaRPr>
                    </a:p>
                  </a:txBody>
                  <a:tcPr marL="36000" marR="36000" marT="36000" marB="36000" anchor="ctr"/>
                </a:tc>
                <a:tc>
                  <a:txBody>
                    <a:bodyPr/>
                    <a:lstStyle/>
                    <a:p>
                      <a:pPr marL="22860" algn="ctr">
                        <a:lnSpc>
                          <a:spcPct val="100000"/>
                        </a:lnSpc>
                        <a:spcBef>
                          <a:spcPts val="380"/>
                        </a:spcBef>
                      </a:pPr>
                      <a:r>
                        <a:rPr sz="1800" b="1" dirty="0">
                          <a:solidFill>
                            <a:srgbClr val="FFFFFF"/>
                          </a:solidFill>
                          <a:latin typeface="Calibri" panose="020F0502020204030204" pitchFamily="34" charset="0"/>
                          <a:ea typeface="Verdana" panose="020B0604030504040204" pitchFamily="34" charset="0"/>
                          <a:cs typeface="Calibri" panose="020F0502020204030204" pitchFamily="34" charset="0"/>
                        </a:rPr>
                        <a:t>Previous</a:t>
                      </a:r>
                      <a:r>
                        <a:rPr sz="1800" b="1" spc="55" dirty="0">
                          <a:solidFill>
                            <a:srgbClr val="FFFFFF"/>
                          </a:solidFill>
                          <a:latin typeface="Calibri" panose="020F0502020204030204" pitchFamily="34" charset="0"/>
                          <a:ea typeface="Verdana" panose="020B0604030504040204" pitchFamily="34" charset="0"/>
                          <a:cs typeface="Calibri" panose="020F0502020204030204" pitchFamily="34" charset="0"/>
                        </a:rPr>
                        <a:t> </a:t>
                      </a:r>
                      <a:r>
                        <a:rPr sz="1800" b="1" spc="-10" dirty="0">
                          <a:solidFill>
                            <a:srgbClr val="FFFFFF"/>
                          </a:solidFill>
                          <a:latin typeface="Calibri" panose="020F0502020204030204" pitchFamily="34" charset="0"/>
                          <a:ea typeface="Verdana" panose="020B0604030504040204" pitchFamily="34" charset="0"/>
                          <a:cs typeface="Calibri" panose="020F0502020204030204" pitchFamily="34" charset="0"/>
                        </a:rPr>
                        <a:t>recommendations</a:t>
                      </a:r>
                      <a:endParaRPr sz="1800" dirty="0">
                        <a:latin typeface="Calibri" panose="020F0502020204030204" pitchFamily="34" charset="0"/>
                        <a:ea typeface="Verdana" panose="020B0604030504040204" pitchFamily="34" charset="0"/>
                        <a:cs typeface="Calibri" panose="020F0502020204030204" pitchFamily="34" charset="0"/>
                      </a:endParaRPr>
                    </a:p>
                  </a:txBody>
                  <a:tcPr marL="36000" marR="36000" marT="36000" marB="36000" anchor="ctr"/>
                </a:tc>
                <a:tc>
                  <a:txBody>
                    <a:bodyPr/>
                    <a:lstStyle/>
                    <a:p>
                      <a:pPr marL="0" indent="0">
                        <a:lnSpc>
                          <a:spcPct val="100000"/>
                        </a:lnSpc>
                        <a:spcBef>
                          <a:spcPts val="380"/>
                        </a:spcBef>
                      </a:pPr>
                      <a:r>
                        <a:rPr sz="1800" b="1" dirty="0">
                          <a:solidFill>
                            <a:srgbClr val="FFFFFF"/>
                          </a:solidFill>
                          <a:latin typeface="Calibri" panose="020F0502020204030204" pitchFamily="34" charset="0"/>
                          <a:ea typeface="Verdana" panose="020B0604030504040204" pitchFamily="34" charset="0"/>
                          <a:cs typeface="Calibri" panose="020F0502020204030204" pitchFamily="34" charset="0"/>
                        </a:rPr>
                        <a:t>New</a:t>
                      </a:r>
                      <a:r>
                        <a:rPr sz="1800" b="1" spc="50" dirty="0">
                          <a:solidFill>
                            <a:srgbClr val="FFFFFF"/>
                          </a:solidFill>
                          <a:latin typeface="Calibri" panose="020F0502020204030204" pitchFamily="34" charset="0"/>
                          <a:ea typeface="Verdana" panose="020B0604030504040204" pitchFamily="34" charset="0"/>
                          <a:cs typeface="Calibri" panose="020F0502020204030204" pitchFamily="34" charset="0"/>
                        </a:rPr>
                        <a:t> </a:t>
                      </a:r>
                      <a:r>
                        <a:rPr sz="1800" b="1" spc="-10" dirty="0">
                          <a:solidFill>
                            <a:srgbClr val="FFFFFF"/>
                          </a:solidFill>
                          <a:latin typeface="Calibri" panose="020F0502020204030204" pitchFamily="34" charset="0"/>
                          <a:ea typeface="Verdana" panose="020B0604030504040204" pitchFamily="34" charset="0"/>
                          <a:cs typeface="Calibri" panose="020F0502020204030204" pitchFamily="34" charset="0"/>
                        </a:rPr>
                        <a:t>recommendations</a:t>
                      </a:r>
                      <a:endParaRPr sz="1800" dirty="0">
                        <a:latin typeface="Calibri" panose="020F0502020204030204" pitchFamily="34" charset="0"/>
                        <a:ea typeface="Verdana" panose="020B0604030504040204" pitchFamily="34" charset="0"/>
                        <a:cs typeface="Calibri" panose="020F0502020204030204" pitchFamily="34" charset="0"/>
                      </a:endParaRPr>
                    </a:p>
                  </a:txBody>
                  <a:tcPr marL="36000" marR="36000" marT="36000" marB="36000" anchor="ctr"/>
                </a:tc>
                <a:extLst>
                  <a:ext uri="{0D108BD9-81ED-4DB2-BD59-A6C34878D82A}">
                    <a16:rowId xmlns:a16="http://schemas.microsoft.com/office/drawing/2014/main" val="2043683999"/>
                  </a:ext>
                </a:extLst>
              </a:tr>
              <a:tr h="370840">
                <a:tc>
                  <a:txBody>
                    <a:bodyPr/>
                    <a:lstStyle/>
                    <a:p>
                      <a:pPr marL="92710" marR="250190">
                        <a:lnSpc>
                          <a:spcPct val="100000"/>
                        </a:lnSpc>
                        <a:spcBef>
                          <a:spcPts val="490"/>
                        </a:spcBef>
                      </a:pPr>
                      <a:r>
                        <a:rPr sz="1800" b="1" dirty="0">
                          <a:latin typeface="Calibri" panose="020F0502020204030204" pitchFamily="34" charset="0"/>
                          <a:ea typeface="Verdana" panose="020B0604030504040204" pitchFamily="34" charset="0"/>
                          <a:cs typeface="Calibri" panose="020F0502020204030204" pitchFamily="34" charset="0"/>
                        </a:rPr>
                        <a:t>Long-</a:t>
                      </a:r>
                      <a:r>
                        <a:rPr sz="1800" b="1" spc="-10" dirty="0">
                          <a:latin typeface="Calibri" panose="020F0502020204030204" pitchFamily="34" charset="0"/>
                          <a:ea typeface="Verdana" panose="020B0604030504040204" pitchFamily="34" charset="0"/>
                          <a:cs typeface="Calibri" panose="020F0502020204030204" pitchFamily="34" charset="0"/>
                        </a:rPr>
                        <a:t>acting </a:t>
                      </a:r>
                      <a:r>
                        <a:rPr sz="1800" b="1" dirty="0">
                          <a:latin typeface="Calibri" panose="020F0502020204030204" pitchFamily="34" charset="0"/>
                          <a:ea typeface="Verdana" panose="020B0604030504040204" pitchFamily="34" charset="0"/>
                          <a:cs typeface="Calibri" panose="020F0502020204030204" pitchFamily="34" charset="0"/>
                        </a:rPr>
                        <a:t>injectable</a:t>
                      </a:r>
                      <a:r>
                        <a:rPr sz="1800" b="1" spc="70" dirty="0">
                          <a:latin typeface="Calibri" panose="020F0502020204030204" pitchFamily="34" charset="0"/>
                          <a:ea typeface="Verdana" panose="020B0604030504040204" pitchFamily="34" charset="0"/>
                          <a:cs typeface="Calibri" panose="020F0502020204030204" pitchFamily="34" charset="0"/>
                        </a:rPr>
                        <a:t> </a:t>
                      </a:r>
                      <a:r>
                        <a:rPr sz="1800" b="1" spc="-10" dirty="0">
                          <a:latin typeface="Calibri" panose="020F0502020204030204" pitchFamily="34" charset="0"/>
                          <a:ea typeface="Verdana" panose="020B0604030504040204" pitchFamily="34" charset="0"/>
                          <a:cs typeface="Calibri" panose="020F0502020204030204" pitchFamily="34" charset="0"/>
                        </a:rPr>
                        <a:t>regimens</a:t>
                      </a:r>
                      <a:endParaRPr sz="1800" dirty="0">
                        <a:latin typeface="Calibri" panose="020F0502020204030204" pitchFamily="34" charset="0"/>
                        <a:ea typeface="Verdana" panose="020B0604030504040204" pitchFamily="34" charset="0"/>
                        <a:cs typeface="Calibri" panose="020F0502020204030204" pitchFamily="34" charset="0"/>
                      </a:endParaRPr>
                    </a:p>
                  </a:txBody>
                  <a:tcPr marL="36000" marR="36000" marT="36000" marB="36000" anchor="ctr"/>
                </a:tc>
                <a:tc>
                  <a:txBody>
                    <a:bodyPr/>
                    <a:lstStyle/>
                    <a:p>
                      <a:pPr marL="104775" algn="ctr">
                        <a:lnSpc>
                          <a:spcPct val="100000"/>
                        </a:lnSpc>
                        <a:spcBef>
                          <a:spcPts val="190"/>
                        </a:spcBef>
                      </a:pPr>
                      <a:r>
                        <a:rPr lang="de-CH" sz="1600" dirty="0">
                          <a:latin typeface="Calibri" panose="020F0502020204030204" pitchFamily="34" charset="0"/>
                          <a:ea typeface="Verdana" panose="020B0604030504040204" pitchFamily="34" charset="0"/>
                          <a:cs typeface="Calibri" panose="020F0502020204030204" pitchFamily="34" charset="0"/>
                        </a:rPr>
                        <a:t>---</a:t>
                      </a:r>
                      <a:endParaRPr sz="1600" dirty="0">
                        <a:latin typeface="Calibri" panose="020F0502020204030204" pitchFamily="34" charset="0"/>
                        <a:ea typeface="Verdana" panose="020B0604030504040204" pitchFamily="34" charset="0"/>
                        <a:cs typeface="Calibri" panose="020F0502020204030204" pitchFamily="34" charset="0"/>
                      </a:endParaRPr>
                    </a:p>
                  </a:txBody>
                  <a:tcPr marL="36000" marR="36000" marT="36000" marB="36000" anchor="ctr"/>
                </a:tc>
                <a:tc>
                  <a:txBody>
                    <a:bodyPr/>
                    <a:lstStyle/>
                    <a:p>
                      <a:pPr marL="107950" marR="113664">
                        <a:lnSpc>
                          <a:spcPct val="100000"/>
                        </a:lnSpc>
                        <a:spcBef>
                          <a:spcPts val="490"/>
                        </a:spcBef>
                      </a:pPr>
                      <a:r>
                        <a:rPr sz="1800" dirty="0">
                          <a:latin typeface="Calibri" panose="020F0502020204030204" pitchFamily="34" charset="0"/>
                          <a:ea typeface="Verdana" panose="020B0604030504040204" pitchFamily="34" charset="0"/>
                          <a:cs typeface="Calibri" panose="020F0502020204030204" pitchFamily="34" charset="0"/>
                        </a:rPr>
                        <a:t>CAB</a:t>
                      </a:r>
                      <a:r>
                        <a:rPr sz="1800" spc="2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a:t>
                      </a:r>
                      <a:r>
                        <a:rPr sz="1800" spc="2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RPV</a:t>
                      </a:r>
                      <a:r>
                        <a:rPr sz="1800" spc="34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as</a:t>
                      </a:r>
                      <a:r>
                        <a:rPr sz="1800" spc="345"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alternative</a:t>
                      </a:r>
                      <a:r>
                        <a:rPr sz="1800" spc="2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ART</a:t>
                      </a:r>
                      <a:r>
                        <a:rPr sz="1800" spc="20" dirty="0">
                          <a:latin typeface="Calibri" panose="020F0502020204030204" pitchFamily="34" charset="0"/>
                          <a:ea typeface="Verdana" panose="020B0604030504040204" pitchFamily="34" charset="0"/>
                          <a:cs typeface="Calibri" panose="020F0502020204030204" pitchFamily="34" charset="0"/>
                        </a:rPr>
                        <a:t> </a:t>
                      </a:r>
                      <a:r>
                        <a:rPr sz="1800" b="1" dirty="0">
                          <a:latin typeface="Calibri" panose="020F0502020204030204" pitchFamily="34" charset="0"/>
                          <a:ea typeface="Verdana" panose="020B0604030504040204" pitchFamily="34" charset="0"/>
                          <a:cs typeface="Calibri" panose="020F0502020204030204" pitchFamily="34" charset="0"/>
                        </a:rPr>
                        <a:t>switching</a:t>
                      </a:r>
                      <a:r>
                        <a:rPr sz="1800" b="1" spc="2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option</a:t>
                      </a:r>
                      <a:r>
                        <a:rPr sz="1800" spc="2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in</a:t>
                      </a:r>
                      <a:r>
                        <a:rPr sz="1800" spc="25" dirty="0">
                          <a:latin typeface="Calibri" panose="020F0502020204030204" pitchFamily="34" charset="0"/>
                          <a:ea typeface="Verdana" panose="020B0604030504040204" pitchFamily="34" charset="0"/>
                          <a:cs typeface="Calibri" panose="020F0502020204030204" pitchFamily="34" charset="0"/>
                        </a:rPr>
                        <a:t> </a:t>
                      </a:r>
                      <a:r>
                        <a:rPr sz="1800" spc="-10" dirty="0">
                          <a:latin typeface="Calibri" panose="020F0502020204030204" pitchFamily="34" charset="0"/>
                          <a:ea typeface="Verdana" panose="020B0604030504040204" pitchFamily="34" charset="0"/>
                          <a:cs typeface="Calibri" panose="020F0502020204030204" pitchFamily="34" charset="0"/>
                        </a:rPr>
                        <a:t>adults </a:t>
                      </a:r>
                      <a:r>
                        <a:rPr sz="1800" dirty="0">
                          <a:latin typeface="Calibri" panose="020F0502020204030204" pitchFamily="34" charset="0"/>
                          <a:ea typeface="Verdana" panose="020B0604030504040204" pitchFamily="34" charset="0"/>
                          <a:cs typeface="Calibri" panose="020F0502020204030204" pitchFamily="34" charset="0"/>
                        </a:rPr>
                        <a:t>and</a:t>
                      </a:r>
                      <a:r>
                        <a:rPr sz="1800" spc="15"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adolescents</a:t>
                      </a:r>
                      <a:r>
                        <a:rPr sz="1800" spc="35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with</a:t>
                      </a:r>
                      <a:r>
                        <a:rPr sz="1800" spc="30"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undetectable</a:t>
                      </a:r>
                      <a:r>
                        <a:rPr sz="1800" spc="25"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HIV</a:t>
                      </a:r>
                      <a:r>
                        <a:rPr sz="1800" spc="25" dirty="0">
                          <a:latin typeface="Calibri" panose="020F0502020204030204" pitchFamily="34" charset="0"/>
                          <a:ea typeface="Verdana" panose="020B0604030504040204" pitchFamily="34" charset="0"/>
                          <a:cs typeface="Calibri" panose="020F0502020204030204" pitchFamily="34" charset="0"/>
                        </a:rPr>
                        <a:t> </a:t>
                      </a:r>
                      <a:r>
                        <a:rPr sz="1800" dirty="0">
                          <a:latin typeface="Calibri" panose="020F0502020204030204" pitchFamily="34" charset="0"/>
                          <a:ea typeface="Verdana" panose="020B0604030504040204" pitchFamily="34" charset="0"/>
                          <a:cs typeface="Calibri" panose="020F0502020204030204" pitchFamily="34" charset="0"/>
                        </a:rPr>
                        <a:t>viral</a:t>
                      </a:r>
                      <a:r>
                        <a:rPr sz="1800" spc="30" dirty="0">
                          <a:latin typeface="Calibri" panose="020F0502020204030204" pitchFamily="34" charset="0"/>
                          <a:ea typeface="Verdana" panose="020B0604030504040204" pitchFamily="34" charset="0"/>
                          <a:cs typeface="Calibri" panose="020F0502020204030204" pitchFamily="34" charset="0"/>
                        </a:rPr>
                        <a:t> </a:t>
                      </a:r>
                      <a:r>
                        <a:rPr sz="1800" spc="-10" dirty="0">
                          <a:latin typeface="Calibri" panose="020F0502020204030204" pitchFamily="34" charset="0"/>
                          <a:ea typeface="Verdana" panose="020B0604030504040204" pitchFamily="34" charset="0"/>
                          <a:cs typeface="Calibri" panose="020F0502020204030204" pitchFamily="34" charset="0"/>
                        </a:rPr>
                        <a:t>load*</a:t>
                      </a:r>
                      <a:endParaRPr sz="1800" dirty="0">
                        <a:latin typeface="Calibri" panose="020F0502020204030204" pitchFamily="34" charset="0"/>
                        <a:ea typeface="Verdana" panose="020B0604030504040204" pitchFamily="34" charset="0"/>
                        <a:cs typeface="Calibri" panose="020F0502020204030204" pitchFamily="34" charset="0"/>
                      </a:endParaRPr>
                    </a:p>
                  </a:txBody>
                  <a:tcPr marL="36000" marR="36000" marT="36000" marB="36000" anchor="ctr"/>
                </a:tc>
                <a:extLst>
                  <a:ext uri="{0D108BD9-81ED-4DB2-BD59-A6C34878D82A}">
                    <a16:rowId xmlns:a16="http://schemas.microsoft.com/office/drawing/2014/main" val="2922015087"/>
                  </a:ext>
                </a:extLst>
              </a:tr>
            </a:tbl>
          </a:graphicData>
        </a:graphic>
      </p:graphicFrame>
    </p:spTree>
    <p:extLst>
      <p:ext uri="{BB962C8B-B14F-4D97-AF65-F5344CB8AC3E}">
        <p14:creationId xmlns:p14="http://schemas.microsoft.com/office/powerpoint/2010/main" val="148064405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5493-94F3-CEA1-10A0-7BF044E9CD47}"/>
              </a:ext>
            </a:extLst>
          </p:cNvPr>
          <p:cNvSpPr>
            <a:spLocks noGrp="1"/>
          </p:cNvSpPr>
          <p:nvPr>
            <p:ph type="title"/>
          </p:nvPr>
        </p:nvSpPr>
        <p:spPr>
          <a:xfrm>
            <a:off x="609600" y="0"/>
            <a:ext cx="8466034" cy="1491539"/>
          </a:xfrm>
        </p:spPr>
        <p:txBody>
          <a:bodyPr/>
          <a:lstStyle/>
          <a:p>
            <a:r>
              <a:rPr lang="en-GB" dirty="0"/>
              <a:t>Long Acting Drugs to Improve Adherence to Treatment </a:t>
            </a:r>
          </a:p>
        </p:txBody>
      </p:sp>
      <p:sp>
        <p:nvSpPr>
          <p:cNvPr id="3" name="Content Placeholder 2">
            <a:extLst>
              <a:ext uri="{FF2B5EF4-FFF2-40B4-BE49-F238E27FC236}">
                <a16:creationId xmlns:a16="http://schemas.microsoft.com/office/drawing/2014/main" id="{0B747D2B-6C58-D0DC-F4D3-1ED29CA753D5}"/>
              </a:ext>
            </a:extLst>
          </p:cNvPr>
          <p:cNvSpPr>
            <a:spLocks noGrp="1"/>
          </p:cNvSpPr>
          <p:nvPr>
            <p:ph idx="1"/>
          </p:nvPr>
        </p:nvSpPr>
        <p:spPr>
          <a:xfrm>
            <a:off x="609600" y="1790700"/>
            <a:ext cx="10972800" cy="4335466"/>
          </a:xfrm>
        </p:spPr>
        <p:txBody>
          <a:bodyPr/>
          <a:lstStyle/>
          <a:p>
            <a:endParaRPr lang="en-GB" dirty="0"/>
          </a:p>
          <a:p>
            <a:r>
              <a:rPr lang="en-GB" dirty="0"/>
              <a:t>In Viraemic Patients</a:t>
            </a:r>
            <a:br>
              <a:rPr lang="en-GB" dirty="0"/>
            </a:br>
            <a:endParaRPr lang="en-GB" dirty="0"/>
          </a:p>
          <a:p>
            <a:r>
              <a:rPr lang="en-GB" dirty="0"/>
              <a:t>In those with prior loss to linkage in care </a:t>
            </a:r>
          </a:p>
        </p:txBody>
      </p:sp>
    </p:spTree>
    <p:extLst>
      <p:ext uri="{BB962C8B-B14F-4D97-AF65-F5344CB8AC3E}">
        <p14:creationId xmlns:p14="http://schemas.microsoft.com/office/powerpoint/2010/main" val="149115245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204A-95F8-AF4C-A182-3D340BFFA4F0}"/>
              </a:ext>
            </a:extLst>
          </p:cNvPr>
          <p:cNvSpPr>
            <a:spLocks noGrp="1"/>
          </p:cNvSpPr>
          <p:nvPr>
            <p:ph type="title"/>
          </p:nvPr>
        </p:nvSpPr>
        <p:spPr>
          <a:xfrm>
            <a:off x="609600" y="0"/>
            <a:ext cx="8466034" cy="1491539"/>
          </a:xfrm>
        </p:spPr>
        <p:txBody>
          <a:bodyPr>
            <a:normAutofit/>
          </a:bodyPr>
          <a:lstStyle/>
          <a:p>
            <a:r>
              <a:rPr lang="en-US" dirty="0"/>
              <a:t>LATITUDE: LA CAB/RPV IM in Patients </a:t>
            </a:r>
            <a:br>
              <a:rPr lang="en-US" dirty="0"/>
            </a:br>
            <a:r>
              <a:rPr lang="en-US" dirty="0"/>
              <a:t>with Barriers to Adherence ACTG 5359</a:t>
            </a:r>
          </a:p>
        </p:txBody>
      </p:sp>
      <p:sp>
        <p:nvSpPr>
          <p:cNvPr id="24" name="Espace réservé du contenu 23">
            <a:extLst>
              <a:ext uri="{FF2B5EF4-FFF2-40B4-BE49-F238E27FC236}">
                <a16:creationId xmlns:a16="http://schemas.microsoft.com/office/drawing/2014/main" id="{2B1ACDDE-FBC6-D379-EC83-F004D9412B5D}"/>
              </a:ext>
            </a:extLst>
          </p:cNvPr>
          <p:cNvSpPr>
            <a:spLocks noGrp="1"/>
          </p:cNvSpPr>
          <p:nvPr>
            <p:ph idx="1"/>
          </p:nvPr>
        </p:nvSpPr>
        <p:spPr>
          <a:xfrm>
            <a:off x="609600" y="5832631"/>
            <a:ext cx="10972800" cy="631860"/>
          </a:xfrm>
        </p:spPr>
        <p:txBody>
          <a:bodyPr>
            <a:normAutofit fontScale="77500" lnSpcReduction="20000"/>
          </a:bodyPr>
          <a:lstStyle/>
          <a:p>
            <a:pPr lvl="0"/>
            <a:r>
              <a:rPr lang="en-US" dirty="0"/>
              <a:t>Primary outcome: Treatment failure (virologic failure or discontinuation) </a:t>
            </a:r>
          </a:p>
          <a:p>
            <a:pPr lvl="0"/>
            <a:r>
              <a:rPr lang="en-US" dirty="0"/>
              <a:t>Secondary outcomes: Virologic failure, treatment-related failure, treatment discontinuation </a:t>
            </a:r>
          </a:p>
          <a:p>
            <a:endParaRPr lang="fr-FR" dirty="0"/>
          </a:p>
        </p:txBody>
      </p:sp>
      <p:sp>
        <p:nvSpPr>
          <p:cNvPr id="6" name="Content Placeholder 2">
            <a:extLst>
              <a:ext uri="{FF2B5EF4-FFF2-40B4-BE49-F238E27FC236}">
                <a16:creationId xmlns:a16="http://schemas.microsoft.com/office/drawing/2014/main" id="{534C0AD1-EA62-776B-FEDA-62D9F1AEE0F4}"/>
              </a:ext>
            </a:extLst>
          </p:cNvPr>
          <p:cNvSpPr txBox="1">
            <a:spLocks/>
          </p:cNvSpPr>
          <p:nvPr/>
        </p:nvSpPr>
        <p:spPr>
          <a:xfrm>
            <a:off x="7255489" y="2426285"/>
            <a:ext cx="4602683" cy="1153099"/>
          </a:xfrm>
          <a:prstGeom prst="roundRect">
            <a:avLst/>
          </a:prstGeom>
          <a:solidFill>
            <a:srgbClr val="8064A2"/>
          </a:solidFill>
        </p:spPr>
        <p:txBody>
          <a:bodyPr vert="horz" lIns="91424" tIns="45718" rIns="91424" bIns="4571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mj-lt"/>
                <a:ea typeface="+mn-ea"/>
                <a:cs typeface="+mn-cs"/>
              </a:rPr>
              <a:t>    </a:t>
            </a:r>
            <a:r>
              <a:rPr kumimoji="0" lang="en-US" sz="2000" b="0" i="0" u="none" strike="noStrike" kern="1200" cap="none" spc="0" normalizeH="0" baseline="0" noProof="0" dirty="0">
                <a:ln>
                  <a:noFill/>
                </a:ln>
                <a:solidFill>
                  <a:schemeClr val="bg1"/>
                </a:solidFill>
                <a:effectLst/>
                <a:uLnTx/>
                <a:uFillTx/>
                <a:latin typeface="+mj-lt"/>
                <a:ea typeface="+mn-ea"/>
                <a:cs typeface="+mn-cs"/>
              </a:rPr>
              <a:t>LA CAB/RPV IM q4 weeks </a:t>
            </a:r>
            <a:br>
              <a:rPr kumimoji="0" lang="en-US" sz="2000" b="0" i="0" u="none" strike="noStrike" kern="1200" cap="none" spc="0" normalizeH="0" baseline="0" noProof="0" dirty="0">
                <a:ln>
                  <a:noFill/>
                </a:ln>
                <a:solidFill>
                  <a:schemeClr val="bg1"/>
                </a:solidFill>
                <a:effectLst/>
                <a:uLnTx/>
                <a:uFillTx/>
                <a:latin typeface="+mj-lt"/>
                <a:ea typeface="+mn-ea"/>
                <a:cs typeface="+mn-cs"/>
              </a:rPr>
            </a:br>
            <a:r>
              <a:rPr kumimoji="0" lang="en-US" sz="1400" b="0" i="0" u="none" strike="noStrike" kern="1200" cap="none" spc="0" normalizeH="0" baseline="0" noProof="0" dirty="0">
                <a:ln>
                  <a:noFill/>
                </a:ln>
                <a:solidFill>
                  <a:schemeClr val="bg1"/>
                </a:solidFill>
                <a:effectLst/>
                <a:uLnTx/>
                <a:uFillTx/>
                <a:latin typeface="+mj-lt"/>
                <a:ea typeface="+mn-ea"/>
                <a:cs typeface="+mn-cs"/>
              </a:rPr>
              <a:t>(17% with baseline VL &gt;200 copies/mL)</a:t>
            </a:r>
          </a:p>
        </p:txBody>
      </p:sp>
      <p:sp>
        <p:nvSpPr>
          <p:cNvPr id="7" name="Content Placeholder 2">
            <a:extLst>
              <a:ext uri="{FF2B5EF4-FFF2-40B4-BE49-F238E27FC236}">
                <a16:creationId xmlns:a16="http://schemas.microsoft.com/office/drawing/2014/main" id="{0A53719A-C1E7-7B1C-91C6-F178FA684ABA}"/>
              </a:ext>
            </a:extLst>
          </p:cNvPr>
          <p:cNvSpPr txBox="1">
            <a:spLocks/>
          </p:cNvSpPr>
          <p:nvPr/>
        </p:nvSpPr>
        <p:spPr>
          <a:xfrm>
            <a:off x="7255495" y="3991853"/>
            <a:ext cx="4602681" cy="1153099"/>
          </a:xfrm>
          <a:prstGeom prst="roundRect">
            <a:avLst/>
          </a:prstGeom>
          <a:solidFill>
            <a:srgbClr val="FF6600"/>
          </a:solidFill>
        </p:spPr>
        <p:txBody>
          <a:bodyPr vert="horz" lIns="91424" tIns="45718" rIns="91424" bIns="4571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mj-lt"/>
                <a:ea typeface="+mn-ea"/>
                <a:cs typeface="+mn-cs"/>
              </a:rPr>
              <a:t>Continue oral ART </a:t>
            </a:r>
            <a:br>
              <a:rPr kumimoji="0" lang="en-US" sz="2400" b="0" i="0" u="none" strike="noStrike" kern="1200" cap="none" spc="0" normalizeH="0" baseline="0" noProof="0" dirty="0">
                <a:ln>
                  <a:noFill/>
                </a:ln>
                <a:solidFill>
                  <a:schemeClr val="bg1"/>
                </a:solidFill>
                <a:effectLst/>
                <a:uLnTx/>
                <a:uFillTx/>
                <a:latin typeface="+mj-lt"/>
                <a:ea typeface="+mn-ea"/>
                <a:cs typeface="+mn-cs"/>
              </a:rPr>
            </a:br>
            <a:r>
              <a:rPr kumimoji="0" lang="en-US" sz="1400" b="0" i="0" u="none" strike="noStrike" kern="1200" cap="none" spc="0" normalizeH="0" baseline="0" noProof="0" dirty="0">
                <a:ln>
                  <a:noFill/>
                </a:ln>
                <a:solidFill>
                  <a:schemeClr val="bg1"/>
                </a:solidFill>
                <a:effectLst/>
                <a:uLnTx/>
                <a:uFillTx/>
                <a:latin typeface="+mj-lt"/>
                <a:ea typeface="+mn-ea"/>
                <a:cs typeface="+mn-cs"/>
              </a:rPr>
              <a:t>(7% with baseline VL &gt;200 copies/mL)</a:t>
            </a:r>
          </a:p>
        </p:txBody>
      </p:sp>
      <p:sp>
        <p:nvSpPr>
          <p:cNvPr id="13" name="Line 26">
            <a:extLst>
              <a:ext uri="{FF2B5EF4-FFF2-40B4-BE49-F238E27FC236}">
                <a16:creationId xmlns:a16="http://schemas.microsoft.com/office/drawing/2014/main" id="{F10F229C-0B45-9DD5-778B-20132EA11668}"/>
              </a:ext>
            </a:extLst>
          </p:cNvPr>
          <p:cNvSpPr>
            <a:spLocks noChangeShapeType="1"/>
          </p:cNvSpPr>
          <p:nvPr/>
        </p:nvSpPr>
        <p:spPr bwMode="auto">
          <a:xfrm>
            <a:off x="6158023" y="4003868"/>
            <a:ext cx="812800" cy="457200"/>
          </a:xfrm>
          <a:prstGeom prst="line">
            <a:avLst/>
          </a:prstGeom>
          <a:ln w="19050">
            <a:solidFill>
              <a:srgbClr val="0070C0"/>
            </a:solidFill>
            <a:headEnd/>
            <a:tailEnd type="triangle" w="med"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lIns="91424" tIns="45718" rIns="91424" bIns="45718"/>
          <a:lstStyle/>
          <a:p>
            <a:pPr marL="0" marR="0" lvl="0" indent="0" algn="l" defTabSz="914218" rtl="0" eaLnBrk="0" fontAlgn="base" latinLnBrk="0" hangingPunct="0">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sp>
        <p:nvSpPr>
          <p:cNvPr id="14" name="Line 27">
            <a:extLst>
              <a:ext uri="{FF2B5EF4-FFF2-40B4-BE49-F238E27FC236}">
                <a16:creationId xmlns:a16="http://schemas.microsoft.com/office/drawing/2014/main" id="{9C534B44-D7DA-B678-EAD5-47A915E36D5B}"/>
              </a:ext>
            </a:extLst>
          </p:cNvPr>
          <p:cNvSpPr>
            <a:spLocks noChangeShapeType="1"/>
          </p:cNvSpPr>
          <p:nvPr/>
        </p:nvSpPr>
        <p:spPr bwMode="auto">
          <a:xfrm flipV="1">
            <a:off x="6158023" y="3106403"/>
            <a:ext cx="812800" cy="469900"/>
          </a:xfrm>
          <a:prstGeom prst="line">
            <a:avLst/>
          </a:prstGeom>
          <a:ln w="19050">
            <a:solidFill>
              <a:srgbClr val="0070C0"/>
            </a:solidFill>
            <a:headEnd/>
            <a:tailEnd type="triangle" w="med"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lIns="91424" tIns="45718" rIns="91424" bIns="45718"/>
          <a:lstStyle/>
          <a:p>
            <a:pPr marL="0" marR="0" lvl="0" indent="0" algn="l" defTabSz="914218" rtl="0" eaLnBrk="0" fontAlgn="base" latinLnBrk="0" hangingPunct="0">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sp>
        <p:nvSpPr>
          <p:cNvPr id="15" name="TextBox 14">
            <a:extLst>
              <a:ext uri="{FF2B5EF4-FFF2-40B4-BE49-F238E27FC236}">
                <a16:creationId xmlns:a16="http://schemas.microsoft.com/office/drawing/2014/main" id="{3AD85B77-243F-DC37-2C5A-C6017BF8E420}"/>
              </a:ext>
            </a:extLst>
          </p:cNvPr>
          <p:cNvSpPr txBox="1"/>
          <p:nvPr/>
        </p:nvSpPr>
        <p:spPr>
          <a:xfrm>
            <a:off x="2336133" y="4802929"/>
            <a:ext cx="1122219" cy="384719"/>
          </a:xfrm>
          <a:prstGeom prst="rect">
            <a:avLst/>
          </a:prstGeom>
          <a:noFill/>
        </p:spPr>
        <p:txBody>
          <a:bodyPr wrap="square" lIns="91424" tIns="45718" rIns="91424" bIns="45718"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mj-lt"/>
                <a:ea typeface="+mn-ea"/>
                <a:cs typeface="+mn-cs"/>
              </a:rPr>
              <a:t>N = 434</a:t>
            </a:r>
          </a:p>
        </p:txBody>
      </p:sp>
      <p:sp>
        <p:nvSpPr>
          <p:cNvPr id="20" name="Text Box 11">
            <a:extLst>
              <a:ext uri="{FF2B5EF4-FFF2-40B4-BE49-F238E27FC236}">
                <a16:creationId xmlns:a16="http://schemas.microsoft.com/office/drawing/2014/main" id="{823ABF7C-ADBE-D6B6-A80C-7FBE9FC7B015}"/>
              </a:ext>
            </a:extLst>
          </p:cNvPr>
          <p:cNvSpPr txBox="1">
            <a:spLocks noChangeArrowheads="1"/>
          </p:cNvSpPr>
          <p:nvPr/>
        </p:nvSpPr>
        <p:spPr bwMode="auto">
          <a:xfrm>
            <a:off x="9386477" y="6504028"/>
            <a:ext cx="2794783" cy="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4" tIns="45718" rIns="91424"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218"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Rana A. CROI 2024. </a:t>
            </a:r>
            <a:r>
              <a:rPr kumimoji="0" lang="en-US" altLang="en-US" sz="1000" b="0" i="1"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Abstr</a:t>
            </a:r>
            <a:r>
              <a:rPr kumimoji="0" lang="en-US" altLang="en-US" sz="1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 212.</a:t>
            </a:r>
          </a:p>
        </p:txBody>
      </p:sp>
      <p:sp>
        <p:nvSpPr>
          <p:cNvPr id="8" name="Content Placeholder 2">
            <a:extLst>
              <a:ext uri="{FF2B5EF4-FFF2-40B4-BE49-F238E27FC236}">
                <a16:creationId xmlns:a16="http://schemas.microsoft.com/office/drawing/2014/main" id="{7640F536-DE14-204C-6623-AFB886A7A67B}"/>
              </a:ext>
            </a:extLst>
          </p:cNvPr>
          <p:cNvSpPr txBox="1">
            <a:spLocks/>
          </p:cNvSpPr>
          <p:nvPr/>
        </p:nvSpPr>
        <p:spPr>
          <a:xfrm>
            <a:off x="4010397" y="2579219"/>
            <a:ext cx="2058923" cy="2408375"/>
          </a:xfrm>
          <a:prstGeom prst="roundRect">
            <a:avLst/>
          </a:prstGeom>
          <a:solidFill>
            <a:srgbClr val="FFFFFF"/>
          </a:solidFill>
          <a:ln w="19050">
            <a:solidFill>
              <a:srgbClr val="0070C0"/>
            </a:solidFill>
          </a:ln>
        </p:spPr>
        <p:txBody>
          <a:bodyPr vert="horz" lIns="91424" tIns="45718" rIns="91424" bIns="45718"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Oral ART + economic incentives       (week 4- 24)</a:t>
            </a:r>
          </a:p>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Eligible for randomization once VL &lt;200 copies/mL</a:t>
            </a:r>
          </a:p>
        </p:txBody>
      </p:sp>
      <p:cxnSp>
        <p:nvCxnSpPr>
          <p:cNvPr id="11" name="Straight Arrow Connector 10">
            <a:extLst>
              <a:ext uri="{FF2B5EF4-FFF2-40B4-BE49-F238E27FC236}">
                <a16:creationId xmlns:a16="http://schemas.microsoft.com/office/drawing/2014/main" id="{0D527E1F-F03D-C5C8-4C7C-A33B5648A88B}"/>
              </a:ext>
            </a:extLst>
          </p:cNvPr>
          <p:cNvCxnSpPr/>
          <p:nvPr/>
        </p:nvCxnSpPr>
        <p:spPr>
          <a:xfrm>
            <a:off x="3512658" y="3785616"/>
            <a:ext cx="367095"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BA8442-FD4B-488D-DBC1-0C64EB84268B}"/>
              </a:ext>
            </a:extLst>
          </p:cNvPr>
          <p:cNvSpPr txBox="1"/>
          <p:nvPr/>
        </p:nvSpPr>
        <p:spPr>
          <a:xfrm>
            <a:off x="4427685" y="2063929"/>
            <a:ext cx="1122219" cy="384719"/>
          </a:xfrm>
          <a:prstGeom prst="rect">
            <a:avLst/>
          </a:prstGeom>
          <a:noFill/>
        </p:spPr>
        <p:txBody>
          <a:bodyPr wrap="square" lIns="91424" tIns="45718" rIns="91424" bIns="45718"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70C0"/>
                </a:solidFill>
                <a:effectLst/>
                <a:uLnTx/>
                <a:uFillTx/>
                <a:latin typeface="+mj-lt"/>
                <a:ea typeface="+mn-ea"/>
                <a:cs typeface="+mn-cs"/>
              </a:rPr>
              <a:t>Step 1</a:t>
            </a:r>
          </a:p>
        </p:txBody>
      </p:sp>
      <p:sp>
        <p:nvSpPr>
          <p:cNvPr id="17" name="TextBox 16">
            <a:extLst>
              <a:ext uri="{FF2B5EF4-FFF2-40B4-BE49-F238E27FC236}">
                <a16:creationId xmlns:a16="http://schemas.microsoft.com/office/drawing/2014/main" id="{7E7B5564-76F1-263E-C235-FBFF48DB3C95}"/>
              </a:ext>
            </a:extLst>
          </p:cNvPr>
          <p:cNvSpPr txBox="1"/>
          <p:nvPr/>
        </p:nvSpPr>
        <p:spPr>
          <a:xfrm>
            <a:off x="8753177" y="2063929"/>
            <a:ext cx="1122219" cy="384719"/>
          </a:xfrm>
          <a:prstGeom prst="rect">
            <a:avLst/>
          </a:prstGeom>
          <a:noFill/>
        </p:spPr>
        <p:txBody>
          <a:bodyPr wrap="square" lIns="91424" tIns="45718" rIns="91424" bIns="45718"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70C0"/>
                </a:solidFill>
                <a:effectLst/>
                <a:uLnTx/>
                <a:uFillTx/>
                <a:latin typeface="+mj-lt"/>
                <a:ea typeface="+mn-ea"/>
                <a:cs typeface="+mn-cs"/>
              </a:rPr>
              <a:t>Step 2</a:t>
            </a:r>
          </a:p>
        </p:txBody>
      </p:sp>
      <p:pic>
        <p:nvPicPr>
          <p:cNvPr id="9" name="Graphic 8" descr="Needle outline">
            <a:extLst>
              <a:ext uri="{FF2B5EF4-FFF2-40B4-BE49-F238E27FC236}">
                <a16:creationId xmlns:a16="http://schemas.microsoft.com/office/drawing/2014/main" id="{31DDEA14-6580-DBD5-0DD3-10B70E3F7355}"/>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rot="9667228">
            <a:off x="7177050" y="2633895"/>
            <a:ext cx="854463" cy="868464"/>
          </a:xfrm>
          <a:prstGeom prst="rect">
            <a:avLst/>
          </a:prstGeom>
        </p:spPr>
      </p:pic>
      <p:pic>
        <p:nvPicPr>
          <p:cNvPr id="10" name="Graphic 9" descr="Medicine outline">
            <a:extLst>
              <a:ext uri="{FF2B5EF4-FFF2-40B4-BE49-F238E27FC236}">
                <a16:creationId xmlns:a16="http://schemas.microsoft.com/office/drawing/2014/main" id="{90B695DD-10C9-422F-8FEA-64A01499D589}"/>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7160011" y="4203489"/>
            <a:ext cx="878303" cy="878303"/>
          </a:xfrm>
          <a:prstGeom prst="rect">
            <a:avLst/>
          </a:prstGeom>
        </p:spPr>
      </p:pic>
      <p:sp>
        <p:nvSpPr>
          <p:cNvPr id="4" name="TextBox 3">
            <a:extLst>
              <a:ext uri="{FF2B5EF4-FFF2-40B4-BE49-F238E27FC236}">
                <a16:creationId xmlns:a16="http://schemas.microsoft.com/office/drawing/2014/main" id="{5EC976CA-560D-1A45-BF81-2009E83217FF}"/>
              </a:ext>
            </a:extLst>
          </p:cNvPr>
          <p:cNvSpPr txBox="1"/>
          <p:nvPr/>
        </p:nvSpPr>
        <p:spPr>
          <a:xfrm>
            <a:off x="2876726" y="5307333"/>
            <a:ext cx="4165115" cy="369332"/>
          </a:xfrm>
          <a:prstGeom prst="rect">
            <a:avLst/>
          </a:prstGeom>
          <a:noFill/>
        </p:spPr>
        <p:txBody>
          <a:bodyPr wrap="none" rtlCol="0">
            <a:spAutoFit/>
          </a:bodyPr>
          <a:lstStyle/>
          <a:p>
            <a:r>
              <a:rPr lang="en-GB" dirty="0">
                <a:latin typeface="+mj-lt"/>
              </a:rPr>
              <a:t>Transgender 5%, IVDU current or past 14%</a:t>
            </a:r>
          </a:p>
        </p:txBody>
      </p:sp>
      <p:sp>
        <p:nvSpPr>
          <p:cNvPr id="18" name="Content Placeholder 2">
            <a:extLst>
              <a:ext uri="{FF2B5EF4-FFF2-40B4-BE49-F238E27FC236}">
                <a16:creationId xmlns:a16="http://schemas.microsoft.com/office/drawing/2014/main" id="{D9841853-2D58-1C9B-7933-2E440B3764E5}"/>
              </a:ext>
            </a:extLst>
          </p:cNvPr>
          <p:cNvSpPr txBox="1">
            <a:spLocks/>
          </p:cNvSpPr>
          <p:nvPr/>
        </p:nvSpPr>
        <p:spPr>
          <a:xfrm>
            <a:off x="215249" y="2425203"/>
            <a:ext cx="3222103" cy="2746377"/>
          </a:xfrm>
          <a:prstGeom prst="roundRect">
            <a:avLst/>
          </a:prstGeom>
          <a:solidFill>
            <a:srgbClr val="FFFFFF"/>
          </a:solidFill>
          <a:ln w="19050">
            <a:solidFill>
              <a:srgbClr val="0070C0"/>
            </a:solidFill>
          </a:ln>
        </p:spPr>
        <p:txBody>
          <a:bodyPr vert="horz" lIns="91440" tIns="45720" rIns="91440" bIns="45720" rtlCol="0" anchor="ctr">
            <a:normAutofit/>
          </a:bodyPr>
          <a:lstStyle>
            <a:lvl1pPr marL="257175" indent="-257175" algn="l" defTabSz="342900" rtl="0" eaLnBrk="1" latinLnBrk="0" hangingPunct="1">
              <a:spcBef>
                <a:spcPct val="20000"/>
              </a:spcBef>
              <a:buClr>
                <a:srgbClr val="3C549F"/>
              </a:buClr>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600" dirty="0">
                <a:latin typeface="+mj-lt"/>
              </a:rPr>
              <a:t>Open-label, phase III RCT</a:t>
            </a:r>
          </a:p>
          <a:p>
            <a:r>
              <a:rPr lang="en-US" sz="1600" dirty="0">
                <a:latin typeface="+mj-lt"/>
              </a:rPr>
              <a:t>Barriers to adherence</a:t>
            </a:r>
          </a:p>
          <a:p>
            <a:pPr lvl="1"/>
            <a:r>
              <a:rPr lang="en-US" sz="1600" dirty="0">
                <a:latin typeface="+mj-lt"/>
              </a:rPr>
              <a:t>Poor viral response to oral ART (</a:t>
            </a:r>
            <a:r>
              <a:rPr lang="en-US" sz="1600" u="sng" dirty="0">
                <a:latin typeface="+mj-lt"/>
              </a:rPr>
              <a:t>&gt;</a:t>
            </a:r>
            <a:r>
              <a:rPr lang="en-US" sz="1600" dirty="0">
                <a:latin typeface="+mj-lt"/>
              </a:rPr>
              <a:t>6 </a:t>
            </a:r>
            <a:r>
              <a:rPr lang="en-US" sz="1600" dirty="0" err="1">
                <a:latin typeface="+mj-lt"/>
              </a:rPr>
              <a:t>mo</a:t>
            </a:r>
            <a:r>
              <a:rPr lang="en-US" sz="1600" dirty="0">
                <a:latin typeface="+mj-lt"/>
              </a:rPr>
              <a:t>)</a:t>
            </a:r>
          </a:p>
          <a:p>
            <a:pPr lvl="1"/>
            <a:r>
              <a:rPr lang="en-US" sz="1600" dirty="0">
                <a:latin typeface="+mj-lt"/>
              </a:rPr>
              <a:t>Loss to f/u with ART nonadherence (</a:t>
            </a:r>
            <a:r>
              <a:rPr lang="en-US" sz="1600" u="sng" dirty="0">
                <a:latin typeface="+mj-lt"/>
              </a:rPr>
              <a:t>&gt;</a:t>
            </a:r>
            <a:r>
              <a:rPr lang="en-US" sz="1600" dirty="0">
                <a:latin typeface="+mj-lt"/>
              </a:rPr>
              <a:t>6 </a:t>
            </a:r>
            <a:r>
              <a:rPr lang="en-US" sz="1600" dirty="0" err="1">
                <a:latin typeface="+mj-lt"/>
              </a:rPr>
              <a:t>mo</a:t>
            </a:r>
            <a:r>
              <a:rPr lang="en-US" sz="1600" dirty="0">
                <a:latin typeface="+mj-lt"/>
              </a:rPr>
              <a:t>)</a:t>
            </a:r>
          </a:p>
          <a:p>
            <a:r>
              <a:rPr lang="en-US" sz="1600" dirty="0">
                <a:latin typeface="+mj-lt"/>
              </a:rPr>
              <a:t>No RPV/INSTI resistance</a:t>
            </a:r>
          </a:p>
          <a:p>
            <a:r>
              <a:rPr lang="en-US" sz="1600" dirty="0">
                <a:latin typeface="+mj-lt"/>
              </a:rPr>
              <a:t>No HBV</a:t>
            </a:r>
          </a:p>
        </p:txBody>
      </p:sp>
    </p:spTree>
    <p:extLst>
      <p:ext uri="{BB962C8B-B14F-4D97-AF65-F5344CB8AC3E}">
        <p14:creationId xmlns:p14="http://schemas.microsoft.com/office/powerpoint/2010/main" val="23999075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7DE8F7-E7AC-B728-95D2-6AB7C8593C65}"/>
              </a:ext>
            </a:extLst>
          </p:cNvPr>
          <p:cNvSpPr>
            <a:spLocks noGrp="1"/>
          </p:cNvSpPr>
          <p:nvPr>
            <p:ph type="title"/>
          </p:nvPr>
        </p:nvSpPr>
        <p:spPr>
          <a:xfrm>
            <a:off x="609600" y="0"/>
            <a:ext cx="8466034" cy="1491539"/>
          </a:xfrm>
        </p:spPr>
        <p:txBody>
          <a:bodyPr>
            <a:normAutofit/>
          </a:bodyPr>
          <a:lstStyle/>
          <a:p>
            <a:r>
              <a:rPr lang="en-US" dirty="0"/>
              <a:t>LATITUDE: LA CAB/RPV IM in Patients </a:t>
            </a:r>
            <a:br>
              <a:rPr lang="en-US" dirty="0"/>
            </a:br>
            <a:r>
              <a:rPr lang="en-US" dirty="0"/>
              <a:t>with Barriers to Adherence</a:t>
            </a:r>
          </a:p>
        </p:txBody>
      </p:sp>
      <p:sp>
        <p:nvSpPr>
          <p:cNvPr id="54" name="Espace réservé du contenu 53">
            <a:extLst>
              <a:ext uri="{FF2B5EF4-FFF2-40B4-BE49-F238E27FC236}">
                <a16:creationId xmlns:a16="http://schemas.microsoft.com/office/drawing/2014/main" id="{5D96151D-B108-29A6-B7AD-3B7E0ACB882A}"/>
              </a:ext>
            </a:extLst>
          </p:cNvPr>
          <p:cNvSpPr>
            <a:spLocks noGrp="1"/>
          </p:cNvSpPr>
          <p:nvPr>
            <p:ph idx="1"/>
          </p:nvPr>
        </p:nvSpPr>
        <p:spPr>
          <a:xfrm>
            <a:off x="609600" y="5689914"/>
            <a:ext cx="10972800" cy="875161"/>
          </a:xfrm>
        </p:spPr>
        <p:txBody>
          <a:bodyPr>
            <a:normAutofit/>
          </a:bodyPr>
          <a:lstStyle/>
          <a:p>
            <a:pPr lvl="0"/>
            <a:r>
              <a:rPr lang="en-US" sz="2000" dirty="0"/>
              <a:t>Study stopped early due to superior efficacy of LA CAB + RPV in secondary outcomes*</a:t>
            </a:r>
          </a:p>
          <a:p>
            <a:pPr lvl="0"/>
            <a:r>
              <a:rPr lang="en-US" sz="2000" dirty="0"/>
              <a:t>6 patients in CAB/RPV with virologic failure; 2 had resistance, 3 did not, 1 re-suppressed</a:t>
            </a:r>
          </a:p>
          <a:p>
            <a:endParaRPr lang="fr-FR" sz="2000" dirty="0"/>
          </a:p>
        </p:txBody>
      </p:sp>
      <p:sp>
        <p:nvSpPr>
          <p:cNvPr id="5" name="Content Placeholder 2">
            <a:extLst>
              <a:ext uri="{FF2B5EF4-FFF2-40B4-BE49-F238E27FC236}">
                <a16:creationId xmlns:a16="http://schemas.microsoft.com/office/drawing/2014/main" id="{D9841853-2D58-1C9B-7933-2E440B3764E5}"/>
              </a:ext>
            </a:extLst>
          </p:cNvPr>
          <p:cNvSpPr txBox="1">
            <a:spLocks/>
          </p:cNvSpPr>
          <p:nvPr/>
        </p:nvSpPr>
        <p:spPr>
          <a:xfrm>
            <a:off x="3616377" y="1646605"/>
            <a:ext cx="4796895" cy="666019"/>
          </a:xfrm>
          <a:prstGeom prst="rect">
            <a:avLst/>
          </a:prstGeom>
        </p:spPr>
        <p:txBody>
          <a:bodyPr vert="horz" lIns="91440" tIns="45720" rIns="91440" bIns="45720" rtlCol="0" anchor="ctr">
            <a:normAutofit fontScale="85000" lnSpcReduction="10000"/>
          </a:bodyPr>
          <a:lstStyle>
            <a:lvl1pPr marL="257175" indent="-257175" algn="l" defTabSz="342900" rtl="0" eaLnBrk="1" latinLnBrk="0" hangingPunct="1">
              <a:spcBef>
                <a:spcPct val="20000"/>
              </a:spcBef>
              <a:buClr>
                <a:srgbClr val="3C549F"/>
              </a:buClr>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2600" b="1" dirty="0">
                <a:solidFill>
                  <a:srgbClr val="00B0F0"/>
                </a:solidFill>
              </a:rPr>
              <a:t>Treatment failure  -Primary outcome </a:t>
            </a:r>
            <a:r>
              <a:rPr lang="en-US" sz="1400" b="1" dirty="0">
                <a:solidFill>
                  <a:srgbClr val="00B0F0"/>
                </a:solidFill>
              </a:rPr>
              <a:t>Virologic failure, discontinuation </a:t>
            </a:r>
          </a:p>
        </p:txBody>
      </p:sp>
      <p:sp>
        <p:nvSpPr>
          <p:cNvPr id="11" name="Content Placeholder 2">
            <a:extLst>
              <a:ext uri="{FF2B5EF4-FFF2-40B4-BE49-F238E27FC236}">
                <a16:creationId xmlns:a16="http://schemas.microsoft.com/office/drawing/2014/main" id="{6DFE2496-69BB-B445-D374-A496F32B2D39}"/>
              </a:ext>
            </a:extLst>
          </p:cNvPr>
          <p:cNvSpPr txBox="1">
            <a:spLocks/>
          </p:cNvSpPr>
          <p:nvPr/>
        </p:nvSpPr>
        <p:spPr>
          <a:xfrm>
            <a:off x="341127" y="4006497"/>
            <a:ext cx="2851673" cy="465755"/>
          </a:xfrm>
          <a:prstGeom prst="rect">
            <a:avLst/>
          </a:prstGeom>
        </p:spPr>
        <p:txBody>
          <a:bodyPr vert="horz" lIns="91424" tIns="45718" rIns="91424" bIns="4571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Virologic failure*</a:t>
            </a:r>
          </a:p>
        </p:txBody>
      </p:sp>
      <p:sp>
        <p:nvSpPr>
          <p:cNvPr id="13" name="Content Placeholder 2">
            <a:extLst>
              <a:ext uri="{FF2B5EF4-FFF2-40B4-BE49-F238E27FC236}">
                <a16:creationId xmlns:a16="http://schemas.microsoft.com/office/drawing/2014/main" id="{D9894E00-2943-CA1A-E4DC-36A7D8BD5E06}"/>
              </a:ext>
            </a:extLst>
          </p:cNvPr>
          <p:cNvSpPr txBox="1">
            <a:spLocks/>
          </p:cNvSpPr>
          <p:nvPr/>
        </p:nvSpPr>
        <p:spPr>
          <a:xfrm>
            <a:off x="4125523" y="3969309"/>
            <a:ext cx="3668828" cy="666019"/>
          </a:xfrm>
          <a:prstGeom prst="rect">
            <a:avLst/>
          </a:prstGeom>
        </p:spPr>
        <p:txBody>
          <a:bodyPr vert="horz" lIns="91424" tIns="45718" rIns="91424" bIns="4571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Treatment-related failure*</a:t>
            </a:r>
          </a:p>
        </p:txBody>
      </p:sp>
      <p:sp>
        <p:nvSpPr>
          <p:cNvPr id="15" name="Content Placeholder 2">
            <a:extLst>
              <a:ext uri="{FF2B5EF4-FFF2-40B4-BE49-F238E27FC236}">
                <a16:creationId xmlns:a16="http://schemas.microsoft.com/office/drawing/2014/main" id="{A4FE8DEC-4C14-23AE-AE0D-1B1535844404}"/>
              </a:ext>
            </a:extLst>
          </p:cNvPr>
          <p:cNvSpPr txBox="1">
            <a:spLocks/>
          </p:cNvSpPr>
          <p:nvPr/>
        </p:nvSpPr>
        <p:spPr>
          <a:xfrm>
            <a:off x="8433323" y="3937896"/>
            <a:ext cx="3695228" cy="666019"/>
          </a:xfrm>
          <a:prstGeom prst="rect">
            <a:avLst/>
          </a:prstGeom>
        </p:spPr>
        <p:txBody>
          <a:bodyPr vert="horz" lIns="91424" tIns="45718" rIns="91424" bIns="4571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Treatment discontinuation</a:t>
            </a:r>
          </a:p>
        </p:txBody>
      </p:sp>
      <p:pic>
        <p:nvPicPr>
          <p:cNvPr id="16" name="Graphic 11" descr="Needle outline">
            <a:extLst>
              <a:ext uri="{FF2B5EF4-FFF2-40B4-BE49-F238E27FC236}">
                <a16:creationId xmlns:a16="http://schemas.microsoft.com/office/drawing/2014/main" id="{06B76CA6-C5EF-F6E1-DE98-CEFDFE6C9E28}"/>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rot="10231638">
            <a:off x="1830227" y="2180352"/>
            <a:ext cx="1265367" cy="1286101"/>
          </a:xfrm>
          <a:prstGeom prst="rect">
            <a:avLst/>
          </a:prstGeom>
        </p:spPr>
      </p:pic>
      <p:pic>
        <p:nvPicPr>
          <p:cNvPr id="22" name="Graphic 13" descr="Medicine outline">
            <a:extLst>
              <a:ext uri="{FF2B5EF4-FFF2-40B4-BE49-F238E27FC236}">
                <a16:creationId xmlns:a16="http://schemas.microsoft.com/office/drawing/2014/main" id="{C8D2F58F-300D-4911-3A2C-ABF2C40DD26A}"/>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8599107" y="2555596"/>
            <a:ext cx="878303" cy="878303"/>
          </a:xfrm>
          <a:prstGeom prst="rect">
            <a:avLst/>
          </a:prstGeom>
        </p:spPr>
      </p:pic>
      <p:sp>
        <p:nvSpPr>
          <p:cNvPr id="35" name="Google Shape;128;p17">
            <a:extLst>
              <a:ext uri="{FF2B5EF4-FFF2-40B4-BE49-F238E27FC236}">
                <a16:creationId xmlns:a16="http://schemas.microsoft.com/office/drawing/2014/main" id="{48488280-E690-39A5-619B-D5AB13256AD3}"/>
              </a:ext>
            </a:extLst>
          </p:cNvPr>
          <p:cNvSpPr/>
          <p:nvPr/>
        </p:nvSpPr>
        <p:spPr>
          <a:xfrm>
            <a:off x="2873612" y="2605937"/>
            <a:ext cx="1804212" cy="904123"/>
          </a:xfrm>
          <a:prstGeom prst="roundRect">
            <a:avLst>
              <a:gd name="adj" fmla="val 50000"/>
            </a:avLst>
          </a:prstGeom>
          <a:solidFill>
            <a:srgbClr val="8064A2"/>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rPr>
              <a:t> 24%</a:t>
            </a:r>
            <a:endParaRPr kumimoji="0" sz="32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endParaRPr>
          </a:p>
        </p:txBody>
      </p:sp>
      <p:sp>
        <p:nvSpPr>
          <p:cNvPr id="36" name="Google Shape;128;p17">
            <a:extLst>
              <a:ext uri="{FF2B5EF4-FFF2-40B4-BE49-F238E27FC236}">
                <a16:creationId xmlns:a16="http://schemas.microsoft.com/office/drawing/2014/main" id="{8A095748-7893-3DEC-3E7D-F655CE795410}"/>
              </a:ext>
            </a:extLst>
          </p:cNvPr>
          <p:cNvSpPr/>
          <p:nvPr/>
        </p:nvSpPr>
        <p:spPr>
          <a:xfrm>
            <a:off x="6794895" y="2555596"/>
            <a:ext cx="1804212" cy="904123"/>
          </a:xfrm>
          <a:prstGeom prst="roundRect">
            <a:avLst>
              <a:gd name="adj" fmla="val 50000"/>
            </a:avLst>
          </a:prstGeom>
          <a:solidFill>
            <a:srgbClr val="FF6600"/>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rPr>
              <a:t> 39%</a:t>
            </a:r>
            <a:endParaRPr kumimoji="0" sz="32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endParaRPr>
          </a:p>
        </p:txBody>
      </p:sp>
      <p:pic>
        <p:nvPicPr>
          <p:cNvPr id="37" name="Graphic 18" descr="Needle outline">
            <a:extLst>
              <a:ext uri="{FF2B5EF4-FFF2-40B4-BE49-F238E27FC236}">
                <a16:creationId xmlns:a16="http://schemas.microsoft.com/office/drawing/2014/main" id="{32B54F40-8DD4-E2DB-9E48-E4B571515E1D}"/>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rot="10231638">
            <a:off x="121708" y="4494757"/>
            <a:ext cx="774895" cy="787593"/>
          </a:xfrm>
          <a:prstGeom prst="rect">
            <a:avLst/>
          </a:prstGeom>
        </p:spPr>
      </p:pic>
      <p:pic>
        <p:nvPicPr>
          <p:cNvPr id="38" name="Graphic 19" descr="Medicine outline">
            <a:extLst>
              <a:ext uri="{FF2B5EF4-FFF2-40B4-BE49-F238E27FC236}">
                <a16:creationId xmlns:a16="http://schemas.microsoft.com/office/drawing/2014/main" id="{00A4E40E-9BCC-AF08-ABCE-4BC37DF0F49E}"/>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980088" y="4677632"/>
            <a:ext cx="521445" cy="521445"/>
          </a:xfrm>
          <a:prstGeom prst="rect">
            <a:avLst/>
          </a:prstGeom>
        </p:spPr>
      </p:pic>
      <p:sp>
        <p:nvSpPr>
          <p:cNvPr id="39" name="Google Shape;128;p17">
            <a:extLst>
              <a:ext uri="{FF2B5EF4-FFF2-40B4-BE49-F238E27FC236}">
                <a16:creationId xmlns:a16="http://schemas.microsoft.com/office/drawing/2014/main" id="{28988697-69E7-0AFC-7C0B-07BE785063D5}"/>
              </a:ext>
            </a:extLst>
          </p:cNvPr>
          <p:cNvSpPr/>
          <p:nvPr/>
        </p:nvSpPr>
        <p:spPr>
          <a:xfrm>
            <a:off x="595743" y="4660436"/>
            <a:ext cx="949768" cy="521445"/>
          </a:xfrm>
          <a:prstGeom prst="roundRect">
            <a:avLst>
              <a:gd name="adj" fmla="val 50000"/>
            </a:avLst>
          </a:prstGeom>
          <a:solidFill>
            <a:srgbClr val="8064A2"/>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rPr>
              <a:t> 7%</a:t>
            </a:r>
            <a:endParaRPr kumimoji="0" sz="20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endParaRPr>
          </a:p>
        </p:txBody>
      </p:sp>
      <p:sp>
        <p:nvSpPr>
          <p:cNvPr id="40" name="Google Shape;128;p17">
            <a:extLst>
              <a:ext uri="{FF2B5EF4-FFF2-40B4-BE49-F238E27FC236}">
                <a16:creationId xmlns:a16="http://schemas.microsoft.com/office/drawing/2014/main" id="{5D74EAFA-7208-0FF9-42F8-D3BE0A60B0A1}"/>
              </a:ext>
            </a:extLst>
          </p:cNvPr>
          <p:cNvSpPr/>
          <p:nvPr/>
        </p:nvSpPr>
        <p:spPr>
          <a:xfrm>
            <a:off x="2367587" y="4637120"/>
            <a:ext cx="949768" cy="521445"/>
          </a:xfrm>
          <a:prstGeom prst="roundRect">
            <a:avLst>
              <a:gd name="adj" fmla="val 50000"/>
            </a:avLst>
          </a:prstGeom>
          <a:solidFill>
            <a:srgbClr val="FF6600"/>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rPr>
              <a:t> 25%</a:t>
            </a:r>
            <a:endParaRPr kumimoji="0" sz="20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endParaRPr>
          </a:p>
        </p:txBody>
      </p:sp>
      <p:pic>
        <p:nvPicPr>
          <p:cNvPr id="41" name="Graphic 23" descr="Needle outline">
            <a:extLst>
              <a:ext uri="{FF2B5EF4-FFF2-40B4-BE49-F238E27FC236}">
                <a16:creationId xmlns:a16="http://schemas.microsoft.com/office/drawing/2014/main" id="{71A9690D-FD5F-C412-0286-EE263A59FA77}"/>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rot="10231638">
            <a:off x="4316033" y="4474878"/>
            <a:ext cx="774895" cy="787593"/>
          </a:xfrm>
          <a:prstGeom prst="rect">
            <a:avLst/>
          </a:prstGeom>
        </p:spPr>
      </p:pic>
      <p:pic>
        <p:nvPicPr>
          <p:cNvPr id="42" name="Graphic 24" descr="Medicine outline">
            <a:extLst>
              <a:ext uri="{FF2B5EF4-FFF2-40B4-BE49-F238E27FC236}">
                <a16:creationId xmlns:a16="http://schemas.microsoft.com/office/drawing/2014/main" id="{1CF1849D-FF19-1EC2-AE3F-67AA89156A72}"/>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6174404" y="4657755"/>
            <a:ext cx="521445" cy="521445"/>
          </a:xfrm>
          <a:prstGeom prst="rect">
            <a:avLst/>
          </a:prstGeom>
        </p:spPr>
      </p:pic>
      <p:sp>
        <p:nvSpPr>
          <p:cNvPr id="43" name="Google Shape;128;p17">
            <a:extLst>
              <a:ext uri="{FF2B5EF4-FFF2-40B4-BE49-F238E27FC236}">
                <a16:creationId xmlns:a16="http://schemas.microsoft.com/office/drawing/2014/main" id="{2B33F766-46C2-9F17-7E10-DDB44BFE44CE}"/>
              </a:ext>
            </a:extLst>
          </p:cNvPr>
          <p:cNvSpPr/>
          <p:nvPr/>
        </p:nvSpPr>
        <p:spPr>
          <a:xfrm>
            <a:off x="4790059" y="4640560"/>
            <a:ext cx="949768" cy="521445"/>
          </a:xfrm>
          <a:prstGeom prst="roundRect">
            <a:avLst>
              <a:gd name="adj" fmla="val 50000"/>
            </a:avLst>
          </a:prstGeom>
          <a:solidFill>
            <a:srgbClr val="8064A2"/>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rPr>
              <a:t> 10%</a:t>
            </a:r>
            <a:endParaRPr kumimoji="0" sz="20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endParaRPr>
          </a:p>
        </p:txBody>
      </p:sp>
      <p:sp>
        <p:nvSpPr>
          <p:cNvPr id="44" name="Google Shape;128;p17">
            <a:extLst>
              <a:ext uri="{FF2B5EF4-FFF2-40B4-BE49-F238E27FC236}">
                <a16:creationId xmlns:a16="http://schemas.microsoft.com/office/drawing/2014/main" id="{26F28642-2BFD-24E7-F8CD-C8A5DE2073DA}"/>
              </a:ext>
            </a:extLst>
          </p:cNvPr>
          <p:cNvSpPr/>
          <p:nvPr/>
        </p:nvSpPr>
        <p:spPr>
          <a:xfrm>
            <a:off x="6561903" y="4617240"/>
            <a:ext cx="949768" cy="521445"/>
          </a:xfrm>
          <a:prstGeom prst="roundRect">
            <a:avLst>
              <a:gd name="adj" fmla="val 50000"/>
            </a:avLst>
          </a:prstGeom>
          <a:solidFill>
            <a:srgbClr val="FF6600"/>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rPr>
              <a:t> 26%</a:t>
            </a:r>
            <a:endParaRPr kumimoji="0" sz="20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endParaRPr>
          </a:p>
        </p:txBody>
      </p:sp>
      <p:pic>
        <p:nvPicPr>
          <p:cNvPr id="45" name="Graphic 27" descr="Needle outline">
            <a:extLst>
              <a:ext uri="{FF2B5EF4-FFF2-40B4-BE49-F238E27FC236}">
                <a16:creationId xmlns:a16="http://schemas.microsoft.com/office/drawing/2014/main" id="{ECB0D6AC-C068-2715-CC3E-D5309DE92B04}"/>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rot="10231638">
            <a:off x="8658634" y="4468254"/>
            <a:ext cx="774895" cy="787593"/>
          </a:xfrm>
          <a:prstGeom prst="rect">
            <a:avLst/>
          </a:prstGeom>
        </p:spPr>
      </p:pic>
      <p:pic>
        <p:nvPicPr>
          <p:cNvPr id="46" name="Graphic 28" descr="Medicine outline">
            <a:extLst>
              <a:ext uri="{FF2B5EF4-FFF2-40B4-BE49-F238E27FC236}">
                <a16:creationId xmlns:a16="http://schemas.microsoft.com/office/drawing/2014/main" id="{44158405-C1D7-2562-20DB-1EF04C4D2B83}"/>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0501240" y="4651132"/>
            <a:ext cx="521445" cy="521445"/>
          </a:xfrm>
          <a:prstGeom prst="rect">
            <a:avLst/>
          </a:prstGeom>
        </p:spPr>
      </p:pic>
      <p:sp>
        <p:nvSpPr>
          <p:cNvPr id="47" name="Google Shape;128;p17">
            <a:extLst>
              <a:ext uri="{FF2B5EF4-FFF2-40B4-BE49-F238E27FC236}">
                <a16:creationId xmlns:a16="http://schemas.microsoft.com/office/drawing/2014/main" id="{9DDBAD16-FC7E-2190-32A6-50EA71A78980}"/>
              </a:ext>
            </a:extLst>
          </p:cNvPr>
          <p:cNvSpPr/>
          <p:nvPr/>
        </p:nvSpPr>
        <p:spPr>
          <a:xfrm>
            <a:off x="9180852" y="4633936"/>
            <a:ext cx="949768" cy="521445"/>
          </a:xfrm>
          <a:prstGeom prst="roundRect">
            <a:avLst>
              <a:gd name="adj" fmla="val 50000"/>
            </a:avLst>
          </a:prstGeom>
          <a:solidFill>
            <a:srgbClr val="8064A2"/>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rPr>
              <a:t> 21%</a:t>
            </a:r>
            <a:endParaRPr kumimoji="0" sz="2000" b="0" i="0" u="none" strike="noStrike" kern="0" cap="none" spc="0" normalizeH="0" baseline="0" noProof="0" dirty="0">
              <a:ln>
                <a:noFill/>
              </a:ln>
              <a:solidFill>
                <a:schemeClr val="bg1"/>
              </a:solidFill>
              <a:effectLst/>
              <a:uLnTx/>
              <a:uFillTx/>
              <a:latin typeface="+mj-lt"/>
              <a:ea typeface="Montserrat SemiBold"/>
              <a:cs typeface="Montserrat SemiBold"/>
              <a:sym typeface="Montserrat SemiBold"/>
            </a:endParaRPr>
          </a:p>
        </p:txBody>
      </p:sp>
      <p:sp>
        <p:nvSpPr>
          <p:cNvPr id="48" name="Google Shape;128;p17">
            <a:extLst>
              <a:ext uri="{FF2B5EF4-FFF2-40B4-BE49-F238E27FC236}">
                <a16:creationId xmlns:a16="http://schemas.microsoft.com/office/drawing/2014/main" id="{F6D21F26-95AC-5F7B-29B6-D2D51E5D4ACC}"/>
              </a:ext>
            </a:extLst>
          </p:cNvPr>
          <p:cNvSpPr/>
          <p:nvPr/>
        </p:nvSpPr>
        <p:spPr>
          <a:xfrm>
            <a:off x="10888737" y="4610616"/>
            <a:ext cx="949768" cy="521445"/>
          </a:xfrm>
          <a:prstGeom prst="roundRect">
            <a:avLst>
              <a:gd name="adj" fmla="val 50000"/>
            </a:avLst>
          </a:prstGeom>
          <a:solidFill>
            <a:srgbClr val="FF6600"/>
          </a:solidFill>
          <a:ln w="19050" cap="flat" cmpd="sng">
            <a:solidFill>
              <a:schemeClr val="bg1"/>
            </a:solidFill>
            <a:prstDash val="solid"/>
            <a:round/>
            <a:headEnd type="none" w="sm" len="sm"/>
            <a:tailEnd type="none" w="sm" len="sm"/>
          </a:ln>
        </p:spPr>
        <p:txBody>
          <a:bodyPr spcFirstLastPara="1" wrap="square" lIns="91408" tIns="91408" rIns="91408" bIns="91408" anchor="ctr"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rPr>
              <a:t> 25%</a:t>
            </a:r>
            <a:endParaRPr kumimoji="0" sz="2000" b="0"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endParaRPr>
          </a:p>
        </p:txBody>
      </p:sp>
      <p:sp>
        <p:nvSpPr>
          <p:cNvPr id="49" name="Frame 31">
            <a:extLst>
              <a:ext uri="{FF2B5EF4-FFF2-40B4-BE49-F238E27FC236}">
                <a16:creationId xmlns:a16="http://schemas.microsoft.com/office/drawing/2014/main" id="{61863BC2-378C-5926-025B-C580E110D000}"/>
              </a:ext>
            </a:extLst>
          </p:cNvPr>
          <p:cNvSpPr/>
          <p:nvPr/>
        </p:nvSpPr>
        <p:spPr>
          <a:xfrm>
            <a:off x="94352" y="3854251"/>
            <a:ext cx="7699999" cy="155280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24" tIns="45718" rIns="91424" bIns="45718"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mj-lt"/>
              <a:ea typeface="+mn-ea"/>
              <a:cs typeface="+mn-cs"/>
            </a:endParaRPr>
          </a:p>
        </p:txBody>
      </p:sp>
      <p:sp>
        <p:nvSpPr>
          <p:cNvPr id="50" name="Content Placeholder 2">
            <a:extLst>
              <a:ext uri="{FF2B5EF4-FFF2-40B4-BE49-F238E27FC236}">
                <a16:creationId xmlns:a16="http://schemas.microsoft.com/office/drawing/2014/main" id="{2AB6A47D-68FF-5D54-91CA-63B0B2A07A92}"/>
              </a:ext>
            </a:extLst>
          </p:cNvPr>
          <p:cNvSpPr txBox="1">
            <a:spLocks/>
          </p:cNvSpPr>
          <p:nvPr/>
        </p:nvSpPr>
        <p:spPr>
          <a:xfrm>
            <a:off x="393703" y="5799237"/>
            <a:ext cx="11493500" cy="666019"/>
          </a:xfrm>
          <a:prstGeom prst="rect">
            <a:avLst/>
          </a:prstGeom>
        </p:spPr>
        <p:txBody>
          <a:bodyPr vert="horz" lIns="91424" tIns="45718" rIns="91424" bIns="45718"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TextBox 8">
            <a:extLst>
              <a:ext uri="{FF2B5EF4-FFF2-40B4-BE49-F238E27FC236}">
                <a16:creationId xmlns:a16="http://schemas.microsoft.com/office/drawing/2014/main" id="{9684C6B3-FCC4-5E71-C04E-E2EA809113E4}"/>
              </a:ext>
            </a:extLst>
          </p:cNvPr>
          <p:cNvSpPr txBox="1"/>
          <p:nvPr/>
        </p:nvSpPr>
        <p:spPr>
          <a:xfrm>
            <a:off x="2367587" y="2665154"/>
            <a:ext cx="6619444" cy="646331"/>
          </a:xfrm>
          <a:prstGeom prst="rect">
            <a:avLst/>
          </a:prstGeom>
          <a:no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mj-lt"/>
                <a:ea typeface="+mn-ea"/>
                <a:cs typeface="Arial" panose="020B0604020202020204" pitchFamily="34" charset="0"/>
                <a:sym typeface="Arial"/>
              </a:rPr>
              <a:t>98.75% CI</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mj-lt"/>
                <a:ea typeface="+mn-ea"/>
                <a:cs typeface="Arial"/>
                <a:sym typeface="Arial"/>
              </a:rPr>
              <a:t>(-29.8% to 0.8%)</a:t>
            </a:r>
          </a:p>
        </p:txBody>
      </p:sp>
      <p:sp>
        <p:nvSpPr>
          <p:cNvPr id="2" name="Text Box 11">
            <a:extLst>
              <a:ext uri="{FF2B5EF4-FFF2-40B4-BE49-F238E27FC236}">
                <a16:creationId xmlns:a16="http://schemas.microsoft.com/office/drawing/2014/main" id="{EDC93BBF-4049-6F44-DAC0-1E75E2ABF304}"/>
              </a:ext>
            </a:extLst>
          </p:cNvPr>
          <p:cNvSpPr txBox="1">
            <a:spLocks noChangeArrowheads="1"/>
          </p:cNvSpPr>
          <p:nvPr/>
        </p:nvSpPr>
        <p:spPr bwMode="auto">
          <a:xfrm>
            <a:off x="9386477" y="6504028"/>
            <a:ext cx="2794783" cy="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4" tIns="45718" rIns="91424"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218"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Rana A. CROI 2024. </a:t>
            </a:r>
            <a:r>
              <a:rPr kumimoji="0" lang="en-US" altLang="en-US" sz="1000" b="0" i="1"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Abstr</a:t>
            </a:r>
            <a:r>
              <a:rPr kumimoji="0" lang="en-US" altLang="en-US" sz="1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 212.</a:t>
            </a:r>
          </a:p>
        </p:txBody>
      </p:sp>
    </p:spTree>
    <p:extLst>
      <p:ext uri="{BB962C8B-B14F-4D97-AF65-F5344CB8AC3E}">
        <p14:creationId xmlns:p14="http://schemas.microsoft.com/office/powerpoint/2010/main" val="27916470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a:extLst>
              <a:ext uri="{FF2B5EF4-FFF2-40B4-BE49-F238E27FC236}">
                <a16:creationId xmlns:a16="http://schemas.microsoft.com/office/drawing/2014/main" id="{128BDB50-6C48-4130-8414-33641807DC6F}"/>
              </a:ext>
            </a:extLst>
          </p:cNvPr>
          <p:cNvSpPr txBox="1">
            <a:spLocks/>
          </p:cNvSpPr>
          <p:nvPr/>
        </p:nvSpPr>
        <p:spPr>
          <a:xfrm>
            <a:off x="5295134" y="3454925"/>
            <a:ext cx="5033241" cy="1260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j-ea"/>
                <a:cs typeface="+mj-cs"/>
              </a:rPr>
              <a:t>Call / Text us: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+33 625 357 402</a:t>
            </a:r>
          </a:p>
        </p:txBody>
      </p:sp>
      <p:grpSp>
        <p:nvGrpSpPr>
          <p:cNvPr id="7" name="Groupe 6">
            <a:extLst>
              <a:ext uri="{FF2B5EF4-FFF2-40B4-BE49-F238E27FC236}">
                <a16:creationId xmlns:a16="http://schemas.microsoft.com/office/drawing/2014/main" id="{4A6FA5FE-8101-4098-8E21-686816F37A53}"/>
              </a:ext>
            </a:extLst>
          </p:cNvPr>
          <p:cNvGrpSpPr/>
          <p:nvPr/>
        </p:nvGrpSpPr>
        <p:grpSpPr>
          <a:xfrm>
            <a:off x="3721171" y="3502140"/>
            <a:ext cx="1261340" cy="1275773"/>
            <a:chOff x="512763" y="1343025"/>
            <a:chExt cx="1387474" cy="1403350"/>
          </a:xfrm>
        </p:grpSpPr>
        <p:sp>
          <p:nvSpPr>
            <p:cNvPr id="5" name="Freeform 5">
              <a:extLst>
                <a:ext uri="{FF2B5EF4-FFF2-40B4-BE49-F238E27FC236}">
                  <a16:creationId xmlns:a16="http://schemas.microsoft.com/office/drawing/2014/main" id="{F09166F1-47D1-4BE9-BEB5-80FBEC4E50AC}"/>
                </a:ext>
              </a:extLst>
            </p:cNvPr>
            <p:cNvSpPr>
              <a:spLocks noEditPoints="1"/>
            </p:cNvSpPr>
            <p:nvPr/>
          </p:nvSpPr>
          <p:spPr bwMode="auto">
            <a:xfrm>
              <a:off x="512763" y="1343025"/>
              <a:ext cx="1387474" cy="1403350"/>
            </a:xfrm>
            <a:custGeom>
              <a:avLst/>
              <a:gdLst>
                <a:gd name="T0" fmla="*/ 1092 w 2083"/>
                <a:gd name="T1" fmla="*/ 2101 h 2101"/>
                <a:gd name="T2" fmla="*/ 956 w 2083"/>
                <a:gd name="T3" fmla="*/ 2101 h 2101"/>
                <a:gd name="T4" fmla="*/ 881 w 2083"/>
                <a:gd name="T5" fmla="*/ 2091 h 2101"/>
                <a:gd name="T6" fmla="*/ 384 w 2083"/>
                <a:gd name="T7" fmla="*/ 1876 h 2101"/>
                <a:gd name="T8" fmla="*/ 12 w 2083"/>
                <a:gd name="T9" fmla="*/ 1232 h 2101"/>
                <a:gd name="T10" fmla="*/ 0 w 2083"/>
                <a:gd name="T11" fmla="*/ 1145 h 2101"/>
                <a:gd name="T12" fmla="*/ 0 w 2083"/>
                <a:gd name="T13" fmla="*/ 1009 h 2101"/>
                <a:gd name="T14" fmla="*/ 3 w 2083"/>
                <a:gd name="T15" fmla="*/ 993 h 2101"/>
                <a:gd name="T16" fmla="*/ 116 w 2083"/>
                <a:gd name="T17" fmla="*/ 603 h 2101"/>
                <a:gd name="T18" fmla="*/ 1165 w 2083"/>
                <a:gd name="T19" fmla="*/ 62 h 2101"/>
                <a:gd name="T20" fmla="*/ 1661 w 2083"/>
                <a:gd name="T21" fmla="*/ 276 h 2101"/>
                <a:gd name="T22" fmla="*/ 2038 w 2083"/>
                <a:gd name="T23" fmla="*/ 1218 h 2101"/>
                <a:gd name="T24" fmla="*/ 1799 w 2083"/>
                <a:gd name="T25" fmla="*/ 1745 h 2101"/>
                <a:gd name="T26" fmla="*/ 1178 w 2083"/>
                <a:gd name="T27" fmla="*/ 2089 h 2101"/>
                <a:gd name="T28" fmla="*/ 1092 w 2083"/>
                <a:gd name="T29" fmla="*/ 2101 h 2101"/>
                <a:gd name="T30" fmla="*/ 1021 w 2083"/>
                <a:gd name="T31" fmla="*/ 181 h 2101"/>
                <a:gd name="T32" fmla="*/ 128 w 2083"/>
                <a:gd name="T33" fmla="*/ 1078 h 2101"/>
                <a:gd name="T34" fmla="*/ 1024 w 2083"/>
                <a:gd name="T35" fmla="*/ 1972 h 2101"/>
                <a:gd name="T36" fmla="*/ 1919 w 2083"/>
                <a:gd name="T37" fmla="*/ 1073 h 2101"/>
                <a:gd name="T38" fmla="*/ 1021 w 2083"/>
                <a:gd name="T39" fmla="*/ 181 h 2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3" h="2101">
                  <a:moveTo>
                    <a:pt x="1092" y="2101"/>
                  </a:moveTo>
                  <a:cubicBezTo>
                    <a:pt x="1046" y="2101"/>
                    <a:pt x="1001" y="2101"/>
                    <a:pt x="956" y="2101"/>
                  </a:cubicBezTo>
                  <a:cubicBezTo>
                    <a:pt x="931" y="2098"/>
                    <a:pt x="906" y="2095"/>
                    <a:pt x="881" y="2091"/>
                  </a:cubicBezTo>
                  <a:cubicBezTo>
                    <a:pt x="696" y="2064"/>
                    <a:pt x="529" y="1994"/>
                    <a:pt x="384" y="1876"/>
                  </a:cubicBezTo>
                  <a:cubicBezTo>
                    <a:pt x="178" y="1709"/>
                    <a:pt x="53" y="1494"/>
                    <a:pt x="12" y="1232"/>
                  </a:cubicBezTo>
                  <a:cubicBezTo>
                    <a:pt x="7" y="1203"/>
                    <a:pt x="4" y="1174"/>
                    <a:pt x="0" y="1145"/>
                  </a:cubicBezTo>
                  <a:cubicBezTo>
                    <a:pt x="0" y="1100"/>
                    <a:pt x="0" y="1054"/>
                    <a:pt x="0" y="1009"/>
                  </a:cubicBezTo>
                  <a:cubicBezTo>
                    <a:pt x="1" y="1004"/>
                    <a:pt x="3" y="999"/>
                    <a:pt x="3" y="993"/>
                  </a:cubicBezTo>
                  <a:cubicBezTo>
                    <a:pt x="14" y="856"/>
                    <a:pt x="53" y="726"/>
                    <a:pt x="116" y="603"/>
                  </a:cubicBezTo>
                  <a:cubicBezTo>
                    <a:pt x="311" y="222"/>
                    <a:pt x="742" y="0"/>
                    <a:pt x="1165" y="62"/>
                  </a:cubicBezTo>
                  <a:cubicBezTo>
                    <a:pt x="1350" y="89"/>
                    <a:pt x="1517" y="157"/>
                    <a:pt x="1661" y="276"/>
                  </a:cubicBezTo>
                  <a:cubicBezTo>
                    <a:pt x="1957" y="521"/>
                    <a:pt x="2083" y="837"/>
                    <a:pt x="2038" y="1218"/>
                  </a:cubicBezTo>
                  <a:cubicBezTo>
                    <a:pt x="2014" y="1418"/>
                    <a:pt x="1931" y="1594"/>
                    <a:pt x="1799" y="1745"/>
                  </a:cubicBezTo>
                  <a:cubicBezTo>
                    <a:pt x="1634" y="1935"/>
                    <a:pt x="1427" y="2050"/>
                    <a:pt x="1178" y="2089"/>
                  </a:cubicBezTo>
                  <a:cubicBezTo>
                    <a:pt x="1150" y="2094"/>
                    <a:pt x="1121" y="2097"/>
                    <a:pt x="1092" y="2101"/>
                  </a:cubicBezTo>
                  <a:close/>
                  <a:moveTo>
                    <a:pt x="1021" y="181"/>
                  </a:moveTo>
                  <a:cubicBezTo>
                    <a:pt x="527" y="184"/>
                    <a:pt x="125" y="587"/>
                    <a:pt x="128" y="1078"/>
                  </a:cubicBezTo>
                  <a:cubicBezTo>
                    <a:pt x="131" y="1577"/>
                    <a:pt x="531" y="1973"/>
                    <a:pt x="1024" y="1972"/>
                  </a:cubicBezTo>
                  <a:cubicBezTo>
                    <a:pt x="1525" y="1972"/>
                    <a:pt x="1921" y="1568"/>
                    <a:pt x="1919" y="1073"/>
                  </a:cubicBezTo>
                  <a:cubicBezTo>
                    <a:pt x="1918" y="579"/>
                    <a:pt x="1512" y="178"/>
                    <a:pt x="1021" y="181"/>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A0061210-ED97-4C8A-B0E9-C25CE6B9B823}"/>
                </a:ext>
              </a:extLst>
            </p:cNvPr>
            <p:cNvSpPr>
              <a:spLocks/>
            </p:cNvSpPr>
            <p:nvPr/>
          </p:nvSpPr>
          <p:spPr bwMode="auto">
            <a:xfrm>
              <a:off x="808038" y="1647825"/>
              <a:ext cx="781050" cy="800100"/>
            </a:xfrm>
            <a:custGeom>
              <a:avLst/>
              <a:gdLst>
                <a:gd name="T0" fmla="*/ 4 w 1172"/>
                <a:gd name="T1" fmla="*/ 252 h 1197"/>
                <a:gd name="T2" fmla="*/ 52 w 1172"/>
                <a:gd name="T3" fmla="*/ 137 h 1197"/>
                <a:gd name="T4" fmla="*/ 97 w 1172"/>
                <a:gd name="T5" fmla="*/ 92 h 1197"/>
                <a:gd name="T6" fmla="*/ 352 w 1172"/>
                <a:gd name="T7" fmla="*/ 160 h 1197"/>
                <a:gd name="T8" fmla="*/ 389 w 1172"/>
                <a:gd name="T9" fmla="*/ 298 h 1197"/>
                <a:gd name="T10" fmla="*/ 351 w 1172"/>
                <a:gd name="T11" fmla="*/ 441 h 1197"/>
                <a:gd name="T12" fmla="*/ 317 w 1172"/>
                <a:gd name="T13" fmla="*/ 475 h 1197"/>
                <a:gd name="T14" fmla="*/ 308 w 1172"/>
                <a:gd name="T15" fmla="*/ 508 h 1197"/>
                <a:gd name="T16" fmla="*/ 694 w 1172"/>
                <a:gd name="T17" fmla="*/ 893 h 1197"/>
                <a:gd name="T18" fmla="*/ 725 w 1172"/>
                <a:gd name="T19" fmla="*/ 885 h 1197"/>
                <a:gd name="T20" fmla="*/ 759 w 1172"/>
                <a:gd name="T21" fmla="*/ 851 h 1197"/>
                <a:gd name="T22" fmla="*/ 906 w 1172"/>
                <a:gd name="T23" fmla="*/ 812 h 1197"/>
                <a:gd name="T24" fmla="*/ 1040 w 1172"/>
                <a:gd name="T25" fmla="*/ 849 h 1197"/>
                <a:gd name="T26" fmla="*/ 1152 w 1172"/>
                <a:gd name="T27" fmla="*/ 1035 h 1197"/>
                <a:gd name="T28" fmla="*/ 993 w 1172"/>
                <a:gd name="T29" fmla="*/ 1192 h 1197"/>
                <a:gd name="T30" fmla="*/ 921 w 1172"/>
                <a:gd name="T31" fmla="*/ 1195 h 1197"/>
                <a:gd name="T32" fmla="*/ 533 w 1172"/>
                <a:gd name="T33" fmla="*/ 1090 h 1197"/>
                <a:gd name="T34" fmla="*/ 25 w 1172"/>
                <a:gd name="T35" fmla="*/ 426 h 1197"/>
                <a:gd name="T36" fmla="*/ 11 w 1172"/>
                <a:gd name="T37" fmla="*/ 340 h 1197"/>
                <a:gd name="T38" fmla="*/ 4 w 1172"/>
                <a:gd name="T39" fmla="*/ 252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2" h="1197">
                  <a:moveTo>
                    <a:pt x="4" y="252"/>
                  </a:moveTo>
                  <a:cubicBezTo>
                    <a:pt x="0" y="205"/>
                    <a:pt x="17" y="168"/>
                    <a:pt x="52" y="137"/>
                  </a:cubicBezTo>
                  <a:cubicBezTo>
                    <a:pt x="68" y="123"/>
                    <a:pt x="83" y="108"/>
                    <a:pt x="97" y="92"/>
                  </a:cubicBezTo>
                  <a:cubicBezTo>
                    <a:pt x="179" y="0"/>
                    <a:pt x="319" y="49"/>
                    <a:pt x="352" y="160"/>
                  </a:cubicBezTo>
                  <a:cubicBezTo>
                    <a:pt x="365" y="205"/>
                    <a:pt x="377" y="252"/>
                    <a:pt x="389" y="298"/>
                  </a:cubicBezTo>
                  <a:cubicBezTo>
                    <a:pt x="403" y="353"/>
                    <a:pt x="390" y="401"/>
                    <a:pt x="351" y="441"/>
                  </a:cubicBezTo>
                  <a:cubicBezTo>
                    <a:pt x="340" y="453"/>
                    <a:pt x="329" y="465"/>
                    <a:pt x="317" y="475"/>
                  </a:cubicBezTo>
                  <a:cubicBezTo>
                    <a:pt x="306" y="485"/>
                    <a:pt x="303" y="494"/>
                    <a:pt x="308" y="508"/>
                  </a:cubicBezTo>
                  <a:cubicBezTo>
                    <a:pt x="372" y="701"/>
                    <a:pt x="501" y="829"/>
                    <a:pt x="694" y="893"/>
                  </a:cubicBezTo>
                  <a:cubicBezTo>
                    <a:pt x="708" y="898"/>
                    <a:pt x="716" y="895"/>
                    <a:pt x="725" y="885"/>
                  </a:cubicBezTo>
                  <a:cubicBezTo>
                    <a:pt x="736" y="873"/>
                    <a:pt x="747" y="862"/>
                    <a:pt x="759" y="851"/>
                  </a:cubicBezTo>
                  <a:cubicBezTo>
                    <a:pt x="800" y="809"/>
                    <a:pt x="850" y="798"/>
                    <a:pt x="906" y="812"/>
                  </a:cubicBezTo>
                  <a:cubicBezTo>
                    <a:pt x="951" y="824"/>
                    <a:pt x="996" y="836"/>
                    <a:pt x="1040" y="849"/>
                  </a:cubicBezTo>
                  <a:cubicBezTo>
                    <a:pt x="1123" y="873"/>
                    <a:pt x="1172" y="955"/>
                    <a:pt x="1152" y="1035"/>
                  </a:cubicBezTo>
                  <a:cubicBezTo>
                    <a:pt x="1139" y="1084"/>
                    <a:pt x="1043" y="1182"/>
                    <a:pt x="993" y="1192"/>
                  </a:cubicBezTo>
                  <a:cubicBezTo>
                    <a:pt x="970" y="1197"/>
                    <a:pt x="945" y="1196"/>
                    <a:pt x="921" y="1195"/>
                  </a:cubicBezTo>
                  <a:cubicBezTo>
                    <a:pt x="785" y="1187"/>
                    <a:pt x="654" y="1154"/>
                    <a:pt x="533" y="1090"/>
                  </a:cubicBezTo>
                  <a:cubicBezTo>
                    <a:pt x="262" y="947"/>
                    <a:pt x="93" y="725"/>
                    <a:pt x="25" y="426"/>
                  </a:cubicBezTo>
                  <a:cubicBezTo>
                    <a:pt x="19" y="398"/>
                    <a:pt x="15" y="369"/>
                    <a:pt x="11" y="340"/>
                  </a:cubicBezTo>
                  <a:cubicBezTo>
                    <a:pt x="8" y="311"/>
                    <a:pt x="6" y="281"/>
                    <a:pt x="4" y="252"/>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id="{39DDD115-B204-430E-B426-DE034763B768}"/>
              </a:ext>
            </a:extLst>
          </p:cNvPr>
          <p:cNvGrpSpPr/>
          <p:nvPr/>
        </p:nvGrpSpPr>
        <p:grpSpPr>
          <a:xfrm>
            <a:off x="3707533" y="5129198"/>
            <a:ext cx="1274330" cy="1275773"/>
            <a:chOff x="498475" y="3254375"/>
            <a:chExt cx="1401763" cy="1403350"/>
          </a:xfrm>
        </p:grpSpPr>
        <p:sp>
          <p:nvSpPr>
            <p:cNvPr id="14" name="Freeform 10">
              <a:extLst>
                <a:ext uri="{FF2B5EF4-FFF2-40B4-BE49-F238E27FC236}">
                  <a16:creationId xmlns:a16="http://schemas.microsoft.com/office/drawing/2014/main" id="{942D356B-58B0-4482-86E7-545E3E97E1B9}"/>
                </a:ext>
              </a:extLst>
            </p:cNvPr>
            <p:cNvSpPr>
              <a:spLocks noEditPoints="1"/>
            </p:cNvSpPr>
            <p:nvPr/>
          </p:nvSpPr>
          <p:spPr bwMode="auto">
            <a:xfrm>
              <a:off x="498475" y="3254375"/>
              <a:ext cx="1401763" cy="1403350"/>
            </a:xfrm>
            <a:custGeom>
              <a:avLst/>
              <a:gdLst>
                <a:gd name="T0" fmla="*/ 1008 w 2008"/>
                <a:gd name="T1" fmla="*/ 2006 h 2007"/>
                <a:gd name="T2" fmla="*/ 82 w 2008"/>
                <a:gd name="T3" fmla="*/ 2007 h 2007"/>
                <a:gd name="T4" fmla="*/ 0 w 2008"/>
                <a:gd name="T5" fmla="*/ 1925 h 2007"/>
                <a:gd name="T6" fmla="*/ 0 w 2008"/>
                <a:gd name="T7" fmla="*/ 823 h 2007"/>
                <a:gd name="T8" fmla="*/ 37 w 2008"/>
                <a:gd name="T9" fmla="*/ 747 h 2007"/>
                <a:gd name="T10" fmla="*/ 239 w 2008"/>
                <a:gd name="T11" fmla="*/ 587 h 2007"/>
                <a:gd name="T12" fmla="*/ 253 w 2008"/>
                <a:gd name="T13" fmla="*/ 559 h 2007"/>
                <a:gd name="T14" fmla="*/ 252 w 2008"/>
                <a:gd name="T15" fmla="*/ 77 h 2007"/>
                <a:gd name="T16" fmla="*/ 329 w 2008"/>
                <a:gd name="T17" fmla="*/ 0 h 2007"/>
                <a:gd name="T18" fmla="*/ 1679 w 2008"/>
                <a:gd name="T19" fmla="*/ 0 h 2007"/>
                <a:gd name="T20" fmla="*/ 1756 w 2008"/>
                <a:gd name="T21" fmla="*/ 76 h 2007"/>
                <a:gd name="T22" fmla="*/ 1755 w 2008"/>
                <a:gd name="T23" fmla="*/ 558 h 2007"/>
                <a:gd name="T24" fmla="*/ 1770 w 2008"/>
                <a:gd name="T25" fmla="*/ 587 h 2007"/>
                <a:gd name="T26" fmla="*/ 1974 w 2008"/>
                <a:gd name="T27" fmla="*/ 745 h 2007"/>
                <a:gd name="T28" fmla="*/ 2008 w 2008"/>
                <a:gd name="T29" fmla="*/ 815 h 2007"/>
                <a:gd name="T30" fmla="*/ 2007 w 2008"/>
                <a:gd name="T31" fmla="*/ 1929 h 2007"/>
                <a:gd name="T32" fmla="*/ 1930 w 2008"/>
                <a:gd name="T33" fmla="*/ 2006 h 2007"/>
                <a:gd name="T34" fmla="*/ 1008 w 2008"/>
                <a:gd name="T35" fmla="*/ 2006 h 2007"/>
                <a:gd name="T36" fmla="*/ 1293 w 2008"/>
                <a:gd name="T37" fmla="*/ 1352 h 2007"/>
                <a:gd name="T38" fmla="*/ 1299 w 2008"/>
                <a:gd name="T39" fmla="*/ 1347 h 2007"/>
                <a:gd name="T40" fmla="*/ 1616 w 2008"/>
                <a:gd name="T41" fmla="*/ 1033 h 2007"/>
                <a:gd name="T42" fmla="*/ 1626 w 2008"/>
                <a:gd name="T43" fmla="*/ 1003 h 2007"/>
                <a:gd name="T44" fmla="*/ 1627 w 2008"/>
                <a:gd name="T45" fmla="*/ 151 h 2007"/>
                <a:gd name="T46" fmla="*/ 1626 w 2008"/>
                <a:gd name="T47" fmla="*/ 130 h 2007"/>
                <a:gd name="T48" fmla="*/ 378 w 2008"/>
                <a:gd name="T49" fmla="*/ 130 h 2007"/>
                <a:gd name="T50" fmla="*/ 377 w 2008"/>
                <a:gd name="T51" fmla="*/ 148 h 2007"/>
                <a:gd name="T52" fmla="*/ 377 w 2008"/>
                <a:gd name="T53" fmla="*/ 1008 h 2007"/>
                <a:gd name="T54" fmla="*/ 389 w 2008"/>
                <a:gd name="T55" fmla="*/ 1035 h 2007"/>
                <a:gd name="T56" fmla="*/ 549 w 2008"/>
                <a:gd name="T57" fmla="*/ 1195 h 2007"/>
                <a:gd name="T58" fmla="*/ 704 w 2008"/>
                <a:gd name="T59" fmla="*/ 1357 h 2007"/>
                <a:gd name="T60" fmla="*/ 726 w 2008"/>
                <a:gd name="T61" fmla="*/ 1339 h 2007"/>
                <a:gd name="T62" fmla="*/ 955 w 2008"/>
                <a:gd name="T63" fmla="*/ 1161 h 2007"/>
                <a:gd name="T64" fmla="*/ 1050 w 2008"/>
                <a:gd name="T65" fmla="*/ 1162 h 2007"/>
                <a:gd name="T66" fmla="*/ 1293 w 2008"/>
                <a:gd name="T67" fmla="*/ 1352 h 2007"/>
                <a:gd name="T68" fmla="*/ 1756 w 2008"/>
                <a:gd name="T69" fmla="*/ 1876 h 2007"/>
                <a:gd name="T70" fmla="*/ 1004 w 2008"/>
                <a:gd name="T71" fmla="*/ 1285 h 2007"/>
                <a:gd name="T72" fmla="*/ 252 w 2008"/>
                <a:gd name="T73" fmla="*/ 1876 h 2007"/>
                <a:gd name="T74" fmla="*/ 1756 w 2008"/>
                <a:gd name="T75" fmla="*/ 1876 h 2007"/>
                <a:gd name="T76" fmla="*/ 131 w 2008"/>
                <a:gd name="T77" fmla="*/ 958 h 2007"/>
                <a:gd name="T78" fmla="*/ 131 w 2008"/>
                <a:gd name="T79" fmla="*/ 1807 h 2007"/>
                <a:gd name="T80" fmla="*/ 611 w 2008"/>
                <a:gd name="T81" fmla="*/ 1430 h 2007"/>
                <a:gd name="T82" fmla="*/ 131 w 2008"/>
                <a:gd name="T83" fmla="*/ 958 h 2007"/>
                <a:gd name="T84" fmla="*/ 1397 w 2008"/>
                <a:gd name="T85" fmla="*/ 1430 h 2007"/>
                <a:gd name="T86" fmla="*/ 1877 w 2008"/>
                <a:gd name="T87" fmla="*/ 1808 h 2007"/>
                <a:gd name="T88" fmla="*/ 1877 w 2008"/>
                <a:gd name="T89" fmla="*/ 958 h 2007"/>
                <a:gd name="T90" fmla="*/ 1397 w 2008"/>
                <a:gd name="T91" fmla="*/ 1430 h 2007"/>
                <a:gd name="T92" fmla="*/ 251 w 2008"/>
                <a:gd name="T93" fmla="*/ 740 h 2007"/>
                <a:gd name="T94" fmla="*/ 168 w 2008"/>
                <a:gd name="T95" fmla="*/ 804 h 2007"/>
                <a:gd name="T96" fmla="*/ 251 w 2008"/>
                <a:gd name="T97" fmla="*/ 888 h 2007"/>
                <a:gd name="T98" fmla="*/ 251 w 2008"/>
                <a:gd name="T99" fmla="*/ 740 h 2007"/>
                <a:gd name="T100" fmla="*/ 1842 w 2008"/>
                <a:gd name="T101" fmla="*/ 805 h 2007"/>
                <a:gd name="T102" fmla="*/ 1757 w 2008"/>
                <a:gd name="T103" fmla="*/ 741 h 2007"/>
                <a:gd name="T104" fmla="*/ 1757 w 2008"/>
                <a:gd name="T105" fmla="*/ 891 h 2007"/>
                <a:gd name="T106" fmla="*/ 1842 w 2008"/>
                <a:gd name="T107" fmla="*/ 80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8" h="2007">
                  <a:moveTo>
                    <a:pt x="1008" y="2006"/>
                  </a:moveTo>
                  <a:cubicBezTo>
                    <a:pt x="699" y="2006"/>
                    <a:pt x="391" y="2006"/>
                    <a:pt x="82" y="2007"/>
                  </a:cubicBezTo>
                  <a:cubicBezTo>
                    <a:pt x="29" y="2007"/>
                    <a:pt x="0" y="1980"/>
                    <a:pt x="0" y="1925"/>
                  </a:cubicBezTo>
                  <a:cubicBezTo>
                    <a:pt x="1" y="1557"/>
                    <a:pt x="1" y="1190"/>
                    <a:pt x="0" y="823"/>
                  </a:cubicBezTo>
                  <a:cubicBezTo>
                    <a:pt x="0" y="791"/>
                    <a:pt x="12" y="767"/>
                    <a:pt x="37" y="747"/>
                  </a:cubicBezTo>
                  <a:cubicBezTo>
                    <a:pt x="105" y="694"/>
                    <a:pt x="172" y="640"/>
                    <a:pt x="239" y="587"/>
                  </a:cubicBezTo>
                  <a:cubicBezTo>
                    <a:pt x="249" y="579"/>
                    <a:pt x="253" y="571"/>
                    <a:pt x="253" y="559"/>
                  </a:cubicBezTo>
                  <a:cubicBezTo>
                    <a:pt x="252" y="398"/>
                    <a:pt x="252" y="237"/>
                    <a:pt x="252" y="77"/>
                  </a:cubicBezTo>
                  <a:cubicBezTo>
                    <a:pt x="252" y="23"/>
                    <a:pt x="276" y="0"/>
                    <a:pt x="329" y="0"/>
                  </a:cubicBezTo>
                  <a:cubicBezTo>
                    <a:pt x="779" y="0"/>
                    <a:pt x="1229" y="0"/>
                    <a:pt x="1679" y="0"/>
                  </a:cubicBezTo>
                  <a:cubicBezTo>
                    <a:pt x="1729" y="0"/>
                    <a:pt x="1756" y="26"/>
                    <a:pt x="1756" y="76"/>
                  </a:cubicBezTo>
                  <a:cubicBezTo>
                    <a:pt x="1756" y="236"/>
                    <a:pt x="1756" y="397"/>
                    <a:pt x="1755" y="558"/>
                  </a:cubicBezTo>
                  <a:cubicBezTo>
                    <a:pt x="1755" y="571"/>
                    <a:pt x="1759" y="579"/>
                    <a:pt x="1770" y="587"/>
                  </a:cubicBezTo>
                  <a:cubicBezTo>
                    <a:pt x="1838" y="639"/>
                    <a:pt x="1905" y="693"/>
                    <a:pt x="1974" y="745"/>
                  </a:cubicBezTo>
                  <a:cubicBezTo>
                    <a:pt x="1998" y="763"/>
                    <a:pt x="2008" y="785"/>
                    <a:pt x="2008" y="815"/>
                  </a:cubicBezTo>
                  <a:cubicBezTo>
                    <a:pt x="2007" y="1186"/>
                    <a:pt x="2007" y="1557"/>
                    <a:pt x="2007" y="1929"/>
                  </a:cubicBezTo>
                  <a:cubicBezTo>
                    <a:pt x="2007" y="1980"/>
                    <a:pt x="1981" y="2006"/>
                    <a:pt x="1930" y="2006"/>
                  </a:cubicBezTo>
                  <a:cubicBezTo>
                    <a:pt x="1623" y="2006"/>
                    <a:pt x="1315" y="2006"/>
                    <a:pt x="1008" y="2006"/>
                  </a:cubicBezTo>
                  <a:close/>
                  <a:moveTo>
                    <a:pt x="1293" y="1352"/>
                  </a:moveTo>
                  <a:cubicBezTo>
                    <a:pt x="1296" y="1349"/>
                    <a:pt x="1298" y="1348"/>
                    <a:pt x="1299" y="1347"/>
                  </a:cubicBezTo>
                  <a:cubicBezTo>
                    <a:pt x="1405" y="1242"/>
                    <a:pt x="1511" y="1138"/>
                    <a:pt x="1616" y="1033"/>
                  </a:cubicBezTo>
                  <a:cubicBezTo>
                    <a:pt x="1623" y="1026"/>
                    <a:pt x="1626" y="1013"/>
                    <a:pt x="1626" y="1003"/>
                  </a:cubicBezTo>
                  <a:cubicBezTo>
                    <a:pt x="1627" y="719"/>
                    <a:pt x="1627" y="435"/>
                    <a:pt x="1627" y="151"/>
                  </a:cubicBezTo>
                  <a:cubicBezTo>
                    <a:pt x="1627" y="144"/>
                    <a:pt x="1626" y="137"/>
                    <a:pt x="1626" y="130"/>
                  </a:cubicBezTo>
                  <a:cubicBezTo>
                    <a:pt x="1208" y="130"/>
                    <a:pt x="793" y="130"/>
                    <a:pt x="378" y="130"/>
                  </a:cubicBezTo>
                  <a:cubicBezTo>
                    <a:pt x="377" y="137"/>
                    <a:pt x="377" y="143"/>
                    <a:pt x="377" y="148"/>
                  </a:cubicBezTo>
                  <a:cubicBezTo>
                    <a:pt x="377" y="435"/>
                    <a:pt x="377" y="721"/>
                    <a:pt x="377" y="1008"/>
                  </a:cubicBezTo>
                  <a:cubicBezTo>
                    <a:pt x="377" y="1017"/>
                    <a:pt x="383" y="1029"/>
                    <a:pt x="389" y="1035"/>
                  </a:cubicBezTo>
                  <a:cubicBezTo>
                    <a:pt x="442" y="1089"/>
                    <a:pt x="497" y="1141"/>
                    <a:pt x="549" y="1195"/>
                  </a:cubicBezTo>
                  <a:cubicBezTo>
                    <a:pt x="602" y="1248"/>
                    <a:pt x="652" y="1303"/>
                    <a:pt x="704" y="1357"/>
                  </a:cubicBezTo>
                  <a:cubicBezTo>
                    <a:pt x="716" y="1347"/>
                    <a:pt x="721" y="1343"/>
                    <a:pt x="726" y="1339"/>
                  </a:cubicBezTo>
                  <a:cubicBezTo>
                    <a:pt x="802" y="1280"/>
                    <a:pt x="878" y="1220"/>
                    <a:pt x="955" y="1161"/>
                  </a:cubicBezTo>
                  <a:cubicBezTo>
                    <a:pt x="987" y="1136"/>
                    <a:pt x="1018" y="1137"/>
                    <a:pt x="1050" y="1162"/>
                  </a:cubicBezTo>
                  <a:cubicBezTo>
                    <a:pt x="1130" y="1225"/>
                    <a:pt x="1211" y="1288"/>
                    <a:pt x="1293" y="1352"/>
                  </a:cubicBezTo>
                  <a:close/>
                  <a:moveTo>
                    <a:pt x="1756" y="1876"/>
                  </a:moveTo>
                  <a:cubicBezTo>
                    <a:pt x="1503" y="1677"/>
                    <a:pt x="1254" y="1481"/>
                    <a:pt x="1004" y="1285"/>
                  </a:cubicBezTo>
                  <a:cubicBezTo>
                    <a:pt x="753" y="1482"/>
                    <a:pt x="504" y="1678"/>
                    <a:pt x="252" y="1876"/>
                  </a:cubicBezTo>
                  <a:cubicBezTo>
                    <a:pt x="755" y="1876"/>
                    <a:pt x="1253" y="1876"/>
                    <a:pt x="1756" y="1876"/>
                  </a:cubicBezTo>
                  <a:close/>
                  <a:moveTo>
                    <a:pt x="131" y="958"/>
                  </a:moveTo>
                  <a:cubicBezTo>
                    <a:pt x="131" y="1244"/>
                    <a:pt x="131" y="1524"/>
                    <a:pt x="131" y="1807"/>
                  </a:cubicBezTo>
                  <a:cubicBezTo>
                    <a:pt x="292" y="1680"/>
                    <a:pt x="451" y="1556"/>
                    <a:pt x="611" y="1430"/>
                  </a:cubicBezTo>
                  <a:cubicBezTo>
                    <a:pt x="451" y="1272"/>
                    <a:pt x="292" y="1117"/>
                    <a:pt x="131" y="958"/>
                  </a:cubicBezTo>
                  <a:close/>
                  <a:moveTo>
                    <a:pt x="1397" y="1430"/>
                  </a:moveTo>
                  <a:cubicBezTo>
                    <a:pt x="1557" y="1556"/>
                    <a:pt x="1716" y="1681"/>
                    <a:pt x="1877" y="1808"/>
                  </a:cubicBezTo>
                  <a:cubicBezTo>
                    <a:pt x="1877" y="1523"/>
                    <a:pt x="1877" y="1243"/>
                    <a:pt x="1877" y="958"/>
                  </a:cubicBezTo>
                  <a:cubicBezTo>
                    <a:pt x="1716" y="1117"/>
                    <a:pt x="1557" y="1273"/>
                    <a:pt x="1397" y="1430"/>
                  </a:cubicBezTo>
                  <a:close/>
                  <a:moveTo>
                    <a:pt x="251" y="740"/>
                  </a:moveTo>
                  <a:cubicBezTo>
                    <a:pt x="221" y="764"/>
                    <a:pt x="193" y="785"/>
                    <a:pt x="168" y="804"/>
                  </a:cubicBezTo>
                  <a:cubicBezTo>
                    <a:pt x="197" y="833"/>
                    <a:pt x="224" y="861"/>
                    <a:pt x="251" y="888"/>
                  </a:cubicBezTo>
                  <a:cubicBezTo>
                    <a:pt x="251" y="841"/>
                    <a:pt x="251" y="793"/>
                    <a:pt x="251" y="740"/>
                  </a:cubicBezTo>
                  <a:close/>
                  <a:moveTo>
                    <a:pt x="1842" y="805"/>
                  </a:moveTo>
                  <a:cubicBezTo>
                    <a:pt x="1814" y="784"/>
                    <a:pt x="1786" y="763"/>
                    <a:pt x="1757" y="741"/>
                  </a:cubicBezTo>
                  <a:cubicBezTo>
                    <a:pt x="1757" y="793"/>
                    <a:pt x="1757" y="842"/>
                    <a:pt x="1757" y="891"/>
                  </a:cubicBezTo>
                  <a:cubicBezTo>
                    <a:pt x="1786" y="862"/>
                    <a:pt x="1813" y="835"/>
                    <a:pt x="1842" y="805"/>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
              <a:extLst>
                <a:ext uri="{FF2B5EF4-FFF2-40B4-BE49-F238E27FC236}">
                  <a16:creationId xmlns:a16="http://schemas.microsoft.com/office/drawing/2014/main" id="{78B1851C-521C-4FA4-8D15-E13B9DDF5922}"/>
                </a:ext>
              </a:extLst>
            </p:cNvPr>
            <p:cNvSpPr>
              <a:spLocks noEditPoints="1"/>
            </p:cNvSpPr>
            <p:nvPr/>
          </p:nvSpPr>
          <p:spPr bwMode="auto">
            <a:xfrm>
              <a:off x="935038" y="3419475"/>
              <a:ext cx="517525" cy="517525"/>
            </a:xfrm>
            <a:custGeom>
              <a:avLst/>
              <a:gdLst>
                <a:gd name="T0" fmla="*/ 742 w 742"/>
                <a:gd name="T1" fmla="*/ 562 h 739"/>
                <a:gd name="T2" fmla="*/ 670 w 742"/>
                <a:gd name="T3" fmla="*/ 653 h 739"/>
                <a:gd name="T4" fmla="*/ 482 w 742"/>
                <a:gd name="T5" fmla="*/ 729 h 739"/>
                <a:gd name="T6" fmla="*/ 222 w 742"/>
                <a:gd name="T7" fmla="*/ 704 h 739"/>
                <a:gd name="T8" fmla="*/ 15 w 742"/>
                <a:gd name="T9" fmla="*/ 349 h 739"/>
                <a:gd name="T10" fmla="*/ 92 w 742"/>
                <a:gd name="T11" fmla="*/ 146 h 739"/>
                <a:gd name="T12" fmla="*/ 305 w 742"/>
                <a:gd name="T13" fmla="*/ 22 h 739"/>
                <a:gd name="T14" fmla="*/ 585 w 742"/>
                <a:gd name="T15" fmla="*/ 57 h 739"/>
                <a:gd name="T16" fmla="*/ 725 w 742"/>
                <a:gd name="T17" fmla="*/ 315 h 739"/>
                <a:gd name="T18" fmla="*/ 609 w 742"/>
                <a:gd name="T19" fmla="*/ 536 h 739"/>
                <a:gd name="T20" fmla="*/ 462 w 742"/>
                <a:gd name="T21" fmla="*/ 579 h 739"/>
                <a:gd name="T22" fmla="*/ 405 w 742"/>
                <a:gd name="T23" fmla="*/ 535 h 739"/>
                <a:gd name="T24" fmla="*/ 299 w 742"/>
                <a:gd name="T25" fmla="*/ 575 h 739"/>
                <a:gd name="T26" fmla="*/ 160 w 742"/>
                <a:gd name="T27" fmla="*/ 452 h 739"/>
                <a:gd name="T28" fmla="*/ 237 w 742"/>
                <a:gd name="T29" fmla="*/ 219 h 739"/>
                <a:gd name="T30" fmla="*/ 385 w 742"/>
                <a:gd name="T31" fmla="*/ 167 h 739"/>
                <a:gd name="T32" fmla="*/ 460 w 742"/>
                <a:gd name="T33" fmla="*/ 213 h 739"/>
                <a:gd name="T34" fmla="*/ 470 w 742"/>
                <a:gd name="T35" fmla="*/ 175 h 739"/>
                <a:gd name="T36" fmla="*/ 568 w 742"/>
                <a:gd name="T37" fmla="*/ 175 h 739"/>
                <a:gd name="T38" fmla="*/ 514 w 742"/>
                <a:gd name="T39" fmla="*/ 440 h 739"/>
                <a:gd name="T40" fmla="*/ 508 w 742"/>
                <a:gd name="T41" fmla="*/ 472 h 739"/>
                <a:gd name="T42" fmla="*/ 537 w 742"/>
                <a:gd name="T43" fmla="*/ 493 h 739"/>
                <a:gd name="T44" fmla="*/ 602 w 742"/>
                <a:gd name="T45" fmla="*/ 444 h 739"/>
                <a:gd name="T46" fmla="*/ 639 w 742"/>
                <a:gd name="T47" fmla="*/ 211 h 739"/>
                <a:gd name="T48" fmla="*/ 449 w 742"/>
                <a:gd name="T49" fmla="*/ 79 h 739"/>
                <a:gd name="T50" fmla="*/ 298 w 742"/>
                <a:gd name="T51" fmla="*/ 89 h 739"/>
                <a:gd name="T52" fmla="*/ 96 w 742"/>
                <a:gd name="T53" fmla="*/ 312 h 739"/>
                <a:gd name="T54" fmla="*/ 101 w 742"/>
                <a:gd name="T55" fmla="*/ 489 h 739"/>
                <a:gd name="T56" fmla="*/ 272 w 742"/>
                <a:gd name="T57" fmla="*/ 646 h 739"/>
                <a:gd name="T58" fmla="*/ 545 w 742"/>
                <a:gd name="T59" fmla="*/ 643 h 739"/>
                <a:gd name="T60" fmla="*/ 651 w 742"/>
                <a:gd name="T61" fmla="*/ 575 h 739"/>
                <a:gd name="T62" fmla="*/ 678 w 742"/>
                <a:gd name="T63" fmla="*/ 563 h 739"/>
                <a:gd name="T64" fmla="*/ 742 w 742"/>
                <a:gd name="T65" fmla="*/ 562 h 739"/>
                <a:gd name="T66" fmla="*/ 252 w 742"/>
                <a:gd name="T67" fmla="*/ 403 h 739"/>
                <a:gd name="T68" fmla="*/ 268 w 742"/>
                <a:gd name="T69" fmla="*/ 462 h 739"/>
                <a:gd name="T70" fmla="*/ 342 w 742"/>
                <a:gd name="T71" fmla="*/ 500 h 739"/>
                <a:gd name="T72" fmla="*/ 392 w 742"/>
                <a:gd name="T73" fmla="*/ 467 h 739"/>
                <a:gd name="T74" fmla="*/ 443 w 742"/>
                <a:gd name="T75" fmla="*/ 310 h 739"/>
                <a:gd name="T76" fmla="*/ 404 w 742"/>
                <a:gd name="T77" fmla="*/ 238 h 739"/>
                <a:gd name="T78" fmla="*/ 322 w 742"/>
                <a:gd name="T79" fmla="*/ 248 h 739"/>
                <a:gd name="T80" fmla="*/ 281 w 742"/>
                <a:gd name="T81" fmla="*/ 300 h 739"/>
                <a:gd name="T82" fmla="*/ 252 w 742"/>
                <a:gd name="T83" fmla="*/ 403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2" h="739">
                  <a:moveTo>
                    <a:pt x="742" y="562"/>
                  </a:moveTo>
                  <a:cubicBezTo>
                    <a:pt x="724" y="601"/>
                    <a:pt x="700" y="629"/>
                    <a:pt x="670" y="653"/>
                  </a:cubicBezTo>
                  <a:cubicBezTo>
                    <a:pt x="615" y="697"/>
                    <a:pt x="551" y="721"/>
                    <a:pt x="482" y="729"/>
                  </a:cubicBezTo>
                  <a:cubicBezTo>
                    <a:pt x="394" y="739"/>
                    <a:pt x="307" y="734"/>
                    <a:pt x="222" y="704"/>
                  </a:cubicBezTo>
                  <a:cubicBezTo>
                    <a:pt x="62" y="646"/>
                    <a:pt x="0" y="499"/>
                    <a:pt x="15" y="349"/>
                  </a:cubicBezTo>
                  <a:cubicBezTo>
                    <a:pt x="22" y="274"/>
                    <a:pt x="48" y="206"/>
                    <a:pt x="92" y="146"/>
                  </a:cubicBezTo>
                  <a:cubicBezTo>
                    <a:pt x="145" y="75"/>
                    <a:pt x="221" y="40"/>
                    <a:pt x="305" y="22"/>
                  </a:cubicBezTo>
                  <a:cubicBezTo>
                    <a:pt x="402" y="0"/>
                    <a:pt x="497" y="8"/>
                    <a:pt x="585" y="57"/>
                  </a:cubicBezTo>
                  <a:cubicBezTo>
                    <a:pt x="686" y="113"/>
                    <a:pt x="728" y="204"/>
                    <a:pt x="725" y="315"/>
                  </a:cubicBezTo>
                  <a:cubicBezTo>
                    <a:pt x="723" y="407"/>
                    <a:pt x="683" y="481"/>
                    <a:pt x="609" y="536"/>
                  </a:cubicBezTo>
                  <a:cubicBezTo>
                    <a:pt x="565" y="569"/>
                    <a:pt x="516" y="582"/>
                    <a:pt x="462" y="579"/>
                  </a:cubicBezTo>
                  <a:cubicBezTo>
                    <a:pt x="434" y="577"/>
                    <a:pt x="415" y="563"/>
                    <a:pt x="405" y="535"/>
                  </a:cubicBezTo>
                  <a:cubicBezTo>
                    <a:pt x="374" y="562"/>
                    <a:pt x="339" y="576"/>
                    <a:pt x="299" y="575"/>
                  </a:cubicBezTo>
                  <a:cubicBezTo>
                    <a:pt x="230" y="574"/>
                    <a:pt x="169" y="521"/>
                    <a:pt x="160" y="452"/>
                  </a:cubicBezTo>
                  <a:cubicBezTo>
                    <a:pt x="149" y="362"/>
                    <a:pt x="177" y="285"/>
                    <a:pt x="237" y="219"/>
                  </a:cubicBezTo>
                  <a:cubicBezTo>
                    <a:pt x="277" y="176"/>
                    <a:pt x="327" y="160"/>
                    <a:pt x="385" y="167"/>
                  </a:cubicBezTo>
                  <a:cubicBezTo>
                    <a:pt x="416" y="171"/>
                    <a:pt x="440" y="187"/>
                    <a:pt x="460" y="213"/>
                  </a:cubicBezTo>
                  <a:cubicBezTo>
                    <a:pt x="464" y="199"/>
                    <a:pt x="467" y="188"/>
                    <a:pt x="470" y="175"/>
                  </a:cubicBezTo>
                  <a:cubicBezTo>
                    <a:pt x="502" y="175"/>
                    <a:pt x="534" y="175"/>
                    <a:pt x="568" y="175"/>
                  </a:cubicBezTo>
                  <a:cubicBezTo>
                    <a:pt x="550" y="265"/>
                    <a:pt x="532" y="352"/>
                    <a:pt x="514" y="440"/>
                  </a:cubicBezTo>
                  <a:cubicBezTo>
                    <a:pt x="512" y="451"/>
                    <a:pt x="509" y="461"/>
                    <a:pt x="508" y="472"/>
                  </a:cubicBezTo>
                  <a:cubicBezTo>
                    <a:pt x="506" y="496"/>
                    <a:pt x="516" y="505"/>
                    <a:pt x="537" y="493"/>
                  </a:cubicBezTo>
                  <a:cubicBezTo>
                    <a:pt x="561" y="480"/>
                    <a:pt x="585" y="465"/>
                    <a:pt x="602" y="444"/>
                  </a:cubicBezTo>
                  <a:cubicBezTo>
                    <a:pt x="658" y="374"/>
                    <a:pt x="676" y="295"/>
                    <a:pt x="639" y="211"/>
                  </a:cubicBezTo>
                  <a:cubicBezTo>
                    <a:pt x="604" y="129"/>
                    <a:pt x="536" y="89"/>
                    <a:pt x="449" y="79"/>
                  </a:cubicBezTo>
                  <a:cubicBezTo>
                    <a:pt x="398" y="73"/>
                    <a:pt x="347" y="75"/>
                    <a:pt x="298" y="89"/>
                  </a:cubicBezTo>
                  <a:cubicBezTo>
                    <a:pt x="185" y="121"/>
                    <a:pt x="122" y="200"/>
                    <a:pt x="96" y="312"/>
                  </a:cubicBezTo>
                  <a:cubicBezTo>
                    <a:pt x="82" y="371"/>
                    <a:pt x="81" y="431"/>
                    <a:pt x="101" y="489"/>
                  </a:cubicBezTo>
                  <a:cubicBezTo>
                    <a:pt x="129" y="573"/>
                    <a:pt x="191" y="622"/>
                    <a:pt x="272" y="646"/>
                  </a:cubicBezTo>
                  <a:cubicBezTo>
                    <a:pt x="362" y="673"/>
                    <a:pt x="454" y="672"/>
                    <a:pt x="545" y="643"/>
                  </a:cubicBezTo>
                  <a:cubicBezTo>
                    <a:pt x="587" y="630"/>
                    <a:pt x="622" y="607"/>
                    <a:pt x="651" y="575"/>
                  </a:cubicBezTo>
                  <a:cubicBezTo>
                    <a:pt x="658" y="568"/>
                    <a:pt x="669" y="564"/>
                    <a:pt x="678" y="563"/>
                  </a:cubicBezTo>
                  <a:cubicBezTo>
                    <a:pt x="698" y="561"/>
                    <a:pt x="719" y="562"/>
                    <a:pt x="742" y="562"/>
                  </a:cubicBezTo>
                  <a:close/>
                  <a:moveTo>
                    <a:pt x="252" y="403"/>
                  </a:moveTo>
                  <a:cubicBezTo>
                    <a:pt x="258" y="425"/>
                    <a:pt x="260" y="445"/>
                    <a:pt x="268" y="462"/>
                  </a:cubicBezTo>
                  <a:cubicBezTo>
                    <a:pt x="280" y="493"/>
                    <a:pt x="311" y="510"/>
                    <a:pt x="342" y="500"/>
                  </a:cubicBezTo>
                  <a:cubicBezTo>
                    <a:pt x="361" y="494"/>
                    <a:pt x="380" y="482"/>
                    <a:pt x="392" y="467"/>
                  </a:cubicBezTo>
                  <a:cubicBezTo>
                    <a:pt x="430" y="422"/>
                    <a:pt x="439" y="366"/>
                    <a:pt x="443" y="310"/>
                  </a:cubicBezTo>
                  <a:cubicBezTo>
                    <a:pt x="445" y="281"/>
                    <a:pt x="434" y="253"/>
                    <a:pt x="404" y="238"/>
                  </a:cubicBezTo>
                  <a:cubicBezTo>
                    <a:pt x="375" y="223"/>
                    <a:pt x="346" y="228"/>
                    <a:pt x="322" y="248"/>
                  </a:cubicBezTo>
                  <a:cubicBezTo>
                    <a:pt x="306" y="263"/>
                    <a:pt x="289" y="280"/>
                    <a:pt x="281" y="300"/>
                  </a:cubicBezTo>
                  <a:cubicBezTo>
                    <a:pt x="267" y="333"/>
                    <a:pt x="261" y="370"/>
                    <a:pt x="252" y="403"/>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Titre 4">
            <a:extLst>
              <a:ext uri="{FF2B5EF4-FFF2-40B4-BE49-F238E27FC236}">
                <a16:creationId xmlns:a16="http://schemas.microsoft.com/office/drawing/2014/main" id="{01C9E62F-7909-4415-8282-9EE2B7C82F87}"/>
              </a:ext>
            </a:extLst>
          </p:cNvPr>
          <p:cNvSpPr txBox="1">
            <a:spLocks/>
          </p:cNvSpPr>
          <p:nvPr/>
        </p:nvSpPr>
        <p:spPr>
          <a:xfrm>
            <a:off x="5295134" y="5062933"/>
            <a:ext cx="5033241" cy="1260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j-ea"/>
                <a:cs typeface="+mj-cs"/>
              </a:rPr>
              <a:t>Email us: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yannick@aei.fr</a:t>
            </a:r>
          </a:p>
        </p:txBody>
      </p:sp>
      <p:sp>
        <p:nvSpPr>
          <p:cNvPr id="24" name="Titre 4">
            <a:extLst>
              <a:ext uri="{FF2B5EF4-FFF2-40B4-BE49-F238E27FC236}">
                <a16:creationId xmlns:a16="http://schemas.microsoft.com/office/drawing/2014/main" id="{06D38026-8BB1-4A8B-B806-D0FEF0BB8E65}"/>
              </a:ext>
            </a:extLst>
          </p:cNvPr>
          <p:cNvSpPr txBox="1">
            <a:spLocks/>
          </p:cNvSpPr>
          <p:nvPr/>
        </p:nvSpPr>
        <p:spPr>
          <a:xfrm>
            <a:off x="5295134" y="1766857"/>
            <a:ext cx="5033241" cy="1260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j-ea"/>
                <a:cs typeface="+mj-cs"/>
              </a:rPr>
              <a:t>Use our chat</a:t>
            </a:r>
          </a:p>
        </p:txBody>
      </p:sp>
      <p:grpSp>
        <p:nvGrpSpPr>
          <p:cNvPr id="32" name="Groupe 31">
            <a:extLst>
              <a:ext uri="{FF2B5EF4-FFF2-40B4-BE49-F238E27FC236}">
                <a16:creationId xmlns:a16="http://schemas.microsoft.com/office/drawing/2014/main" id="{901EBF8F-7FEA-434C-A001-A91E910BB61B}"/>
              </a:ext>
            </a:extLst>
          </p:cNvPr>
          <p:cNvGrpSpPr/>
          <p:nvPr/>
        </p:nvGrpSpPr>
        <p:grpSpPr>
          <a:xfrm>
            <a:off x="3710854" y="1764461"/>
            <a:ext cx="1372465" cy="1381125"/>
            <a:chOff x="496888" y="4886325"/>
            <a:chExt cx="1509712" cy="1519238"/>
          </a:xfrm>
        </p:grpSpPr>
        <p:sp>
          <p:nvSpPr>
            <p:cNvPr id="28" name="Freeform 15">
              <a:extLst>
                <a:ext uri="{FF2B5EF4-FFF2-40B4-BE49-F238E27FC236}">
                  <a16:creationId xmlns:a16="http://schemas.microsoft.com/office/drawing/2014/main" id="{D49D048C-1899-4E4E-9D11-E3DC19D987C5}"/>
                </a:ext>
              </a:extLst>
            </p:cNvPr>
            <p:cNvSpPr>
              <a:spLocks noEditPoints="1"/>
            </p:cNvSpPr>
            <p:nvPr/>
          </p:nvSpPr>
          <p:spPr bwMode="auto">
            <a:xfrm>
              <a:off x="496888" y="4886325"/>
              <a:ext cx="1227138" cy="1235075"/>
            </a:xfrm>
            <a:custGeom>
              <a:avLst/>
              <a:gdLst>
                <a:gd name="T0" fmla="*/ 728 w 832"/>
                <a:gd name="T1" fmla="*/ 0 h 836"/>
                <a:gd name="T2" fmla="*/ 746 w 832"/>
                <a:gd name="T3" fmla="*/ 7 h 836"/>
                <a:gd name="T4" fmla="*/ 832 w 832"/>
                <a:gd name="T5" fmla="*/ 126 h 836"/>
                <a:gd name="T6" fmla="*/ 832 w 832"/>
                <a:gd name="T7" fmla="*/ 513 h 836"/>
                <a:gd name="T8" fmla="*/ 704 w 832"/>
                <a:gd name="T9" fmla="*/ 640 h 836"/>
                <a:gd name="T10" fmla="*/ 414 w 832"/>
                <a:gd name="T11" fmla="*/ 640 h 836"/>
                <a:gd name="T12" fmla="*/ 382 w 832"/>
                <a:gd name="T13" fmla="*/ 652 h 836"/>
                <a:gd name="T14" fmla="*/ 186 w 832"/>
                <a:gd name="T15" fmla="*/ 820 h 836"/>
                <a:gd name="T16" fmla="*/ 146 w 832"/>
                <a:gd name="T17" fmla="*/ 829 h 836"/>
                <a:gd name="T18" fmla="*/ 128 w 832"/>
                <a:gd name="T19" fmla="*/ 792 h 836"/>
                <a:gd name="T20" fmla="*/ 128 w 832"/>
                <a:gd name="T21" fmla="*/ 641 h 836"/>
                <a:gd name="T22" fmla="*/ 45 w 832"/>
                <a:gd name="T23" fmla="*/ 609 h 836"/>
                <a:gd name="T24" fmla="*/ 0 w 832"/>
                <a:gd name="T25" fmla="*/ 536 h 836"/>
                <a:gd name="T26" fmla="*/ 0 w 832"/>
                <a:gd name="T27" fmla="*/ 104 h 836"/>
                <a:gd name="T28" fmla="*/ 50 w 832"/>
                <a:gd name="T29" fmla="*/ 27 h 836"/>
                <a:gd name="T30" fmla="*/ 104 w 832"/>
                <a:gd name="T31" fmla="*/ 0 h 836"/>
                <a:gd name="T32" fmla="*/ 728 w 832"/>
                <a:gd name="T33" fmla="*/ 0 h 836"/>
                <a:gd name="T34" fmla="*/ 192 w 832"/>
                <a:gd name="T35" fmla="*/ 729 h 836"/>
                <a:gd name="T36" fmla="*/ 209 w 832"/>
                <a:gd name="T37" fmla="*/ 716 h 836"/>
                <a:gd name="T38" fmla="*/ 358 w 832"/>
                <a:gd name="T39" fmla="*/ 589 h 836"/>
                <a:gd name="T40" fmla="*/ 391 w 832"/>
                <a:gd name="T41" fmla="*/ 577 h 836"/>
                <a:gd name="T42" fmla="*/ 699 w 832"/>
                <a:gd name="T43" fmla="*/ 576 h 836"/>
                <a:gd name="T44" fmla="*/ 768 w 832"/>
                <a:gd name="T45" fmla="*/ 507 h 836"/>
                <a:gd name="T46" fmla="*/ 768 w 832"/>
                <a:gd name="T47" fmla="*/ 133 h 836"/>
                <a:gd name="T48" fmla="*/ 698 w 832"/>
                <a:gd name="T49" fmla="*/ 64 h 836"/>
                <a:gd name="T50" fmla="*/ 614 w 832"/>
                <a:gd name="T51" fmla="*/ 64 h 836"/>
                <a:gd name="T52" fmla="*/ 134 w 832"/>
                <a:gd name="T53" fmla="*/ 64 h 836"/>
                <a:gd name="T54" fmla="*/ 64 w 832"/>
                <a:gd name="T55" fmla="*/ 125 h 836"/>
                <a:gd name="T56" fmla="*/ 64 w 832"/>
                <a:gd name="T57" fmla="*/ 515 h 836"/>
                <a:gd name="T58" fmla="*/ 123 w 832"/>
                <a:gd name="T59" fmla="*/ 576 h 836"/>
                <a:gd name="T60" fmla="*/ 149 w 832"/>
                <a:gd name="T61" fmla="*/ 576 h 836"/>
                <a:gd name="T62" fmla="*/ 192 w 832"/>
                <a:gd name="T63" fmla="*/ 619 h 836"/>
                <a:gd name="T64" fmla="*/ 192 w 832"/>
                <a:gd name="T65" fmla="*/ 72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2" h="836">
                  <a:moveTo>
                    <a:pt x="728" y="0"/>
                  </a:moveTo>
                  <a:cubicBezTo>
                    <a:pt x="734" y="2"/>
                    <a:pt x="740" y="5"/>
                    <a:pt x="746" y="7"/>
                  </a:cubicBezTo>
                  <a:cubicBezTo>
                    <a:pt x="797" y="25"/>
                    <a:pt x="832" y="72"/>
                    <a:pt x="832" y="126"/>
                  </a:cubicBezTo>
                  <a:cubicBezTo>
                    <a:pt x="832" y="255"/>
                    <a:pt x="832" y="384"/>
                    <a:pt x="832" y="513"/>
                  </a:cubicBezTo>
                  <a:cubicBezTo>
                    <a:pt x="831" y="584"/>
                    <a:pt x="775" y="640"/>
                    <a:pt x="704" y="640"/>
                  </a:cubicBezTo>
                  <a:cubicBezTo>
                    <a:pt x="607" y="640"/>
                    <a:pt x="511" y="640"/>
                    <a:pt x="414" y="640"/>
                  </a:cubicBezTo>
                  <a:cubicBezTo>
                    <a:pt x="403" y="641"/>
                    <a:pt x="391" y="645"/>
                    <a:pt x="382" y="652"/>
                  </a:cubicBezTo>
                  <a:cubicBezTo>
                    <a:pt x="317" y="707"/>
                    <a:pt x="252" y="764"/>
                    <a:pt x="186" y="820"/>
                  </a:cubicBezTo>
                  <a:cubicBezTo>
                    <a:pt x="174" y="830"/>
                    <a:pt x="162" y="836"/>
                    <a:pt x="146" y="829"/>
                  </a:cubicBezTo>
                  <a:cubicBezTo>
                    <a:pt x="131" y="821"/>
                    <a:pt x="128" y="808"/>
                    <a:pt x="128" y="792"/>
                  </a:cubicBezTo>
                  <a:cubicBezTo>
                    <a:pt x="128" y="742"/>
                    <a:pt x="128" y="692"/>
                    <a:pt x="128" y="641"/>
                  </a:cubicBezTo>
                  <a:cubicBezTo>
                    <a:pt x="97" y="638"/>
                    <a:pt x="69" y="629"/>
                    <a:pt x="45" y="609"/>
                  </a:cubicBezTo>
                  <a:cubicBezTo>
                    <a:pt x="22" y="590"/>
                    <a:pt x="10" y="564"/>
                    <a:pt x="0" y="536"/>
                  </a:cubicBezTo>
                  <a:cubicBezTo>
                    <a:pt x="0" y="392"/>
                    <a:pt x="0" y="248"/>
                    <a:pt x="0" y="104"/>
                  </a:cubicBezTo>
                  <a:cubicBezTo>
                    <a:pt x="11" y="75"/>
                    <a:pt x="22" y="45"/>
                    <a:pt x="50" y="27"/>
                  </a:cubicBezTo>
                  <a:cubicBezTo>
                    <a:pt x="67" y="16"/>
                    <a:pt x="86" y="9"/>
                    <a:pt x="104" y="0"/>
                  </a:cubicBezTo>
                  <a:cubicBezTo>
                    <a:pt x="312" y="0"/>
                    <a:pt x="520" y="0"/>
                    <a:pt x="728" y="0"/>
                  </a:cubicBezTo>
                  <a:close/>
                  <a:moveTo>
                    <a:pt x="192" y="729"/>
                  </a:moveTo>
                  <a:cubicBezTo>
                    <a:pt x="200" y="723"/>
                    <a:pt x="204" y="720"/>
                    <a:pt x="209" y="716"/>
                  </a:cubicBezTo>
                  <a:cubicBezTo>
                    <a:pt x="258" y="674"/>
                    <a:pt x="308" y="631"/>
                    <a:pt x="358" y="589"/>
                  </a:cubicBezTo>
                  <a:cubicBezTo>
                    <a:pt x="367" y="582"/>
                    <a:pt x="380" y="577"/>
                    <a:pt x="391" y="577"/>
                  </a:cubicBezTo>
                  <a:cubicBezTo>
                    <a:pt x="494" y="576"/>
                    <a:pt x="597" y="576"/>
                    <a:pt x="699" y="576"/>
                  </a:cubicBezTo>
                  <a:cubicBezTo>
                    <a:pt x="741" y="576"/>
                    <a:pt x="768" y="550"/>
                    <a:pt x="768" y="507"/>
                  </a:cubicBezTo>
                  <a:cubicBezTo>
                    <a:pt x="768" y="383"/>
                    <a:pt x="768" y="258"/>
                    <a:pt x="768" y="133"/>
                  </a:cubicBezTo>
                  <a:cubicBezTo>
                    <a:pt x="768" y="90"/>
                    <a:pt x="742" y="64"/>
                    <a:pt x="698" y="64"/>
                  </a:cubicBezTo>
                  <a:cubicBezTo>
                    <a:pt x="670" y="64"/>
                    <a:pt x="642" y="64"/>
                    <a:pt x="614" y="64"/>
                  </a:cubicBezTo>
                  <a:cubicBezTo>
                    <a:pt x="454" y="64"/>
                    <a:pt x="294" y="64"/>
                    <a:pt x="134" y="64"/>
                  </a:cubicBezTo>
                  <a:cubicBezTo>
                    <a:pt x="94" y="64"/>
                    <a:pt x="65" y="89"/>
                    <a:pt x="64" y="125"/>
                  </a:cubicBezTo>
                  <a:cubicBezTo>
                    <a:pt x="64" y="255"/>
                    <a:pt x="64" y="385"/>
                    <a:pt x="64" y="515"/>
                  </a:cubicBezTo>
                  <a:cubicBezTo>
                    <a:pt x="65" y="548"/>
                    <a:pt x="91" y="573"/>
                    <a:pt x="123" y="576"/>
                  </a:cubicBezTo>
                  <a:cubicBezTo>
                    <a:pt x="131" y="576"/>
                    <a:pt x="140" y="576"/>
                    <a:pt x="149" y="576"/>
                  </a:cubicBezTo>
                  <a:cubicBezTo>
                    <a:pt x="182" y="576"/>
                    <a:pt x="192" y="586"/>
                    <a:pt x="192" y="619"/>
                  </a:cubicBezTo>
                  <a:cubicBezTo>
                    <a:pt x="192" y="654"/>
                    <a:pt x="192" y="690"/>
                    <a:pt x="192" y="729"/>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6">
              <a:extLst>
                <a:ext uri="{FF2B5EF4-FFF2-40B4-BE49-F238E27FC236}">
                  <a16:creationId xmlns:a16="http://schemas.microsoft.com/office/drawing/2014/main" id="{81CABBEC-4D58-4FB3-AE29-C1CD9449EB85}"/>
                </a:ext>
              </a:extLst>
            </p:cNvPr>
            <p:cNvSpPr>
              <a:spLocks/>
            </p:cNvSpPr>
            <p:nvPr/>
          </p:nvSpPr>
          <p:spPr bwMode="auto">
            <a:xfrm>
              <a:off x="974725" y="5180013"/>
              <a:ext cx="1031875" cy="1225550"/>
            </a:xfrm>
            <a:custGeom>
              <a:avLst/>
              <a:gdLst>
                <a:gd name="T0" fmla="*/ 700 w 700"/>
                <a:gd name="T1" fmla="*/ 529 h 829"/>
                <a:gd name="T2" fmla="*/ 684 w 700"/>
                <a:gd name="T3" fmla="*/ 567 h 829"/>
                <a:gd name="T4" fmla="*/ 572 w 700"/>
                <a:gd name="T5" fmla="*/ 634 h 829"/>
                <a:gd name="T6" fmla="*/ 572 w 700"/>
                <a:gd name="T7" fmla="*/ 737 h 829"/>
                <a:gd name="T8" fmla="*/ 572 w 700"/>
                <a:gd name="T9" fmla="*/ 785 h 829"/>
                <a:gd name="T10" fmla="*/ 553 w 700"/>
                <a:gd name="T11" fmla="*/ 822 h 829"/>
                <a:gd name="T12" fmla="*/ 514 w 700"/>
                <a:gd name="T13" fmla="*/ 813 h 829"/>
                <a:gd name="T14" fmla="*/ 349 w 700"/>
                <a:gd name="T15" fmla="*/ 670 h 829"/>
                <a:gd name="T16" fmla="*/ 248 w 700"/>
                <a:gd name="T17" fmla="*/ 632 h 829"/>
                <a:gd name="T18" fmla="*/ 36 w 700"/>
                <a:gd name="T19" fmla="*/ 633 h 829"/>
                <a:gd name="T20" fmla="*/ 0 w 700"/>
                <a:gd name="T21" fmla="*/ 600 h 829"/>
                <a:gd name="T22" fmla="*/ 35 w 700"/>
                <a:gd name="T23" fmla="*/ 569 h 829"/>
                <a:gd name="T24" fmla="*/ 37 w 700"/>
                <a:gd name="T25" fmla="*/ 569 h 829"/>
                <a:gd name="T26" fmla="*/ 311 w 700"/>
                <a:gd name="T27" fmla="*/ 570 h 829"/>
                <a:gd name="T28" fmla="*/ 344 w 700"/>
                <a:gd name="T29" fmla="*/ 584 h 829"/>
                <a:gd name="T30" fmla="*/ 506 w 700"/>
                <a:gd name="T31" fmla="*/ 722 h 829"/>
                <a:gd name="T32" fmla="*/ 508 w 700"/>
                <a:gd name="T33" fmla="*/ 705 h 829"/>
                <a:gd name="T34" fmla="*/ 508 w 700"/>
                <a:gd name="T35" fmla="*/ 603 h 829"/>
                <a:gd name="T36" fmla="*/ 542 w 700"/>
                <a:gd name="T37" fmla="*/ 569 h 829"/>
                <a:gd name="T38" fmla="*/ 574 w 700"/>
                <a:gd name="T39" fmla="*/ 569 h 829"/>
                <a:gd name="T40" fmla="*/ 636 w 700"/>
                <a:gd name="T41" fmla="*/ 508 h 829"/>
                <a:gd name="T42" fmla="*/ 636 w 700"/>
                <a:gd name="T43" fmla="*/ 118 h 829"/>
                <a:gd name="T44" fmla="*/ 595 w 700"/>
                <a:gd name="T45" fmla="*/ 61 h 829"/>
                <a:gd name="T46" fmla="*/ 585 w 700"/>
                <a:gd name="T47" fmla="*/ 6 h 829"/>
                <a:gd name="T48" fmla="*/ 621 w 700"/>
                <a:gd name="T49" fmla="*/ 4 h 829"/>
                <a:gd name="T50" fmla="*/ 693 w 700"/>
                <a:gd name="T51" fmla="*/ 79 h 829"/>
                <a:gd name="T52" fmla="*/ 700 w 700"/>
                <a:gd name="T53" fmla="*/ 97 h 829"/>
                <a:gd name="T54" fmla="*/ 700 w 700"/>
                <a:gd name="T55" fmla="*/ 5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 h="829">
                  <a:moveTo>
                    <a:pt x="700" y="529"/>
                  </a:moveTo>
                  <a:cubicBezTo>
                    <a:pt x="695" y="542"/>
                    <a:pt x="690" y="555"/>
                    <a:pt x="684" y="567"/>
                  </a:cubicBezTo>
                  <a:cubicBezTo>
                    <a:pt x="662" y="607"/>
                    <a:pt x="627" y="628"/>
                    <a:pt x="572" y="634"/>
                  </a:cubicBezTo>
                  <a:cubicBezTo>
                    <a:pt x="572" y="668"/>
                    <a:pt x="572" y="703"/>
                    <a:pt x="572" y="737"/>
                  </a:cubicBezTo>
                  <a:cubicBezTo>
                    <a:pt x="572" y="753"/>
                    <a:pt x="572" y="769"/>
                    <a:pt x="572" y="785"/>
                  </a:cubicBezTo>
                  <a:cubicBezTo>
                    <a:pt x="572" y="801"/>
                    <a:pt x="569" y="814"/>
                    <a:pt x="553" y="822"/>
                  </a:cubicBezTo>
                  <a:cubicBezTo>
                    <a:pt x="538" y="829"/>
                    <a:pt x="525" y="823"/>
                    <a:pt x="514" y="813"/>
                  </a:cubicBezTo>
                  <a:cubicBezTo>
                    <a:pt x="458" y="765"/>
                    <a:pt x="402" y="720"/>
                    <a:pt x="349" y="670"/>
                  </a:cubicBezTo>
                  <a:cubicBezTo>
                    <a:pt x="319" y="642"/>
                    <a:pt x="289" y="630"/>
                    <a:pt x="248" y="632"/>
                  </a:cubicBezTo>
                  <a:cubicBezTo>
                    <a:pt x="177" y="635"/>
                    <a:pt x="106" y="633"/>
                    <a:pt x="36" y="633"/>
                  </a:cubicBezTo>
                  <a:cubicBezTo>
                    <a:pt x="14" y="633"/>
                    <a:pt x="0" y="619"/>
                    <a:pt x="0" y="600"/>
                  </a:cubicBezTo>
                  <a:cubicBezTo>
                    <a:pt x="1" y="582"/>
                    <a:pt x="15" y="570"/>
                    <a:pt x="35" y="569"/>
                  </a:cubicBezTo>
                  <a:cubicBezTo>
                    <a:pt x="36" y="569"/>
                    <a:pt x="36" y="569"/>
                    <a:pt x="37" y="569"/>
                  </a:cubicBezTo>
                  <a:cubicBezTo>
                    <a:pt x="128" y="569"/>
                    <a:pt x="220" y="569"/>
                    <a:pt x="311" y="570"/>
                  </a:cubicBezTo>
                  <a:cubicBezTo>
                    <a:pt x="322" y="570"/>
                    <a:pt x="335" y="576"/>
                    <a:pt x="344" y="584"/>
                  </a:cubicBezTo>
                  <a:cubicBezTo>
                    <a:pt x="398" y="629"/>
                    <a:pt x="451" y="674"/>
                    <a:pt x="506" y="722"/>
                  </a:cubicBezTo>
                  <a:cubicBezTo>
                    <a:pt x="507" y="715"/>
                    <a:pt x="508" y="710"/>
                    <a:pt x="508" y="705"/>
                  </a:cubicBezTo>
                  <a:cubicBezTo>
                    <a:pt x="508" y="671"/>
                    <a:pt x="508" y="637"/>
                    <a:pt x="508" y="603"/>
                  </a:cubicBezTo>
                  <a:cubicBezTo>
                    <a:pt x="509" y="582"/>
                    <a:pt x="521" y="570"/>
                    <a:pt x="542" y="569"/>
                  </a:cubicBezTo>
                  <a:cubicBezTo>
                    <a:pt x="552" y="569"/>
                    <a:pt x="563" y="569"/>
                    <a:pt x="574" y="569"/>
                  </a:cubicBezTo>
                  <a:cubicBezTo>
                    <a:pt x="608" y="568"/>
                    <a:pt x="635" y="542"/>
                    <a:pt x="636" y="508"/>
                  </a:cubicBezTo>
                  <a:cubicBezTo>
                    <a:pt x="636" y="378"/>
                    <a:pt x="636" y="248"/>
                    <a:pt x="636" y="118"/>
                  </a:cubicBezTo>
                  <a:cubicBezTo>
                    <a:pt x="635" y="91"/>
                    <a:pt x="619" y="73"/>
                    <a:pt x="595" y="61"/>
                  </a:cubicBezTo>
                  <a:cubicBezTo>
                    <a:pt x="569" y="49"/>
                    <a:pt x="563" y="20"/>
                    <a:pt x="585" y="6"/>
                  </a:cubicBezTo>
                  <a:cubicBezTo>
                    <a:pt x="594" y="1"/>
                    <a:pt x="610" y="0"/>
                    <a:pt x="621" y="4"/>
                  </a:cubicBezTo>
                  <a:cubicBezTo>
                    <a:pt x="656" y="17"/>
                    <a:pt x="680" y="43"/>
                    <a:pt x="693" y="79"/>
                  </a:cubicBezTo>
                  <a:cubicBezTo>
                    <a:pt x="695" y="85"/>
                    <a:pt x="698" y="91"/>
                    <a:pt x="700" y="97"/>
                  </a:cubicBezTo>
                  <a:cubicBezTo>
                    <a:pt x="700" y="241"/>
                    <a:pt x="700" y="385"/>
                    <a:pt x="700" y="529"/>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7">
              <a:extLst>
                <a:ext uri="{FF2B5EF4-FFF2-40B4-BE49-F238E27FC236}">
                  <a16:creationId xmlns:a16="http://schemas.microsoft.com/office/drawing/2014/main" id="{652B7187-B502-4C18-9F74-65AF73E730CA}"/>
                </a:ext>
              </a:extLst>
            </p:cNvPr>
            <p:cNvSpPr>
              <a:spLocks/>
            </p:cNvSpPr>
            <p:nvPr/>
          </p:nvSpPr>
          <p:spPr bwMode="auto">
            <a:xfrm>
              <a:off x="779463" y="5170488"/>
              <a:ext cx="660400" cy="93662"/>
            </a:xfrm>
            <a:custGeom>
              <a:avLst/>
              <a:gdLst>
                <a:gd name="T0" fmla="*/ 224 w 448"/>
                <a:gd name="T1" fmla="*/ 64 h 64"/>
                <a:gd name="T2" fmla="*/ 40 w 448"/>
                <a:gd name="T3" fmla="*/ 64 h 64"/>
                <a:gd name="T4" fmla="*/ 0 w 448"/>
                <a:gd name="T5" fmla="*/ 33 h 64"/>
                <a:gd name="T6" fmla="*/ 41 w 448"/>
                <a:gd name="T7" fmla="*/ 0 h 64"/>
                <a:gd name="T8" fmla="*/ 409 w 448"/>
                <a:gd name="T9" fmla="*/ 0 h 64"/>
                <a:gd name="T10" fmla="*/ 448 w 448"/>
                <a:gd name="T11" fmla="*/ 32 h 64"/>
                <a:gd name="T12" fmla="*/ 408 w 448"/>
                <a:gd name="T13" fmla="*/ 64 h 64"/>
                <a:gd name="T14" fmla="*/ 224 w 448"/>
                <a:gd name="T15" fmla="*/ 64 h 64"/>
                <a:gd name="T16" fmla="*/ 224 w 44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64">
                  <a:moveTo>
                    <a:pt x="224" y="64"/>
                  </a:moveTo>
                  <a:cubicBezTo>
                    <a:pt x="163" y="64"/>
                    <a:pt x="102" y="64"/>
                    <a:pt x="40" y="64"/>
                  </a:cubicBezTo>
                  <a:cubicBezTo>
                    <a:pt x="15" y="64"/>
                    <a:pt x="0" y="52"/>
                    <a:pt x="0" y="33"/>
                  </a:cubicBezTo>
                  <a:cubicBezTo>
                    <a:pt x="0" y="12"/>
                    <a:pt x="15" y="0"/>
                    <a:pt x="41" y="0"/>
                  </a:cubicBezTo>
                  <a:cubicBezTo>
                    <a:pt x="164" y="0"/>
                    <a:pt x="286" y="0"/>
                    <a:pt x="409" y="0"/>
                  </a:cubicBezTo>
                  <a:cubicBezTo>
                    <a:pt x="433" y="0"/>
                    <a:pt x="448" y="12"/>
                    <a:pt x="448" y="32"/>
                  </a:cubicBezTo>
                  <a:cubicBezTo>
                    <a:pt x="448" y="52"/>
                    <a:pt x="433" y="64"/>
                    <a:pt x="408" y="64"/>
                  </a:cubicBezTo>
                  <a:cubicBezTo>
                    <a:pt x="347" y="64"/>
                    <a:pt x="285" y="64"/>
                    <a:pt x="224" y="64"/>
                  </a:cubicBezTo>
                  <a:cubicBezTo>
                    <a:pt x="224" y="64"/>
                    <a:pt x="224" y="64"/>
                    <a:pt x="224" y="64"/>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8">
              <a:extLst>
                <a:ext uri="{FF2B5EF4-FFF2-40B4-BE49-F238E27FC236}">
                  <a16:creationId xmlns:a16="http://schemas.microsoft.com/office/drawing/2014/main" id="{11D47D71-D951-4885-BCF0-B48B794708D8}"/>
                </a:ext>
              </a:extLst>
            </p:cNvPr>
            <p:cNvSpPr>
              <a:spLocks/>
            </p:cNvSpPr>
            <p:nvPr/>
          </p:nvSpPr>
          <p:spPr bwMode="auto">
            <a:xfrm>
              <a:off x="779463" y="5359400"/>
              <a:ext cx="473075" cy="93662"/>
            </a:xfrm>
            <a:custGeom>
              <a:avLst/>
              <a:gdLst>
                <a:gd name="T0" fmla="*/ 159 w 320"/>
                <a:gd name="T1" fmla="*/ 64 h 64"/>
                <a:gd name="T2" fmla="*/ 39 w 320"/>
                <a:gd name="T3" fmla="*/ 64 h 64"/>
                <a:gd name="T4" fmla="*/ 0 w 320"/>
                <a:gd name="T5" fmla="*/ 32 h 64"/>
                <a:gd name="T6" fmla="*/ 40 w 320"/>
                <a:gd name="T7" fmla="*/ 0 h 64"/>
                <a:gd name="T8" fmla="*/ 282 w 320"/>
                <a:gd name="T9" fmla="*/ 0 h 64"/>
                <a:gd name="T10" fmla="*/ 320 w 320"/>
                <a:gd name="T11" fmla="*/ 31 h 64"/>
                <a:gd name="T12" fmla="*/ 281 w 320"/>
                <a:gd name="T13" fmla="*/ 64 h 64"/>
                <a:gd name="T14" fmla="*/ 159 w 320"/>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64">
                  <a:moveTo>
                    <a:pt x="159" y="64"/>
                  </a:moveTo>
                  <a:cubicBezTo>
                    <a:pt x="119" y="64"/>
                    <a:pt x="79" y="64"/>
                    <a:pt x="39" y="64"/>
                  </a:cubicBezTo>
                  <a:cubicBezTo>
                    <a:pt x="14" y="64"/>
                    <a:pt x="0" y="52"/>
                    <a:pt x="0" y="32"/>
                  </a:cubicBezTo>
                  <a:cubicBezTo>
                    <a:pt x="0" y="12"/>
                    <a:pt x="15" y="0"/>
                    <a:pt x="40" y="0"/>
                  </a:cubicBezTo>
                  <a:cubicBezTo>
                    <a:pt x="121" y="0"/>
                    <a:pt x="201" y="0"/>
                    <a:pt x="282" y="0"/>
                  </a:cubicBezTo>
                  <a:cubicBezTo>
                    <a:pt x="305" y="0"/>
                    <a:pt x="319" y="12"/>
                    <a:pt x="320" y="31"/>
                  </a:cubicBezTo>
                  <a:cubicBezTo>
                    <a:pt x="320" y="51"/>
                    <a:pt x="306" y="64"/>
                    <a:pt x="281" y="64"/>
                  </a:cubicBezTo>
                  <a:cubicBezTo>
                    <a:pt x="240" y="64"/>
                    <a:pt x="200" y="64"/>
                    <a:pt x="159" y="64"/>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lèche : bas 33">
            <a:extLst>
              <a:ext uri="{FF2B5EF4-FFF2-40B4-BE49-F238E27FC236}">
                <a16:creationId xmlns:a16="http://schemas.microsoft.com/office/drawing/2014/main" id="{D193395A-0C9B-444E-A028-01BF40DB7F86}"/>
              </a:ext>
            </a:extLst>
          </p:cNvPr>
          <p:cNvSpPr/>
          <p:nvPr/>
        </p:nvSpPr>
        <p:spPr>
          <a:xfrm rot="16200000">
            <a:off x="9611860" y="520806"/>
            <a:ext cx="716853" cy="3700829"/>
          </a:xfrm>
          <a:prstGeom prst="downArrow">
            <a:avLst>
              <a:gd name="adj1" fmla="val 43615"/>
              <a:gd name="adj2" fmla="val 5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 coins arrondis 26">
            <a:extLst>
              <a:ext uri="{FF2B5EF4-FFF2-40B4-BE49-F238E27FC236}">
                <a16:creationId xmlns:a16="http://schemas.microsoft.com/office/drawing/2014/main" id="{3F057DD3-45A1-4FEA-8256-62D47A10F315}"/>
              </a:ext>
            </a:extLst>
          </p:cNvPr>
          <p:cNvSpPr/>
          <p:nvPr/>
        </p:nvSpPr>
        <p:spPr bwMode="auto">
          <a:xfrm>
            <a:off x="173038" y="123207"/>
            <a:ext cx="1583473" cy="1514040"/>
          </a:xfrm>
          <a:prstGeom prst="roundRect">
            <a:avLst/>
          </a:prstGeom>
          <a:solidFill>
            <a:srgbClr val="FFC299"/>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Image 25">
            <a:extLst>
              <a:ext uri="{FF2B5EF4-FFF2-40B4-BE49-F238E27FC236}">
                <a16:creationId xmlns:a16="http://schemas.microsoft.com/office/drawing/2014/main" id="{A96F41AB-A877-4A91-8947-44FFAFC686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7970" y="170740"/>
            <a:ext cx="1398152" cy="1398152"/>
          </a:xfrm>
          <a:prstGeom prst="rect">
            <a:avLst/>
          </a:prstGeom>
        </p:spPr>
      </p:pic>
      <p:sp>
        <p:nvSpPr>
          <p:cNvPr id="2" name="Titre 1">
            <a:extLst>
              <a:ext uri="{FF2B5EF4-FFF2-40B4-BE49-F238E27FC236}">
                <a16:creationId xmlns:a16="http://schemas.microsoft.com/office/drawing/2014/main" id="{1B191F77-2140-2D04-9335-0DC3EA820A69}"/>
              </a:ext>
            </a:extLst>
          </p:cNvPr>
          <p:cNvSpPr>
            <a:spLocks noGrp="1"/>
          </p:cNvSpPr>
          <p:nvPr>
            <p:ph type="title"/>
          </p:nvPr>
        </p:nvSpPr>
        <p:spPr>
          <a:xfrm>
            <a:off x="1756511" y="258820"/>
            <a:ext cx="7343256" cy="1143000"/>
          </a:xfrm>
        </p:spPr>
        <p:txBody>
          <a:bodyPr>
            <a:normAutofit/>
          </a:bodyPr>
          <a:lstStyle/>
          <a:p>
            <a:r>
              <a:rPr kumimoji="0" lang="en-US" sz="40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Technical assistance</a:t>
            </a:r>
            <a:endParaRPr lang="fr-FR" sz="4000" dirty="0"/>
          </a:p>
        </p:txBody>
      </p:sp>
    </p:spTree>
    <p:extLst>
      <p:ext uri="{BB962C8B-B14F-4D97-AF65-F5344CB8AC3E}">
        <p14:creationId xmlns:p14="http://schemas.microsoft.com/office/powerpoint/2010/main" val="3293964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FC1E17-593C-21C1-E613-8C7F3F51DC36}"/>
              </a:ext>
            </a:extLst>
          </p:cNvPr>
          <p:cNvSpPr>
            <a:spLocks noGrp="1"/>
          </p:cNvSpPr>
          <p:nvPr>
            <p:ph type="title"/>
          </p:nvPr>
        </p:nvSpPr>
        <p:spPr>
          <a:xfrm>
            <a:off x="609600" y="0"/>
            <a:ext cx="8466034" cy="1491539"/>
          </a:xfrm>
        </p:spPr>
        <p:txBody>
          <a:bodyPr/>
          <a:lstStyle/>
          <a:p>
            <a:r>
              <a:rPr lang="en-US" noProof="0" dirty="0"/>
              <a:t>LA CAB/RPV in highly vulnerable population</a:t>
            </a:r>
          </a:p>
        </p:txBody>
      </p:sp>
      <p:sp>
        <p:nvSpPr>
          <p:cNvPr id="5" name="Espace réservé du contenu 4">
            <a:extLst>
              <a:ext uri="{FF2B5EF4-FFF2-40B4-BE49-F238E27FC236}">
                <a16:creationId xmlns:a16="http://schemas.microsoft.com/office/drawing/2014/main" id="{910EB889-D521-221B-12AB-B66B2B821B81}"/>
              </a:ext>
            </a:extLst>
          </p:cNvPr>
          <p:cNvSpPr>
            <a:spLocks noGrp="1"/>
          </p:cNvSpPr>
          <p:nvPr>
            <p:ph idx="1"/>
          </p:nvPr>
        </p:nvSpPr>
        <p:spPr>
          <a:xfrm>
            <a:off x="609600" y="1790700"/>
            <a:ext cx="5440547" cy="4817918"/>
          </a:xfrm>
        </p:spPr>
        <p:txBody>
          <a:bodyPr>
            <a:normAutofit fontScale="92500" lnSpcReduction="10000"/>
          </a:bodyPr>
          <a:lstStyle/>
          <a:p>
            <a:pPr>
              <a:lnSpc>
                <a:spcPct val="120000"/>
              </a:lnSpc>
            </a:pPr>
            <a:r>
              <a:rPr lang="en-US" sz="1600" noProof="0" dirty="0"/>
              <a:t>Ward 86 HIV Clinic San Francisco</a:t>
            </a:r>
          </a:p>
          <a:p>
            <a:pPr>
              <a:lnSpc>
                <a:spcPct val="120000"/>
              </a:lnSpc>
            </a:pPr>
            <a:r>
              <a:rPr lang="en-US" sz="1600" noProof="0" dirty="0"/>
              <a:t>Transgender women 4%</a:t>
            </a:r>
          </a:p>
          <a:p>
            <a:pPr>
              <a:lnSpc>
                <a:spcPct val="120000"/>
              </a:lnSpc>
            </a:pPr>
            <a:r>
              <a:rPr lang="en-US" sz="1600" dirty="0"/>
              <a:t>Major Mental illness 38%</a:t>
            </a:r>
          </a:p>
          <a:p>
            <a:pPr marL="0" indent="0">
              <a:lnSpc>
                <a:spcPct val="120000"/>
              </a:lnSpc>
              <a:buNone/>
            </a:pPr>
            <a:endParaRPr lang="en-US" sz="1600" noProof="0" dirty="0"/>
          </a:p>
          <a:p>
            <a:pPr>
              <a:lnSpc>
                <a:spcPct val="120000"/>
              </a:lnSpc>
            </a:pPr>
            <a:r>
              <a:rPr lang="en-US" sz="1600" noProof="0" dirty="0"/>
              <a:t>Retrospective study, 370 PWH (241 virologically suppressed, 129 viremic)</a:t>
            </a:r>
            <a:br>
              <a:rPr lang="en-US" sz="1600" noProof="0" dirty="0"/>
            </a:br>
            <a:endParaRPr lang="en-US" sz="1600" noProof="0" dirty="0"/>
          </a:p>
          <a:p>
            <a:pPr>
              <a:lnSpc>
                <a:spcPct val="120000"/>
              </a:lnSpc>
            </a:pPr>
            <a:r>
              <a:rPr lang="en-US" sz="1600" noProof="0" dirty="0"/>
              <a:t>LA CAB/RPV Jan 2021-Sept 2024</a:t>
            </a:r>
            <a:br>
              <a:rPr lang="en-US" sz="1600" noProof="0" dirty="0"/>
            </a:br>
            <a:endParaRPr lang="en-US" sz="1600" noProof="0" dirty="0"/>
          </a:p>
          <a:p>
            <a:pPr>
              <a:lnSpc>
                <a:spcPct val="120000"/>
              </a:lnSpc>
            </a:pPr>
            <a:r>
              <a:rPr lang="en-US" sz="1600" noProof="0" dirty="0"/>
              <a:t>Virologic suppression (HIV RNA ≤ 200 c/mL) at W48</a:t>
            </a:r>
          </a:p>
          <a:p>
            <a:pPr lvl="1">
              <a:lnSpc>
                <a:spcPct val="120000"/>
              </a:lnSpc>
            </a:pPr>
            <a:r>
              <a:rPr lang="en-US" sz="1400" noProof="0" dirty="0"/>
              <a:t>99.4% in patients with virologic suppression at D0</a:t>
            </a:r>
          </a:p>
          <a:p>
            <a:pPr lvl="1">
              <a:lnSpc>
                <a:spcPct val="120000"/>
              </a:lnSpc>
            </a:pPr>
            <a:r>
              <a:rPr lang="en-US" sz="1400" noProof="0" dirty="0"/>
              <a:t>97.9% in patients with initial viremia</a:t>
            </a:r>
          </a:p>
          <a:p>
            <a:pPr lvl="1">
              <a:lnSpc>
                <a:spcPct val="120000"/>
              </a:lnSpc>
            </a:pPr>
            <a:endParaRPr lang="en-US" sz="1400" noProof="0" dirty="0"/>
          </a:p>
          <a:p>
            <a:pPr>
              <a:lnSpc>
                <a:spcPct val="120000"/>
              </a:lnSpc>
            </a:pPr>
            <a:r>
              <a:rPr lang="en-US" sz="1600" b="1" noProof="0" dirty="0"/>
              <a:t>Conclusion : </a:t>
            </a:r>
            <a:r>
              <a:rPr lang="en-US" sz="1600" noProof="0" dirty="0"/>
              <a:t>In a cohort of PWH with high rates of housing instability,(58%) substance use (38% )and low CD4 counts, LA CAB/RPV was highly effective even in those initiating injectables with viremia</a:t>
            </a:r>
          </a:p>
        </p:txBody>
      </p:sp>
      <p:grpSp>
        <p:nvGrpSpPr>
          <p:cNvPr id="6" name="Groupe 5">
            <a:extLst>
              <a:ext uri="{FF2B5EF4-FFF2-40B4-BE49-F238E27FC236}">
                <a16:creationId xmlns:a16="http://schemas.microsoft.com/office/drawing/2014/main" id="{1BDD7DD2-10E3-D73A-84B3-DF3035F56BF9}"/>
              </a:ext>
            </a:extLst>
          </p:cNvPr>
          <p:cNvGrpSpPr/>
          <p:nvPr/>
        </p:nvGrpSpPr>
        <p:grpSpPr>
          <a:xfrm>
            <a:off x="6033282" y="2310237"/>
            <a:ext cx="5646442" cy="4038699"/>
            <a:chOff x="2754457" y="1609517"/>
            <a:chExt cx="6137131" cy="4916019"/>
          </a:xfrm>
        </p:grpSpPr>
        <p:grpSp>
          <p:nvGrpSpPr>
            <p:cNvPr id="21" name="Groupe 20">
              <a:extLst>
                <a:ext uri="{FF2B5EF4-FFF2-40B4-BE49-F238E27FC236}">
                  <a16:creationId xmlns:a16="http://schemas.microsoft.com/office/drawing/2014/main" id="{DC1A7532-14BB-1887-652B-CF3D969AF8FA}"/>
                </a:ext>
              </a:extLst>
            </p:cNvPr>
            <p:cNvGrpSpPr/>
            <p:nvPr/>
          </p:nvGrpSpPr>
          <p:grpSpPr>
            <a:xfrm>
              <a:off x="3522663" y="1749426"/>
              <a:ext cx="5368925" cy="3721100"/>
              <a:chOff x="3522663" y="1749426"/>
              <a:chExt cx="5368925" cy="3721100"/>
            </a:xfrm>
          </p:grpSpPr>
          <p:sp>
            <p:nvSpPr>
              <p:cNvPr id="9" name="Freeform 6">
                <a:extLst>
                  <a:ext uri="{FF2B5EF4-FFF2-40B4-BE49-F238E27FC236}">
                    <a16:creationId xmlns:a16="http://schemas.microsoft.com/office/drawing/2014/main" id="{428A7521-4A8D-9523-552F-E223372288AC}"/>
                  </a:ext>
                </a:extLst>
              </p:cNvPr>
              <p:cNvSpPr>
                <a:spLocks/>
              </p:cNvSpPr>
              <p:nvPr/>
            </p:nvSpPr>
            <p:spPr bwMode="auto">
              <a:xfrm>
                <a:off x="3629025" y="1749426"/>
                <a:ext cx="5262563" cy="3614738"/>
              </a:xfrm>
              <a:custGeom>
                <a:avLst/>
                <a:gdLst>
                  <a:gd name="T0" fmla="*/ 0 w 13261"/>
                  <a:gd name="T1" fmla="*/ 0 h 9112"/>
                  <a:gd name="T2" fmla="*/ 0 w 13261"/>
                  <a:gd name="T3" fmla="*/ 9112 h 9112"/>
                  <a:gd name="T4" fmla="*/ 13261 w 13261"/>
                  <a:gd name="T5" fmla="*/ 9112 h 9112"/>
                </a:gdLst>
                <a:ahLst/>
                <a:cxnLst>
                  <a:cxn ang="0">
                    <a:pos x="T0" y="T1"/>
                  </a:cxn>
                  <a:cxn ang="0">
                    <a:pos x="T2" y="T3"/>
                  </a:cxn>
                  <a:cxn ang="0">
                    <a:pos x="T4" y="T5"/>
                  </a:cxn>
                </a:cxnLst>
                <a:rect l="0" t="0" r="r" b="b"/>
                <a:pathLst>
                  <a:path w="13261" h="9112">
                    <a:moveTo>
                      <a:pt x="0" y="0"/>
                    </a:moveTo>
                    <a:lnTo>
                      <a:pt x="0" y="9112"/>
                    </a:lnTo>
                    <a:lnTo>
                      <a:pt x="13261" y="91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Line 7">
                <a:extLst>
                  <a:ext uri="{FF2B5EF4-FFF2-40B4-BE49-F238E27FC236}">
                    <a16:creationId xmlns:a16="http://schemas.microsoft.com/office/drawing/2014/main" id="{326637AD-485E-134D-3379-D095A04B5740}"/>
                  </a:ext>
                </a:extLst>
              </p:cNvPr>
              <p:cNvSpPr>
                <a:spLocks noChangeShapeType="1"/>
              </p:cNvSpPr>
              <p:nvPr/>
            </p:nvSpPr>
            <p:spPr bwMode="auto">
              <a:xfrm flipV="1">
                <a:off x="5099050" y="5364163"/>
                <a:ext cx="0" cy="1063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Line 8">
                <a:extLst>
                  <a:ext uri="{FF2B5EF4-FFF2-40B4-BE49-F238E27FC236}">
                    <a16:creationId xmlns:a16="http://schemas.microsoft.com/office/drawing/2014/main" id="{3F53AE1E-BDAF-4751-53A4-189356F27AFA}"/>
                  </a:ext>
                </a:extLst>
              </p:cNvPr>
              <p:cNvSpPr>
                <a:spLocks noChangeShapeType="1"/>
              </p:cNvSpPr>
              <p:nvPr/>
            </p:nvSpPr>
            <p:spPr bwMode="auto">
              <a:xfrm flipV="1">
                <a:off x="6570663" y="5364163"/>
                <a:ext cx="0" cy="1063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Line 9">
                <a:extLst>
                  <a:ext uri="{FF2B5EF4-FFF2-40B4-BE49-F238E27FC236}">
                    <a16:creationId xmlns:a16="http://schemas.microsoft.com/office/drawing/2014/main" id="{5D94A1C1-CC96-B522-FE40-2C47ABF48A14}"/>
                  </a:ext>
                </a:extLst>
              </p:cNvPr>
              <p:cNvSpPr>
                <a:spLocks noChangeShapeType="1"/>
              </p:cNvSpPr>
              <p:nvPr/>
            </p:nvSpPr>
            <p:spPr bwMode="auto">
              <a:xfrm flipV="1">
                <a:off x="3629025" y="5364163"/>
                <a:ext cx="0" cy="1063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ine 10">
                <a:extLst>
                  <a:ext uri="{FF2B5EF4-FFF2-40B4-BE49-F238E27FC236}">
                    <a16:creationId xmlns:a16="http://schemas.microsoft.com/office/drawing/2014/main" id="{227DA212-D736-DE95-B2F5-5368280CD30A}"/>
                  </a:ext>
                </a:extLst>
              </p:cNvPr>
              <p:cNvSpPr>
                <a:spLocks noChangeShapeType="1"/>
              </p:cNvSpPr>
              <p:nvPr/>
            </p:nvSpPr>
            <p:spPr bwMode="auto">
              <a:xfrm flipV="1">
                <a:off x="8040688" y="5364163"/>
                <a:ext cx="0" cy="1063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Line 11">
                <a:extLst>
                  <a:ext uri="{FF2B5EF4-FFF2-40B4-BE49-F238E27FC236}">
                    <a16:creationId xmlns:a16="http://schemas.microsoft.com/office/drawing/2014/main" id="{A4F5AB1A-8153-93FD-4DB3-7B41C620AEF2}"/>
                  </a:ext>
                </a:extLst>
              </p:cNvPr>
              <p:cNvSpPr>
                <a:spLocks noChangeShapeType="1"/>
              </p:cNvSpPr>
              <p:nvPr/>
            </p:nvSpPr>
            <p:spPr bwMode="auto">
              <a:xfrm>
                <a:off x="3522663" y="2705101"/>
                <a:ext cx="1063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ine 12">
                <a:extLst>
                  <a:ext uri="{FF2B5EF4-FFF2-40B4-BE49-F238E27FC236}">
                    <a16:creationId xmlns:a16="http://schemas.microsoft.com/office/drawing/2014/main" id="{62CA2C73-B056-1A43-B05E-2084FB12A67C}"/>
                  </a:ext>
                </a:extLst>
              </p:cNvPr>
              <p:cNvSpPr>
                <a:spLocks noChangeShapeType="1"/>
              </p:cNvSpPr>
              <p:nvPr/>
            </p:nvSpPr>
            <p:spPr bwMode="auto">
              <a:xfrm>
                <a:off x="3522663" y="3590926"/>
                <a:ext cx="1063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Line 13">
                <a:extLst>
                  <a:ext uri="{FF2B5EF4-FFF2-40B4-BE49-F238E27FC236}">
                    <a16:creationId xmlns:a16="http://schemas.microsoft.com/office/drawing/2014/main" id="{58B537F3-17CB-3E3D-30C0-AF12E5F7120A}"/>
                  </a:ext>
                </a:extLst>
              </p:cNvPr>
              <p:cNvSpPr>
                <a:spLocks noChangeShapeType="1"/>
              </p:cNvSpPr>
              <p:nvPr/>
            </p:nvSpPr>
            <p:spPr bwMode="auto">
              <a:xfrm>
                <a:off x="3522663" y="4478338"/>
                <a:ext cx="1063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Line 14">
                <a:extLst>
                  <a:ext uri="{FF2B5EF4-FFF2-40B4-BE49-F238E27FC236}">
                    <a16:creationId xmlns:a16="http://schemas.microsoft.com/office/drawing/2014/main" id="{F10F5C52-57FC-7230-CE6F-19EF1CAAA1FC}"/>
                  </a:ext>
                </a:extLst>
              </p:cNvPr>
              <p:cNvSpPr>
                <a:spLocks noChangeShapeType="1"/>
              </p:cNvSpPr>
              <p:nvPr/>
            </p:nvSpPr>
            <p:spPr bwMode="auto">
              <a:xfrm>
                <a:off x="3522663" y="5364163"/>
                <a:ext cx="1063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ine 15">
                <a:extLst>
                  <a:ext uri="{FF2B5EF4-FFF2-40B4-BE49-F238E27FC236}">
                    <a16:creationId xmlns:a16="http://schemas.microsoft.com/office/drawing/2014/main" id="{CCA16F75-61F9-1593-B53E-863FEA991B20}"/>
                  </a:ext>
                </a:extLst>
              </p:cNvPr>
              <p:cNvSpPr>
                <a:spLocks noChangeShapeType="1"/>
              </p:cNvSpPr>
              <p:nvPr/>
            </p:nvSpPr>
            <p:spPr bwMode="auto">
              <a:xfrm>
                <a:off x="3522663" y="1819276"/>
                <a:ext cx="1063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16">
                <a:extLst>
                  <a:ext uri="{FF2B5EF4-FFF2-40B4-BE49-F238E27FC236}">
                    <a16:creationId xmlns:a16="http://schemas.microsoft.com/office/drawing/2014/main" id="{25AFF923-A225-2F04-44B7-C4529A46C630}"/>
                  </a:ext>
                </a:extLst>
              </p:cNvPr>
              <p:cNvSpPr>
                <a:spLocks/>
              </p:cNvSpPr>
              <p:nvPr/>
            </p:nvSpPr>
            <p:spPr bwMode="auto">
              <a:xfrm>
                <a:off x="3659188" y="1822451"/>
                <a:ext cx="5018088" cy="3541713"/>
              </a:xfrm>
              <a:custGeom>
                <a:avLst/>
                <a:gdLst>
                  <a:gd name="T0" fmla="*/ 3974 w 12641"/>
                  <a:gd name="T1" fmla="*/ 894 h 8928"/>
                  <a:gd name="T2" fmla="*/ 3606 w 12641"/>
                  <a:gd name="T3" fmla="*/ 1045 h 8928"/>
                  <a:gd name="T4" fmla="*/ 3394 w 12641"/>
                  <a:gd name="T5" fmla="*/ 1184 h 8928"/>
                  <a:gd name="T6" fmla="*/ 3148 w 12641"/>
                  <a:gd name="T7" fmla="*/ 1335 h 8928"/>
                  <a:gd name="T8" fmla="*/ 2707 w 12641"/>
                  <a:gd name="T9" fmla="*/ 1463 h 8928"/>
                  <a:gd name="T10" fmla="*/ 2579 w 12641"/>
                  <a:gd name="T11" fmla="*/ 1709 h 8928"/>
                  <a:gd name="T12" fmla="*/ 2445 w 12641"/>
                  <a:gd name="T13" fmla="*/ 2234 h 8928"/>
                  <a:gd name="T14" fmla="*/ 2138 w 12641"/>
                  <a:gd name="T15" fmla="*/ 2714 h 8928"/>
                  <a:gd name="T16" fmla="*/ 1837 w 12641"/>
                  <a:gd name="T17" fmla="*/ 2971 h 8928"/>
                  <a:gd name="T18" fmla="*/ 1524 w 12641"/>
                  <a:gd name="T19" fmla="*/ 3122 h 8928"/>
                  <a:gd name="T20" fmla="*/ 1429 w 12641"/>
                  <a:gd name="T21" fmla="*/ 3345 h 8928"/>
                  <a:gd name="T22" fmla="*/ 1329 w 12641"/>
                  <a:gd name="T23" fmla="*/ 3624 h 8928"/>
                  <a:gd name="T24" fmla="*/ 1189 w 12641"/>
                  <a:gd name="T25" fmla="*/ 5450 h 8928"/>
                  <a:gd name="T26" fmla="*/ 1122 w 12641"/>
                  <a:gd name="T27" fmla="*/ 7762 h 8928"/>
                  <a:gd name="T28" fmla="*/ 938 w 12641"/>
                  <a:gd name="T29" fmla="*/ 8371 h 8928"/>
                  <a:gd name="T30" fmla="*/ 575 w 12641"/>
                  <a:gd name="T31" fmla="*/ 8745 h 8928"/>
                  <a:gd name="T32" fmla="*/ 0 w 12641"/>
                  <a:gd name="T33" fmla="*/ 8928 h 8928"/>
                  <a:gd name="T34" fmla="*/ 983 w 12641"/>
                  <a:gd name="T35" fmla="*/ 8890 h 8928"/>
                  <a:gd name="T36" fmla="*/ 1133 w 12641"/>
                  <a:gd name="T37" fmla="*/ 8538 h 8928"/>
                  <a:gd name="T38" fmla="*/ 1180 w 12641"/>
                  <a:gd name="T39" fmla="*/ 8181 h 8928"/>
                  <a:gd name="T40" fmla="*/ 1223 w 12641"/>
                  <a:gd name="T41" fmla="*/ 7539 h 8928"/>
                  <a:gd name="T42" fmla="*/ 1334 w 12641"/>
                  <a:gd name="T43" fmla="*/ 5221 h 8928"/>
                  <a:gd name="T44" fmla="*/ 1468 w 12641"/>
                  <a:gd name="T45" fmla="*/ 4819 h 8928"/>
                  <a:gd name="T46" fmla="*/ 1580 w 12641"/>
                  <a:gd name="T47" fmla="*/ 4579 h 8928"/>
                  <a:gd name="T48" fmla="*/ 1904 w 12641"/>
                  <a:gd name="T49" fmla="*/ 4456 h 8928"/>
                  <a:gd name="T50" fmla="*/ 2110 w 12641"/>
                  <a:gd name="T51" fmla="*/ 4250 h 8928"/>
                  <a:gd name="T52" fmla="*/ 2361 w 12641"/>
                  <a:gd name="T53" fmla="*/ 4071 h 8928"/>
                  <a:gd name="T54" fmla="*/ 2523 w 12641"/>
                  <a:gd name="T55" fmla="*/ 3613 h 8928"/>
                  <a:gd name="T56" fmla="*/ 2624 w 12641"/>
                  <a:gd name="T57" fmla="*/ 3021 h 8928"/>
                  <a:gd name="T58" fmla="*/ 2864 w 12641"/>
                  <a:gd name="T59" fmla="*/ 2736 h 8928"/>
                  <a:gd name="T60" fmla="*/ 3204 w 12641"/>
                  <a:gd name="T61" fmla="*/ 2530 h 8928"/>
                  <a:gd name="T62" fmla="*/ 3489 w 12641"/>
                  <a:gd name="T63" fmla="*/ 2463 h 8928"/>
                  <a:gd name="T64" fmla="*/ 3701 w 12641"/>
                  <a:gd name="T65" fmla="*/ 2150 h 8928"/>
                  <a:gd name="T66" fmla="*/ 3991 w 12641"/>
                  <a:gd name="T67" fmla="*/ 2038 h 8928"/>
                  <a:gd name="T68" fmla="*/ 4242 w 12641"/>
                  <a:gd name="T69" fmla="*/ 1782 h 8928"/>
                  <a:gd name="T70" fmla="*/ 4560 w 12641"/>
                  <a:gd name="T71" fmla="*/ 1614 h 8928"/>
                  <a:gd name="T72" fmla="*/ 5961 w 12641"/>
                  <a:gd name="T73" fmla="*/ 1519 h 8928"/>
                  <a:gd name="T74" fmla="*/ 6407 w 12641"/>
                  <a:gd name="T75" fmla="*/ 1301 h 8928"/>
                  <a:gd name="T76" fmla="*/ 7641 w 12641"/>
                  <a:gd name="T77" fmla="*/ 1045 h 8928"/>
                  <a:gd name="T78" fmla="*/ 8065 w 12641"/>
                  <a:gd name="T79" fmla="*/ 905 h 8928"/>
                  <a:gd name="T80" fmla="*/ 9204 w 12641"/>
                  <a:gd name="T81" fmla="*/ 721 h 8928"/>
                  <a:gd name="T82" fmla="*/ 12641 w 12641"/>
                  <a:gd name="T83" fmla="*/ 0 h 8928"/>
                  <a:gd name="T84" fmla="*/ 9075 w 12641"/>
                  <a:gd name="T85" fmla="*/ 84 h 8928"/>
                  <a:gd name="T86" fmla="*/ 7691 w 12641"/>
                  <a:gd name="T87" fmla="*/ 157 h 8928"/>
                  <a:gd name="T88" fmla="*/ 6843 w 12641"/>
                  <a:gd name="T89" fmla="*/ 268 h 8928"/>
                  <a:gd name="T90" fmla="*/ 6367 w 12641"/>
                  <a:gd name="T91" fmla="*/ 402 h 8928"/>
                  <a:gd name="T92" fmla="*/ 5960 w 12641"/>
                  <a:gd name="T93" fmla="*/ 520 h 8928"/>
                  <a:gd name="T94" fmla="*/ 4767 w 12641"/>
                  <a:gd name="T95" fmla="*/ 564 h 8928"/>
                  <a:gd name="T96" fmla="*/ 4527 w 12641"/>
                  <a:gd name="T97" fmla="*/ 637 h 8928"/>
                  <a:gd name="T98" fmla="*/ 4036 w 12641"/>
                  <a:gd name="T99" fmla="*/ 827 h 8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41" h="8928">
                    <a:moveTo>
                      <a:pt x="4036" y="827"/>
                    </a:moveTo>
                    <a:lnTo>
                      <a:pt x="3974" y="894"/>
                    </a:lnTo>
                    <a:lnTo>
                      <a:pt x="3723" y="944"/>
                    </a:lnTo>
                    <a:lnTo>
                      <a:pt x="3606" y="1045"/>
                    </a:lnTo>
                    <a:lnTo>
                      <a:pt x="3500" y="1201"/>
                    </a:lnTo>
                    <a:lnTo>
                      <a:pt x="3394" y="1184"/>
                    </a:lnTo>
                    <a:lnTo>
                      <a:pt x="3182" y="1262"/>
                    </a:lnTo>
                    <a:lnTo>
                      <a:pt x="3148" y="1335"/>
                    </a:lnTo>
                    <a:lnTo>
                      <a:pt x="2791" y="1430"/>
                    </a:lnTo>
                    <a:lnTo>
                      <a:pt x="2707" y="1463"/>
                    </a:lnTo>
                    <a:lnTo>
                      <a:pt x="2618" y="1653"/>
                    </a:lnTo>
                    <a:lnTo>
                      <a:pt x="2579" y="1709"/>
                    </a:lnTo>
                    <a:lnTo>
                      <a:pt x="2534" y="2156"/>
                    </a:lnTo>
                    <a:lnTo>
                      <a:pt x="2445" y="2234"/>
                    </a:lnTo>
                    <a:lnTo>
                      <a:pt x="2356" y="2569"/>
                    </a:lnTo>
                    <a:lnTo>
                      <a:pt x="2138" y="2714"/>
                    </a:lnTo>
                    <a:lnTo>
                      <a:pt x="2038" y="2848"/>
                    </a:lnTo>
                    <a:lnTo>
                      <a:pt x="1837" y="2971"/>
                    </a:lnTo>
                    <a:lnTo>
                      <a:pt x="1585" y="3038"/>
                    </a:lnTo>
                    <a:lnTo>
                      <a:pt x="1524" y="3122"/>
                    </a:lnTo>
                    <a:lnTo>
                      <a:pt x="1491" y="3250"/>
                    </a:lnTo>
                    <a:lnTo>
                      <a:pt x="1429" y="3345"/>
                    </a:lnTo>
                    <a:lnTo>
                      <a:pt x="1385" y="3552"/>
                    </a:lnTo>
                    <a:lnTo>
                      <a:pt x="1329" y="3624"/>
                    </a:lnTo>
                    <a:lnTo>
                      <a:pt x="1223" y="4568"/>
                    </a:lnTo>
                    <a:lnTo>
                      <a:pt x="1189" y="5450"/>
                    </a:lnTo>
                    <a:lnTo>
                      <a:pt x="1167" y="6902"/>
                    </a:lnTo>
                    <a:lnTo>
                      <a:pt x="1122" y="7762"/>
                    </a:lnTo>
                    <a:lnTo>
                      <a:pt x="994" y="8259"/>
                    </a:lnTo>
                    <a:lnTo>
                      <a:pt x="938" y="8371"/>
                    </a:lnTo>
                    <a:lnTo>
                      <a:pt x="732" y="8493"/>
                    </a:lnTo>
                    <a:lnTo>
                      <a:pt x="575" y="8745"/>
                    </a:lnTo>
                    <a:lnTo>
                      <a:pt x="408" y="8789"/>
                    </a:lnTo>
                    <a:lnTo>
                      <a:pt x="0" y="8928"/>
                    </a:lnTo>
                    <a:lnTo>
                      <a:pt x="890" y="8928"/>
                    </a:lnTo>
                    <a:lnTo>
                      <a:pt x="983" y="8890"/>
                    </a:lnTo>
                    <a:lnTo>
                      <a:pt x="1085" y="8697"/>
                    </a:lnTo>
                    <a:lnTo>
                      <a:pt x="1133" y="8538"/>
                    </a:lnTo>
                    <a:lnTo>
                      <a:pt x="1147" y="8197"/>
                    </a:lnTo>
                    <a:lnTo>
                      <a:pt x="1180" y="8181"/>
                    </a:lnTo>
                    <a:lnTo>
                      <a:pt x="1180" y="7563"/>
                    </a:lnTo>
                    <a:lnTo>
                      <a:pt x="1223" y="7539"/>
                    </a:lnTo>
                    <a:lnTo>
                      <a:pt x="1256" y="5802"/>
                    </a:lnTo>
                    <a:lnTo>
                      <a:pt x="1334" y="5221"/>
                    </a:lnTo>
                    <a:lnTo>
                      <a:pt x="1412" y="4931"/>
                    </a:lnTo>
                    <a:lnTo>
                      <a:pt x="1468" y="4819"/>
                    </a:lnTo>
                    <a:lnTo>
                      <a:pt x="1502" y="4668"/>
                    </a:lnTo>
                    <a:lnTo>
                      <a:pt x="1580" y="4579"/>
                    </a:lnTo>
                    <a:lnTo>
                      <a:pt x="1758" y="4540"/>
                    </a:lnTo>
                    <a:lnTo>
                      <a:pt x="1904" y="4456"/>
                    </a:lnTo>
                    <a:lnTo>
                      <a:pt x="2038" y="4361"/>
                    </a:lnTo>
                    <a:lnTo>
                      <a:pt x="2110" y="4250"/>
                    </a:lnTo>
                    <a:lnTo>
                      <a:pt x="2238" y="4149"/>
                    </a:lnTo>
                    <a:lnTo>
                      <a:pt x="2361" y="4071"/>
                    </a:lnTo>
                    <a:lnTo>
                      <a:pt x="2439" y="3708"/>
                    </a:lnTo>
                    <a:lnTo>
                      <a:pt x="2523" y="3613"/>
                    </a:lnTo>
                    <a:lnTo>
                      <a:pt x="2562" y="3105"/>
                    </a:lnTo>
                    <a:lnTo>
                      <a:pt x="2624" y="3021"/>
                    </a:lnTo>
                    <a:lnTo>
                      <a:pt x="2691" y="2781"/>
                    </a:lnTo>
                    <a:lnTo>
                      <a:pt x="2864" y="2736"/>
                    </a:lnTo>
                    <a:lnTo>
                      <a:pt x="3148" y="2625"/>
                    </a:lnTo>
                    <a:lnTo>
                      <a:pt x="3204" y="2530"/>
                    </a:lnTo>
                    <a:lnTo>
                      <a:pt x="3360" y="2463"/>
                    </a:lnTo>
                    <a:lnTo>
                      <a:pt x="3489" y="2463"/>
                    </a:lnTo>
                    <a:lnTo>
                      <a:pt x="3589" y="2273"/>
                    </a:lnTo>
                    <a:lnTo>
                      <a:pt x="3701" y="2150"/>
                    </a:lnTo>
                    <a:lnTo>
                      <a:pt x="3835" y="2089"/>
                    </a:lnTo>
                    <a:lnTo>
                      <a:pt x="3991" y="2038"/>
                    </a:lnTo>
                    <a:lnTo>
                      <a:pt x="4041" y="1944"/>
                    </a:lnTo>
                    <a:lnTo>
                      <a:pt x="4242" y="1782"/>
                    </a:lnTo>
                    <a:lnTo>
                      <a:pt x="4521" y="1698"/>
                    </a:lnTo>
                    <a:lnTo>
                      <a:pt x="4560" y="1614"/>
                    </a:lnTo>
                    <a:lnTo>
                      <a:pt x="5062" y="1519"/>
                    </a:lnTo>
                    <a:lnTo>
                      <a:pt x="5961" y="1519"/>
                    </a:lnTo>
                    <a:lnTo>
                      <a:pt x="6279" y="1430"/>
                    </a:lnTo>
                    <a:lnTo>
                      <a:pt x="6407" y="1301"/>
                    </a:lnTo>
                    <a:lnTo>
                      <a:pt x="6776" y="1139"/>
                    </a:lnTo>
                    <a:lnTo>
                      <a:pt x="7641" y="1045"/>
                    </a:lnTo>
                    <a:lnTo>
                      <a:pt x="7691" y="927"/>
                    </a:lnTo>
                    <a:lnTo>
                      <a:pt x="8065" y="905"/>
                    </a:lnTo>
                    <a:lnTo>
                      <a:pt x="8712" y="832"/>
                    </a:lnTo>
                    <a:lnTo>
                      <a:pt x="9204" y="721"/>
                    </a:lnTo>
                    <a:lnTo>
                      <a:pt x="12630" y="553"/>
                    </a:lnTo>
                    <a:lnTo>
                      <a:pt x="12641" y="0"/>
                    </a:lnTo>
                    <a:lnTo>
                      <a:pt x="9220" y="62"/>
                    </a:lnTo>
                    <a:lnTo>
                      <a:pt x="9075" y="84"/>
                    </a:lnTo>
                    <a:lnTo>
                      <a:pt x="8344" y="134"/>
                    </a:lnTo>
                    <a:lnTo>
                      <a:pt x="7691" y="157"/>
                    </a:lnTo>
                    <a:lnTo>
                      <a:pt x="7646" y="229"/>
                    </a:lnTo>
                    <a:lnTo>
                      <a:pt x="6843" y="268"/>
                    </a:lnTo>
                    <a:lnTo>
                      <a:pt x="6563" y="335"/>
                    </a:lnTo>
                    <a:lnTo>
                      <a:pt x="6367" y="402"/>
                    </a:lnTo>
                    <a:lnTo>
                      <a:pt x="6278" y="469"/>
                    </a:lnTo>
                    <a:lnTo>
                      <a:pt x="5960" y="520"/>
                    </a:lnTo>
                    <a:lnTo>
                      <a:pt x="5046" y="525"/>
                    </a:lnTo>
                    <a:lnTo>
                      <a:pt x="4767" y="564"/>
                    </a:lnTo>
                    <a:lnTo>
                      <a:pt x="4571" y="570"/>
                    </a:lnTo>
                    <a:lnTo>
                      <a:pt x="4527" y="637"/>
                    </a:lnTo>
                    <a:lnTo>
                      <a:pt x="4242" y="709"/>
                    </a:lnTo>
                    <a:lnTo>
                      <a:pt x="4036" y="827"/>
                    </a:lnTo>
                    <a:close/>
                  </a:path>
                </a:pathLst>
              </a:custGeom>
              <a:solidFill>
                <a:srgbClr val="D3B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9A486781-F650-5CA7-ED09-1329CFE640F9}"/>
                  </a:ext>
                </a:extLst>
              </p:cNvPr>
              <p:cNvSpPr>
                <a:spLocks/>
              </p:cNvSpPr>
              <p:nvPr/>
            </p:nvSpPr>
            <p:spPr bwMode="auto">
              <a:xfrm>
                <a:off x="3629025" y="1822451"/>
                <a:ext cx="5203825" cy="3541713"/>
              </a:xfrm>
              <a:custGeom>
                <a:avLst/>
                <a:gdLst>
                  <a:gd name="T0" fmla="*/ 13112 w 13112"/>
                  <a:gd name="T1" fmla="*/ 75 h 8925"/>
                  <a:gd name="T2" fmla="*/ 12716 w 13112"/>
                  <a:gd name="T3" fmla="*/ 156 h 8925"/>
                  <a:gd name="T4" fmla="*/ 10813 w 13112"/>
                  <a:gd name="T5" fmla="*/ 240 h 8925"/>
                  <a:gd name="T6" fmla="*/ 9267 w 13112"/>
                  <a:gd name="T7" fmla="*/ 332 h 8925"/>
                  <a:gd name="T8" fmla="*/ 8778 w 13112"/>
                  <a:gd name="T9" fmla="*/ 405 h 8925"/>
                  <a:gd name="T10" fmla="*/ 7771 w 13112"/>
                  <a:gd name="T11" fmla="*/ 489 h 8925"/>
                  <a:gd name="T12" fmla="*/ 7723 w 13112"/>
                  <a:gd name="T13" fmla="*/ 569 h 8925"/>
                  <a:gd name="T14" fmla="*/ 6886 w 13112"/>
                  <a:gd name="T15" fmla="*/ 662 h 8925"/>
                  <a:gd name="T16" fmla="*/ 6622 w 13112"/>
                  <a:gd name="T17" fmla="*/ 734 h 8925"/>
                  <a:gd name="T18" fmla="*/ 6449 w 13112"/>
                  <a:gd name="T19" fmla="*/ 818 h 8925"/>
                  <a:gd name="T20" fmla="*/ 6348 w 13112"/>
                  <a:gd name="T21" fmla="*/ 904 h 8925"/>
                  <a:gd name="T22" fmla="*/ 5159 w 13112"/>
                  <a:gd name="T23" fmla="*/ 982 h 8925"/>
                  <a:gd name="T24" fmla="*/ 4640 w 13112"/>
                  <a:gd name="T25" fmla="*/ 1036 h 8925"/>
                  <a:gd name="T26" fmla="*/ 4581 w 13112"/>
                  <a:gd name="T27" fmla="*/ 1122 h 8925"/>
                  <a:gd name="T28" fmla="*/ 4333 w 13112"/>
                  <a:gd name="T29" fmla="*/ 1198 h 8925"/>
                  <a:gd name="T30" fmla="*/ 4242 w 13112"/>
                  <a:gd name="T31" fmla="*/ 1276 h 8925"/>
                  <a:gd name="T32" fmla="*/ 4114 w 13112"/>
                  <a:gd name="T33" fmla="*/ 1345 h 8925"/>
                  <a:gd name="T34" fmla="*/ 4052 w 13112"/>
                  <a:gd name="T35" fmla="*/ 1423 h 8925"/>
                  <a:gd name="T36" fmla="*/ 3812 w 13112"/>
                  <a:gd name="T37" fmla="*/ 1499 h 8925"/>
                  <a:gd name="T38" fmla="*/ 3712 w 13112"/>
                  <a:gd name="T39" fmla="*/ 1652 h 8925"/>
                  <a:gd name="T40" fmla="*/ 3625 w 13112"/>
                  <a:gd name="T41" fmla="*/ 1723 h 8925"/>
                  <a:gd name="T42" fmla="*/ 3446 w 13112"/>
                  <a:gd name="T43" fmla="*/ 1803 h 8925"/>
                  <a:gd name="T44" fmla="*/ 3273 w 13112"/>
                  <a:gd name="T45" fmla="*/ 1868 h 8925"/>
                  <a:gd name="T46" fmla="*/ 3223 w 13112"/>
                  <a:gd name="T47" fmla="*/ 1941 h 8925"/>
                  <a:gd name="T48" fmla="*/ 3053 w 13112"/>
                  <a:gd name="T49" fmla="*/ 2019 h 8925"/>
                  <a:gd name="T50" fmla="*/ 2791 w 13112"/>
                  <a:gd name="T51" fmla="*/ 2086 h 8925"/>
                  <a:gd name="T52" fmla="*/ 2741 w 13112"/>
                  <a:gd name="T53" fmla="*/ 2225 h 8925"/>
                  <a:gd name="T54" fmla="*/ 2693 w 13112"/>
                  <a:gd name="T55" fmla="*/ 2300 h 8925"/>
                  <a:gd name="T56" fmla="*/ 2648 w 13112"/>
                  <a:gd name="T57" fmla="*/ 2803 h 8925"/>
                  <a:gd name="T58" fmla="*/ 2603 w 13112"/>
                  <a:gd name="T59" fmla="*/ 2884 h 8925"/>
                  <a:gd name="T60" fmla="*/ 2514 w 13112"/>
                  <a:gd name="T61" fmla="*/ 3091 h 8925"/>
                  <a:gd name="T62" fmla="*/ 2475 w 13112"/>
                  <a:gd name="T63" fmla="*/ 3230 h 8925"/>
                  <a:gd name="T64" fmla="*/ 2441 w 13112"/>
                  <a:gd name="T65" fmla="*/ 3387 h 8925"/>
                  <a:gd name="T66" fmla="*/ 2210 w 13112"/>
                  <a:gd name="T67" fmla="*/ 3532 h 8925"/>
                  <a:gd name="T68" fmla="*/ 2116 w 13112"/>
                  <a:gd name="T69" fmla="*/ 3593 h 8925"/>
                  <a:gd name="T70" fmla="*/ 1989 w 13112"/>
                  <a:gd name="T71" fmla="*/ 3679 h 8925"/>
                  <a:gd name="T72" fmla="*/ 1900 w 13112"/>
                  <a:gd name="T73" fmla="*/ 3746 h 8925"/>
                  <a:gd name="T74" fmla="*/ 1636 w 13112"/>
                  <a:gd name="T75" fmla="*/ 3813 h 8925"/>
                  <a:gd name="T76" fmla="*/ 1593 w 13112"/>
                  <a:gd name="T77" fmla="*/ 3956 h 8925"/>
                  <a:gd name="T78" fmla="*/ 1546 w 13112"/>
                  <a:gd name="T79" fmla="*/ 4031 h 8925"/>
                  <a:gd name="T80" fmla="*/ 1513 w 13112"/>
                  <a:gd name="T81" fmla="*/ 4243 h 8925"/>
                  <a:gd name="T82" fmla="*/ 1463 w 13112"/>
                  <a:gd name="T83" fmla="*/ 4305 h 8925"/>
                  <a:gd name="T84" fmla="*/ 1409 w 13112"/>
                  <a:gd name="T85" fmla="*/ 4539 h 8925"/>
                  <a:gd name="T86" fmla="*/ 1373 w 13112"/>
                  <a:gd name="T87" fmla="*/ 5023 h 8925"/>
                  <a:gd name="T88" fmla="*/ 1323 w 13112"/>
                  <a:gd name="T89" fmla="*/ 5433 h 8925"/>
                  <a:gd name="T90" fmla="*/ 1284 w 13112"/>
                  <a:gd name="T91" fmla="*/ 7532 h 8925"/>
                  <a:gd name="T92" fmla="*/ 1245 w 13112"/>
                  <a:gd name="T93" fmla="*/ 8161 h 8925"/>
                  <a:gd name="T94" fmla="*/ 1195 w 13112"/>
                  <a:gd name="T95" fmla="*/ 8451 h 8925"/>
                  <a:gd name="T96" fmla="*/ 1105 w 13112"/>
                  <a:gd name="T97" fmla="*/ 8582 h 8925"/>
                  <a:gd name="T98" fmla="*/ 1050 w 13112"/>
                  <a:gd name="T99" fmla="*/ 8658 h 8925"/>
                  <a:gd name="T100" fmla="*/ 974 w 13112"/>
                  <a:gd name="T101" fmla="*/ 8731 h 8925"/>
                  <a:gd name="T102" fmla="*/ 801 w 13112"/>
                  <a:gd name="T103" fmla="*/ 8861 h 8925"/>
                  <a:gd name="T104" fmla="*/ 667 w 13112"/>
                  <a:gd name="T105" fmla="*/ 8925 h 8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12" h="8925">
                    <a:moveTo>
                      <a:pt x="13112" y="0"/>
                    </a:moveTo>
                    <a:lnTo>
                      <a:pt x="13112" y="75"/>
                    </a:lnTo>
                    <a:lnTo>
                      <a:pt x="12716" y="75"/>
                    </a:lnTo>
                    <a:lnTo>
                      <a:pt x="12716" y="156"/>
                    </a:lnTo>
                    <a:lnTo>
                      <a:pt x="10813" y="156"/>
                    </a:lnTo>
                    <a:lnTo>
                      <a:pt x="10813" y="240"/>
                    </a:lnTo>
                    <a:lnTo>
                      <a:pt x="9267" y="240"/>
                    </a:lnTo>
                    <a:lnTo>
                      <a:pt x="9267" y="332"/>
                    </a:lnTo>
                    <a:lnTo>
                      <a:pt x="8778" y="332"/>
                    </a:lnTo>
                    <a:lnTo>
                      <a:pt x="8778" y="405"/>
                    </a:lnTo>
                    <a:lnTo>
                      <a:pt x="7771" y="405"/>
                    </a:lnTo>
                    <a:lnTo>
                      <a:pt x="7771" y="489"/>
                    </a:lnTo>
                    <a:lnTo>
                      <a:pt x="7723" y="489"/>
                    </a:lnTo>
                    <a:lnTo>
                      <a:pt x="7723" y="569"/>
                    </a:lnTo>
                    <a:lnTo>
                      <a:pt x="6886" y="569"/>
                    </a:lnTo>
                    <a:lnTo>
                      <a:pt x="6886" y="662"/>
                    </a:lnTo>
                    <a:lnTo>
                      <a:pt x="6622" y="662"/>
                    </a:lnTo>
                    <a:lnTo>
                      <a:pt x="6622" y="734"/>
                    </a:lnTo>
                    <a:lnTo>
                      <a:pt x="6449" y="734"/>
                    </a:lnTo>
                    <a:lnTo>
                      <a:pt x="6449" y="818"/>
                    </a:lnTo>
                    <a:lnTo>
                      <a:pt x="6348" y="818"/>
                    </a:lnTo>
                    <a:lnTo>
                      <a:pt x="6348" y="904"/>
                    </a:lnTo>
                    <a:lnTo>
                      <a:pt x="5159" y="904"/>
                    </a:lnTo>
                    <a:lnTo>
                      <a:pt x="5159" y="982"/>
                    </a:lnTo>
                    <a:lnTo>
                      <a:pt x="4640" y="982"/>
                    </a:lnTo>
                    <a:lnTo>
                      <a:pt x="4640" y="1036"/>
                    </a:lnTo>
                    <a:lnTo>
                      <a:pt x="4581" y="1036"/>
                    </a:lnTo>
                    <a:lnTo>
                      <a:pt x="4581" y="1122"/>
                    </a:lnTo>
                    <a:lnTo>
                      <a:pt x="4333" y="1122"/>
                    </a:lnTo>
                    <a:lnTo>
                      <a:pt x="4333" y="1198"/>
                    </a:lnTo>
                    <a:lnTo>
                      <a:pt x="4242" y="1198"/>
                    </a:lnTo>
                    <a:lnTo>
                      <a:pt x="4242" y="1276"/>
                    </a:lnTo>
                    <a:lnTo>
                      <a:pt x="4114" y="1276"/>
                    </a:lnTo>
                    <a:lnTo>
                      <a:pt x="4114" y="1345"/>
                    </a:lnTo>
                    <a:lnTo>
                      <a:pt x="4052" y="1345"/>
                    </a:lnTo>
                    <a:lnTo>
                      <a:pt x="4052" y="1423"/>
                    </a:lnTo>
                    <a:lnTo>
                      <a:pt x="3812" y="1423"/>
                    </a:lnTo>
                    <a:lnTo>
                      <a:pt x="3812" y="1499"/>
                    </a:lnTo>
                    <a:lnTo>
                      <a:pt x="3712" y="1499"/>
                    </a:lnTo>
                    <a:lnTo>
                      <a:pt x="3712" y="1652"/>
                    </a:lnTo>
                    <a:lnTo>
                      <a:pt x="3625" y="1652"/>
                    </a:lnTo>
                    <a:lnTo>
                      <a:pt x="3625" y="1723"/>
                    </a:lnTo>
                    <a:lnTo>
                      <a:pt x="3446" y="1723"/>
                    </a:lnTo>
                    <a:lnTo>
                      <a:pt x="3446" y="1803"/>
                    </a:lnTo>
                    <a:lnTo>
                      <a:pt x="3273" y="1803"/>
                    </a:lnTo>
                    <a:lnTo>
                      <a:pt x="3273" y="1868"/>
                    </a:lnTo>
                    <a:lnTo>
                      <a:pt x="3223" y="1868"/>
                    </a:lnTo>
                    <a:lnTo>
                      <a:pt x="3223" y="1941"/>
                    </a:lnTo>
                    <a:lnTo>
                      <a:pt x="3053" y="1941"/>
                    </a:lnTo>
                    <a:lnTo>
                      <a:pt x="3053" y="2019"/>
                    </a:lnTo>
                    <a:lnTo>
                      <a:pt x="2791" y="2019"/>
                    </a:lnTo>
                    <a:lnTo>
                      <a:pt x="2791" y="2086"/>
                    </a:lnTo>
                    <a:lnTo>
                      <a:pt x="2741" y="2086"/>
                    </a:lnTo>
                    <a:lnTo>
                      <a:pt x="2741" y="2225"/>
                    </a:lnTo>
                    <a:lnTo>
                      <a:pt x="2693" y="2225"/>
                    </a:lnTo>
                    <a:lnTo>
                      <a:pt x="2693" y="2300"/>
                    </a:lnTo>
                    <a:lnTo>
                      <a:pt x="2648" y="2300"/>
                    </a:lnTo>
                    <a:lnTo>
                      <a:pt x="2648" y="2803"/>
                    </a:lnTo>
                    <a:lnTo>
                      <a:pt x="2603" y="2803"/>
                    </a:lnTo>
                    <a:lnTo>
                      <a:pt x="2603" y="2884"/>
                    </a:lnTo>
                    <a:lnTo>
                      <a:pt x="2514" y="2884"/>
                    </a:lnTo>
                    <a:lnTo>
                      <a:pt x="2514" y="3091"/>
                    </a:lnTo>
                    <a:lnTo>
                      <a:pt x="2475" y="3091"/>
                    </a:lnTo>
                    <a:lnTo>
                      <a:pt x="2475" y="3230"/>
                    </a:lnTo>
                    <a:lnTo>
                      <a:pt x="2441" y="3230"/>
                    </a:lnTo>
                    <a:lnTo>
                      <a:pt x="2441" y="3387"/>
                    </a:lnTo>
                    <a:lnTo>
                      <a:pt x="2210" y="3387"/>
                    </a:lnTo>
                    <a:lnTo>
                      <a:pt x="2210" y="3532"/>
                    </a:lnTo>
                    <a:lnTo>
                      <a:pt x="2116" y="3532"/>
                    </a:lnTo>
                    <a:lnTo>
                      <a:pt x="2116" y="3593"/>
                    </a:lnTo>
                    <a:lnTo>
                      <a:pt x="1989" y="3593"/>
                    </a:lnTo>
                    <a:lnTo>
                      <a:pt x="1989" y="3679"/>
                    </a:lnTo>
                    <a:lnTo>
                      <a:pt x="1900" y="3679"/>
                    </a:lnTo>
                    <a:lnTo>
                      <a:pt x="1900" y="3746"/>
                    </a:lnTo>
                    <a:lnTo>
                      <a:pt x="1636" y="3746"/>
                    </a:lnTo>
                    <a:lnTo>
                      <a:pt x="1636" y="3813"/>
                    </a:lnTo>
                    <a:lnTo>
                      <a:pt x="1593" y="3813"/>
                    </a:lnTo>
                    <a:lnTo>
                      <a:pt x="1593" y="3956"/>
                    </a:lnTo>
                    <a:lnTo>
                      <a:pt x="1546" y="3956"/>
                    </a:lnTo>
                    <a:lnTo>
                      <a:pt x="1546" y="4031"/>
                    </a:lnTo>
                    <a:lnTo>
                      <a:pt x="1513" y="4031"/>
                    </a:lnTo>
                    <a:lnTo>
                      <a:pt x="1513" y="4243"/>
                    </a:lnTo>
                    <a:lnTo>
                      <a:pt x="1463" y="4243"/>
                    </a:lnTo>
                    <a:lnTo>
                      <a:pt x="1463" y="4305"/>
                    </a:lnTo>
                    <a:lnTo>
                      <a:pt x="1409" y="4305"/>
                    </a:lnTo>
                    <a:lnTo>
                      <a:pt x="1409" y="4539"/>
                    </a:lnTo>
                    <a:lnTo>
                      <a:pt x="1373" y="4539"/>
                    </a:lnTo>
                    <a:lnTo>
                      <a:pt x="1373" y="5023"/>
                    </a:lnTo>
                    <a:lnTo>
                      <a:pt x="1323" y="5023"/>
                    </a:lnTo>
                    <a:lnTo>
                      <a:pt x="1323" y="5433"/>
                    </a:lnTo>
                    <a:lnTo>
                      <a:pt x="1284" y="5433"/>
                    </a:lnTo>
                    <a:lnTo>
                      <a:pt x="1284" y="7532"/>
                    </a:lnTo>
                    <a:lnTo>
                      <a:pt x="1245" y="7532"/>
                    </a:lnTo>
                    <a:lnTo>
                      <a:pt x="1245" y="8161"/>
                    </a:lnTo>
                    <a:lnTo>
                      <a:pt x="1195" y="8161"/>
                    </a:lnTo>
                    <a:lnTo>
                      <a:pt x="1195" y="8451"/>
                    </a:lnTo>
                    <a:lnTo>
                      <a:pt x="1105" y="8451"/>
                    </a:lnTo>
                    <a:lnTo>
                      <a:pt x="1105" y="8582"/>
                    </a:lnTo>
                    <a:lnTo>
                      <a:pt x="1050" y="8582"/>
                    </a:lnTo>
                    <a:lnTo>
                      <a:pt x="1050" y="8658"/>
                    </a:lnTo>
                    <a:lnTo>
                      <a:pt x="974" y="8658"/>
                    </a:lnTo>
                    <a:lnTo>
                      <a:pt x="974" y="8731"/>
                    </a:lnTo>
                    <a:lnTo>
                      <a:pt x="801" y="8731"/>
                    </a:lnTo>
                    <a:lnTo>
                      <a:pt x="801" y="8861"/>
                    </a:lnTo>
                    <a:lnTo>
                      <a:pt x="667" y="8861"/>
                    </a:lnTo>
                    <a:lnTo>
                      <a:pt x="667" y="8925"/>
                    </a:lnTo>
                    <a:lnTo>
                      <a:pt x="0" y="8925"/>
                    </a:lnTo>
                  </a:path>
                </a:pathLst>
              </a:custGeom>
              <a:noFill/>
              <a:ln w="26988">
                <a:solidFill>
                  <a:srgbClr val="703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2" name="ZoneTexte 21">
              <a:extLst>
                <a:ext uri="{FF2B5EF4-FFF2-40B4-BE49-F238E27FC236}">
                  <a16:creationId xmlns:a16="http://schemas.microsoft.com/office/drawing/2014/main" id="{80E7F701-8F7B-BA18-9032-C3D7F94EFF10}"/>
                </a:ext>
              </a:extLst>
            </p:cNvPr>
            <p:cNvSpPr txBox="1"/>
            <p:nvPr/>
          </p:nvSpPr>
          <p:spPr>
            <a:xfrm>
              <a:off x="3493560" y="5443631"/>
              <a:ext cx="28886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a:t>
              </a:r>
            </a:p>
          </p:txBody>
        </p:sp>
        <p:sp>
          <p:nvSpPr>
            <p:cNvPr id="23" name="ZoneTexte 22">
              <a:extLst>
                <a:ext uri="{FF2B5EF4-FFF2-40B4-BE49-F238E27FC236}">
                  <a16:creationId xmlns:a16="http://schemas.microsoft.com/office/drawing/2014/main" id="{6A21AEA0-D087-45EB-3DB0-E077FD607EE4}"/>
                </a:ext>
              </a:extLst>
            </p:cNvPr>
            <p:cNvSpPr txBox="1"/>
            <p:nvPr/>
          </p:nvSpPr>
          <p:spPr>
            <a:xfrm>
              <a:off x="4922816" y="5443631"/>
              <a:ext cx="371460" cy="3371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12</a:t>
              </a:r>
            </a:p>
          </p:txBody>
        </p:sp>
        <p:sp>
          <p:nvSpPr>
            <p:cNvPr id="24" name="ZoneTexte 23">
              <a:extLst>
                <a:ext uri="{FF2B5EF4-FFF2-40B4-BE49-F238E27FC236}">
                  <a16:creationId xmlns:a16="http://schemas.microsoft.com/office/drawing/2014/main" id="{A103E4D6-EE71-B44B-A013-193CE34B96BB}"/>
                </a:ext>
              </a:extLst>
            </p:cNvPr>
            <p:cNvSpPr txBox="1"/>
            <p:nvPr/>
          </p:nvSpPr>
          <p:spPr>
            <a:xfrm>
              <a:off x="6393369" y="5443631"/>
              <a:ext cx="371460" cy="3371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24</a:t>
              </a:r>
            </a:p>
          </p:txBody>
        </p:sp>
        <p:sp>
          <p:nvSpPr>
            <p:cNvPr id="25" name="ZoneTexte 24">
              <a:extLst>
                <a:ext uri="{FF2B5EF4-FFF2-40B4-BE49-F238E27FC236}">
                  <a16:creationId xmlns:a16="http://schemas.microsoft.com/office/drawing/2014/main" id="{BD3589D5-CC32-72A6-EAFB-3204C9E94A78}"/>
                </a:ext>
              </a:extLst>
            </p:cNvPr>
            <p:cNvSpPr txBox="1"/>
            <p:nvPr/>
          </p:nvSpPr>
          <p:spPr>
            <a:xfrm>
              <a:off x="7863923" y="5443631"/>
              <a:ext cx="371460" cy="3371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36</a:t>
              </a:r>
            </a:p>
          </p:txBody>
        </p:sp>
        <p:sp>
          <p:nvSpPr>
            <p:cNvPr id="26" name="ZoneTexte 25">
              <a:extLst>
                <a:ext uri="{FF2B5EF4-FFF2-40B4-BE49-F238E27FC236}">
                  <a16:creationId xmlns:a16="http://schemas.microsoft.com/office/drawing/2014/main" id="{4B846688-FC1D-0AED-3B8F-374A22932248}"/>
                </a:ext>
              </a:extLst>
            </p:cNvPr>
            <p:cNvSpPr txBox="1"/>
            <p:nvPr/>
          </p:nvSpPr>
          <p:spPr>
            <a:xfrm>
              <a:off x="3298193" y="5150750"/>
              <a:ext cx="28886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a:t>
              </a:r>
            </a:p>
          </p:txBody>
        </p:sp>
        <p:sp>
          <p:nvSpPr>
            <p:cNvPr id="27" name="ZoneTexte 26">
              <a:extLst>
                <a:ext uri="{FF2B5EF4-FFF2-40B4-BE49-F238E27FC236}">
                  <a16:creationId xmlns:a16="http://schemas.microsoft.com/office/drawing/2014/main" id="{ACE622B7-320C-0319-2201-DAFB3CBE9BC6}"/>
                </a:ext>
              </a:extLst>
            </p:cNvPr>
            <p:cNvSpPr txBox="1"/>
            <p:nvPr/>
          </p:nvSpPr>
          <p:spPr>
            <a:xfrm>
              <a:off x="3088407" y="4265441"/>
              <a:ext cx="498648" cy="33717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0.25</a:t>
              </a:r>
            </a:p>
          </p:txBody>
        </p:sp>
        <p:sp>
          <p:nvSpPr>
            <p:cNvPr id="28" name="ZoneTexte 27">
              <a:extLst>
                <a:ext uri="{FF2B5EF4-FFF2-40B4-BE49-F238E27FC236}">
                  <a16:creationId xmlns:a16="http://schemas.microsoft.com/office/drawing/2014/main" id="{0F7D76CB-5713-9C52-34E2-4DFE50D76753}"/>
                </a:ext>
              </a:extLst>
            </p:cNvPr>
            <p:cNvSpPr txBox="1"/>
            <p:nvPr/>
          </p:nvSpPr>
          <p:spPr>
            <a:xfrm>
              <a:off x="3088407" y="3380134"/>
              <a:ext cx="498648" cy="33717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0.50</a:t>
              </a:r>
            </a:p>
          </p:txBody>
        </p:sp>
        <p:sp>
          <p:nvSpPr>
            <p:cNvPr id="29" name="ZoneTexte 28">
              <a:extLst>
                <a:ext uri="{FF2B5EF4-FFF2-40B4-BE49-F238E27FC236}">
                  <a16:creationId xmlns:a16="http://schemas.microsoft.com/office/drawing/2014/main" id="{EA30FF9D-BB46-0908-55C3-933CCBA25BD7}"/>
                </a:ext>
              </a:extLst>
            </p:cNvPr>
            <p:cNvSpPr txBox="1"/>
            <p:nvPr/>
          </p:nvSpPr>
          <p:spPr>
            <a:xfrm>
              <a:off x="3088407" y="2494825"/>
              <a:ext cx="498648" cy="33717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0.75</a:t>
              </a:r>
            </a:p>
          </p:txBody>
        </p:sp>
        <p:sp>
          <p:nvSpPr>
            <p:cNvPr id="30" name="ZoneTexte 29">
              <a:extLst>
                <a:ext uri="{FF2B5EF4-FFF2-40B4-BE49-F238E27FC236}">
                  <a16:creationId xmlns:a16="http://schemas.microsoft.com/office/drawing/2014/main" id="{53A9732B-BC7E-5940-9BDA-DCCEBD65478B}"/>
                </a:ext>
              </a:extLst>
            </p:cNvPr>
            <p:cNvSpPr txBox="1"/>
            <p:nvPr/>
          </p:nvSpPr>
          <p:spPr>
            <a:xfrm>
              <a:off x="3088407" y="1609517"/>
              <a:ext cx="498648" cy="33717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1.00</a:t>
              </a:r>
            </a:p>
          </p:txBody>
        </p:sp>
        <p:sp>
          <p:nvSpPr>
            <p:cNvPr id="31" name="ZoneTexte 30">
              <a:extLst>
                <a:ext uri="{FF2B5EF4-FFF2-40B4-BE49-F238E27FC236}">
                  <a16:creationId xmlns:a16="http://schemas.microsoft.com/office/drawing/2014/main" id="{FE6190F5-D135-FED3-6E42-06C946C51B41}"/>
                </a:ext>
              </a:extLst>
            </p:cNvPr>
            <p:cNvSpPr txBox="1"/>
            <p:nvPr/>
          </p:nvSpPr>
          <p:spPr>
            <a:xfrm>
              <a:off x="3409576" y="5963584"/>
              <a:ext cx="456833" cy="5619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a:t>
              </a:r>
            </a:p>
          </p:txBody>
        </p:sp>
        <p:sp>
          <p:nvSpPr>
            <p:cNvPr id="32" name="ZoneTexte 31">
              <a:extLst>
                <a:ext uri="{FF2B5EF4-FFF2-40B4-BE49-F238E27FC236}">
                  <a16:creationId xmlns:a16="http://schemas.microsoft.com/office/drawing/2014/main" id="{2089ED49-477C-BCD7-45DD-CEF98B46B463}"/>
                </a:ext>
              </a:extLst>
            </p:cNvPr>
            <p:cNvSpPr txBox="1"/>
            <p:nvPr/>
          </p:nvSpPr>
          <p:spPr>
            <a:xfrm>
              <a:off x="4880129" y="5963584"/>
              <a:ext cx="456833" cy="5619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105</a:t>
              </a:r>
            </a:p>
          </p:txBody>
        </p:sp>
        <p:sp>
          <p:nvSpPr>
            <p:cNvPr id="33" name="ZoneTexte 32">
              <a:extLst>
                <a:ext uri="{FF2B5EF4-FFF2-40B4-BE49-F238E27FC236}">
                  <a16:creationId xmlns:a16="http://schemas.microsoft.com/office/drawing/2014/main" id="{5AC38A75-1B4D-5D7F-1370-81F4CEDB8A31}"/>
                </a:ext>
              </a:extLst>
            </p:cNvPr>
            <p:cNvSpPr txBox="1"/>
            <p:nvPr/>
          </p:nvSpPr>
          <p:spPr>
            <a:xfrm>
              <a:off x="6350683" y="5963584"/>
              <a:ext cx="456833" cy="5619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117</a:t>
              </a:r>
            </a:p>
          </p:txBody>
        </p:sp>
        <p:sp>
          <p:nvSpPr>
            <p:cNvPr id="34" name="ZoneTexte 33">
              <a:extLst>
                <a:ext uri="{FF2B5EF4-FFF2-40B4-BE49-F238E27FC236}">
                  <a16:creationId xmlns:a16="http://schemas.microsoft.com/office/drawing/2014/main" id="{66337861-9757-358D-A3A8-88FDC4C489F0}"/>
                </a:ext>
              </a:extLst>
            </p:cNvPr>
            <p:cNvSpPr txBox="1"/>
            <p:nvPr/>
          </p:nvSpPr>
          <p:spPr>
            <a:xfrm>
              <a:off x="7821238" y="5963584"/>
              <a:ext cx="456833" cy="5619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122</a:t>
              </a:r>
            </a:p>
          </p:txBody>
        </p:sp>
        <p:sp>
          <p:nvSpPr>
            <p:cNvPr id="35" name="ZoneTexte 34">
              <a:extLst>
                <a:ext uri="{FF2B5EF4-FFF2-40B4-BE49-F238E27FC236}">
                  <a16:creationId xmlns:a16="http://schemas.microsoft.com/office/drawing/2014/main" id="{8FC92034-2489-39E1-4454-EE9097BF8DC8}"/>
                </a:ext>
              </a:extLst>
            </p:cNvPr>
            <p:cNvSpPr txBox="1"/>
            <p:nvPr/>
          </p:nvSpPr>
          <p:spPr>
            <a:xfrm>
              <a:off x="2754457" y="5963584"/>
              <a:ext cx="643190" cy="56195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risk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Events</a:t>
              </a:r>
            </a:p>
          </p:txBody>
        </p:sp>
        <p:sp>
          <p:nvSpPr>
            <p:cNvPr id="36" name="ZoneTexte 35">
              <a:extLst>
                <a:ext uri="{FF2B5EF4-FFF2-40B4-BE49-F238E27FC236}">
                  <a16:creationId xmlns:a16="http://schemas.microsoft.com/office/drawing/2014/main" id="{D5F82C0F-472C-1C52-8195-5125E2A0A154}"/>
                </a:ext>
              </a:extLst>
            </p:cNvPr>
            <p:cNvSpPr txBox="1"/>
            <p:nvPr/>
          </p:nvSpPr>
          <p:spPr>
            <a:xfrm>
              <a:off x="5563892" y="5686584"/>
              <a:ext cx="658523" cy="3371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Weeks</a:t>
              </a:r>
            </a:p>
          </p:txBody>
        </p:sp>
      </p:grpSp>
      <p:sp>
        <p:nvSpPr>
          <p:cNvPr id="7" name="Text Box 2">
            <a:extLst>
              <a:ext uri="{FF2B5EF4-FFF2-40B4-BE49-F238E27FC236}">
                <a16:creationId xmlns:a16="http://schemas.microsoft.com/office/drawing/2014/main" id="{8410521D-43A1-20CE-0B14-F8C756E2365B}"/>
              </a:ext>
            </a:extLst>
          </p:cNvPr>
          <p:cNvSpPr txBox="1">
            <a:spLocks noChangeArrowheads="1"/>
          </p:cNvSpPr>
          <p:nvPr/>
        </p:nvSpPr>
        <p:spPr bwMode="auto">
          <a:xfrm>
            <a:off x="6370536" y="1910127"/>
            <a:ext cx="5607152"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a:ea typeface="ＭＳ Ｐゴシック" pitchFamily="34" charset="-128"/>
                <a:cs typeface="Arial" charset="0"/>
              </a:rPr>
              <a:t>HIV RNA ≤ 200 c/mL in patients with initial viremia</a:t>
            </a:r>
            <a:endParaRPr kumimoji="0" lang="fr-FR" sz="2000" b="1" i="0" u="none" strike="noStrike" kern="1200" cap="none" spc="0" normalizeH="0" baseline="0" noProof="0" dirty="0">
              <a:ln>
                <a:noFill/>
              </a:ln>
              <a:solidFill>
                <a:srgbClr val="00B0F0"/>
              </a:solidFill>
              <a:effectLst/>
              <a:uLnTx/>
              <a:uFillTx/>
              <a:latin typeface="Calibri"/>
              <a:ea typeface="ＭＳ Ｐゴシック" pitchFamily="34" charset="-128"/>
              <a:cs typeface="Arial" charset="0"/>
            </a:endParaRPr>
          </a:p>
        </p:txBody>
      </p:sp>
      <p:sp>
        <p:nvSpPr>
          <p:cNvPr id="37" name="ZoneTexte 36">
            <a:extLst>
              <a:ext uri="{FF2B5EF4-FFF2-40B4-BE49-F238E27FC236}">
                <a16:creationId xmlns:a16="http://schemas.microsoft.com/office/drawing/2014/main" id="{4F935B5D-252B-E099-765D-976C536328FD}"/>
              </a:ext>
            </a:extLst>
          </p:cNvPr>
          <p:cNvSpPr txBox="1"/>
          <p:nvPr/>
        </p:nvSpPr>
        <p:spPr>
          <a:xfrm>
            <a:off x="7884362" y="4229241"/>
            <a:ext cx="3636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pple Color Emoji" pitchFamily="2" charset="0"/>
                <a:cs typeface="Times New Roman"/>
              </a:rPr>
              <a:t>Median time to achieve virologic suppression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pple Color Emoji" pitchFamily="2" charset="0"/>
                <a:cs typeface="Times New Roman"/>
              </a:rPr>
              <a:t>32 days (95% CI : 30-45)</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 Box 3">
            <a:extLst>
              <a:ext uri="{FF2B5EF4-FFF2-40B4-BE49-F238E27FC236}">
                <a16:creationId xmlns:a16="http://schemas.microsoft.com/office/drawing/2014/main" id="{365F41D8-7D2C-B75A-559F-667810EE5781}"/>
              </a:ext>
            </a:extLst>
          </p:cNvPr>
          <p:cNvSpPr txBox="1">
            <a:spLocks noChangeArrowheads="1"/>
          </p:cNvSpPr>
          <p:nvPr/>
        </p:nvSpPr>
        <p:spPr bwMode="auto">
          <a:xfrm>
            <a:off x="10328991" y="6502962"/>
            <a:ext cx="1863010" cy="246221"/>
          </a:xfrm>
          <a:prstGeom prst="rect">
            <a:avLst/>
          </a:prstGeom>
          <a:noFill/>
          <a:ln w="9525">
            <a:noFill/>
            <a:miter lim="800000"/>
            <a:headEnd/>
            <a:tailEnd/>
          </a:ln>
        </p:spPr>
        <p:txBody>
          <a:bodyPr wrap="non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fr-FR" sz="1000" b="0" i="1" u="none" strike="noStrike" kern="1200" cap="none" spc="0" normalizeH="0" baseline="0" noProof="0" dirty="0" err="1">
                <a:ln>
                  <a:noFill/>
                </a:ln>
                <a:effectLst/>
                <a:uLnTx/>
                <a:uFillTx/>
                <a:latin typeface="Calibri"/>
                <a:ea typeface="+mn-ea"/>
                <a:cs typeface="+mn-cs"/>
              </a:rPr>
              <a:t>Gistand</a:t>
            </a:r>
            <a:r>
              <a:rPr kumimoji="0" lang="fr-FR" sz="1000" b="0" i="1" u="none" strike="noStrike" kern="1200" cap="none" spc="0" normalizeH="0" baseline="0" noProof="0" dirty="0">
                <a:ln>
                  <a:noFill/>
                </a:ln>
                <a:effectLst/>
                <a:uLnTx/>
                <a:uFillTx/>
                <a:latin typeface="Calibri"/>
                <a:ea typeface="+mn-ea"/>
                <a:cs typeface="+mn-cs"/>
              </a:rPr>
              <a:t> NL. CROI 2025, Abs. 689</a:t>
            </a:r>
          </a:p>
        </p:txBody>
      </p:sp>
    </p:spTree>
    <p:extLst>
      <p:ext uri="{BB962C8B-B14F-4D97-AF65-F5344CB8AC3E}">
        <p14:creationId xmlns:p14="http://schemas.microsoft.com/office/powerpoint/2010/main" val="275436641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AB013-471B-653D-5550-09546A93105C}"/>
              </a:ext>
            </a:extLst>
          </p:cNvPr>
          <p:cNvSpPr>
            <a:spLocks noGrp="1"/>
          </p:cNvSpPr>
          <p:nvPr>
            <p:ph type="title"/>
          </p:nvPr>
        </p:nvSpPr>
        <p:spPr>
          <a:xfrm>
            <a:off x="609600" y="0"/>
            <a:ext cx="8466034" cy="1491539"/>
          </a:xfrm>
        </p:spPr>
        <p:txBody>
          <a:bodyPr/>
          <a:lstStyle/>
          <a:p>
            <a:r>
              <a:rPr lang="en-US" noProof="0" dirty="0"/>
              <a:t>CAB + RPV in individuals with HIV viremia</a:t>
            </a:r>
          </a:p>
        </p:txBody>
      </p:sp>
      <p:sp>
        <p:nvSpPr>
          <p:cNvPr id="3" name="Espace réservé du contenu 2">
            <a:extLst>
              <a:ext uri="{FF2B5EF4-FFF2-40B4-BE49-F238E27FC236}">
                <a16:creationId xmlns:a16="http://schemas.microsoft.com/office/drawing/2014/main" id="{47E89A04-BEE6-CE35-E033-E2C227148B6E}"/>
              </a:ext>
            </a:extLst>
          </p:cNvPr>
          <p:cNvSpPr>
            <a:spLocks noGrp="1"/>
          </p:cNvSpPr>
          <p:nvPr>
            <p:ph idx="1"/>
          </p:nvPr>
        </p:nvSpPr>
        <p:spPr>
          <a:xfrm>
            <a:off x="609600" y="1152526"/>
            <a:ext cx="10972800" cy="1492250"/>
          </a:xfrm>
        </p:spPr>
        <p:txBody>
          <a:bodyPr>
            <a:normAutofit lnSpcReduction="10000"/>
          </a:bodyPr>
          <a:lstStyle/>
          <a:p>
            <a:r>
              <a:rPr lang="en-US" sz="1600" noProof="0" dirty="0"/>
              <a:t>OPERA cohort</a:t>
            </a:r>
          </a:p>
          <a:p>
            <a:r>
              <a:rPr lang="en-US" sz="1600" noProof="0" dirty="0"/>
              <a:t>≥ 18 years old, ART-experienced, VL ≥ 50 c/mL at CAB + RPV LA initiation</a:t>
            </a:r>
          </a:p>
          <a:p>
            <a:pPr lvl="1"/>
            <a:r>
              <a:rPr lang="en-US" sz="1600" noProof="0" dirty="0"/>
              <a:t>Correspond to 368/3 304 (11%) individuals initiating CAB + RPV LA</a:t>
            </a:r>
          </a:p>
          <a:p>
            <a:pPr lvl="1"/>
            <a:r>
              <a:rPr lang="en-US" sz="1600" dirty="0"/>
              <a:t>57% black, 18% Hispanic, 30% women</a:t>
            </a:r>
            <a:endParaRPr lang="en-US" sz="1600" noProof="0" dirty="0"/>
          </a:p>
          <a:p>
            <a:pPr lvl="1"/>
            <a:r>
              <a:rPr lang="en-US" sz="1600" noProof="0" dirty="0"/>
              <a:t>Median HIV-1 RNA: 120 c/mL (IQR:  61 - 2535)</a:t>
            </a:r>
          </a:p>
          <a:p>
            <a:pPr lvl="1"/>
            <a:endParaRPr lang="en-US" sz="1600" noProof="0" dirty="0"/>
          </a:p>
          <a:p>
            <a:endParaRPr lang="en-US" sz="1600" noProof="0" dirty="0"/>
          </a:p>
        </p:txBody>
      </p:sp>
      <p:sp>
        <p:nvSpPr>
          <p:cNvPr id="5" name="ZoneTexte 4">
            <a:extLst>
              <a:ext uri="{FF2B5EF4-FFF2-40B4-BE49-F238E27FC236}">
                <a16:creationId xmlns:a16="http://schemas.microsoft.com/office/drawing/2014/main" id="{8E5D40E9-94AD-41C5-9084-29F56E863090}"/>
              </a:ext>
            </a:extLst>
          </p:cNvPr>
          <p:cNvSpPr txBox="1"/>
          <p:nvPr/>
        </p:nvSpPr>
        <p:spPr>
          <a:xfrm>
            <a:off x="9655" y="6422624"/>
            <a:ext cx="25278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 12% never achieved &lt; 50 c/mL</a:t>
            </a:r>
          </a:p>
        </p:txBody>
      </p:sp>
      <p:sp>
        <p:nvSpPr>
          <p:cNvPr id="6" name="Text Box 2">
            <a:extLst>
              <a:ext uri="{FF2B5EF4-FFF2-40B4-BE49-F238E27FC236}">
                <a16:creationId xmlns:a16="http://schemas.microsoft.com/office/drawing/2014/main" id="{000B3630-0CCA-BE00-1D88-31C492C18C2D}"/>
              </a:ext>
            </a:extLst>
          </p:cNvPr>
          <p:cNvSpPr txBox="1">
            <a:spLocks noChangeArrowheads="1"/>
          </p:cNvSpPr>
          <p:nvPr/>
        </p:nvSpPr>
        <p:spPr bwMode="auto">
          <a:xfrm>
            <a:off x="2145947" y="2494745"/>
            <a:ext cx="4816766"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a:ea typeface="ＭＳ Ｐゴシック" pitchFamily="34" charset="-128"/>
                <a:cs typeface="Arial" charset="0"/>
              </a:rPr>
              <a:t>Virologic outcomes</a:t>
            </a:r>
          </a:p>
        </p:txBody>
      </p:sp>
      <p:sp>
        <p:nvSpPr>
          <p:cNvPr id="7" name="ZoneTexte 6">
            <a:extLst>
              <a:ext uri="{FF2B5EF4-FFF2-40B4-BE49-F238E27FC236}">
                <a16:creationId xmlns:a16="http://schemas.microsoft.com/office/drawing/2014/main" id="{0052B892-E390-A778-E21A-A4A711FDBA85}"/>
              </a:ext>
            </a:extLst>
          </p:cNvPr>
          <p:cNvSpPr txBox="1"/>
          <p:nvPr/>
        </p:nvSpPr>
        <p:spPr>
          <a:xfrm>
            <a:off x="8424115" y="3868540"/>
            <a:ext cx="359629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Case 1: </a:t>
            </a:r>
            <a:r>
              <a:rPr kumimoji="0" lang="en-US" sz="1600" b="0" i="0" u="none" strike="noStrike" kern="1200" cap="none" spc="0" normalizeH="0" baseline="0" noProof="0" dirty="0">
                <a:ln>
                  <a:noFill/>
                </a:ln>
                <a:solidFill>
                  <a:prstClr val="black"/>
                </a:solidFill>
                <a:effectLst/>
                <a:uLnTx/>
                <a:uFillTx/>
                <a:latin typeface="Calibri"/>
                <a:ea typeface="+mn-ea"/>
                <a:cs typeface="+mn-cs"/>
              </a:rPr>
              <a:t>Missed 2 doses, At failure,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 to DOR, Resistance to all INSTI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Case 2: </a:t>
            </a:r>
            <a:r>
              <a:rPr kumimoji="0" lang="en-US" sz="1600" b="0" i="0" u="none" strike="noStrike" kern="1200" cap="none" spc="0" normalizeH="0" baseline="0" noProof="0" dirty="0">
                <a:ln>
                  <a:noFill/>
                </a:ln>
                <a:solidFill>
                  <a:prstClr val="black"/>
                </a:solidFill>
                <a:effectLst/>
                <a:uLnTx/>
                <a:uFillTx/>
                <a:latin typeface="Calibri"/>
                <a:ea typeface="+mn-ea"/>
                <a:cs typeface="+mn-cs"/>
              </a:rPr>
              <a:t>at failure, R to NNRTI, </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possible R to INSTI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Case 3: </a:t>
            </a:r>
            <a:r>
              <a:rPr kumimoji="0" lang="en-US" sz="1600" b="0" i="0" u="none" strike="noStrike" kern="1200" cap="none" spc="0" normalizeH="0" baseline="0" noProof="0" dirty="0">
                <a:ln>
                  <a:noFill/>
                </a:ln>
                <a:solidFill>
                  <a:prstClr val="black"/>
                </a:solidFill>
                <a:effectLst/>
                <a:uLnTx/>
                <a:uFillTx/>
                <a:latin typeface="Calibri"/>
                <a:ea typeface="+mn-ea"/>
                <a:cs typeface="+mn-cs"/>
              </a:rPr>
              <a:t>at failure, genotype not amplified</a:t>
            </a:r>
          </a:p>
        </p:txBody>
      </p:sp>
      <p:grpSp>
        <p:nvGrpSpPr>
          <p:cNvPr id="9" name="Groupe 8">
            <a:extLst>
              <a:ext uri="{FF2B5EF4-FFF2-40B4-BE49-F238E27FC236}">
                <a16:creationId xmlns:a16="http://schemas.microsoft.com/office/drawing/2014/main" id="{AAAB6722-C2C1-3A55-9550-75DF9CFA7A55}"/>
              </a:ext>
            </a:extLst>
          </p:cNvPr>
          <p:cNvGrpSpPr/>
          <p:nvPr/>
        </p:nvGrpSpPr>
        <p:grpSpPr>
          <a:xfrm>
            <a:off x="2777030" y="3788730"/>
            <a:ext cx="3167912" cy="2700762"/>
            <a:chOff x="7382198" y="2179720"/>
            <a:chExt cx="2756810" cy="3425472"/>
          </a:xfrm>
        </p:grpSpPr>
        <p:graphicFrame>
          <p:nvGraphicFramePr>
            <p:cNvPr id="10" name="Graphique 9">
              <a:extLst>
                <a:ext uri="{FF2B5EF4-FFF2-40B4-BE49-F238E27FC236}">
                  <a16:creationId xmlns:a16="http://schemas.microsoft.com/office/drawing/2014/main" id="{575B8BE7-6550-F144-1E74-03AA67993F5F}"/>
                </a:ext>
              </a:extLst>
            </p:cNvPr>
            <p:cNvGraphicFramePr/>
            <p:nvPr/>
          </p:nvGraphicFramePr>
          <p:xfrm>
            <a:off x="7382198" y="2179720"/>
            <a:ext cx="2756810" cy="3113193"/>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a:extLst>
                <a:ext uri="{FF2B5EF4-FFF2-40B4-BE49-F238E27FC236}">
                  <a16:creationId xmlns:a16="http://schemas.microsoft.com/office/drawing/2014/main" id="{921DA94D-66F0-4787-A786-EDC589B0AF20}"/>
                </a:ext>
              </a:extLst>
            </p:cNvPr>
            <p:cNvSpPr txBox="1"/>
            <p:nvPr/>
          </p:nvSpPr>
          <p:spPr>
            <a:xfrm>
              <a:off x="7728180" y="4941574"/>
              <a:ext cx="1213689" cy="6636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VL &lt; 50 c/mL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at last follow-up</a:t>
              </a:r>
            </a:p>
          </p:txBody>
        </p:sp>
        <p:sp>
          <p:nvSpPr>
            <p:cNvPr id="12" name="ZoneTexte 11">
              <a:extLst>
                <a:ext uri="{FF2B5EF4-FFF2-40B4-BE49-F238E27FC236}">
                  <a16:creationId xmlns:a16="http://schemas.microsoft.com/office/drawing/2014/main" id="{953AD0FA-B661-6535-1197-44EAB54A6BDC}"/>
                </a:ext>
              </a:extLst>
            </p:cNvPr>
            <p:cNvSpPr txBox="1"/>
            <p:nvPr/>
          </p:nvSpPr>
          <p:spPr>
            <a:xfrm>
              <a:off x="9133801" y="4941573"/>
              <a:ext cx="622440" cy="6636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VL &lt;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c/mL*</a:t>
              </a:r>
            </a:p>
          </p:txBody>
        </p:sp>
      </p:grpSp>
      <p:grpSp>
        <p:nvGrpSpPr>
          <p:cNvPr id="13" name="Groupe 12">
            <a:extLst>
              <a:ext uri="{FF2B5EF4-FFF2-40B4-BE49-F238E27FC236}">
                <a16:creationId xmlns:a16="http://schemas.microsoft.com/office/drawing/2014/main" id="{226ABBD5-8CA1-111D-AF0F-42DBA14300FB}"/>
              </a:ext>
            </a:extLst>
          </p:cNvPr>
          <p:cNvGrpSpPr/>
          <p:nvPr/>
        </p:nvGrpSpPr>
        <p:grpSpPr>
          <a:xfrm>
            <a:off x="6121605" y="3788730"/>
            <a:ext cx="2063071" cy="2700762"/>
            <a:chOff x="7382198" y="2179720"/>
            <a:chExt cx="2756810" cy="3425473"/>
          </a:xfrm>
        </p:grpSpPr>
        <p:graphicFrame>
          <p:nvGraphicFramePr>
            <p:cNvPr id="14" name="Graphique 13">
              <a:extLst>
                <a:ext uri="{FF2B5EF4-FFF2-40B4-BE49-F238E27FC236}">
                  <a16:creationId xmlns:a16="http://schemas.microsoft.com/office/drawing/2014/main" id="{5B647CE8-FD76-030C-426C-22CBE102A918}"/>
                </a:ext>
              </a:extLst>
            </p:cNvPr>
            <p:cNvGraphicFramePr/>
            <p:nvPr/>
          </p:nvGraphicFramePr>
          <p:xfrm>
            <a:off x="7382198" y="2179720"/>
            <a:ext cx="2756810" cy="3113193"/>
          </p:xfrm>
          <a:graphic>
            <a:graphicData uri="http://schemas.openxmlformats.org/drawingml/2006/chart">
              <c:chart xmlns:c="http://schemas.openxmlformats.org/drawingml/2006/chart" xmlns:r="http://schemas.openxmlformats.org/officeDocument/2006/relationships" r:id="rId4"/>
            </a:graphicData>
          </a:graphic>
        </p:graphicFrame>
        <p:sp>
          <p:nvSpPr>
            <p:cNvPr id="15" name="ZoneTexte 14">
              <a:extLst>
                <a:ext uri="{FF2B5EF4-FFF2-40B4-BE49-F238E27FC236}">
                  <a16:creationId xmlns:a16="http://schemas.microsoft.com/office/drawing/2014/main" id="{C934DBCF-E8B9-7F48-2C11-2D9FED50FCE1}"/>
                </a:ext>
              </a:extLst>
            </p:cNvPr>
            <p:cNvSpPr txBox="1"/>
            <p:nvPr/>
          </p:nvSpPr>
          <p:spPr>
            <a:xfrm>
              <a:off x="7753761" y="4941574"/>
              <a:ext cx="2193962" cy="6636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Confirmed virologic</a:t>
              </a:r>
              <a:br>
                <a:rPr kumimoji="0" lang="en-US" sz="1400" b="1" i="0" u="none" strike="noStrike" kern="1200" cap="none" spc="0" normalizeH="0" baseline="0" noProof="0" dirty="0">
                  <a:ln>
                    <a:noFill/>
                  </a:ln>
                  <a:solidFill>
                    <a:prstClr val="black"/>
                  </a:solidFill>
                  <a:effectLst/>
                  <a:uLnTx/>
                  <a:uFillTx/>
                  <a:latin typeface="Calibri"/>
                  <a:ea typeface="+mn-ea"/>
                  <a:cs typeface="+mn-cs"/>
                </a:rPr>
              </a:br>
              <a:r>
                <a:rPr kumimoji="0" lang="en-US" sz="1400" b="1" i="0" u="none" strike="noStrike" kern="1200" cap="none" spc="0" normalizeH="0" baseline="0" noProof="0" dirty="0">
                  <a:ln>
                    <a:noFill/>
                  </a:ln>
                  <a:solidFill>
                    <a:prstClr val="black"/>
                  </a:solidFill>
                  <a:effectLst/>
                  <a:uLnTx/>
                  <a:uFillTx/>
                  <a:latin typeface="Calibri"/>
                  <a:ea typeface="+mn-ea"/>
                  <a:cs typeface="+mn-cs"/>
                </a:rPr>
                <a:t>failure</a:t>
              </a:r>
            </a:p>
          </p:txBody>
        </p:sp>
      </p:grpSp>
      <p:sp>
        <p:nvSpPr>
          <p:cNvPr id="16" name="ZoneTexte 15">
            <a:extLst>
              <a:ext uri="{FF2B5EF4-FFF2-40B4-BE49-F238E27FC236}">
                <a16:creationId xmlns:a16="http://schemas.microsoft.com/office/drawing/2014/main" id="{4E44B1B3-DD8F-7A56-DCC1-1B22C22E5595}"/>
              </a:ext>
            </a:extLst>
          </p:cNvPr>
          <p:cNvSpPr txBox="1"/>
          <p:nvPr/>
        </p:nvSpPr>
        <p:spPr>
          <a:xfrm>
            <a:off x="4728401" y="3634851"/>
            <a:ext cx="85311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88%</a:t>
            </a: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(N = 277)</a:t>
            </a:r>
          </a:p>
        </p:txBody>
      </p:sp>
      <p:sp>
        <p:nvSpPr>
          <p:cNvPr id="17" name="ZoneTexte 16">
            <a:extLst>
              <a:ext uri="{FF2B5EF4-FFF2-40B4-BE49-F238E27FC236}">
                <a16:creationId xmlns:a16="http://schemas.microsoft.com/office/drawing/2014/main" id="{5A6EB5F2-0781-010D-CBA9-CCF32B37FB1F}"/>
              </a:ext>
            </a:extLst>
          </p:cNvPr>
          <p:cNvSpPr txBox="1"/>
          <p:nvPr/>
        </p:nvSpPr>
        <p:spPr>
          <a:xfrm>
            <a:off x="3390085" y="3770100"/>
            <a:ext cx="85311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82%</a:t>
            </a:r>
          </a:p>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(N = 258)</a:t>
            </a:r>
          </a:p>
        </p:txBody>
      </p:sp>
      <p:sp>
        <p:nvSpPr>
          <p:cNvPr id="18" name="ZoneTexte 17">
            <a:extLst>
              <a:ext uri="{FF2B5EF4-FFF2-40B4-BE49-F238E27FC236}">
                <a16:creationId xmlns:a16="http://schemas.microsoft.com/office/drawing/2014/main" id="{34CBF337-BA9B-AB8C-8787-F0ACBA1C2508}"/>
              </a:ext>
            </a:extLst>
          </p:cNvPr>
          <p:cNvSpPr txBox="1"/>
          <p:nvPr/>
        </p:nvSpPr>
        <p:spPr>
          <a:xfrm>
            <a:off x="6952274" y="5339016"/>
            <a:ext cx="6703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(N = 3)</a:t>
            </a:r>
          </a:p>
        </p:txBody>
      </p:sp>
      <p:grpSp>
        <p:nvGrpSpPr>
          <p:cNvPr id="19" name="Groupe 18">
            <a:extLst>
              <a:ext uri="{FF2B5EF4-FFF2-40B4-BE49-F238E27FC236}">
                <a16:creationId xmlns:a16="http://schemas.microsoft.com/office/drawing/2014/main" id="{30BCADA3-5DDE-BFC8-F51C-25AB953FDC5D}"/>
              </a:ext>
            </a:extLst>
          </p:cNvPr>
          <p:cNvGrpSpPr/>
          <p:nvPr/>
        </p:nvGrpSpPr>
        <p:grpSpPr>
          <a:xfrm>
            <a:off x="656811" y="3788730"/>
            <a:ext cx="2063071" cy="2700762"/>
            <a:chOff x="7382198" y="2179720"/>
            <a:chExt cx="2756810" cy="3425473"/>
          </a:xfrm>
        </p:grpSpPr>
        <p:graphicFrame>
          <p:nvGraphicFramePr>
            <p:cNvPr id="20" name="Graphique 19">
              <a:extLst>
                <a:ext uri="{FF2B5EF4-FFF2-40B4-BE49-F238E27FC236}">
                  <a16:creationId xmlns:a16="http://schemas.microsoft.com/office/drawing/2014/main" id="{D9D00AC8-5AFB-69B5-80F6-712D667D54EE}"/>
                </a:ext>
              </a:extLst>
            </p:cNvPr>
            <p:cNvGraphicFramePr/>
            <p:nvPr/>
          </p:nvGraphicFramePr>
          <p:xfrm>
            <a:off x="7382198" y="2179720"/>
            <a:ext cx="2756810" cy="3113193"/>
          </p:xfrm>
          <a:graphic>
            <a:graphicData uri="http://schemas.openxmlformats.org/drawingml/2006/chart">
              <c:chart xmlns:c="http://schemas.openxmlformats.org/drawingml/2006/chart" xmlns:r="http://schemas.openxmlformats.org/officeDocument/2006/relationships" r:id="rId5"/>
            </a:graphicData>
          </a:graphic>
        </p:graphicFrame>
        <p:sp>
          <p:nvSpPr>
            <p:cNvPr id="21" name="ZoneTexte 20">
              <a:extLst>
                <a:ext uri="{FF2B5EF4-FFF2-40B4-BE49-F238E27FC236}">
                  <a16:creationId xmlns:a16="http://schemas.microsoft.com/office/drawing/2014/main" id="{02238C2E-CFF1-8E49-4F50-8B0C3152F88D}"/>
                </a:ext>
              </a:extLst>
            </p:cNvPr>
            <p:cNvSpPr txBox="1"/>
            <p:nvPr/>
          </p:nvSpPr>
          <p:spPr>
            <a:xfrm>
              <a:off x="7914502" y="4941574"/>
              <a:ext cx="1872483" cy="6636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VL &lt; 50 c/mL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within 6 months</a:t>
              </a:r>
            </a:p>
          </p:txBody>
        </p:sp>
      </p:grpSp>
      <p:sp>
        <p:nvSpPr>
          <p:cNvPr id="22" name="ZoneTexte 21">
            <a:extLst>
              <a:ext uri="{FF2B5EF4-FFF2-40B4-BE49-F238E27FC236}">
                <a16:creationId xmlns:a16="http://schemas.microsoft.com/office/drawing/2014/main" id="{53DE2ACA-1E0F-836B-F9C2-BD64158C881F}"/>
              </a:ext>
            </a:extLst>
          </p:cNvPr>
          <p:cNvSpPr txBox="1"/>
          <p:nvPr/>
        </p:nvSpPr>
        <p:spPr>
          <a:xfrm>
            <a:off x="1396109" y="3703774"/>
            <a:ext cx="85311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85%</a:t>
            </a:r>
          </a:p>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rgbClr val="000066"/>
                </a:solidFill>
                <a:latin typeface="+mn-lt"/>
                <a:ea typeface="+mn-ea"/>
                <a:cs typeface="+mn-cs"/>
              </a:defRPr>
            </a:pPr>
            <a:r>
              <a:rPr kumimoji="0" lang="en-US" sz="1400" b="0" i="0" u="none" strike="noStrike" kern="1200" cap="none" spc="0" normalizeH="0" baseline="0" noProof="0" dirty="0">
                <a:ln>
                  <a:noFill/>
                </a:ln>
                <a:effectLst/>
                <a:uLnTx/>
                <a:uFillTx/>
                <a:latin typeface="Calibri"/>
                <a:ea typeface="+mn-ea"/>
                <a:cs typeface="+mn-cs"/>
              </a:rPr>
              <a:t>(N = 259)</a:t>
            </a:r>
          </a:p>
        </p:txBody>
      </p:sp>
      <p:sp>
        <p:nvSpPr>
          <p:cNvPr id="23" name="TextBox 8">
            <a:extLst>
              <a:ext uri="{FF2B5EF4-FFF2-40B4-BE49-F238E27FC236}">
                <a16:creationId xmlns:a16="http://schemas.microsoft.com/office/drawing/2014/main" id="{E21AF711-0839-3519-829D-BA03A4EB7200}"/>
              </a:ext>
            </a:extLst>
          </p:cNvPr>
          <p:cNvSpPr txBox="1"/>
          <p:nvPr/>
        </p:nvSpPr>
        <p:spPr>
          <a:xfrm>
            <a:off x="6152894" y="2928680"/>
            <a:ext cx="22519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Complete initiators,</a:t>
            </a:r>
            <a:br>
              <a:rPr kumimoji="0" lang="en-US" sz="1600" b="1" i="0" u="none" strike="noStrike" kern="1200" cap="none" spc="0" normalizeH="0" baseline="0" noProof="0" dirty="0">
                <a:ln>
                  <a:noFill/>
                </a:ln>
                <a:solidFill>
                  <a:srgbClr val="000000"/>
                </a:solidFill>
                <a:effectLst/>
                <a:uLnTx/>
                <a:uFillTx/>
                <a:latin typeface="Calibri"/>
                <a:ea typeface="+mn-ea"/>
                <a:cs typeface="+mn-cs"/>
              </a:rPr>
            </a:br>
            <a:r>
              <a:rPr kumimoji="0" lang="en-US" sz="1600" b="1" i="0" u="sng" strike="noStrike" kern="1200" cap="none" spc="0" normalizeH="0" baseline="0" noProof="0" dirty="0">
                <a:ln>
                  <a:noFill/>
                </a:ln>
                <a:solidFill>
                  <a:srgbClr val="000000"/>
                </a:solidFill>
                <a:effectLst/>
                <a:uLnTx/>
                <a:uFillTx/>
                <a:latin typeface="Calibri"/>
                <a:ea typeface="+mn-ea"/>
                <a:cs typeface="+mn-cs"/>
              </a:rPr>
              <a:t>&gt;</a:t>
            </a:r>
            <a:r>
              <a:rPr kumimoji="0" lang="en-US" sz="1600" b="1" i="0" u="none" strike="noStrike" kern="1200" cap="none" spc="0" normalizeH="0" baseline="0" noProof="0" dirty="0">
                <a:ln>
                  <a:noFill/>
                </a:ln>
                <a:solidFill>
                  <a:srgbClr val="000000"/>
                </a:solidFill>
                <a:effectLst/>
                <a:uLnTx/>
                <a:uFillTx/>
                <a:latin typeface="Calibri"/>
                <a:ea typeface="+mn-ea"/>
                <a:cs typeface="+mn-cs"/>
              </a:rPr>
              <a:t> 1 VL after suppression</a:t>
            </a:r>
            <a:br>
              <a:rPr kumimoji="0" lang="en-US" sz="1600" b="1" i="0" u="none" strike="noStrike" kern="1200" cap="none" spc="0" normalizeH="0" baseline="0" noProof="0" dirty="0">
                <a:ln>
                  <a:noFill/>
                </a:ln>
                <a:solidFill>
                  <a:srgbClr val="000000"/>
                </a:solidFill>
                <a:effectLst/>
                <a:uLnTx/>
                <a:uFillTx/>
                <a:latin typeface="Calibri"/>
                <a:ea typeface="+mn-ea"/>
                <a:cs typeface="+mn-cs"/>
              </a:rPr>
            </a:br>
            <a:r>
              <a:rPr kumimoji="0" lang="en-US" sz="1600" b="1" i="0" u="none" strike="noStrike" kern="1200" cap="none" spc="0" normalizeH="0" baseline="0" noProof="0" dirty="0">
                <a:ln>
                  <a:noFill/>
                </a:ln>
                <a:solidFill>
                  <a:srgbClr val="000000"/>
                </a:solidFill>
                <a:effectLst/>
                <a:uLnTx/>
                <a:uFillTx/>
                <a:latin typeface="Calibri"/>
                <a:ea typeface="+mn-ea"/>
                <a:cs typeface="+mn-cs"/>
              </a:rPr>
              <a:t>(N = 301)</a:t>
            </a:r>
          </a:p>
        </p:txBody>
      </p:sp>
      <p:sp>
        <p:nvSpPr>
          <p:cNvPr id="24" name="TextBox 8">
            <a:extLst>
              <a:ext uri="{FF2B5EF4-FFF2-40B4-BE49-F238E27FC236}">
                <a16:creationId xmlns:a16="http://schemas.microsoft.com/office/drawing/2014/main" id="{10098BA0-F564-16C5-1E3E-C1DE5B003C47}"/>
              </a:ext>
            </a:extLst>
          </p:cNvPr>
          <p:cNvSpPr txBox="1"/>
          <p:nvPr/>
        </p:nvSpPr>
        <p:spPr>
          <a:xfrm>
            <a:off x="3351357" y="2928680"/>
            <a:ext cx="22519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Complete initiators,</a:t>
            </a:r>
            <a:br>
              <a:rPr kumimoji="0" lang="en-US" sz="1600" b="1" i="0" u="none" strike="noStrike" kern="1200" cap="none" spc="0" normalizeH="0" baseline="0" noProof="0" dirty="0">
                <a:ln>
                  <a:noFill/>
                </a:ln>
                <a:solidFill>
                  <a:srgbClr val="000000"/>
                </a:solidFill>
                <a:effectLst/>
                <a:uLnTx/>
                <a:uFillTx/>
                <a:latin typeface="Calibri"/>
                <a:ea typeface="+mn-ea"/>
                <a:cs typeface="+mn-cs"/>
              </a:rPr>
            </a:br>
            <a:r>
              <a:rPr kumimoji="0" lang="en-US" sz="1600" b="1" i="0" u="sng" strike="noStrike" kern="1200" cap="none" spc="0" normalizeH="0" baseline="0" noProof="0" dirty="0">
                <a:ln>
                  <a:noFill/>
                </a:ln>
                <a:solidFill>
                  <a:srgbClr val="000000"/>
                </a:solidFill>
                <a:effectLst/>
                <a:uLnTx/>
                <a:uFillTx/>
                <a:latin typeface="Calibri"/>
                <a:ea typeface="+mn-ea"/>
                <a:cs typeface="+mn-cs"/>
              </a:rPr>
              <a:t>&gt;</a:t>
            </a:r>
            <a:r>
              <a:rPr kumimoji="0" lang="en-US" sz="1600" b="1" i="0" u="none" strike="noStrike" kern="1200" cap="none" spc="0" normalizeH="0" baseline="0" noProof="0" dirty="0">
                <a:ln>
                  <a:noFill/>
                </a:ln>
                <a:solidFill>
                  <a:srgbClr val="000000"/>
                </a:solidFill>
                <a:effectLst/>
                <a:uLnTx/>
                <a:uFillTx/>
                <a:latin typeface="Calibri"/>
                <a:ea typeface="+mn-ea"/>
                <a:cs typeface="+mn-cs"/>
              </a:rPr>
              <a:t> 1 VL during follow-up</a:t>
            </a:r>
            <a:br>
              <a:rPr kumimoji="0" lang="en-US" sz="1600" b="1" i="0" u="none" strike="noStrike" kern="1200" cap="none" spc="0" normalizeH="0" baseline="0" noProof="0" dirty="0">
                <a:ln>
                  <a:noFill/>
                </a:ln>
                <a:solidFill>
                  <a:srgbClr val="000000"/>
                </a:solidFill>
                <a:effectLst/>
                <a:uLnTx/>
                <a:uFillTx/>
                <a:latin typeface="Calibri"/>
                <a:ea typeface="+mn-ea"/>
                <a:cs typeface="+mn-cs"/>
              </a:rPr>
            </a:br>
            <a:r>
              <a:rPr kumimoji="0" lang="en-US" sz="1600" b="1" i="0" u="none" strike="noStrike" kern="1200" cap="none" spc="0" normalizeH="0" baseline="0" noProof="0" dirty="0">
                <a:ln>
                  <a:noFill/>
                </a:ln>
                <a:solidFill>
                  <a:srgbClr val="000000"/>
                </a:solidFill>
                <a:effectLst/>
                <a:uLnTx/>
                <a:uFillTx/>
                <a:latin typeface="Calibri"/>
                <a:ea typeface="+mn-ea"/>
                <a:cs typeface="+mn-cs"/>
              </a:rPr>
              <a:t>(N = 313)</a:t>
            </a:r>
          </a:p>
        </p:txBody>
      </p:sp>
      <p:sp>
        <p:nvSpPr>
          <p:cNvPr id="25" name="TextBox 8">
            <a:extLst>
              <a:ext uri="{FF2B5EF4-FFF2-40B4-BE49-F238E27FC236}">
                <a16:creationId xmlns:a16="http://schemas.microsoft.com/office/drawing/2014/main" id="{5F775A2F-7413-B887-7713-46FBFD726B64}"/>
              </a:ext>
            </a:extLst>
          </p:cNvPr>
          <p:cNvSpPr txBox="1"/>
          <p:nvPr/>
        </p:nvSpPr>
        <p:spPr>
          <a:xfrm>
            <a:off x="779108" y="2928680"/>
            <a:ext cx="22519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Complete initiators,</a:t>
            </a:r>
            <a:br>
              <a:rPr kumimoji="0" lang="en-US" sz="1600" b="1" i="0" u="none" strike="noStrike" kern="1200" cap="none" spc="0" normalizeH="0" baseline="0" noProof="0" dirty="0">
                <a:ln>
                  <a:noFill/>
                </a:ln>
                <a:solidFill>
                  <a:srgbClr val="000000"/>
                </a:solidFill>
                <a:effectLst/>
                <a:uLnTx/>
                <a:uFillTx/>
                <a:latin typeface="Calibri"/>
                <a:ea typeface="+mn-ea"/>
                <a:cs typeface="+mn-cs"/>
              </a:rPr>
            </a:br>
            <a:r>
              <a:rPr kumimoji="0" lang="en-US" sz="1600" b="1" i="0" u="sng" strike="noStrike" kern="1200" cap="none" spc="0" normalizeH="0" baseline="0" noProof="0" dirty="0">
                <a:ln>
                  <a:noFill/>
                </a:ln>
                <a:solidFill>
                  <a:srgbClr val="000000"/>
                </a:solidFill>
                <a:effectLst/>
                <a:uLnTx/>
                <a:uFillTx/>
                <a:latin typeface="Calibri"/>
                <a:ea typeface="+mn-ea"/>
                <a:cs typeface="+mn-cs"/>
              </a:rPr>
              <a:t>&gt;</a:t>
            </a:r>
            <a:r>
              <a:rPr kumimoji="0" lang="en-US" sz="1600" b="1" i="0" u="none" strike="noStrike" kern="1200" cap="none" spc="0" normalizeH="0" baseline="0" noProof="0" dirty="0">
                <a:ln>
                  <a:noFill/>
                </a:ln>
                <a:solidFill>
                  <a:srgbClr val="000000"/>
                </a:solidFill>
                <a:effectLst/>
                <a:uLnTx/>
                <a:uFillTx/>
                <a:latin typeface="Calibri"/>
                <a:ea typeface="+mn-ea"/>
                <a:cs typeface="+mn-cs"/>
              </a:rPr>
              <a:t> 1 VL within 6 months</a:t>
            </a:r>
            <a:br>
              <a:rPr kumimoji="0" lang="en-US" sz="1600" b="1" i="0" u="none" strike="noStrike" kern="1200" cap="none" spc="0" normalizeH="0" baseline="0" noProof="0" dirty="0">
                <a:ln>
                  <a:noFill/>
                </a:ln>
                <a:solidFill>
                  <a:srgbClr val="000000"/>
                </a:solidFill>
                <a:effectLst/>
                <a:uLnTx/>
                <a:uFillTx/>
                <a:latin typeface="Calibri"/>
                <a:ea typeface="+mn-ea"/>
                <a:cs typeface="+mn-cs"/>
              </a:rPr>
            </a:br>
            <a:r>
              <a:rPr kumimoji="0" lang="en-US" sz="1600" b="1" i="0" u="none" strike="noStrike" kern="1200" cap="none" spc="0" normalizeH="0" baseline="0" noProof="0" dirty="0">
                <a:ln>
                  <a:noFill/>
                </a:ln>
                <a:solidFill>
                  <a:srgbClr val="000000"/>
                </a:solidFill>
                <a:effectLst/>
                <a:uLnTx/>
                <a:uFillTx/>
                <a:latin typeface="Calibri"/>
                <a:ea typeface="+mn-ea"/>
                <a:cs typeface="+mn-cs"/>
              </a:rPr>
              <a:t>(N = 306)</a:t>
            </a:r>
          </a:p>
        </p:txBody>
      </p:sp>
      <p:sp>
        <p:nvSpPr>
          <p:cNvPr id="4" name="Text Box 3">
            <a:extLst>
              <a:ext uri="{FF2B5EF4-FFF2-40B4-BE49-F238E27FC236}">
                <a16:creationId xmlns:a16="http://schemas.microsoft.com/office/drawing/2014/main" id="{FE6B5C36-DA96-7B24-42D6-8CD769D6626E}"/>
              </a:ext>
            </a:extLst>
          </p:cNvPr>
          <p:cNvSpPr txBox="1">
            <a:spLocks noChangeArrowheads="1"/>
          </p:cNvSpPr>
          <p:nvPr/>
        </p:nvSpPr>
        <p:spPr bwMode="auto">
          <a:xfrm>
            <a:off x="9383713" y="6520247"/>
            <a:ext cx="2808287" cy="246221"/>
          </a:xfrm>
          <a:prstGeom prst="rect">
            <a:avLst/>
          </a:prstGeom>
          <a:noFill/>
          <a:ln w="9525">
            <a:noFill/>
            <a:miter lim="800000"/>
            <a:headEnd/>
            <a:tailEnd/>
          </a:ln>
        </p:spPr>
        <p:txBody>
          <a:bodyPr anchor="b">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effectLst/>
                <a:uLnTx/>
                <a:uFillTx/>
                <a:latin typeface="Calibri"/>
                <a:ea typeface="+mn-ea"/>
                <a:cs typeface="+mn-cs"/>
              </a:rPr>
              <a:t>Hsu RK, IAS 2025, Abs. OAB0104</a:t>
            </a:r>
          </a:p>
        </p:txBody>
      </p:sp>
    </p:spTree>
    <p:extLst>
      <p:ext uri="{BB962C8B-B14F-4D97-AF65-F5344CB8AC3E}">
        <p14:creationId xmlns:p14="http://schemas.microsoft.com/office/powerpoint/2010/main" val="37860329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A5DA5252-4CE9-CBC7-8194-F62A35B52893}"/>
              </a:ext>
            </a:extLst>
          </p:cNvPr>
          <p:cNvSpPr txBox="1">
            <a:spLocks noChangeArrowheads="1"/>
          </p:cNvSpPr>
          <p:nvPr/>
        </p:nvSpPr>
        <p:spPr bwMode="auto">
          <a:xfrm>
            <a:off x="8683055" y="6520297"/>
            <a:ext cx="3508946" cy="246221"/>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a:ln>
                  <a:noFill/>
                </a:ln>
                <a:effectLst/>
                <a:uLnTx/>
                <a:uFillTx/>
                <a:latin typeface="Calibri"/>
                <a:ea typeface="+mn-ea"/>
                <a:cs typeface="Arial" charset="0"/>
              </a:rPr>
              <a:t>Cresswell F, IAS 2025, Abs. OAS0105LB</a:t>
            </a:r>
          </a:p>
        </p:txBody>
      </p:sp>
      <p:sp>
        <p:nvSpPr>
          <p:cNvPr id="7" name="Rectangle : coins arrondis 6">
            <a:extLst>
              <a:ext uri="{FF2B5EF4-FFF2-40B4-BE49-F238E27FC236}">
                <a16:creationId xmlns:a16="http://schemas.microsoft.com/office/drawing/2014/main" id="{DA1D397D-1309-E880-D980-F0AC74853681}"/>
              </a:ext>
            </a:extLst>
          </p:cNvPr>
          <p:cNvSpPr/>
          <p:nvPr/>
        </p:nvSpPr>
        <p:spPr>
          <a:xfrm>
            <a:off x="8799112" y="2928926"/>
            <a:ext cx="1291870" cy="600075"/>
          </a:xfrm>
          <a:prstGeom prst="roundRect">
            <a:avLst/>
          </a:prstGeom>
          <a:solidFill>
            <a:srgbClr val="0070C0"/>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solidFill>
                <a:effectLst/>
                <a:uLnTx/>
                <a:uFillTx/>
                <a:latin typeface="Calibri"/>
                <a:ea typeface="+mn-ea"/>
                <a:cs typeface="+mn-cs"/>
              </a:rPr>
              <a:t>Randomised</a:t>
            </a:r>
            <a:endParaRPr kumimoji="0" lang="fr-FR"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N = 540</a:t>
            </a:r>
          </a:p>
        </p:txBody>
      </p:sp>
      <p:sp>
        <p:nvSpPr>
          <p:cNvPr id="8" name="Rectangle : coins arrondis 7">
            <a:extLst>
              <a:ext uri="{FF2B5EF4-FFF2-40B4-BE49-F238E27FC236}">
                <a16:creationId xmlns:a16="http://schemas.microsoft.com/office/drawing/2014/main" id="{74B968EE-5C91-D39A-A4D8-3196BE0E3B10}"/>
              </a:ext>
            </a:extLst>
          </p:cNvPr>
          <p:cNvSpPr/>
          <p:nvPr/>
        </p:nvSpPr>
        <p:spPr>
          <a:xfrm>
            <a:off x="5018288" y="2671744"/>
            <a:ext cx="1764000" cy="1102609"/>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VL &gt; 1000 c/ml </a:t>
            </a:r>
            <a:br>
              <a:rPr kumimoji="0" lang="fr-FR" sz="1600" b="1" i="0" u="none" strike="noStrike" kern="1200" cap="none" spc="0" normalizeH="0" baseline="0" noProof="0" dirty="0">
                <a:ln>
                  <a:noFill/>
                </a:ln>
                <a:solidFill>
                  <a:prstClr val="white"/>
                </a:solidFill>
                <a:effectLst/>
                <a:uLnTx/>
                <a:uFillTx/>
                <a:latin typeface="Calibri"/>
                <a:ea typeface="+mn-ea"/>
                <a:cs typeface="+mn-cs"/>
              </a:rPr>
            </a:br>
            <a:r>
              <a:rPr kumimoji="0" lang="fr-FR" sz="1600" b="1" i="0" u="none" strike="noStrike" kern="1200" cap="none" spc="0" normalizeH="0" baseline="0" noProof="0" dirty="0">
                <a:ln>
                  <a:noFill/>
                </a:ln>
                <a:solidFill>
                  <a:prstClr val="white"/>
                </a:solidFill>
                <a:effectLst/>
                <a:uLnTx/>
                <a:uFillTx/>
                <a:latin typeface="Calibri"/>
                <a:ea typeface="+mn-ea"/>
                <a:cs typeface="+mn-cs"/>
              </a:rPr>
              <a:t>(N = 261)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LFTU (N = 282)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solidFill>
                <a:effectLst/>
                <a:uLnTx/>
                <a:uFillTx/>
                <a:latin typeface="Calibri"/>
                <a:ea typeface="+mn-ea"/>
                <a:cs typeface="+mn-cs"/>
              </a:rPr>
              <a:t>Unlinked</a:t>
            </a:r>
            <a:r>
              <a:rPr kumimoji="0" lang="fr-FR" sz="1600" b="1" i="0" u="none" strike="noStrike" kern="1200" cap="none" spc="0" normalizeH="0" baseline="0" noProof="0" dirty="0">
                <a:ln>
                  <a:noFill/>
                </a:ln>
                <a:solidFill>
                  <a:prstClr val="white"/>
                </a:solidFill>
                <a:effectLst/>
                <a:uLnTx/>
                <a:uFillTx/>
                <a:latin typeface="Calibri"/>
                <a:ea typeface="+mn-ea"/>
                <a:cs typeface="+mn-cs"/>
              </a:rPr>
              <a:t> (N = 11)</a:t>
            </a:r>
          </a:p>
        </p:txBody>
      </p:sp>
      <p:sp>
        <p:nvSpPr>
          <p:cNvPr id="27" name="Rectangle : coins arrondis 26">
            <a:extLst>
              <a:ext uri="{FF2B5EF4-FFF2-40B4-BE49-F238E27FC236}">
                <a16:creationId xmlns:a16="http://schemas.microsoft.com/office/drawing/2014/main" id="{F9B5252E-5E62-7014-98F9-422C55B47DAB}"/>
              </a:ext>
            </a:extLst>
          </p:cNvPr>
          <p:cNvSpPr/>
          <p:nvPr/>
        </p:nvSpPr>
        <p:spPr>
          <a:xfrm>
            <a:off x="10439282" y="2254949"/>
            <a:ext cx="1515286" cy="735677"/>
          </a:xfrm>
          <a:prstGeom prst="roundRect">
            <a:avLst/>
          </a:prstGeom>
          <a:solidFill>
            <a:srgbClr val="0070C0"/>
          </a:solid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2 NRTI + DTG</a:t>
            </a:r>
            <a:br>
              <a:rPr kumimoji="0" lang="fr-FR" sz="1600" b="1" i="0" u="none" strike="noStrike" kern="1200" cap="none" spc="0" normalizeH="0" baseline="0" noProof="0" dirty="0">
                <a:ln>
                  <a:noFill/>
                </a:ln>
                <a:solidFill>
                  <a:prstClr val="white"/>
                </a:solidFill>
                <a:effectLst/>
                <a:uLnTx/>
                <a:uFillTx/>
                <a:latin typeface="Calibri"/>
                <a:ea typeface="+mn-ea"/>
                <a:cs typeface="+mn-cs"/>
              </a:rPr>
            </a:br>
            <a:r>
              <a:rPr kumimoji="0" lang="fr-FR" sz="1600" b="1" i="0" u="none" strike="noStrike" kern="1200" cap="none" spc="0" normalizeH="0" baseline="0" noProof="0" dirty="0">
                <a:ln>
                  <a:noFill/>
                </a:ln>
                <a:solidFill>
                  <a:prstClr val="white"/>
                </a:solidFill>
                <a:effectLst/>
                <a:uLnTx/>
                <a:uFillTx/>
                <a:latin typeface="Calibri"/>
                <a:ea typeface="+mn-ea"/>
                <a:cs typeface="+mn-cs"/>
              </a:rPr>
              <a:t>N = 269</a:t>
            </a:r>
          </a:p>
        </p:txBody>
      </p:sp>
      <p:sp>
        <p:nvSpPr>
          <p:cNvPr id="30" name="Rectangle : coins arrondis 29">
            <a:extLst>
              <a:ext uri="{FF2B5EF4-FFF2-40B4-BE49-F238E27FC236}">
                <a16:creationId xmlns:a16="http://schemas.microsoft.com/office/drawing/2014/main" id="{B1D4CA71-7507-455A-6E20-82618F8CBA2C}"/>
              </a:ext>
            </a:extLst>
          </p:cNvPr>
          <p:cNvSpPr/>
          <p:nvPr/>
        </p:nvSpPr>
        <p:spPr>
          <a:xfrm>
            <a:off x="10439282" y="3507690"/>
            <a:ext cx="1515293" cy="735677"/>
          </a:xfrm>
          <a:prstGeom prst="round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CAB + RPV LA Q8W</a:t>
            </a:r>
            <a:br>
              <a:rPr kumimoji="0" lang="fr-FR" sz="1600" b="1" i="0" u="none" strike="noStrike" kern="1200" cap="none" spc="0" normalizeH="0" baseline="0" noProof="0" dirty="0">
                <a:ln>
                  <a:noFill/>
                </a:ln>
                <a:solidFill>
                  <a:prstClr val="white"/>
                </a:solidFill>
                <a:effectLst/>
                <a:uLnTx/>
                <a:uFillTx/>
                <a:latin typeface="Calibri"/>
                <a:ea typeface="+mn-ea"/>
                <a:cs typeface="+mn-cs"/>
              </a:rPr>
            </a:br>
            <a:r>
              <a:rPr kumimoji="0" lang="fr-FR" sz="1600" b="1" i="0" u="none" strike="noStrike" kern="1200" cap="none" spc="0" normalizeH="0" baseline="0" noProof="0" dirty="0">
                <a:ln>
                  <a:noFill/>
                </a:ln>
                <a:solidFill>
                  <a:prstClr val="white"/>
                </a:solidFill>
                <a:effectLst/>
                <a:uLnTx/>
                <a:uFillTx/>
                <a:latin typeface="Calibri"/>
                <a:ea typeface="+mn-ea"/>
                <a:cs typeface="+mn-cs"/>
              </a:rPr>
              <a:t>N = 271</a:t>
            </a:r>
          </a:p>
        </p:txBody>
      </p:sp>
      <p:cxnSp>
        <p:nvCxnSpPr>
          <p:cNvPr id="38" name="Connecteur : en angle 37">
            <a:extLst>
              <a:ext uri="{FF2B5EF4-FFF2-40B4-BE49-F238E27FC236}">
                <a16:creationId xmlns:a16="http://schemas.microsoft.com/office/drawing/2014/main" id="{C7E9E43D-537B-1AF3-11FA-1427F5B53413}"/>
              </a:ext>
            </a:extLst>
          </p:cNvPr>
          <p:cNvCxnSpPr>
            <a:cxnSpLocks/>
          </p:cNvCxnSpPr>
          <p:nvPr/>
        </p:nvCxnSpPr>
        <p:spPr>
          <a:xfrm flipV="1">
            <a:off x="10090982" y="2622788"/>
            <a:ext cx="348300" cy="606176"/>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 en angle 40">
            <a:extLst>
              <a:ext uri="{FF2B5EF4-FFF2-40B4-BE49-F238E27FC236}">
                <a16:creationId xmlns:a16="http://schemas.microsoft.com/office/drawing/2014/main" id="{A3819D58-51ED-083E-1F22-FADA1B5A981C}"/>
              </a:ext>
            </a:extLst>
          </p:cNvPr>
          <p:cNvCxnSpPr>
            <a:cxnSpLocks/>
          </p:cNvCxnSpPr>
          <p:nvPr/>
        </p:nvCxnSpPr>
        <p:spPr>
          <a:xfrm>
            <a:off x="10090982" y="3228964"/>
            <a:ext cx="348300" cy="646565"/>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79BBD5FD-394E-102E-BC21-BEDD24EEA238}"/>
              </a:ext>
            </a:extLst>
          </p:cNvPr>
          <p:cNvCxnSpPr>
            <a:cxnSpLocks/>
          </p:cNvCxnSpPr>
          <p:nvPr/>
        </p:nvCxnSpPr>
        <p:spPr>
          <a:xfrm>
            <a:off x="8467839" y="3223049"/>
            <a:ext cx="325650" cy="591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83DAFBEF-01F9-2583-3955-8589BC33EA24}"/>
              </a:ext>
            </a:extLst>
          </p:cNvPr>
          <p:cNvSpPr txBox="1"/>
          <p:nvPr/>
        </p:nvSpPr>
        <p:spPr>
          <a:xfrm>
            <a:off x="7769756" y="1871294"/>
            <a:ext cx="1913398" cy="374571"/>
          </a:xfrm>
          <a:prstGeom prst="roundRect">
            <a:avLst/>
          </a:prstGeom>
          <a:noFill/>
          <a:ln w="19050">
            <a:solidFill>
              <a:srgbClr val="00B0F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HIV RNA &lt; 200 c/</a:t>
            </a:r>
            <a:r>
              <a:rPr kumimoji="0" lang="fr-FR" sz="1600" b="1" i="0" u="none" strike="noStrike" kern="1200" cap="none" spc="0" normalizeH="0" baseline="0" noProof="0" dirty="0" err="1">
                <a:ln>
                  <a:noFill/>
                </a:ln>
                <a:solidFill>
                  <a:prstClr val="black"/>
                </a:solidFill>
                <a:effectLst/>
                <a:uLnTx/>
                <a:uFillTx/>
                <a:latin typeface="Calibri"/>
                <a:ea typeface="+mn-ea"/>
                <a:cs typeface="+mn-cs"/>
              </a:rPr>
              <a:t>mL</a:t>
            </a:r>
            <a:endParaRPr kumimoji="0" lang="fr-FR" sz="16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Connecteur droit avec flèche 16">
            <a:extLst>
              <a:ext uri="{FF2B5EF4-FFF2-40B4-BE49-F238E27FC236}">
                <a16:creationId xmlns:a16="http://schemas.microsoft.com/office/drawing/2014/main" id="{72E70663-965B-2478-9967-68C71A0FC0B5}"/>
              </a:ext>
            </a:extLst>
          </p:cNvPr>
          <p:cNvCxnSpPr>
            <a:cxnSpLocks/>
          </p:cNvCxnSpPr>
          <p:nvPr/>
        </p:nvCxnSpPr>
        <p:spPr>
          <a:xfrm>
            <a:off x="8681682" y="2244747"/>
            <a:ext cx="0" cy="89243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1767EA4D-6CEC-FA59-A4EF-AF7133D650F3}"/>
              </a:ext>
            </a:extLst>
          </p:cNvPr>
          <p:cNvSpPr txBox="1"/>
          <p:nvPr/>
        </p:nvSpPr>
        <p:spPr>
          <a:xfrm>
            <a:off x="618526" y="4488972"/>
            <a:ext cx="3864487"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1F497D"/>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Population</a:t>
            </a:r>
          </a:p>
          <a:p>
            <a:pPr marL="742950" marR="0" lvl="1" indent="-285750" algn="l" defTabSz="914400" rtl="0" eaLnBrk="1" fontAlgn="auto" latinLnBrk="0" hangingPunct="1">
              <a:lnSpc>
                <a:spcPct val="100000"/>
              </a:lnSpc>
              <a:spcBef>
                <a:spcPts val="0"/>
              </a:spcBef>
              <a:spcAft>
                <a:spcPts val="0"/>
              </a:spcAft>
              <a:buClr>
                <a:srgbClr val="1F497D"/>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Mean age 41 years</a:t>
            </a:r>
          </a:p>
          <a:p>
            <a:pPr marL="742950" marR="0" lvl="1" indent="-285750" algn="l" defTabSz="914400" rtl="0" eaLnBrk="1" fontAlgn="auto" latinLnBrk="0" hangingPunct="1">
              <a:lnSpc>
                <a:spcPct val="100000"/>
              </a:lnSpc>
              <a:spcBef>
                <a:spcPts val="0"/>
              </a:spcBef>
              <a:spcAft>
                <a:spcPts val="0"/>
              </a:spcAft>
              <a:buClr>
                <a:srgbClr val="1F497D"/>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Female: 6</a:t>
            </a:r>
            <a:r>
              <a:rPr lang="en-US" dirty="0">
                <a:solidFill>
                  <a:prstClr val="black"/>
                </a:solidFill>
                <a:latin typeface="Calibri"/>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742950" marR="0" lvl="1" indent="-285750" algn="l" defTabSz="914400" rtl="0" eaLnBrk="1" fontAlgn="auto" latinLnBrk="0" hangingPunct="1">
              <a:lnSpc>
                <a:spcPct val="100000"/>
              </a:lnSpc>
              <a:spcBef>
                <a:spcPts val="0"/>
              </a:spcBef>
              <a:spcAft>
                <a:spcPts val="0"/>
              </a:spcAft>
              <a:buClr>
                <a:srgbClr val="1F497D"/>
              </a:buClr>
              <a:buSzTx/>
              <a:buFont typeface="Calibri" panose="020F0502020204030204" pitchFamily="34" charset="0"/>
              <a:buChar char="–"/>
              <a:tabLst/>
              <a:defRPr/>
            </a:pPr>
            <a:r>
              <a:rPr lang="en-US" dirty="0">
                <a:solidFill>
                  <a:prstClr val="black"/>
                </a:solidFill>
                <a:latin typeface="Calibri"/>
              </a:rPr>
              <a:t>No Trans or IVDU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
                <a:srgbClr val="1F497D"/>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BMI ≥ 30 kg/m</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 22%</a:t>
            </a:r>
          </a:p>
          <a:p>
            <a:pPr marL="742950" marR="0" lvl="1" indent="-285750" algn="l" defTabSz="914400" rtl="0" eaLnBrk="1" fontAlgn="auto" latinLnBrk="0" hangingPunct="1">
              <a:lnSpc>
                <a:spcPct val="100000"/>
              </a:lnSpc>
              <a:spcBef>
                <a:spcPts val="0"/>
              </a:spcBef>
              <a:spcAft>
                <a:spcPts val="0"/>
              </a:spcAft>
              <a:buClr>
                <a:srgbClr val="1F497D"/>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Prior AIDS: 26%</a:t>
            </a:r>
          </a:p>
          <a:p>
            <a:pPr marL="742950" marR="0" lvl="1" indent="-285750" algn="l" defTabSz="914400" rtl="0" eaLnBrk="1" fontAlgn="auto" latinLnBrk="0" hangingPunct="1">
              <a:lnSpc>
                <a:spcPct val="100000"/>
              </a:lnSpc>
              <a:spcBef>
                <a:spcPts val="0"/>
              </a:spcBef>
              <a:spcAft>
                <a:spcPts val="0"/>
              </a:spcAft>
              <a:buClr>
                <a:srgbClr val="1F497D"/>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Prior NNRTI exposure: 78% </a:t>
            </a:r>
          </a:p>
        </p:txBody>
      </p:sp>
      <p:sp>
        <p:nvSpPr>
          <p:cNvPr id="6" name="Titre 5">
            <a:extLst>
              <a:ext uri="{FF2B5EF4-FFF2-40B4-BE49-F238E27FC236}">
                <a16:creationId xmlns:a16="http://schemas.microsoft.com/office/drawing/2014/main" id="{6F4416BE-77D3-8F5D-1D03-8E968B69200C}"/>
              </a:ext>
            </a:extLst>
          </p:cNvPr>
          <p:cNvSpPr>
            <a:spLocks noGrp="1"/>
          </p:cNvSpPr>
          <p:nvPr>
            <p:ph type="title"/>
          </p:nvPr>
        </p:nvSpPr>
        <p:spPr>
          <a:xfrm>
            <a:off x="609600" y="0"/>
            <a:ext cx="8466034" cy="1491539"/>
          </a:xfrm>
        </p:spPr>
        <p:txBody>
          <a:bodyPr>
            <a:normAutofit/>
          </a:bodyPr>
          <a:lstStyle/>
          <a:p>
            <a:r>
              <a:rPr lang="en-US" dirty="0"/>
              <a:t>CAB + RPV LA in individuals with suboptimal HIV control (1)</a:t>
            </a:r>
            <a:endParaRPr lang="fr-FR" dirty="0"/>
          </a:p>
        </p:txBody>
      </p:sp>
      <p:sp>
        <p:nvSpPr>
          <p:cNvPr id="9" name="Espace réservé du contenu 8">
            <a:extLst>
              <a:ext uri="{FF2B5EF4-FFF2-40B4-BE49-F238E27FC236}">
                <a16:creationId xmlns:a16="http://schemas.microsoft.com/office/drawing/2014/main" id="{436C5243-657F-2A31-67A1-5BDD93AB340B}"/>
              </a:ext>
            </a:extLst>
          </p:cNvPr>
          <p:cNvSpPr>
            <a:spLocks noGrp="1"/>
          </p:cNvSpPr>
          <p:nvPr>
            <p:ph idx="1"/>
          </p:nvPr>
        </p:nvSpPr>
        <p:spPr>
          <a:xfrm>
            <a:off x="609601" y="1491540"/>
            <a:ext cx="4306506" cy="3029614"/>
          </a:xfrm>
        </p:spPr>
        <p:txBody>
          <a:bodyPr>
            <a:normAutofit/>
          </a:bodyPr>
          <a:lstStyle/>
          <a:p>
            <a:r>
              <a:rPr lang="en-US" sz="1800" dirty="0"/>
              <a:t>IMPALA trial</a:t>
            </a:r>
          </a:p>
          <a:p>
            <a:r>
              <a:rPr lang="en-US" sz="1800" dirty="0"/>
              <a:t>Phase 3b, open-label, non-inferiority RCT (Kenya, Uganda, South Africa)</a:t>
            </a:r>
          </a:p>
          <a:p>
            <a:r>
              <a:rPr lang="en-US" sz="1800" dirty="0"/>
              <a:t>HIV RNA &gt; 1000 c/mL in prior 2 years despite being on ART</a:t>
            </a:r>
          </a:p>
          <a:p>
            <a:r>
              <a:rPr lang="en-US" sz="1800" dirty="0"/>
              <a:t>History of loss to follow-up</a:t>
            </a:r>
          </a:p>
          <a:p>
            <a:r>
              <a:rPr lang="en-US" sz="1800" dirty="0"/>
              <a:t>Unlinked to HIV care ≥ 3 months</a:t>
            </a:r>
          </a:p>
          <a:p>
            <a:r>
              <a:rPr lang="en-US" sz="1800" dirty="0"/>
              <a:t>Exclusion of participants with HBs Ag+ or HBc Ab+ AND HBs Ab &lt; 10 IU/L</a:t>
            </a:r>
          </a:p>
          <a:p>
            <a:endParaRPr lang="en-US" sz="1800" dirty="0"/>
          </a:p>
          <a:p>
            <a:endParaRPr lang="en-US" sz="1800" dirty="0"/>
          </a:p>
        </p:txBody>
      </p:sp>
      <p:sp>
        <p:nvSpPr>
          <p:cNvPr id="3" name="ZoneTexte 2">
            <a:extLst>
              <a:ext uri="{FF2B5EF4-FFF2-40B4-BE49-F238E27FC236}">
                <a16:creationId xmlns:a16="http://schemas.microsoft.com/office/drawing/2014/main" id="{FB7A1332-266D-502E-DA8C-A6F8561EF1FA}"/>
              </a:ext>
            </a:extLst>
          </p:cNvPr>
          <p:cNvSpPr txBox="1"/>
          <p:nvPr/>
        </p:nvSpPr>
        <p:spPr>
          <a:xfrm>
            <a:off x="7074106" y="2924710"/>
            <a:ext cx="1404000" cy="584775"/>
          </a:xfrm>
          <a:prstGeom prst="rect">
            <a:avLst/>
          </a:prstGeom>
          <a:solidFill>
            <a:schemeClr val="accent2"/>
          </a:solidFill>
        </p:spPr>
        <p:txBody>
          <a:bodyPr wrap="square">
            <a:spAutoFit/>
          </a:bodyPr>
          <a:lstStyle/>
          <a:p>
            <a:pPr algn="ctr"/>
            <a:r>
              <a:rPr lang="en-US" sz="1600" dirty="0">
                <a:solidFill>
                  <a:schemeClr val="bg1"/>
                </a:solidFill>
              </a:rPr>
              <a:t>2 NRTI + DTG</a:t>
            </a:r>
          </a:p>
          <a:p>
            <a:pPr algn="ctr"/>
            <a:r>
              <a:rPr lang="en-US" sz="1600" dirty="0">
                <a:solidFill>
                  <a:schemeClr val="bg1"/>
                </a:solidFill>
              </a:rPr>
              <a:t>for ≥ 3 months</a:t>
            </a:r>
          </a:p>
        </p:txBody>
      </p:sp>
      <p:sp>
        <p:nvSpPr>
          <p:cNvPr id="11" name="ZoneTexte 10">
            <a:extLst>
              <a:ext uri="{FF2B5EF4-FFF2-40B4-BE49-F238E27FC236}">
                <a16:creationId xmlns:a16="http://schemas.microsoft.com/office/drawing/2014/main" id="{FD723A4E-65D8-90A9-7527-6447C452F233}"/>
              </a:ext>
            </a:extLst>
          </p:cNvPr>
          <p:cNvSpPr txBox="1"/>
          <p:nvPr/>
        </p:nvSpPr>
        <p:spPr>
          <a:xfrm>
            <a:off x="5242766" y="4582856"/>
            <a:ext cx="6877832" cy="307777"/>
          </a:xfrm>
          <a:prstGeom prst="rect">
            <a:avLst/>
          </a:prstGeom>
          <a:noFill/>
        </p:spPr>
        <p:txBody>
          <a:bodyPr wrap="square">
            <a:spAutoFit/>
          </a:bodyPr>
          <a:lstStyle/>
          <a:p>
            <a:r>
              <a:rPr lang="en-US" sz="1400" dirty="0"/>
              <a:t>Primary endpoint: HIV RNA &lt; 50 c/mL (FDA snapshot), non-inferiority with 10% NI margin</a:t>
            </a:r>
          </a:p>
        </p:txBody>
      </p:sp>
      <p:cxnSp>
        <p:nvCxnSpPr>
          <p:cNvPr id="12" name="Connecteur droit avec flèche 11">
            <a:extLst>
              <a:ext uri="{FF2B5EF4-FFF2-40B4-BE49-F238E27FC236}">
                <a16:creationId xmlns:a16="http://schemas.microsoft.com/office/drawing/2014/main" id="{657E6DC2-62DB-EDA4-359A-61EC83F08A21}"/>
              </a:ext>
            </a:extLst>
          </p:cNvPr>
          <p:cNvCxnSpPr>
            <a:cxnSpLocks/>
          </p:cNvCxnSpPr>
          <p:nvPr/>
        </p:nvCxnSpPr>
        <p:spPr>
          <a:xfrm>
            <a:off x="6781575" y="3201557"/>
            <a:ext cx="32565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76830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AE0A9F96-505B-D5B1-5BE3-871BD86F7E81}"/>
              </a:ext>
            </a:extLst>
          </p:cNvPr>
          <p:cNvGrpSpPr/>
          <p:nvPr/>
        </p:nvGrpSpPr>
        <p:grpSpPr>
          <a:xfrm>
            <a:off x="932322" y="1995131"/>
            <a:ext cx="9714727" cy="3706292"/>
            <a:chOff x="366288" y="1776056"/>
            <a:chExt cx="9714727" cy="3706292"/>
          </a:xfrm>
        </p:grpSpPr>
        <p:sp>
          <p:nvSpPr>
            <p:cNvPr id="8" name="Line 6">
              <a:extLst>
                <a:ext uri="{FF2B5EF4-FFF2-40B4-BE49-F238E27FC236}">
                  <a16:creationId xmlns:a16="http://schemas.microsoft.com/office/drawing/2014/main" id="{80BCCA92-075B-8239-2F6A-0CF9EE6F1F74}"/>
                </a:ext>
              </a:extLst>
            </p:cNvPr>
            <p:cNvSpPr>
              <a:spLocks noChangeShapeType="1"/>
            </p:cNvSpPr>
            <p:nvPr/>
          </p:nvSpPr>
          <p:spPr bwMode="auto">
            <a:xfrm flipH="1">
              <a:off x="5345033" y="5017572"/>
              <a:ext cx="144228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7">
              <a:extLst>
                <a:ext uri="{FF2B5EF4-FFF2-40B4-BE49-F238E27FC236}">
                  <a16:creationId xmlns:a16="http://schemas.microsoft.com/office/drawing/2014/main" id="{346E55F3-4F21-E81D-CEDB-C744E3EB4CD1}"/>
                </a:ext>
              </a:extLst>
            </p:cNvPr>
            <p:cNvSpPr>
              <a:spLocks noChangeShapeType="1"/>
            </p:cNvSpPr>
            <p:nvPr/>
          </p:nvSpPr>
          <p:spPr bwMode="auto">
            <a:xfrm flipH="1">
              <a:off x="6787313" y="5017572"/>
              <a:ext cx="221629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8">
              <a:extLst>
                <a:ext uri="{FF2B5EF4-FFF2-40B4-BE49-F238E27FC236}">
                  <a16:creationId xmlns:a16="http://schemas.microsoft.com/office/drawing/2014/main" id="{115393DC-A833-98AE-DB4B-81153B55C9DF}"/>
                </a:ext>
              </a:extLst>
            </p:cNvPr>
            <p:cNvSpPr>
              <a:spLocks noChangeShapeType="1"/>
            </p:cNvSpPr>
            <p:nvPr/>
          </p:nvSpPr>
          <p:spPr bwMode="auto">
            <a:xfrm>
              <a:off x="6787313" y="2886602"/>
              <a:ext cx="0" cy="236650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9">
              <a:extLst>
                <a:ext uri="{FF2B5EF4-FFF2-40B4-BE49-F238E27FC236}">
                  <a16:creationId xmlns:a16="http://schemas.microsoft.com/office/drawing/2014/main" id="{26D86CA2-26AB-B599-5CBE-452BB1ED16AE}"/>
                </a:ext>
              </a:extLst>
            </p:cNvPr>
            <p:cNvSpPr>
              <a:spLocks noChangeShapeType="1"/>
            </p:cNvSpPr>
            <p:nvPr/>
          </p:nvSpPr>
          <p:spPr bwMode="auto">
            <a:xfrm>
              <a:off x="5343502" y="2739966"/>
              <a:ext cx="1531" cy="2277606"/>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10">
              <a:extLst>
                <a:ext uri="{FF2B5EF4-FFF2-40B4-BE49-F238E27FC236}">
                  <a16:creationId xmlns:a16="http://schemas.microsoft.com/office/drawing/2014/main" id="{C07B9114-00AC-A0FB-146C-6B3401175393}"/>
                </a:ext>
              </a:extLst>
            </p:cNvPr>
            <p:cNvSpPr>
              <a:spLocks noChangeShapeType="1"/>
            </p:cNvSpPr>
            <p:nvPr/>
          </p:nvSpPr>
          <p:spPr bwMode="auto">
            <a:xfrm flipH="1">
              <a:off x="4587875" y="5017572"/>
              <a:ext cx="757158"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Line 11">
              <a:extLst>
                <a:ext uri="{FF2B5EF4-FFF2-40B4-BE49-F238E27FC236}">
                  <a16:creationId xmlns:a16="http://schemas.microsoft.com/office/drawing/2014/main" id="{FAD73095-0D3C-A0B0-CECD-219A4D698F7C}"/>
                </a:ext>
              </a:extLst>
            </p:cNvPr>
            <p:cNvSpPr>
              <a:spLocks noChangeShapeType="1"/>
            </p:cNvSpPr>
            <p:nvPr/>
          </p:nvSpPr>
          <p:spPr bwMode="auto">
            <a:xfrm flipV="1">
              <a:off x="8229592"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12">
              <a:extLst>
                <a:ext uri="{FF2B5EF4-FFF2-40B4-BE49-F238E27FC236}">
                  <a16:creationId xmlns:a16="http://schemas.microsoft.com/office/drawing/2014/main" id="{476F5CED-3411-C10C-55AE-CE453FC3BA3E}"/>
                </a:ext>
              </a:extLst>
            </p:cNvPr>
            <p:cNvSpPr>
              <a:spLocks noChangeShapeType="1"/>
            </p:cNvSpPr>
            <p:nvPr/>
          </p:nvSpPr>
          <p:spPr bwMode="auto">
            <a:xfrm flipV="1">
              <a:off x="5345033"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13">
              <a:extLst>
                <a:ext uri="{FF2B5EF4-FFF2-40B4-BE49-F238E27FC236}">
                  <a16:creationId xmlns:a16="http://schemas.microsoft.com/office/drawing/2014/main" id="{395F7FD9-49FB-9127-6A8D-BAFB2384578B}"/>
                </a:ext>
              </a:extLst>
            </p:cNvPr>
            <p:cNvSpPr>
              <a:spLocks noChangeShapeType="1"/>
            </p:cNvSpPr>
            <p:nvPr/>
          </p:nvSpPr>
          <p:spPr bwMode="auto">
            <a:xfrm flipV="1">
              <a:off x="4624660"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6" name="Line 14">
              <a:extLst>
                <a:ext uri="{FF2B5EF4-FFF2-40B4-BE49-F238E27FC236}">
                  <a16:creationId xmlns:a16="http://schemas.microsoft.com/office/drawing/2014/main" id="{E5E5DC50-FD9F-5719-C332-8973EA9FCBD8}"/>
                </a:ext>
              </a:extLst>
            </p:cNvPr>
            <p:cNvSpPr>
              <a:spLocks noChangeShapeType="1"/>
            </p:cNvSpPr>
            <p:nvPr/>
          </p:nvSpPr>
          <p:spPr bwMode="auto">
            <a:xfrm flipV="1">
              <a:off x="7509219"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7" name="Line 15">
              <a:extLst>
                <a:ext uri="{FF2B5EF4-FFF2-40B4-BE49-F238E27FC236}">
                  <a16:creationId xmlns:a16="http://schemas.microsoft.com/office/drawing/2014/main" id="{26DE3360-7027-CE17-45F3-0941F01822DE}"/>
                </a:ext>
              </a:extLst>
            </p:cNvPr>
            <p:cNvSpPr>
              <a:spLocks noChangeShapeType="1"/>
            </p:cNvSpPr>
            <p:nvPr/>
          </p:nvSpPr>
          <p:spPr bwMode="auto">
            <a:xfrm flipV="1">
              <a:off x="6787313"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8" name="Line 16">
              <a:extLst>
                <a:ext uri="{FF2B5EF4-FFF2-40B4-BE49-F238E27FC236}">
                  <a16:creationId xmlns:a16="http://schemas.microsoft.com/office/drawing/2014/main" id="{4EF0E91C-3FF5-8154-A712-7E54DD55765E}"/>
                </a:ext>
              </a:extLst>
            </p:cNvPr>
            <p:cNvSpPr>
              <a:spLocks noChangeShapeType="1"/>
            </p:cNvSpPr>
            <p:nvPr/>
          </p:nvSpPr>
          <p:spPr bwMode="auto">
            <a:xfrm flipV="1">
              <a:off x="6066940"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17">
              <a:extLst>
                <a:ext uri="{FF2B5EF4-FFF2-40B4-BE49-F238E27FC236}">
                  <a16:creationId xmlns:a16="http://schemas.microsoft.com/office/drawing/2014/main" id="{76DA1593-95CF-B3FA-9015-1202087DBC76}"/>
                </a:ext>
              </a:extLst>
            </p:cNvPr>
            <p:cNvSpPr>
              <a:spLocks noChangeShapeType="1"/>
            </p:cNvSpPr>
            <p:nvPr/>
          </p:nvSpPr>
          <p:spPr bwMode="auto">
            <a:xfrm flipV="1">
              <a:off x="8953031" y="5017572"/>
              <a:ext cx="0" cy="11801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18">
              <a:extLst>
                <a:ext uri="{FF2B5EF4-FFF2-40B4-BE49-F238E27FC236}">
                  <a16:creationId xmlns:a16="http://schemas.microsoft.com/office/drawing/2014/main" id="{CCCE4001-56D0-09E0-65C6-0015EA76B79C}"/>
                </a:ext>
              </a:extLst>
            </p:cNvPr>
            <p:cNvSpPr>
              <a:spLocks noChangeShapeType="1"/>
            </p:cNvSpPr>
            <p:nvPr/>
          </p:nvSpPr>
          <p:spPr bwMode="auto">
            <a:xfrm flipH="1">
              <a:off x="6678490" y="3361736"/>
              <a:ext cx="1377906" cy="0"/>
            </a:xfrm>
            <a:prstGeom prst="line">
              <a:avLst/>
            </a:prstGeom>
            <a:noFill/>
            <a:ln w="22225">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19">
              <a:extLst>
                <a:ext uri="{FF2B5EF4-FFF2-40B4-BE49-F238E27FC236}">
                  <a16:creationId xmlns:a16="http://schemas.microsoft.com/office/drawing/2014/main" id="{60B7911C-2483-47F9-332E-60DCB4C8C1E6}"/>
                </a:ext>
              </a:extLst>
            </p:cNvPr>
            <p:cNvSpPr>
              <a:spLocks noChangeShapeType="1"/>
            </p:cNvSpPr>
            <p:nvPr/>
          </p:nvSpPr>
          <p:spPr bwMode="auto">
            <a:xfrm flipH="1">
              <a:off x="6103725" y="3989146"/>
              <a:ext cx="1681383" cy="0"/>
            </a:xfrm>
            <a:prstGeom prst="line">
              <a:avLst/>
            </a:prstGeom>
            <a:noFill/>
            <a:ln w="22225">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0">
              <a:extLst>
                <a:ext uri="{FF2B5EF4-FFF2-40B4-BE49-F238E27FC236}">
                  <a16:creationId xmlns:a16="http://schemas.microsoft.com/office/drawing/2014/main" id="{B0428DF6-C5CD-3D14-0032-7798661F3679}"/>
                </a:ext>
              </a:extLst>
            </p:cNvPr>
            <p:cNvSpPr>
              <a:spLocks noChangeShapeType="1"/>
            </p:cNvSpPr>
            <p:nvPr/>
          </p:nvSpPr>
          <p:spPr bwMode="auto">
            <a:xfrm flipH="1">
              <a:off x="6034753" y="4665071"/>
              <a:ext cx="2734353" cy="0"/>
            </a:xfrm>
            <a:prstGeom prst="line">
              <a:avLst/>
            </a:prstGeom>
            <a:noFill/>
            <a:ln w="22225">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
              <a:extLst>
                <a:ext uri="{FF2B5EF4-FFF2-40B4-BE49-F238E27FC236}">
                  <a16:creationId xmlns:a16="http://schemas.microsoft.com/office/drawing/2014/main" id="{003B35DF-5F8F-86AA-CAC9-634C3063C6CC}"/>
                </a:ext>
              </a:extLst>
            </p:cNvPr>
            <p:cNvSpPr>
              <a:spLocks noChangeShapeType="1"/>
            </p:cNvSpPr>
            <p:nvPr/>
          </p:nvSpPr>
          <p:spPr bwMode="auto">
            <a:xfrm flipH="1">
              <a:off x="6330566" y="2839747"/>
              <a:ext cx="1446878" cy="0"/>
            </a:xfrm>
            <a:prstGeom prst="line">
              <a:avLst/>
            </a:prstGeom>
            <a:noFill/>
            <a:ln w="22225">
              <a:solidFill>
                <a:srgbClr val="006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2">
              <a:extLst>
                <a:ext uri="{FF2B5EF4-FFF2-40B4-BE49-F238E27FC236}">
                  <a16:creationId xmlns:a16="http://schemas.microsoft.com/office/drawing/2014/main" id="{DAE02946-4506-9C31-3FE5-A16991EBA667}"/>
                </a:ext>
              </a:extLst>
            </p:cNvPr>
            <p:cNvSpPr>
              <a:spLocks/>
            </p:cNvSpPr>
            <p:nvPr/>
          </p:nvSpPr>
          <p:spPr bwMode="auto">
            <a:xfrm>
              <a:off x="7011089" y="2795299"/>
              <a:ext cx="87365" cy="87365"/>
            </a:xfrm>
            <a:custGeom>
              <a:avLst/>
              <a:gdLst>
                <a:gd name="T0" fmla="*/ 143 w 287"/>
                <a:gd name="T1" fmla="*/ 0 h 287"/>
                <a:gd name="T2" fmla="*/ 114 w 287"/>
                <a:gd name="T3" fmla="*/ 2 h 287"/>
                <a:gd name="T4" fmla="*/ 88 w 287"/>
                <a:gd name="T5" fmla="*/ 10 h 287"/>
                <a:gd name="T6" fmla="*/ 63 w 287"/>
                <a:gd name="T7" fmla="*/ 23 h 287"/>
                <a:gd name="T8" fmla="*/ 42 w 287"/>
                <a:gd name="T9" fmla="*/ 42 h 287"/>
                <a:gd name="T10" fmla="*/ 23 w 287"/>
                <a:gd name="T11" fmla="*/ 62 h 287"/>
                <a:gd name="T12" fmla="*/ 10 w 287"/>
                <a:gd name="T13" fmla="*/ 87 h 287"/>
                <a:gd name="T14" fmla="*/ 2 w 287"/>
                <a:gd name="T15" fmla="*/ 114 h 287"/>
                <a:gd name="T16" fmla="*/ 0 w 287"/>
                <a:gd name="T17" fmla="*/ 144 h 287"/>
                <a:gd name="T18" fmla="*/ 0 w 287"/>
                <a:gd name="T19" fmla="*/ 157 h 287"/>
                <a:gd name="T20" fmla="*/ 2 w 287"/>
                <a:gd name="T21" fmla="*/ 171 h 287"/>
                <a:gd name="T22" fmla="*/ 5 w 287"/>
                <a:gd name="T23" fmla="*/ 184 h 287"/>
                <a:gd name="T24" fmla="*/ 10 w 287"/>
                <a:gd name="T25" fmla="*/ 199 h 287"/>
                <a:gd name="T26" fmla="*/ 23 w 287"/>
                <a:gd name="T27" fmla="*/ 223 h 287"/>
                <a:gd name="T28" fmla="*/ 31 w 287"/>
                <a:gd name="T29" fmla="*/ 233 h 287"/>
                <a:gd name="T30" fmla="*/ 42 w 287"/>
                <a:gd name="T31" fmla="*/ 245 h 287"/>
                <a:gd name="T32" fmla="*/ 63 w 287"/>
                <a:gd name="T33" fmla="*/ 262 h 287"/>
                <a:gd name="T34" fmla="*/ 88 w 287"/>
                <a:gd name="T35" fmla="*/ 276 h 287"/>
                <a:gd name="T36" fmla="*/ 114 w 287"/>
                <a:gd name="T37" fmla="*/ 284 h 287"/>
                <a:gd name="T38" fmla="*/ 128 w 287"/>
                <a:gd name="T39" fmla="*/ 286 h 287"/>
                <a:gd name="T40" fmla="*/ 143 w 287"/>
                <a:gd name="T41" fmla="*/ 287 h 287"/>
                <a:gd name="T42" fmla="*/ 146 w 287"/>
                <a:gd name="T43" fmla="*/ 286 h 287"/>
                <a:gd name="T44" fmla="*/ 149 w 287"/>
                <a:gd name="T45" fmla="*/ 286 h 287"/>
                <a:gd name="T46" fmla="*/ 157 w 287"/>
                <a:gd name="T47" fmla="*/ 286 h 287"/>
                <a:gd name="T48" fmla="*/ 171 w 287"/>
                <a:gd name="T49" fmla="*/ 284 h 287"/>
                <a:gd name="T50" fmla="*/ 177 w 287"/>
                <a:gd name="T51" fmla="*/ 281 h 287"/>
                <a:gd name="T52" fmla="*/ 184 w 287"/>
                <a:gd name="T53" fmla="*/ 280 h 287"/>
                <a:gd name="T54" fmla="*/ 198 w 287"/>
                <a:gd name="T55" fmla="*/ 276 h 287"/>
                <a:gd name="T56" fmla="*/ 222 w 287"/>
                <a:gd name="T57" fmla="*/ 262 h 287"/>
                <a:gd name="T58" fmla="*/ 227 w 287"/>
                <a:gd name="T59" fmla="*/ 257 h 287"/>
                <a:gd name="T60" fmla="*/ 229 w 287"/>
                <a:gd name="T61" fmla="*/ 255 h 287"/>
                <a:gd name="T62" fmla="*/ 229 w 287"/>
                <a:gd name="T63" fmla="*/ 254 h 287"/>
                <a:gd name="T64" fmla="*/ 231 w 287"/>
                <a:gd name="T65" fmla="*/ 254 h 287"/>
                <a:gd name="T66" fmla="*/ 233 w 287"/>
                <a:gd name="T67" fmla="*/ 254 h 287"/>
                <a:gd name="T68" fmla="*/ 245 w 287"/>
                <a:gd name="T69" fmla="*/ 245 h 287"/>
                <a:gd name="T70" fmla="*/ 253 w 287"/>
                <a:gd name="T71" fmla="*/ 233 h 287"/>
                <a:gd name="T72" fmla="*/ 253 w 287"/>
                <a:gd name="T73" fmla="*/ 231 h 287"/>
                <a:gd name="T74" fmla="*/ 253 w 287"/>
                <a:gd name="T75" fmla="*/ 230 h 287"/>
                <a:gd name="T76" fmla="*/ 254 w 287"/>
                <a:gd name="T77" fmla="*/ 230 h 287"/>
                <a:gd name="T78" fmla="*/ 257 w 287"/>
                <a:gd name="T79" fmla="*/ 227 h 287"/>
                <a:gd name="T80" fmla="*/ 262 w 287"/>
                <a:gd name="T81" fmla="*/ 223 h 287"/>
                <a:gd name="T82" fmla="*/ 276 w 287"/>
                <a:gd name="T83" fmla="*/ 199 h 287"/>
                <a:gd name="T84" fmla="*/ 280 w 287"/>
                <a:gd name="T85" fmla="*/ 184 h 287"/>
                <a:gd name="T86" fmla="*/ 281 w 287"/>
                <a:gd name="T87" fmla="*/ 177 h 287"/>
                <a:gd name="T88" fmla="*/ 283 w 287"/>
                <a:gd name="T89" fmla="*/ 171 h 287"/>
                <a:gd name="T90" fmla="*/ 286 w 287"/>
                <a:gd name="T91" fmla="*/ 157 h 287"/>
                <a:gd name="T92" fmla="*/ 286 w 287"/>
                <a:gd name="T93" fmla="*/ 150 h 287"/>
                <a:gd name="T94" fmla="*/ 286 w 287"/>
                <a:gd name="T95" fmla="*/ 146 h 287"/>
                <a:gd name="T96" fmla="*/ 287 w 287"/>
                <a:gd name="T97" fmla="*/ 144 h 287"/>
                <a:gd name="T98" fmla="*/ 286 w 287"/>
                <a:gd name="T99" fmla="*/ 128 h 287"/>
                <a:gd name="T100" fmla="*/ 283 w 287"/>
                <a:gd name="T101" fmla="*/ 114 h 287"/>
                <a:gd name="T102" fmla="*/ 276 w 287"/>
                <a:gd name="T103" fmla="*/ 87 h 287"/>
                <a:gd name="T104" fmla="*/ 262 w 287"/>
                <a:gd name="T105" fmla="*/ 62 h 287"/>
                <a:gd name="T106" fmla="*/ 245 w 287"/>
                <a:gd name="T107" fmla="*/ 42 h 287"/>
                <a:gd name="T108" fmla="*/ 233 w 287"/>
                <a:gd name="T109" fmla="*/ 31 h 287"/>
                <a:gd name="T110" fmla="*/ 222 w 287"/>
                <a:gd name="T111" fmla="*/ 23 h 287"/>
                <a:gd name="T112" fmla="*/ 198 w 287"/>
                <a:gd name="T113" fmla="*/ 10 h 287"/>
                <a:gd name="T114" fmla="*/ 184 w 287"/>
                <a:gd name="T115" fmla="*/ 5 h 287"/>
                <a:gd name="T116" fmla="*/ 171 w 287"/>
                <a:gd name="T117" fmla="*/ 2 h 287"/>
                <a:gd name="T118" fmla="*/ 157 w 287"/>
                <a:gd name="T119" fmla="*/ 0 h 287"/>
                <a:gd name="T120" fmla="*/ 143 w 287"/>
                <a:gd name="T12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 h="287">
                  <a:moveTo>
                    <a:pt x="143" y="0"/>
                  </a:moveTo>
                  <a:lnTo>
                    <a:pt x="114" y="2"/>
                  </a:lnTo>
                  <a:lnTo>
                    <a:pt x="88" y="10"/>
                  </a:lnTo>
                  <a:lnTo>
                    <a:pt x="63" y="23"/>
                  </a:lnTo>
                  <a:lnTo>
                    <a:pt x="42" y="42"/>
                  </a:lnTo>
                  <a:lnTo>
                    <a:pt x="23" y="62"/>
                  </a:lnTo>
                  <a:lnTo>
                    <a:pt x="10" y="87"/>
                  </a:lnTo>
                  <a:lnTo>
                    <a:pt x="2" y="114"/>
                  </a:lnTo>
                  <a:lnTo>
                    <a:pt x="0" y="144"/>
                  </a:lnTo>
                  <a:lnTo>
                    <a:pt x="0" y="157"/>
                  </a:lnTo>
                  <a:lnTo>
                    <a:pt x="2" y="171"/>
                  </a:lnTo>
                  <a:lnTo>
                    <a:pt x="5" y="184"/>
                  </a:lnTo>
                  <a:lnTo>
                    <a:pt x="10" y="199"/>
                  </a:lnTo>
                  <a:lnTo>
                    <a:pt x="23" y="223"/>
                  </a:lnTo>
                  <a:lnTo>
                    <a:pt x="31" y="233"/>
                  </a:lnTo>
                  <a:lnTo>
                    <a:pt x="42" y="245"/>
                  </a:lnTo>
                  <a:lnTo>
                    <a:pt x="63" y="262"/>
                  </a:lnTo>
                  <a:lnTo>
                    <a:pt x="88" y="276"/>
                  </a:lnTo>
                  <a:lnTo>
                    <a:pt x="114" y="284"/>
                  </a:lnTo>
                  <a:lnTo>
                    <a:pt x="128" y="286"/>
                  </a:lnTo>
                  <a:lnTo>
                    <a:pt x="143" y="287"/>
                  </a:lnTo>
                  <a:lnTo>
                    <a:pt x="146" y="286"/>
                  </a:lnTo>
                  <a:lnTo>
                    <a:pt x="149" y="286"/>
                  </a:lnTo>
                  <a:lnTo>
                    <a:pt x="157" y="286"/>
                  </a:lnTo>
                  <a:lnTo>
                    <a:pt x="171" y="284"/>
                  </a:lnTo>
                  <a:lnTo>
                    <a:pt x="177" y="281"/>
                  </a:lnTo>
                  <a:lnTo>
                    <a:pt x="184" y="280"/>
                  </a:lnTo>
                  <a:lnTo>
                    <a:pt x="198" y="276"/>
                  </a:lnTo>
                  <a:lnTo>
                    <a:pt x="222" y="262"/>
                  </a:lnTo>
                  <a:lnTo>
                    <a:pt x="227" y="257"/>
                  </a:lnTo>
                  <a:lnTo>
                    <a:pt x="229" y="255"/>
                  </a:lnTo>
                  <a:lnTo>
                    <a:pt x="229" y="254"/>
                  </a:lnTo>
                  <a:lnTo>
                    <a:pt x="231" y="254"/>
                  </a:lnTo>
                  <a:lnTo>
                    <a:pt x="233" y="254"/>
                  </a:lnTo>
                  <a:lnTo>
                    <a:pt x="245" y="245"/>
                  </a:lnTo>
                  <a:lnTo>
                    <a:pt x="253" y="233"/>
                  </a:lnTo>
                  <a:lnTo>
                    <a:pt x="253" y="231"/>
                  </a:lnTo>
                  <a:lnTo>
                    <a:pt x="253" y="230"/>
                  </a:lnTo>
                  <a:lnTo>
                    <a:pt x="254" y="230"/>
                  </a:lnTo>
                  <a:lnTo>
                    <a:pt x="257" y="227"/>
                  </a:lnTo>
                  <a:lnTo>
                    <a:pt x="262" y="223"/>
                  </a:lnTo>
                  <a:lnTo>
                    <a:pt x="276" y="199"/>
                  </a:lnTo>
                  <a:lnTo>
                    <a:pt x="280" y="184"/>
                  </a:lnTo>
                  <a:lnTo>
                    <a:pt x="281" y="177"/>
                  </a:lnTo>
                  <a:lnTo>
                    <a:pt x="283" y="171"/>
                  </a:lnTo>
                  <a:lnTo>
                    <a:pt x="286" y="157"/>
                  </a:lnTo>
                  <a:lnTo>
                    <a:pt x="286" y="150"/>
                  </a:lnTo>
                  <a:lnTo>
                    <a:pt x="286" y="146"/>
                  </a:lnTo>
                  <a:lnTo>
                    <a:pt x="287" y="144"/>
                  </a:lnTo>
                  <a:lnTo>
                    <a:pt x="286" y="128"/>
                  </a:lnTo>
                  <a:lnTo>
                    <a:pt x="283" y="114"/>
                  </a:lnTo>
                  <a:lnTo>
                    <a:pt x="276" y="87"/>
                  </a:lnTo>
                  <a:lnTo>
                    <a:pt x="262" y="62"/>
                  </a:lnTo>
                  <a:lnTo>
                    <a:pt x="245" y="42"/>
                  </a:lnTo>
                  <a:lnTo>
                    <a:pt x="233" y="31"/>
                  </a:lnTo>
                  <a:lnTo>
                    <a:pt x="222" y="23"/>
                  </a:lnTo>
                  <a:lnTo>
                    <a:pt x="198" y="10"/>
                  </a:lnTo>
                  <a:lnTo>
                    <a:pt x="184" y="5"/>
                  </a:lnTo>
                  <a:lnTo>
                    <a:pt x="171" y="2"/>
                  </a:lnTo>
                  <a:lnTo>
                    <a:pt x="157" y="0"/>
                  </a:lnTo>
                  <a:lnTo>
                    <a:pt x="143"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3">
              <a:extLst>
                <a:ext uri="{FF2B5EF4-FFF2-40B4-BE49-F238E27FC236}">
                  <a16:creationId xmlns:a16="http://schemas.microsoft.com/office/drawing/2014/main" id="{E7C2A6D9-87EA-F987-28C3-151908810AEE}"/>
                </a:ext>
              </a:extLst>
            </p:cNvPr>
            <p:cNvSpPr>
              <a:spLocks/>
            </p:cNvSpPr>
            <p:nvPr/>
          </p:nvSpPr>
          <p:spPr bwMode="auto">
            <a:xfrm>
              <a:off x="7323762" y="3317288"/>
              <a:ext cx="87365" cy="88897"/>
            </a:xfrm>
            <a:custGeom>
              <a:avLst/>
              <a:gdLst>
                <a:gd name="T0" fmla="*/ 144 w 287"/>
                <a:gd name="T1" fmla="*/ 0 h 287"/>
                <a:gd name="T2" fmla="*/ 114 w 287"/>
                <a:gd name="T3" fmla="*/ 3 h 287"/>
                <a:gd name="T4" fmla="*/ 89 w 287"/>
                <a:gd name="T5" fmla="*/ 10 h 287"/>
                <a:gd name="T6" fmla="*/ 64 w 287"/>
                <a:gd name="T7" fmla="*/ 23 h 287"/>
                <a:gd name="T8" fmla="*/ 42 w 287"/>
                <a:gd name="T9" fmla="*/ 42 h 287"/>
                <a:gd name="T10" fmla="*/ 23 w 287"/>
                <a:gd name="T11" fmla="*/ 62 h 287"/>
                <a:gd name="T12" fmla="*/ 10 w 287"/>
                <a:gd name="T13" fmla="*/ 88 h 287"/>
                <a:gd name="T14" fmla="*/ 3 w 287"/>
                <a:gd name="T15" fmla="*/ 114 h 287"/>
                <a:gd name="T16" fmla="*/ 0 w 287"/>
                <a:gd name="T17" fmla="*/ 144 h 287"/>
                <a:gd name="T18" fmla="*/ 0 w 287"/>
                <a:gd name="T19" fmla="*/ 157 h 287"/>
                <a:gd name="T20" fmla="*/ 3 w 287"/>
                <a:gd name="T21" fmla="*/ 171 h 287"/>
                <a:gd name="T22" fmla="*/ 5 w 287"/>
                <a:gd name="T23" fmla="*/ 184 h 287"/>
                <a:gd name="T24" fmla="*/ 10 w 287"/>
                <a:gd name="T25" fmla="*/ 199 h 287"/>
                <a:gd name="T26" fmla="*/ 23 w 287"/>
                <a:gd name="T27" fmla="*/ 223 h 287"/>
                <a:gd name="T28" fmla="*/ 32 w 287"/>
                <a:gd name="T29" fmla="*/ 234 h 287"/>
                <a:gd name="T30" fmla="*/ 42 w 287"/>
                <a:gd name="T31" fmla="*/ 246 h 287"/>
                <a:gd name="T32" fmla="*/ 64 w 287"/>
                <a:gd name="T33" fmla="*/ 262 h 287"/>
                <a:gd name="T34" fmla="*/ 89 w 287"/>
                <a:gd name="T35" fmla="*/ 277 h 287"/>
                <a:gd name="T36" fmla="*/ 114 w 287"/>
                <a:gd name="T37" fmla="*/ 284 h 287"/>
                <a:gd name="T38" fmla="*/ 128 w 287"/>
                <a:gd name="T39" fmla="*/ 286 h 287"/>
                <a:gd name="T40" fmla="*/ 144 w 287"/>
                <a:gd name="T41" fmla="*/ 287 h 287"/>
                <a:gd name="T42" fmla="*/ 146 w 287"/>
                <a:gd name="T43" fmla="*/ 286 h 287"/>
                <a:gd name="T44" fmla="*/ 150 w 287"/>
                <a:gd name="T45" fmla="*/ 286 h 287"/>
                <a:gd name="T46" fmla="*/ 157 w 287"/>
                <a:gd name="T47" fmla="*/ 286 h 287"/>
                <a:gd name="T48" fmla="*/ 171 w 287"/>
                <a:gd name="T49" fmla="*/ 284 h 287"/>
                <a:gd name="T50" fmla="*/ 177 w 287"/>
                <a:gd name="T51" fmla="*/ 281 h 287"/>
                <a:gd name="T52" fmla="*/ 184 w 287"/>
                <a:gd name="T53" fmla="*/ 280 h 287"/>
                <a:gd name="T54" fmla="*/ 199 w 287"/>
                <a:gd name="T55" fmla="*/ 277 h 287"/>
                <a:gd name="T56" fmla="*/ 223 w 287"/>
                <a:gd name="T57" fmla="*/ 262 h 287"/>
                <a:gd name="T58" fmla="*/ 227 w 287"/>
                <a:gd name="T59" fmla="*/ 258 h 287"/>
                <a:gd name="T60" fmla="*/ 230 w 287"/>
                <a:gd name="T61" fmla="*/ 255 h 287"/>
                <a:gd name="T62" fmla="*/ 230 w 287"/>
                <a:gd name="T63" fmla="*/ 254 h 287"/>
                <a:gd name="T64" fmla="*/ 231 w 287"/>
                <a:gd name="T65" fmla="*/ 254 h 287"/>
                <a:gd name="T66" fmla="*/ 233 w 287"/>
                <a:gd name="T67" fmla="*/ 254 h 287"/>
                <a:gd name="T68" fmla="*/ 245 w 287"/>
                <a:gd name="T69" fmla="*/ 246 h 287"/>
                <a:gd name="T70" fmla="*/ 254 w 287"/>
                <a:gd name="T71" fmla="*/ 234 h 287"/>
                <a:gd name="T72" fmla="*/ 254 w 287"/>
                <a:gd name="T73" fmla="*/ 231 h 287"/>
                <a:gd name="T74" fmla="*/ 254 w 287"/>
                <a:gd name="T75" fmla="*/ 230 h 287"/>
                <a:gd name="T76" fmla="*/ 255 w 287"/>
                <a:gd name="T77" fmla="*/ 230 h 287"/>
                <a:gd name="T78" fmla="*/ 257 w 287"/>
                <a:gd name="T79" fmla="*/ 228 h 287"/>
                <a:gd name="T80" fmla="*/ 262 w 287"/>
                <a:gd name="T81" fmla="*/ 223 h 287"/>
                <a:gd name="T82" fmla="*/ 276 w 287"/>
                <a:gd name="T83" fmla="*/ 199 h 287"/>
                <a:gd name="T84" fmla="*/ 280 w 287"/>
                <a:gd name="T85" fmla="*/ 184 h 287"/>
                <a:gd name="T86" fmla="*/ 281 w 287"/>
                <a:gd name="T87" fmla="*/ 177 h 287"/>
                <a:gd name="T88" fmla="*/ 284 w 287"/>
                <a:gd name="T89" fmla="*/ 171 h 287"/>
                <a:gd name="T90" fmla="*/ 286 w 287"/>
                <a:gd name="T91" fmla="*/ 157 h 287"/>
                <a:gd name="T92" fmla="*/ 286 w 287"/>
                <a:gd name="T93" fmla="*/ 150 h 287"/>
                <a:gd name="T94" fmla="*/ 286 w 287"/>
                <a:gd name="T95" fmla="*/ 146 h 287"/>
                <a:gd name="T96" fmla="*/ 287 w 287"/>
                <a:gd name="T97" fmla="*/ 144 h 287"/>
                <a:gd name="T98" fmla="*/ 286 w 287"/>
                <a:gd name="T99" fmla="*/ 128 h 287"/>
                <a:gd name="T100" fmla="*/ 284 w 287"/>
                <a:gd name="T101" fmla="*/ 114 h 287"/>
                <a:gd name="T102" fmla="*/ 276 w 287"/>
                <a:gd name="T103" fmla="*/ 88 h 287"/>
                <a:gd name="T104" fmla="*/ 262 w 287"/>
                <a:gd name="T105" fmla="*/ 62 h 287"/>
                <a:gd name="T106" fmla="*/ 245 w 287"/>
                <a:gd name="T107" fmla="*/ 42 h 287"/>
                <a:gd name="T108" fmla="*/ 233 w 287"/>
                <a:gd name="T109" fmla="*/ 31 h 287"/>
                <a:gd name="T110" fmla="*/ 223 w 287"/>
                <a:gd name="T111" fmla="*/ 23 h 287"/>
                <a:gd name="T112" fmla="*/ 199 w 287"/>
                <a:gd name="T113" fmla="*/ 10 h 287"/>
                <a:gd name="T114" fmla="*/ 184 w 287"/>
                <a:gd name="T115" fmla="*/ 5 h 287"/>
                <a:gd name="T116" fmla="*/ 171 w 287"/>
                <a:gd name="T117" fmla="*/ 3 h 287"/>
                <a:gd name="T118" fmla="*/ 157 w 287"/>
                <a:gd name="T119" fmla="*/ 0 h 287"/>
                <a:gd name="T120" fmla="*/ 144 w 287"/>
                <a:gd name="T12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 h="287">
                  <a:moveTo>
                    <a:pt x="144" y="0"/>
                  </a:moveTo>
                  <a:lnTo>
                    <a:pt x="114" y="3"/>
                  </a:lnTo>
                  <a:lnTo>
                    <a:pt x="89" y="10"/>
                  </a:lnTo>
                  <a:lnTo>
                    <a:pt x="64" y="23"/>
                  </a:lnTo>
                  <a:lnTo>
                    <a:pt x="42" y="42"/>
                  </a:lnTo>
                  <a:lnTo>
                    <a:pt x="23" y="62"/>
                  </a:lnTo>
                  <a:lnTo>
                    <a:pt x="10" y="88"/>
                  </a:lnTo>
                  <a:lnTo>
                    <a:pt x="3" y="114"/>
                  </a:lnTo>
                  <a:lnTo>
                    <a:pt x="0" y="144"/>
                  </a:lnTo>
                  <a:lnTo>
                    <a:pt x="0" y="157"/>
                  </a:lnTo>
                  <a:lnTo>
                    <a:pt x="3" y="171"/>
                  </a:lnTo>
                  <a:lnTo>
                    <a:pt x="5" y="184"/>
                  </a:lnTo>
                  <a:lnTo>
                    <a:pt x="10" y="199"/>
                  </a:lnTo>
                  <a:lnTo>
                    <a:pt x="23" y="223"/>
                  </a:lnTo>
                  <a:lnTo>
                    <a:pt x="32" y="234"/>
                  </a:lnTo>
                  <a:lnTo>
                    <a:pt x="42" y="246"/>
                  </a:lnTo>
                  <a:lnTo>
                    <a:pt x="64" y="262"/>
                  </a:lnTo>
                  <a:lnTo>
                    <a:pt x="89" y="277"/>
                  </a:lnTo>
                  <a:lnTo>
                    <a:pt x="114" y="284"/>
                  </a:lnTo>
                  <a:lnTo>
                    <a:pt x="128" y="286"/>
                  </a:lnTo>
                  <a:lnTo>
                    <a:pt x="144" y="287"/>
                  </a:lnTo>
                  <a:lnTo>
                    <a:pt x="146" y="286"/>
                  </a:lnTo>
                  <a:lnTo>
                    <a:pt x="150" y="286"/>
                  </a:lnTo>
                  <a:lnTo>
                    <a:pt x="157" y="286"/>
                  </a:lnTo>
                  <a:lnTo>
                    <a:pt x="171" y="284"/>
                  </a:lnTo>
                  <a:lnTo>
                    <a:pt x="177" y="281"/>
                  </a:lnTo>
                  <a:lnTo>
                    <a:pt x="184" y="280"/>
                  </a:lnTo>
                  <a:lnTo>
                    <a:pt x="199" y="277"/>
                  </a:lnTo>
                  <a:lnTo>
                    <a:pt x="223" y="262"/>
                  </a:lnTo>
                  <a:lnTo>
                    <a:pt x="227" y="258"/>
                  </a:lnTo>
                  <a:lnTo>
                    <a:pt x="230" y="255"/>
                  </a:lnTo>
                  <a:lnTo>
                    <a:pt x="230" y="254"/>
                  </a:lnTo>
                  <a:lnTo>
                    <a:pt x="231" y="254"/>
                  </a:lnTo>
                  <a:lnTo>
                    <a:pt x="233" y="254"/>
                  </a:lnTo>
                  <a:lnTo>
                    <a:pt x="245" y="246"/>
                  </a:lnTo>
                  <a:lnTo>
                    <a:pt x="254" y="234"/>
                  </a:lnTo>
                  <a:lnTo>
                    <a:pt x="254" y="231"/>
                  </a:lnTo>
                  <a:lnTo>
                    <a:pt x="254" y="230"/>
                  </a:lnTo>
                  <a:lnTo>
                    <a:pt x="255" y="230"/>
                  </a:lnTo>
                  <a:lnTo>
                    <a:pt x="257" y="228"/>
                  </a:lnTo>
                  <a:lnTo>
                    <a:pt x="262" y="223"/>
                  </a:lnTo>
                  <a:lnTo>
                    <a:pt x="276" y="199"/>
                  </a:lnTo>
                  <a:lnTo>
                    <a:pt x="280" y="184"/>
                  </a:lnTo>
                  <a:lnTo>
                    <a:pt x="281" y="177"/>
                  </a:lnTo>
                  <a:lnTo>
                    <a:pt x="284" y="171"/>
                  </a:lnTo>
                  <a:lnTo>
                    <a:pt x="286" y="157"/>
                  </a:lnTo>
                  <a:lnTo>
                    <a:pt x="286" y="150"/>
                  </a:lnTo>
                  <a:lnTo>
                    <a:pt x="286" y="146"/>
                  </a:lnTo>
                  <a:lnTo>
                    <a:pt x="287" y="144"/>
                  </a:lnTo>
                  <a:lnTo>
                    <a:pt x="286" y="128"/>
                  </a:lnTo>
                  <a:lnTo>
                    <a:pt x="284" y="114"/>
                  </a:lnTo>
                  <a:lnTo>
                    <a:pt x="276" y="88"/>
                  </a:lnTo>
                  <a:lnTo>
                    <a:pt x="262" y="62"/>
                  </a:lnTo>
                  <a:lnTo>
                    <a:pt x="245" y="42"/>
                  </a:lnTo>
                  <a:lnTo>
                    <a:pt x="233" y="31"/>
                  </a:lnTo>
                  <a:lnTo>
                    <a:pt x="223" y="23"/>
                  </a:lnTo>
                  <a:lnTo>
                    <a:pt x="199" y="10"/>
                  </a:lnTo>
                  <a:lnTo>
                    <a:pt x="184" y="5"/>
                  </a:lnTo>
                  <a:lnTo>
                    <a:pt x="171" y="3"/>
                  </a:lnTo>
                  <a:lnTo>
                    <a:pt x="157" y="0"/>
                  </a:lnTo>
                  <a:lnTo>
                    <a:pt x="144"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4">
              <a:extLst>
                <a:ext uri="{FF2B5EF4-FFF2-40B4-BE49-F238E27FC236}">
                  <a16:creationId xmlns:a16="http://schemas.microsoft.com/office/drawing/2014/main" id="{A3B5B68E-B636-B1A7-41FC-C55C56A68068}"/>
                </a:ext>
              </a:extLst>
            </p:cNvPr>
            <p:cNvSpPr>
              <a:spLocks/>
            </p:cNvSpPr>
            <p:nvPr/>
          </p:nvSpPr>
          <p:spPr bwMode="auto">
            <a:xfrm>
              <a:off x="6900734" y="3946230"/>
              <a:ext cx="87365" cy="87365"/>
            </a:xfrm>
            <a:custGeom>
              <a:avLst/>
              <a:gdLst>
                <a:gd name="T0" fmla="*/ 143 w 286"/>
                <a:gd name="T1" fmla="*/ 0 h 287"/>
                <a:gd name="T2" fmla="*/ 113 w 286"/>
                <a:gd name="T3" fmla="*/ 2 h 287"/>
                <a:gd name="T4" fmla="*/ 88 w 286"/>
                <a:gd name="T5" fmla="*/ 9 h 287"/>
                <a:gd name="T6" fmla="*/ 63 w 286"/>
                <a:gd name="T7" fmla="*/ 22 h 287"/>
                <a:gd name="T8" fmla="*/ 41 w 286"/>
                <a:gd name="T9" fmla="*/ 42 h 287"/>
                <a:gd name="T10" fmla="*/ 22 w 286"/>
                <a:gd name="T11" fmla="*/ 62 h 287"/>
                <a:gd name="T12" fmla="*/ 9 w 286"/>
                <a:gd name="T13" fmla="*/ 87 h 287"/>
                <a:gd name="T14" fmla="*/ 2 w 286"/>
                <a:gd name="T15" fmla="*/ 113 h 287"/>
                <a:gd name="T16" fmla="*/ 0 w 286"/>
                <a:gd name="T17" fmla="*/ 143 h 287"/>
                <a:gd name="T18" fmla="*/ 0 w 286"/>
                <a:gd name="T19" fmla="*/ 156 h 287"/>
                <a:gd name="T20" fmla="*/ 2 w 286"/>
                <a:gd name="T21" fmla="*/ 171 h 287"/>
                <a:gd name="T22" fmla="*/ 4 w 286"/>
                <a:gd name="T23" fmla="*/ 184 h 287"/>
                <a:gd name="T24" fmla="*/ 9 w 286"/>
                <a:gd name="T25" fmla="*/ 198 h 287"/>
                <a:gd name="T26" fmla="*/ 22 w 286"/>
                <a:gd name="T27" fmla="*/ 222 h 287"/>
                <a:gd name="T28" fmla="*/ 31 w 286"/>
                <a:gd name="T29" fmla="*/ 233 h 287"/>
                <a:gd name="T30" fmla="*/ 41 w 286"/>
                <a:gd name="T31" fmla="*/ 245 h 287"/>
                <a:gd name="T32" fmla="*/ 63 w 286"/>
                <a:gd name="T33" fmla="*/ 262 h 287"/>
                <a:gd name="T34" fmla="*/ 88 w 286"/>
                <a:gd name="T35" fmla="*/ 276 h 287"/>
                <a:gd name="T36" fmla="*/ 113 w 286"/>
                <a:gd name="T37" fmla="*/ 283 h 287"/>
                <a:gd name="T38" fmla="*/ 127 w 286"/>
                <a:gd name="T39" fmla="*/ 286 h 287"/>
                <a:gd name="T40" fmla="*/ 143 w 286"/>
                <a:gd name="T41" fmla="*/ 287 h 287"/>
                <a:gd name="T42" fmla="*/ 145 w 286"/>
                <a:gd name="T43" fmla="*/ 286 h 287"/>
                <a:gd name="T44" fmla="*/ 149 w 286"/>
                <a:gd name="T45" fmla="*/ 286 h 287"/>
                <a:gd name="T46" fmla="*/ 156 w 286"/>
                <a:gd name="T47" fmla="*/ 286 h 287"/>
                <a:gd name="T48" fmla="*/ 170 w 286"/>
                <a:gd name="T49" fmla="*/ 283 h 287"/>
                <a:gd name="T50" fmla="*/ 176 w 286"/>
                <a:gd name="T51" fmla="*/ 281 h 287"/>
                <a:gd name="T52" fmla="*/ 184 w 286"/>
                <a:gd name="T53" fmla="*/ 280 h 287"/>
                <a:gd name="T54" fmla="*/ 198 w 286"/>
                <a:gd name="T55" fmla="*/ 276 h 287"/>
                <a:gd name="T56" fmla="*/ 222 w 286"/>
                <a:gd name="T57" fmla="*/ 262 h 287"/>
                <a:gd name="T58" fmla="*/ 227 w 286"/>
                <a:gd name="T59" fmla="*/ 257 h 287"/>
                <a:gd name="T60" fmla="*/ 229 w 286"/>
                <a:gd name="T61" fmla="*/ 255 h 287"/>
                <a:gd name="T62" fmla="*/ 229 w 286"/>
                <a:gd name="T63" fmla="*/ 253 h 287"/>
                <a:gd name="T64" fmla="*/ 230 w 286"/>
                <a:gd name="T65" fmla="*/ 253 h 287"/>
                <a:gd name="T66" fmla="*/ 233 w 286"/>
                <a:gd name="T67" fmla="*/ 253 h 287"/>
                <a:gd name="T68" fmla="*/ 245 w 286"/>
                <a:gd name="T69" fmla="*/ 245 h 287"/>
                <a:gd name="T70" fmla="*/ 253 w 286"/>
                <a:gd name="T71" fmla="*/ 233 h 287"/>
                <a:gd name="T72" fmla="*/ 253 w 286"/>
                <a:gd name="T73" fmla="*/ 231 h 287"/>
                <a:gd name="T74" fmla="*/ 253 w 286"/>
                <a:gd name="T75" fmla="*/ 229 h 287"/>
                <a:gd name="T76" fmla="*/ 254 w 286"/>
                <a:gd name="T77" fmla="*/ 229 h 287"/>
                <a:gd name="T78" fmla="*/ 256 w 286"/>
                <a:gd name="T79" fmla="*/ 227 h 287"/>
                <a:gd name="T80" fmla="*/ 261 w 286"/>
                <a:gd name="T81" fmla="*/ 222 h 287"/>
                <a:gd name="T82" fmla="*/ 276 w 286"/>
                <a:gd name="T83" fmla="*/ 198 h 287"/>
                <a:gd name="T84" fmla="*/ 279 w 286"/>
                <a:gd name="T85" fmla="*/ 184 h 287"/>
                <a:gd name="T86" fmla="*/ 280 w 286"/>
                <a:gd name="T87" fmla="*/ 177 h 287"/>
                <a:gd name="T88" fmla="*/ 283 w 286"/>
                <a:gd name="T89" fmla="*/ 171 h 287"/>
                <a:gd name="T90" fmla="*/ 285 w 286"/>
                <a:gd name="T91" fmla="*/ 156 h 287"/>
                <a:gd name="T92" fmla="*/ 285 w 286"/>
                <a:gd name="T93" fmla="*/ 149 h 287"/>
                <a:gd name="T94" fmla="*/ 285 w 286"/>
                <a:gd name="T95" fmla="*/ 146 h 287"/>
                <a:gd name="T96" fmla="*/ 286 w 286"/>
                <a:gd name="T97" fmla="*/ 143 h 287"/>
                <a:gd name="T98" fmla="*/ 285 w 286"/>
                <a:gd name="T99" fmla="*/ 128 h 287"/>
                <a:gd name="T100" fmla="*/ 283 w 286"/>
                <a:gd name="T101" fmla="*/ 113 h 287"/>
                <a:gd name="T102" fmla="*/ 276 w 286"/>
                <a:gd name="T103" fmla="*/ 87 h 287"/>
                <a:gd name="T104" fmla="*/ 261 w 286"/>
                <a:gd name="T105" fmla="*/ 62 h 287"/>
                <a:gd name="T106" fmla="*/ 245 w 286"/>
                <a:gd name="T107" fmla="*/ 42 h 287"/>
                <a:gd name="T108" fmla="*/ 233 w 286"/>
                <a:gd name="T109" fmla="*/ 31 h 287"/>
                <a:gd name="T110" fmla="*/ 222 w 286"/>
                <a:gd name="T111" fmla="*/ 22 h 287"/>
                <a:gd name="T112" fmla="*/ 198 w 286"/>
                <a:gd name="T113" fmla="*/ 9 h 287"/>
                <a:gd name="T114" fmla="*/ 184 w 286"/>
                <a:gd name="T115" fmla="*/ 4 h 287"/>
                <a:gd name="T116" fmla="*/ 170 w 286"/>
                <a:gd name="T117" fmla="*/ 2 h 287"/>
                <a:gd name="T118" fmla="*/ 156 w 286"/>
                <a:gd name="T119" fmla="*/ 0 h 287"/>
                <a:gd name="T120" fmla="*/ 143 w 286"/>
                <a:gd name="T12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 h="287">
                  <a:moveTo>
                    <a:pt x="143" y="0"/>
                  </a:moveTo>
                  <a:lnTo>
                    <a:pt x="113" y="2"/>
                  </a:lnTo>
                  <a:lnTo>
                    <a:pt x="88" y="9"/>
                  </a:lnTo>
                  <a:lnTo>
                    <a:pt x="63" y="22"/>
                  </a:lnTo>
                  <a:lnTo>
                    <a:pt x="41" y="42"/>
                  </a:lnTo>
                  <a:lnTo>
                    <a:pt x="22" y="62"/>
                  </a:lnTo>
                  <a:lnTo>
                    <a:pt x="9" y="87"/>
                  </a:lnTo>
                  <a:lnTo>
                    <a:pt x="2" y="113"/>
                  </a:lnTo>
                  <a:lnTo>
                    <a:pt x="0" y="143"/>
                  </a:lnTo>
                  <a:lnTo>
                    <a:pt x="0" y="156"/>
                  </a:lnTo>
                  <a:lnTo>
                    <a:pt x="2" y="171"/>
                  </a:lnTo>
                  <a:lnTo>
                    <a:pt x="4" y="184"/>
                  </a:lnTo>
                  <a:lnTo>
                    <a:pt x="9" y="198"/>
                  </a:lnTo>
                  <a:lnTo>
                    <a:pt x="22" y="222"/>
                  </a:lnTo>
                  <a:lnTo>
                    <a:pt x="31" y="233"/>
                  </a:lnTo>
                  <a:lnTo>
                    <a:pt x="41" y="245"/>
                  </a:lnTo>
                  <a:lnTo>
                    <a:pt x="63" y="262"/>
                  </a:lnTo>
                  <a:lnTo>
                    <a:pt x="88" y="276"/>
                  </a:lnTo>
                  <a:lnTo>
                    <a:pt x="113" y="283"/>
                  </a:lnTo>
                  <a:lnTo>
                    <a:pt x="127" y="286"/>
                  </a:lnTo>
                  <a:lnTo>
                    <a:pt x="143" y="287"/>
                  </a:lnTo>
                  <a:lnTo>
                    <a:pt x="145" y="286"/>
                  </a:lnTo>
                  <a:lnTo>
                    <a:pt x="149" y="286"/>
                  </a:lnTo>
                  <a:lnTo>
                    <a:pt x="156" y="286"/>
                  </a:lnTo>
                  <a:lnTo>
                    <a:pt x="170" y="283"/>
                  </a:lnTo>
                  <a:lnTo>
                    <a:pt x="176" y="281"/>
                  </a:lnTo>
                  <a:lnTo>
                    <a:pt x="184" y="280"/>
                  </a:lnTo>
                  <a:lnTo>
                    <a:pt x="198" y="276"/>
                  </a:lnTo>
                  <a:lnTo>
                    <a:pt x="222" y="262"/>
                  </a:lnTo>
                  <a:lnTo>
                    <a:pt x="227" y="257"/>
                  </a:lnTo>
                  <a:lnTo>
                    <a:pt x="229" y="255"/>
                  </a:lnTo>
                  <a:lnTo>
                    <a:pt x="229" y="253"/>
                  </a:lnTo>
                  <a:lnTo>
                    <a:pt x="230" y="253"/>
                  </a:lnTo>
                  <a:lnTo>
                    <a:pt x="233" y="253"/>
                  </a:lnTo>
                  <a:lnTo>
                    <a:pt x="245" y="245"/>
                  </a:lnTo>
                  <a:lnTo>
                    <a:pt x="253" y="233"/>
                  </a:lnTo>
                  <a:lnTo>
                    <a:pt x="253" y="231"/>
                  </a:lnTo>
                  <a:lnTo>
                    <a:pt x="253" y="229"/>
                  </a:lnTo>
                  <a:lnTo>
                    <a:pt x="254" y="229"/>
                  </a:lnTo>
                  <a:lnTo>
                    <a:pt x="256" y="227"/>
                  </a:lnTo>
                  <a:lnTo>
                    <a:pt x="261" y="222"/>
                  </a:lnTo>
                  <a:lnTo>
                    <a:pt x="276" y="198"/>
                  </a:lnTo>
                  <a:lnTo>
                    <a:pt x="279" y="184"/>
                  </a:lnTo>
                  <a:lnTo>
                    <a:pt x="280" y="177"/>
                  </a:lnTo>
                  <a:lnTo>
                    <a:pt x="283" y="171"/>
                  </a:lnTo>
                  <a:lnTo>
                    <a:pt x="285" y="156"/>
                  </a:lnTo>
                  <a:lnTo>
                    <a:pt x="285" y="149"/>
                  </a:lnTo>
                  <a:lnTo>
                    <a:pt x="285" y="146"/>
                  </a:lnTo>
                  <a:lnTo>
                    <a:pt x="286" y="143"/>
                  </a:lnTo>
                  <a:lnTo>
                    <a:pt x="285" y="128"/>
                  </a:lnTo>
                  <a:lnTo>
                    <a:pt x="283" y="113"/>
                  </a:lnTo>
                  <a:lnTo>
                    <a:pt x="276" y="87"/>
                  </a:lnTo>
                  <a:lnTo>
                    <a:pt x="261" y="62"/>
                  </a:lnTo>
                  <a:lnTo>
                    <a:pt x="245" y="42"/>
                  </a:lnTo>
                  <a:lnTo>
                    <a:pt x="233" y="31"/>
                  </a:lnTo>
                  <a:lnTo>
                    <a:pt x="222" y="22"/>
                  </a:lnTo>
                  <a:lnTo>
                    <a:pt x="198" y="9"/>
                  </a:lnTo>
                  <a:lnTo>
                    <a:pt x="184" y="4"/>
                  </a:lnTo>
                  <a:lnTo>
                    <a:pt x="170" y="2"/>
                  </a:lnTo>
                  <a:lnTo>
                    <a:pt x="156" y="0"/>
                  </a:lnTo>
                  <a:lnTo>
                    <a:pt x="143"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5">
              <a:extLst>
                <a:ext uri="{FF2B5EF4-FFF2-40B4-BE49-F238E27FC236}">
                  <a16:creationId xmlns:a16="http://schemas.microsoft.com/office/drawing/2014/main" id="{FB669B47-FC22-4BB9-3D0F-13E3211CA0C6}"/>
                </a:ext>
              </a:extLst>
            </p:cNvPr>
            <p:cNvSpPr>
              <a:spLocks/>
            </p:cNvSpPr>
            <p:nvPr/>
          </p:nvSpPr>
          <p:spPr bwMode="auto">
            <a:xfrm>
              <a:off x="7357481" y="4620622"/>
              <a:ext cx="88897" cy="88897"/>
            </a:xfrm>
            <a:custGeom>
              <a:avLst/>
              <a:gdLst>
                <a:gd name="T0" fmla="*/ 143 w 286"/>
                <a:gd name="T1" fmla="*/ 0 h 287"/>
                <a:gd name="T2" fmla="*/ 113 w 286"/>
                <a:gd name="T3" fmla="*/ 2 h 287"/>
                <a:gd name="T4" fmla="*/ 88 w 286"/>
                <a:gd name="T5" fmla="*/ 9 h 287"/>
                <a:gd name="T6" fmla="*/ 63 w 286"/>
                <a:gd name="T7" fmla="*/ 23 h 287"/>
                <a:gd name="T8" fmla="*/ 42 w 286"/>
                <a:gd name="T9" fmla="*/ 42 h 287"/>
                <a:gd name="T10" fmla="*/ 22 w 286"/>
                <a:gd name="T11" fmla="*/ 62 h 287"/>
                <a:gd name="T12" fmla="*/ 9 w 286"/>
                <a:gd name="T13" fmla="*/ 87 h 287"/>
                <a:gd name="T14" fmla="*/ 2 w 286"/>
                <a:gd name="T15" fmla="*/ 114 h 287"/>
                <a:gd name="T16" fmla="*/ 0 w 286"/>
                <a:gd name="T17" fmla="*/ 143 h 287"/>
                <a:gd name="T18" fmla="*/ 0 w 286"/>
                <a:gd name="T19" fmla="*/ 157 h 287"/>
                <a:gd name="T20" fmla="*/ 2 w 286"/>
                <a:gd name="T21" fmla="*/ 171 h 287"/>
                <a:gd name="T22" fmla="*/ 5 w 286"/>
                <a:gd name="T23" fmla="*/ 184 h 287"/>
                <a:gd name="T24" fmla="*/ 9 w 286"/>
                <a:gd name="T25" fmla="*/ 198 h 287"/>
                <a:gd name="T26" fmla="*/ 22 w 286"/>
                <a:gd name="T27" fmla="*/ 222 h 287"/>
                <a:gd name="T28" fmla="*/ 31 w 286"/>
                <a:gd name="T29" fmla="*/ 233 h 287"/>
                <a:gd name="T30" fmla="*/ 42 w 286"/>
                <a:gd name="T31" fmla="*/ 245 h 287"/>
                <a:gd name="T32" fmla="*/ 63 w 286"/>
                <a:gd name="T33" fmla="*/ 262 h 287"/>
                <a:gd name="T34" fmla="*/ 88 w 286"/>
                <a:gd name="T35" fmla="*/ 276 h 287"/>
                <a:gd name="T36" fmla="*/ 113 w 286"/>
                <a:gd name="T37" fmla="*/ 283 h 287"/>
                <a:gd name="T38" fmla="*/ 128 w 286"/>
                <a:gd name="T39" fmla="*/ 286 h 287"/>
                <a:gd name="T40" fmla="*/ 143 w 286"/>
                <a:gd name="T41" fmla="*/ 287 h 287"/>
                <a:gd name="T42" fmla="*/ 146 w 286"/>
                <a:gd name="T43" fmla="*/ 286 h 287"/>
                <a:gd name="T44" fmla="*/ 149 w 286"/>
                <a:gd name="T45" fmla="*/ 286 h 287"/>
                <a:gd name="T46" fmla="*/ 156 w 286"/>
                <a:gd name="T47" fmla="*/ 286 h 287"/>
                <a:gd name="T48" fmla="*/ 171 w 286"/>
                <a:gd name="T49" fmla="*/ 283 h 287"/>
                <a:gd name="T50" fmla="*/ 177 w 286"/>
                <a:gd name="T51" fmla="*/ 281 h 287"/>
                <a:gd name="T52" fmla="*/ 184 w 286"/>
                <a:gd name="T53" fmla="*/ 280 h 287"/>
                <a:gd name="T54" fmla="*/ 198 w 286"/>
                <a:gd name="T55" fmla="*/ 276 h 287"/>
                <a:gd name="T56" fmla="*/ 222 w 286"/>
                <a:gd name="T57" fmla="*/ 262 h 287"/>
                <a:gd name="T58" fmla="*/ 227 w 286"/>
                <a:gd name="T59" fmla="*/ 257 h 287"/>
                <a:gd name="T60" fmla="*/ 229 w 286"/>
                <a:gd name="T61" fmla="*/ 255 h 287"/>
                <a:gd name="T62" fmla="*/ 229 w 286"/>
                <a:gd name="T63" fmla="*/ 254 h 287"/>
                <a:gd name="T64" fmla="*/ 230 w 286"/>
                <a:gd name="T65" fmla="*/ 254 h 287"/>
                <a:gd name="T66" fmla="*/ 233 w 286"/>
                <a:gd name="T67" fmla="*/ 254 h 287"/>
                <a:gd name="T68" fmla="*/ 245 w 286"/>
                <a:gd name="T69" fmla="*/ 245 h 287"/>
                <a:gd name="T70" fmla="*/ 253 w 286"/>
                <a:gd name="T71" fmla="*/ 233 h 287"/>
                <a:gd name="T72" fmla="*/ 253 w 286"/>
                <a:gd name="T73" fmla="*/ 231 h 287"/>
                <a:gd name="T74" fmla="*/ 253 w 286"/>
                <a:gd name="T75" fmla="*/ 230 h 287"/>
                <a:gd name="T76" fmla="*/ 254 w 286"/>
                <a:gd name="T77" fmla="*/ 230 h 287"/>
                <a:gd name="T78" fmla="*/ 257 w 286"/>
                <a:gd name="T79" fmla="*/ 227 h 287"/>
                <a:gd name="T80" fmla="*/ 261 w 286"/>
                <a:gd name="T81" fmla="*/ 222 h 287"/>
                <a:gd name="T82" fmla="*/ 276 w 286"/>
                <a:gd name="T83" fmla="*/ 198 h 287"/>
                <a:gd name="T84" fmla="*/ 279 w 286"/>
                <a:gd name="T85" fmla="*/ 184 h 287"/>
                <a:gd name="T86" fmla="*/ 280 w 286"/>
                <a:gd name="T87" fmla="*/ 177 h 287"/>
                <a:gd name="T88" fmla="*/ 283 w 286"/>
                <a:gd name="T89" fmla="*/ 171 h 287"/>
                <a:gd name="T90" fmla="*/ 285 w 286"/>
                <a:gd name="T91" fmla="*/ 157 h 287"/>
                <a:gd name="T92" fmla="*/ 285 w 286"/>
                <a:gd name="T93" fmla="*/ 149 h 287"/>
                <a:gd name="T94" fmla="*/ 285 w 286"/>
                <a:gd name="T95" fmla="*/ 146 h 287"/>
                <a:gd name="T96" fmla="*/ 286 w 286"/>
                <a:gd name="T97" fmla="*/ 143 h 287"/>
                <a:gd name="T98" fmla="*/ 285 w 286"/>
                <a:gd name="T99" fmla="*/ 128 h 287"/>
                <a:gd name="T100" fmla="*/ 283 w 286"/>
                <a:gd name="T101" fmla="*/ 114 h 287"/>
                <a:gd name="T102" fmla="*/ 276 w 286"/>
                <a:gd name="T103" fmla="*/ 87 h 287"/>
                <a:gd name="T104" fmla="*/ 261 w 286"/>
                <a:gd name="T105" fmla="*/ 62 h 287"/>
                <a:gd name="T106" fmla="*/ 245 w 286"/>
                <a:gd name="T107" fmla="*/ 42 h 287"/>
                <a:gd name="T108" fmla="*/ 233 w 286"/>
                <a:gd name="T109" fmla="*/ 31 h 287"/>
                <a:gd name="T110" fmla="*/ 222 w 286"/>
                <a:gd name="T111" fmla="*/ 23 h 287"/>
                <a:gd name="T112" fmla="*/ 198 w 286"/>
                <a:gd name="T113" fmla="*/ 9 h 287"/>
                <a:gd name="T114" fmla="*/ 184 w 286"/>
                <a:gd name="T115" fmla="*/ 5 h 287"/>
                <a:gd name="T116" fmla="*/ 171 w 286"/>
                <a:gd name="T117" fmla="*/ 2 h 287"/>
                <a:gd name="T118" fmla="*/ 156 w 286"/>
                <a:gd name="T119" fmla="*/ 0 h 287"/>
                <a:gd name="T120" fmla="*/ 143 w 286"/>
                <a:gd name="T12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 h="287">
                  <a:moveTo>
                    <a:pt x="143" y="0"/>
                  </a:moveTo>
                  <a:lnTo>
                    <a:pt x="113" y="2"/>
                  </a:lnTo>
                  <a:lnTo>
                    <a:pt x="88" y="9"/>
                  </a:lnTo>
                  <a:lnTo>
                    <a:pt x="63" y="23"/>
                  </a:lnTo>
                  <a:lnTo>
                    <a:pt x="42" y="42"/>
                  </a:lnTo>
                  <a:lnTo>
                    <a:pt x="22" y="62"/>
                  </a:lnTo>
                  <a:lnTo>
                    <a:pt x="9" y="87"/>
                  </a:lnTo>
                  <a:lnTo>
                    <a:pt x="2" y="114"/>
                  </a:lnTo>
                  <a:lnTo>
                    <a:pt x="0" y="143"/>
                  </a:lnTo>
                  <a:lnTo>
                    <a:pt x="0" y="157"/>
                  </a:lnTo>
                  <a:lnTo>
                    <a:pt x="2" y="171"/>
                  </a:lnTo>
                  <a:lnTo>
                    <a:pt x="5" y="184"/>
                  </a:lnTo>
                  <a:lnTo>
                    <a:pt x="9" y="198"/>
                  </a:lnTo>
                  <a:lnTo>
                    <a:pt x="22" y="222"/>
                  </a:lnTo>
                  <a:lnTo>
                    <a:pt x="31" y="233"/>
                  </a:lnTo>
                  <a:lnTo>
                    <a:pt x="42" y="245"/>
                  </a:lnTo>
                  <a:lnTo>
                    <a:pt x="63" y="262"/>
                  </a:lnTo>
                  <a:lnTo>
                    <a:pt x="88" y="276"/>
                  </a:lnTo>
                  <a:lnTo>
                    <a:pt x="113" y="283"/>
                  </a:lnTo>
                  <a:lnTo>
                    <a:pt x="128" y="286"/>
                  </a:lnTo>
                  <a:lnTo>
                    <a:pt x="143" y="287"/>
                  </a:lnTo>
                  <a:lnTo>
                    <a:pt x="146" y="286"/>
                  </a:lnTo>
                  <a:lnTo>
                    <a:pt x="149" y="286"/>
                  </a:lnTo>
                  <a:lnTo>
                    <a:pt x="156" y="286"/>
                  </a:lnTo>
                  <a:lnTo>
                    <a:pt x="171" y="283"/>
                  </a:lnTo>
                  <a:lnTo>
                    <a:pt x="177" y="281"/>
                  </a:lnTo>
                  <a:lnTo>
                    <a:pt x="184" y="280"/>
                  </a:lnTo>
                  <a:lnTo>
                    <a:pt x="198" y="276"/>
                  </a:lnTo>
                  <a:lnTo>
                    <a:pt x="222" y="262"/>
                  </a:lnTo>
                  <a:lnTo>
                    <a:pt x="227" y="257"/>
                  </a:lnTo>
                  <a:lnTo>
                    <a:pt x="229" y="255"/>
                  </a:lnTo>
                  <a:lnTo>
                    <a:pt x="229" y="254"/>
                  </a:lnTo>
                  <a:lnTo>
                    <a:pt x="230" y="254"/>
                  </a:lnTo>
                  <a:lnTo>
                    <a:pt x="233" y="254"/>
                  </a:lnTo>
                  <a:lnTo>
                    <a:pt x="245" y="245"/>
                  </a:lnTo>
                  <a:lnTo>
                    <a:pt x="253" y="233"/>
                  </a:lnTo>
                  <a:lnTo>
                    <a:pt x="253" y="231"/>
                  </a:lnTo>
                  <a:lnTo>
                    <a:pt x="253" y="230"/>
                  </a:lnTo>
                  <a:lnTo>
                    <a:pt x="254" y="230"/>
                  </a:lnTo>
                  <a:lnTo>
                    <a:pt x="257" y="227"/>
                  </a:lnTo>
                  <a:lnTo>
                    <a:pt x="261" y="222"/>
                  </a:lnTo>
                  <a:lnTo>
                    <a:pt x="276" y="198"/>
                  </a:lnTo>
                  <a:lnTo>
                    <a:pt x="279" y="184"/>
                  </a:lnTo>
                  <a:lnTo>
                    <a:pt x="280" y="177"/>
                  </a:lnTo>
                  <a:lnTo>
                    <a:pt x="283" y="171"/>
                  </a:lnTo>
                  <a:lnTo>
                    <a:pt x="285" y="157"/>
                  </a:lnTo>
                  <a:lnTo>
                    <a:pt x="285" y="149"/>
                  </a:lnTo>
                  <a:lnTo>
                    <a:pt x="285" y="146"/>
                  </a:lnTo>
                  <a:lnTo>
                    <a:pt x="286" y="143"/>
                  </a:lnTo>
                  <a:lnTo>
                    <a:pt x="285" y="128"/>
                  </a:lnTo>
                  <a:lnTo>
                    <a:pt x="283" y="114"/>
                  </a:lnTo>
                  <a:lnTo>
                    <a:pt x="276" y="87"/>
                  </a:lnTo>
                  <a:lnTo>
                    <a:pt x="261" y="62"/>
                  </a:lnTo>
                  <a:lnTo>
                    <a:pt x="245" y="42"/>
                  </a:lnTo>
                  <a:lnTo>
                    <a:pt x="233" y="31"/>
                  </a:lnTo>
                  <a:lnTo>
                    <a:pt x="222" y="23"/>
                  </a:lnTo>
                  <a:lnTo>
                    <a:pt x="198" y="9"/>
                  </a:lnTo>
                  <a:lnTo>
                    <a:pt x="184" y="5"/>
                  </a:lnTo>
                  <a:lnTo>
                    <a:pt x="171" y="2"/>
                  </a:lnTo>
                  <a:lnTo>
                    <a:pt x="156" y="0"/>
                  </a:lnTo>
                  <a:lnTo>
                    <a:pt x="143"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ZoneTexte 28">
              <a:extLst>
                <a:ext uri="{FF2B5EF4-FFF2-40B4-BE49-F238E27FC236}">
                  <a16:creationId xmlns:a16="http://schemas.microsoft.com/office/drawing/2014/main" id="{0296DE28-CED4-FAF2-B3C7-51F862F5FC3B}"/>
                </a:ext>
              </a:extLst>
            </p:cNvPr>
            <p:cNvSpPr txBox="1"/>
            <p:nvPr/>
          </p:nvSpPr>
          <p:spPr>
            <a:xfrm>
              <a:off x="6648896" y="5143794"/>
              <a:ext cx="28886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0</a:t>
              </a:r>
            </a:p>
          </p:txBody>
        </p:sp>
        <p:sp>
          <p:nvSpPr>
            <p:cNvPr id="30" name="ZoneTexte 29">
              <a:extLst>
                <a:ext uri="{FF2B5EF4-FFF2-40B4-BE49-F238E27FC236}">
                  <a16:creationId xmlns:a16="http://schemas.microsoft.com/office/drawing/2014/main" id="{C77A5D29-BBD1-DD38-0DBC-B8A9C79F44B8}"/>
                </a:ext>
              </a:extLst>
            </p:cNvPr>
            <p:cNvSpPr txBox="1"/>
            <p:nvPr/>
          </p:nvSpPr>
          <p:spPr>
            <a:xfrm>
              <a:off x="5894749" y="5143794"/>
              <a:ext cx="35137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-5</a:t>
              </a:r>
            </a:p>
          </p:txBody>
        </p:sp>
        <p:sp>
          <p:nvSpPr>
            <p:cNvPr id="31" name="ZoneTexte 30">
              <a:extLst>
                <a:ext uri="{FF2B5EF4-FFF2-40B4-BE49-F238E27FC236}">
                  <a16:creationId xmlns:a16="http://schemas.microsoft.com/office/drawing/2014/main" id="{CD8041BB-D7E5-F701-077B-F61243DDF2D8}"/>
                </a:ext>
              </a:extLst>
            </p:cNvPr>
            <p:cNvSpPr txBox="1"/>
            <p:nvPr/>
          </p:nvSpPr>
          <p:spPr>
            <a:xfrm>
              <a:off x="5119763" y="5143794"/>
              <a:ext cx="45557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-10</a:t>
              </a:r>
            </a:p>
          </p:txBody>
        </p:sp>
        <p:sp>
          <p:nvSpPr>
            <p:cNvPr id="33" name="ZoneTexte 32">
              <a:extLst>
                <a:ext uri="{FF2B5EF4-FFF2-40B4-BE49-F238E27FC236}">
                  <a16:creationId xmlns:a16="http://schemas.microsoft.com/office/drawing/2014/main" id="{2059F25A-F18F-4DA8-5EF5-A924D8659D19}"/>
                </a:ext>
              </a:extLst>
            </p:cNvPr>
            <p:cNvSpPr txBox="1"/>
            <p:nvPr/>
          </p:nvSpPr>
          <p:spPr>
            <a:xfrm>
              <a:off x="4396874" y="5143794"/>
              <a:ext cx="45557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-15</a:t>
              </a:r>
            </a:p>
          </p:txBody>
        </p:sp>
        <p:sp>
          <p:nvSpPr>
            <p:cNvPr id="34" name="ZoneTexte 33">
              <a:extLst>
                <a:ext uri="{FF2B5EF4-FFF2-40B4-BE49-F238E27FC236}">
                  <a16:creationId xmlns:a16="http://schemas.microsoft.com/office/drawing/2014/main" id="{A660FF71-066C-8166-5DB8-BA460D8866B7}"/>
                </a:ext>
              </a:extLst>
            </p:cNvPr>
            <p:cNvSpPr txBox="1"/>
            <p:nvPr/>
          </p:nvSpPr>
          <p:spPr>
            <a:xfrm>
              <a:off x="7371785" y="5143794"/>
              <a:ext cx="28886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5</a:t>
              </a:r>
            </a:p>
          </p:txBody>
        </p:sp>
        <p:sp>
          <p:nvSpPr>
            <p:cNvPr id="35" name="ZoneTexte 34">
              <a:extLst>
                <a:ext uri="{FF2B5EF4-FFF2-40B4-BE49-F238E27FC236}">
                  <a16:creationId xmlns:a16="http://schemas.microsoft.com/office/drawing/2014/main" id="{ACF50486-4BB6-E7E9-2677-4C72AF7DE6FD}"/>
                </a:ext>
              </a:extLst>
            </p:cNvPr>
            <p:cNvSpPr txBox="1"/>
            <p:nvPr/>
          </p:nvSpPr>
          <p:spPr>
            <a:xfrm>
              <a:off x="8042577" y="5143794"/>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10</a:t>
              </a:r>
            </a:p>
          </p:txBody>
        </p:sp>
        <p:sp>
          <p:nvSpPr>
            <p:cNvPr id="36" name="ZoneTexte 35">
              <a:extLst>
                <a:ext uri="{FF2B5EF4-FFF2-40B4-BE49-F238E27FC236}">
                  <a16:creationId xmlns:a16="http://schemas.microsoft.com/office/drawing/2014/main" id="{015CDC3E-3570-9B8A-694E-913790045BA5}"/>
                </a:ext>
              </a:extLst>
            </p:cNvPr>
            <p:cNvSpPr txBox="1"/>
            <p:nvPr/>
          </p:nvSpPr>
          <p:spPr>
            <a:xfrm>
              <a:off x="8765468" y="5143794"/>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alibri"/>
                  <a:ea typeface="+mn-ea"/>
                  <a:cs typeface="+mn-cs"/>
                </a:rPr>
                <a:t>15</a:t>
              </a:r>
            </a:p>
          </p:txBody>
        </p:sp>
        <p:sp>
          <p:nvSpPr>
            <p:cNvPr id="38" name="ZoneTexte 37">
              <a:extLst>
                <a:ext uri="{FF2B5EF4-FFF2-40B4-BE49-F238E27FC236}">
                  <a16:creationId xmlns:a16="http://schemas.microsoft.com/office/drawing/2014/main" id="{F2D654CF-C458-33B2-5B0A-5021F7DAA20F}"/>
                </a:ext>
              </a:extLst>
            </p:cNvPr>
            <p:cNvSpPr txBox="1"/>
            <p:nvPr/>
          </p:nvSpPr>
          <p:spPr>
            <a:xfrm>
              <a:off x="3948628" y="2610832"/>
              <a:ext cx="101341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89.2%</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(240/269)</a:t>
              </a:r>
            </a:p>
          </p:txBody>
        </p:sp>
        <p:sp>
          <p:nvSpPr>
            <p:cNvPr id="39" name="ZoneTexte 38">
              <a:extLst>
                <a:ext uri="{FF2B5EF4-FFF2-40B4-BE49-F238E27FC236}">
                  <a16:creationId xmlns:a16="http://schemas.microsoft.com/office/drawing/2014/main" id="{4C66DFFF-955F-3A68-DB08-E32CE78D8221}"/>
                </a:ext>
              </a:extLst>
            </p:cNvPr>
            <p:cNvSpPr txBox="1"/>
            <p:nvPr/>
          </p:nvSpPr>
          <p:spPr>
            <a:xfrm>
              <a:off x="3948628" y="3134353"/>
              <a:ext cx="101341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89.9%</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(223/248)</a:t>
              </a:r>
            </a:p>
          </p:txBody>
        </p:sp>
        <p:sp>
          <p:nvSpPr>
            <p:cNvPr id="40" name="ZoneTexte 39">
              <a:extLst>
                <a:ext uri="{FF2B5EF4-FFF2-40B4-BE49-F238E27FC236}">
                  <a16:creationId xmlns:a16="http://schemas.microsoft.com/office/drawing/2014/main" id="{1BE3E444-CC11-9EFB-F85B-52C9E6689EAF}"/>
                </a:ext>
              </a:extLst>
            </p:cNvPr>
            <p:cNvSpPr txBox="1"/>
            <p:nvPr/>
          </p:nvSpPr>
          <p:spPr>
            <a:xfrm>
              <a:off x="3948628" y="3760997"/>
              <a:ext cx="101341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89.0%</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(194/218)</a:t>
              </a:r>
            </a:p>
          </p:txBody>
        </p:sp>
        <p:sp>
          <p:nvSpPr>
            <p:cNvPr id="41" name="ZoneTexte 40">
              <a:extLst>
                <a:ext uri="{FF2B5EF4-FFF2-40B4-BE49-F238E27FC236}">
                  <a16:creationId xmlns:a16="http://schemas.microsoft.com/office/drawing/2014/main" id="{BA178E5B-8E8D-1453-DD77-E191D9D42E0B}"/>
                </a:ext>
              </a:extLst>
            </p:cNvPr>
            <p:cNvSpPr txBox="1"/>
            <p:nvPr/>
          </p:nvSpPr>
          <p:spPr>
            <a:xfrm>
              <a:off x="4052823" y="4433199"/>
              <a:ext cx="80502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90.2%</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(46/51)</a:t>
              </a:r>
            </a:p>
          </p:txBody>
        </p:sp>
        <p:sp>
          <p:nvSpPr>
            <p:cNvPr id="42" name="ZoneTexte 41">
              <a:extLst>
                <a:ext uri="{FF2B5EF4-FFF2-40B4-BE49-F238E27FC236}">
                  <a16:creationId xmlns:a16="http://schemas.microsoft.com/office/drawing/2014/main" id="{0E821BDC-9629-C98A-04BA-30498E19FC10}"/>
                </a:ext>
              </a:extLst>
            </p:cNvPr>
            <p:cNvSpPr txBox="1"/>
            <p:nvPr/>
          </p:nvSpPr>
          <p:spPr>
            <a:xfrm>
              <a:off x="8672422" y="2610832"/>
              <a:ext cx="103906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+1.9</a:t>
              </a:r>
              <a:br>
                <a:rPr kumimoji="0" lang="fr-FR" sz="1600" b="0"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(-3.1 ; 6.9)</a:t>
              </a:r>
            </a:p>
          </p:txBody>
        </p:sp>
        <p:sp>
          <p:nvSpPr>
            <p:cNvPr id="43" name="ZoneTexte 42">
              <a:extLst>
                <a:ext uri="{FF2B5EF4-FFF2-40B4-BE49-F238E27FC236}">
                  <a16:creationId xmlns:a16="http://schemas.microsoft.com/office/drawing/2014/main" id="{E4D015DB-5E3F-2666-A6E3-E3C34D11A52E}"/>
                </a:ext>
              </a:extLst>
            </p:cNvPr>
            <p:cNvSpPr txBox="1"/>
            <p:nvPr/>
          </p:nvSpPr>
          <p:spPr>
            <a:xfrm>
              <a:off x="8672422" y="3134353"/>
              <a:ext cx="103906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+4.0</a:t>
              </a:r>
              <a:br>
                <a:rPr kumimoji="0" lang="fr-FR" sz="1600" b="0"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(-0.8 ; 8.8)</a:t>
              </a:r>
            </a:p>
          </p:txBody>
        </p:sp>
        <p:sp>
          <p:nvSpPr>
            <p:cNvPr id="44" name="ZoneTexte 43">
              <a:extLst>
                <a:ext uri="{FF2B5EF4-FFF2-40B4-BE49-F238E27FC236}">
                  <a16:creationId xmlns:a16="http://schemas.microsoft.com/office/drawing/2014/main" id="{405DB5FE-BD13-58DE-EE65-F3B1F4E1264D}"/>
                </a:ext>
              </a:extLst>
            </p:cNvPr>
            <p:cNvSpPr txBox="1"/>
            <p:nvPr/>
          </p:nvSpPr>
          <p:spPr>
            <a:xfrm>
              <a:off x="8672422" y="3760997"/>
              <a:ext cx="103906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+1.1</a:t>
              </a:r>
              <a:br>
                <a:rPr kumimoji="0" lang="fr-FR" sz="1600" b="0"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(-4.8 ; 6.9)</a:t>
              </a:r>
            </a:p>
          </p:txBody>
        </p:sp>
        <p:sp>
          <p:nvSpPr>
            <p:cNvPr id="45" name="ZoneTexte 44">
              <a:extLst>
                <a:ext uri="{FF2B5EF4-FFF2-40B4-BE49-F238E27FC236}">
                  <a16:creationId xmlns:a16="http://schemas.microsoft.com/office/drawing/2014/main" id="{95392F26-F5E3-EF5F-B676-91BA6C05E369}"/>
                </a:ext>
              </a:extLst>
            </p:cNvPr>
            <p:cNvSpPr txBox="1"/>
            <p:nvPr/>
          </p:nvSpPr>
          <p:spPr>
            <a:xfrm>
              <a:off x="8594677" y="4433199"/>
              <a:ext cx="11945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+4.2</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(-5.3 ; 13,.8)</a:t>
              </a:r>
            </a:p>
          </p:txBody>
        </p:sp>
        <p:sp>
          <p:nvSpPr>
            <p:cNvPr id="46" name="ZoneTexte 45">
              <a:extLst>
                <a:ext uri="{FF2B5EF4-FFF2-40B4-BE49-F238E27FC236}">
                  <a16:creationId xmlns:a16="http://schemas.microsoft.com/office/drawing/2014/main" id="{05B89137-9D6A-B32E-8996-42241721F9B9}"/>
                </a:ext>
              </a:extLst>
            </p:cNvPr>
            <p:cNvSpPr txBox="1"/>
            <p:nvPr/>
          </p:nvSpPr>
          <p:spPr>
            <a:xfrm>
              <a:off x="8302900" y="1998962"/>
              <a:ext cx="17781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Relative difference</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(95% CI)</a:t>
              </a:r>
            </a:p>
          </p:txBody>
        </p:sp>
        <p:sp>
          <p:nvSpPr>
            <p:cNvPr id="47" name="ZoneTexte 46">
              <a:extLst>
                <a:ext uri="{FF2B5EF4-FFF2-40B4-BE49-F238E27FC236}">
                  <a16:creationId xmlns:a16="http://schemas.microsoft.com/office/drawing/2014/main" id="{99B3A82E-F4C8-DC72-C934-F66DDB28CACC}"/>
                </a:ext>
              </a:extLst>
            </p:cNvPr>
            <p:cNvSpPr txBox="1"/>
            <p:nvPr/>
          </p:nvSpPr>
          <p:spPr>
            <a:xfrm>
              <a:off x="4640254" y="2288334"/>
              <a:ext cx="80188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a:ea typeface="+mn-ea"/>
                  <a:cs typeface="+mn-cs"/>
                </a:rPr>
                <a:t>Inferior</a:t>
              </a:r>
            </a:p>
          </p:txBody>
        </p:sp>
        <p:sp>
          <p:nvSpPr>
            <p:cNvPr id="48" name="ZoneTexte 47">
              <a:extLst>
                <a:ext uri="{FF2B5EF4-FFF2-40B4-BE49-F238E27FC236}">
                  <a16:creationId xmlns:a16="http://schemas.microsoft.com/office/drawing/2014/main" id="{8E1776AA-C1EA-3761-C8C0-54233A1A0798}"/>
                </a:ext>
              </a:extLst>
            </p:cNvPr>
            <p:cNvSpPr txBox="1"/>
            <p:nvPr/>
          </p:nvSpPr>
          <p:spPr>
            <a:xfrm>
              <a:off x="2774188" y="3134353"/>
              <a:ext cx="101341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93.9%</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(229/244)</a:t>
              </a:r>
            </a:p>
          </p:txBody>
        </p:sp>
        <p:sp>
          <p:nvSpPr>
            <p:cNvPr id="49" name="ZoneTexte 48">
              <a:extLst>
                <a:ext uri="{FF2B5EF4-FFF2-40B4-BE49-F238E27FC236}">
                  <a16:creationId xmlns:a16="http://schemas.microsoft.com/office/drawing/2014/main" id="{E53C4C8C-9825-D4D9-6380-8CB1F4B267AB}"/>
                </a:ext>
              </a:extLst>
            </p:cNvPr>
            <p:cNvSpPr txBox="1"/>
            <p:nvPr/>
          </p:nvSpPr>
          <p:spPr>
            <a:xfrm>
              <a:off x="2774188" y="3760997"/>
              <a:ext cx="101341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90.0%</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(180/200)</a:t>
              </a:r>
            </a:p>
          </p:txBody>
        </p:sp>
        <p:sp>
          <p:nvSpPr>
            <p:cNvPr id="50" name="ZoneTexte 49">
              <a:extLst>
                <a:ext uri="{FF2B5EF4-FFF2-40B4-BE49-F238E27FC236}">
                  <a16:creationId xmlns:a16="http://schemas.microsoft.com/office/drawing/2014/main" id="{A78F56CE-D829-2128-99E6-5A00B203C52B}"/>
                </a:ext>
              </a:extLst>
            </p:cNvPr>
            <p:cNvSpPr txBox="1"/>
            <p:nvPr/>
          </p:nvSpPr>
          <p:spPr>
            <a:xfrm>
              <a:off x="2878383" y="4433199"/>
              <a:ext cx="80502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94.1%</a:t>
              </a:r>
              <a:br>
                <a:rPr kumimoji="0" lang="fr-FR" sz="1600" b="1"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(64/68)</a:t>
              </a:r>
            </a:p>
          </p:txBody>
        </p:sp>
        <p:sp>
          <p:nvSpPr>
            <p:cNvPr id="51" name="ZoneTexte 50">
              <a:extLst>
                <a:ext uri="{FF2B5EF4-FFF2-40B4-BE49-F238E27FC236}">
                  <a16:creationId xmlns:a16="http://schemas.microsoft.com/office/drawing/2014/main" id="{590FE034-E918-0D11-C95A-2A1A9B0BAEE3}"/>
                </a:ext>
              </a:extLst>
            </p:cNvPr>
            <p:cNvSpPr txBox="1"/>
            <p:nvPr/>
          </p:nvSpPr>
          <p:spPr>
            <a:xfrm>
              <a:off x="366288" y="2610832"/>
              <a:ext cx="21491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Primary analysis </a:t>
              </a:r>
              <a:r>
                <a:rPr kumimoji="0" lang="en-US" sz="1600" b="0" i="0" u="none" strike="noStrike" kern="1200" cap="none" spc="0" normalizeH="0" baseline="0" noProof="0" dirty="0">
                  <a:ln>
                    <a:noFill/>
                  </a:ln>
                  <a:solidFill>
                    <a:prstClr val="black"/>
                  </a:solidFill>
                  <a:effectLst/>
                  <a:uLnTx/>
                  <a:uFillTx/>
                  <a:latin typeface="Calibri"/>
                  <a:ea typeface="+mn-ea"/>
                  <a:cs typeface="+mn-cs"/>
                </a:rPr>
                <a:t>(ITT-e)</a:t>
              </a:r>
            </a:p>
          </p:txBody>
        </p:sp>
        <p:sp>
          <p:nvSpPr>
            <p:cNvPr id="52" name="ZoneTexte 51">
              <a:extLst>
                <a:ext uri="{FF2B5EF4-FFF2-40B4-BE49-F238E27FC236}">
                  <a16:creationId xmlns:a16="http://schemas.microsoft.com/office/drawing/2014/main" id="{43C02D41-4402-91A8-02F7-4E9EBB15DEF3}"/>
                </a:ext>
              </a:extLst>
            </p:cNvPr>
            <p:cNvSpPr txBox="1"/>
            <p:nvPr/>
          </p:nvSpPr>
          <p:spPr>
            <a:xfrm>
              <a:off x="366288" y="3134353"/>
              <a:ext cx="2024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 protocol analysis</a:t>
              </a:r>
            </a:p>
          </p:txBody>
        </p:sp>
        <p:sp>
          <p:nvSpPr>
            <p:cNvPr id="53" name="ZoneTexte 52">
              <a:extLst>
                <a:ext uri="{FF2B5EF4-FFF2-40B4-BE49-F238E27FC236}">
                  <a16:creationId xmlns:a16="http://schemas.microsoft.com/office/drawing/2014/main" id="{2F67FE27-ED4F-55BB-A140-2363A4676CAC}"/>
                </a:ext>
              </a:extLst>
            </p:cNvPr>
            <p:cNvSpPr txBox="1"/>
            <p:nvPr/>
          </p:nvSpPr>
          <p:spPr>
            <a:xfrm>
              <a:off x="366288" y="3896218"/>
              <a:ext cx="21142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BMI &lt;30</a:t>
              </a:r>
            </a:p>
          </p:txBody>
        </p:sp>
        <p:sp>
          <p:nvSpPr>
            <p:cNvPr id="54" name="ZoneTexte 53">
              <a:extLst>
                <a:ext uri="{FF2B5EF4-FFF2-40B4-BE49-F238E27FC236}">
                  <a16:creationId xmlns:a16="http://schemas.microsoft.com/office/drawing/2014/main" id="{47AD993B-109D-6970-A52D-74C637670B4E}"/>
                </a:ext>
              </a:extLst>
            </p:cNvPr>
            <p:cNvSpPr txBox="1"/>
            <p:nvPr/>
          </p:nvSpPr>
          <p:spPr>
            <a:xfrm>
              <a:off x="366288" y="4568420"/>
              <a:ext cx="21426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BMI </a:t>
              </a:r>
              <a:r>
                <a:rPr kumimoji="0" lang="en-US" sz="1600" b="1" i="0" u="sng" strike="noStrike" kern="1200" cap="none" spc="0" normalizeH="0" baseline="0" noProof="0" dirty="0">
                  <a:ln>
                    <a:noFill/>
                  </a:ln>
                  <a:solidFill>
                    <a:prstClr val="black"/>
                  </a:solidFill>
                  <a:effectLst/>
                  <a:uLnTx/>
                  <a:uFillTx/>
                  <a:latin typeface="Calibri"/>
                  <a:ea typeface="+mn-ea"/>
                  <a:cs typeface="+mn-cs"/>
                </a:rPr>
                <a:t>&gt;</a:t>
              </a:r>
              <a:r>
                <a:rPr kumimoji="0" lang="en-US" sz="1600" b="1" i="0" u="none" strike="noStrike" kern="1200" cap="none" spc="0" normalizeH="0" baseline="0" noProof="0" dirty="0">
                  <a:ln>
                    <a:noFill/>
                  </a:ln>
                  <a:solidFill>
                    <a:prstClr val="black"/>
                  </a:solidFill>
                  <a:effectLst/>
                  <a:uLnTx/>
                  <a:uFillTx/>
                  <a:latin typeface="Calibri"/>
                  <a:ea typeface="+mn-ea"/>
                  <a:cs typeface="+mn-cs"/>
                </a:rPr>
                <a:t>30</a:t>
              </a:r>
            </a:p>
          </p:txBody>
        </p:sp>
        <p:cxnSp>
          <p:nvCxnSpPr>
            <p:cNvPr id="57" name="Connecteur droit avec flèche 56">
              <a:extLst>
                <a:ext uri="{FF2B5EF4-FFF2-40B4-BE49-F238E27FC236}">
                  <a16:creationId xmlns:a16="http://schemas.microsoft.com/office/drawing/2014/main" id="{1F4479C4-F620-16CF-7DB9-0EF0E1CE1880}"/>
                </a:ext>
              </a:extLst>
            </p:cNvPr>
            <p:cNvCxnSpPr>
              <a:cxnSpLocks/>
            </p:cNvCxnSpPr>
            <p:nvPr/>
          </p:nvCxnSpPr>
          <p:spPr>
            <a:xfrm flipH="1">
              <a:off x="5026225" y="2306355"/>
              <a:ext cx="297075"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ZoneTexte 58">
              <a:extLst>
                <a:ext uri="{FF2B5EF4-FFF2-40B4-BE49-F238E27FC236}">
                  <a16:creationId xmlns:a16="http://schemas.microsoft.com/office/drawing/2014/main" id="{E5200F13-56EB-A3F9-BA3E-6EAE2A7A96F3}"/>
                </a:ext>
              </a:extLst>
            </p:cNvPr>
            <p:cNvSpPr txBox="1"/>
            <p:nvPr/>
          </p:nvSpPr>
          <p:spPr>
            <a:xfrm>
              <a:off x="5402902" y="2288334"/>
              <a:ext cx="120905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a:ea typeface="+mn-ea"/>
                  <a:cs typeface="+mn-cs"/>
                </a:rPr>
                <a:t>Non-inferior</a:t>
              </a:r>
            </a:p>
          </p:txBody>
        </p:sp>
        <p:cxnSp>
          <p:nvCxnSpPr>
            <p:cNvPr id="60" name="Connecteur droit avec flèche 59">
              <a:extLst>
                <a:ext uri="{FF2B5EF4-FFF2-40B4-BE49-F238E27FC236}">
                  <a16:creationId xmlns:a16="http://schemas.microsoft.com/office/drawing/2014/main" id="{F0F34889-45E4-F072-A74D-06CDBE20A811}"/>
                </a:ext>
              </a:extLst>
            </p:cNvPr>
            <p:cNvCxnSpPr>
              <a:cxnSpLocks/>
            </p:cNvCxnSpPr>
            <p:nvPr/>
          </p:nvCxnSpPr>
          <p:spPr>
            <a:xfrm>
              <a:off x="5402902" y="2306355"/>
              <a:ext cx="1284538" cy="0"/>
            </a:xfrm>
            <a:prstGeom prst="straightConnector1">
              <a:avLst/>
            </a:prstGeom>
            <a:ln>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1" name="ZoneTexte 60">
              <a:extLst>
                <a:ext uri="{FF2B5EF4-FFF2-40B4-BE49-F238E27FC236}">
                  <a16:creationId xmlns:a16="http://schemas.microsoft.com/office/drawing/2014/main" id="{F0960EEC-8A1D-2199-3775-E5684B27A185}"/>
                </a:ext>
              </a:extLst>
            </p:cNvPr>
            <p:cNvSpPr txBox="1"/>
            <p:nvPr/>
          </p:nvSpPr>
          <p:spPr>
            <a:xfrm>
              <a:off x="6908214" y="2288334"/>
              <a:ext cx="89639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a:ea typeface="+mn-ea"/>
                  <a:cs typeface="+mn-cs"/>
                </a:rPr>
                <a:t>Superior</a:t>
              </a:r>
            </a:p>
          </p:txBody>
        </p:sp>
        <p:cxnSp>
          <p:nvCxnSpPr>
            <p:cNvPr id="62" name="Connecteur droit avec flèche 61">
              <a:extLst>
                <a:ext uri="{FF2B5EF4-FFF2-40B4-BE49-F238E27FC236}">
                  <a16:creationId xmlns:a16="http://schemas.microsoft.com/office/drawing/2014/main" id="{66B3F942-AAA6-439D-8653-245DC63F4FED}"/>
                </a:ext>
              </a:extLst>
            </p:cNvPr>
            <p:cNvCxnSpPr>
              <a:cxnSpLocks/>
            </p:cNvCxnSpPr>
            <p:nvPr/>
          </p:nvCxnSpPr>
          <p:spPr>
            <a:xfrm>
              <a:off x="6848947" y="2306355"/>
              <a:ext cx="1187479"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ZoneTexte 62">
              <a:extLst>
                <a:ext uri="{FF2B5EF4-FFF2-40B4-BE49-F238E27FC236}">
                  <a16:creationId xmlns:a16="http://schemas.microsoft.com/office/drawing/2014/main" id="{C213F171-B8FC-AB9C-18DE-610E306EF3C7}"/>
                </a:ext>
              </a:extLst>
            </p:cNvPr>
            <p:cNvSpPr txBox="1"/>
            <p:nvPr/>
          </p:nvSpPr>
          <p:spPr>
            <a:xfrm>
              <a:off x="2780207" y="2610832"/>
              <a:ext cx="101341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91.2%</a:t>
              </a:r>
              <a:br>
                <a:rPr kumimoji="0" lang="fr-FR" sz="1600" b="0" i="0" u="none" strike="noStrike" kern="1200" cap="none" spc="0" normalizeH="0" baseline="0" noProof="0" dirty="0">
                  <a:ln>
                    <a:noFill/>
                  </a:ln>
                  <a:solidFill>
                    <a:prstClr val="black"/>
                  </a:solidFill>
                  <a:effectLst/>
                  <a:uLnTx/>
                  <a:uFillTx/>
                  <a:latin typeface="Calibri"/>
                  <a:ea typeface="+mn-ea"/>
                  <a:cs typeface="+mn-cs"/>
                </a:rPr>
              </a:br>
              <a:r>
                <a:rPr kumimoji="0" lang="fr-FR" sz="1600" b="0" i="0" u="none" strike="noStrike" kern="1200" cap="none" spc="0" normalizeH="0" baseline="0" noProof="0" dirty="0">
                  <a:ln>
                    <a:noFill/>
                  </a:ln>
                  <a:solidFill>
                    <a:prstClr val="black"/>
                  </a:solidFill>
                  <a:effectLst/>
                  <a:uLnTx/>
                  <a:uFillTx/>
                  <a:latin typeface="Calibri"/>
                  <a:ea typeface="+mn-ea"/>
                  <a:cs typeface="+mn-cs"/>
                </a:rPr>
                <a:t>(244/268)</a:t>
              </a:r>
            </a:p>
          </p:txBody>
        </p:sp>
        <p:sp>
          <p:nvSpPr>
            <p:cNvPr id="1024" name="ZoneTexte 1023">
              <a:extLst>
                <a:ext uri="{FF2B5EF4-FFF2-40B4-BE49-F238E27FC236}">
                  <a16:creationId xmlns:a16="http://schemas.microsoft.com/office/drawing/2014/main" id="{DACF5AE7-552C-153F-CEEF-C0524ADE4EB2}"/>
                </a:ext>
              </a:extLst>
            </p:cNvPr>
            <p:cNvSpPr txBox="1"/>
            <p:nvPr/>
          </p:nvSpPr>
          <p:spPr>
            <a:xfrm>
              <a:off x="3990340" y="1776056"/>
              <a:ext cx="929998" cy="584775"/>
            </a:xfrm>
            <a:prstGeom prst="rect">
              <a:avLst/>
            </a:prstGeom>
            <a:solidFill>
              <a:srgbClr val="0070C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Oral ART</a:t>
              </a:r>
              <a:br>
                <a:rPr kumimoji="0" lang="fr-FR" sz="1600" b="1" i="0" u="none" strike="noStrike" kern="1200" cap="none" spc="0" normalizeH="0" baseline="0" noProof="0" dirty="0">
                  <a:ln>
                    <a:noFill/>
                  </a:ln>
                  <a:solidFill>
                    <a:prstClr val="white"/>
                  </a:solidFill>
                  <a:effectLst/>
                  <a:uLnTx/>
                  <a:uFillTx/>
                  <a:latin typeface="Calibri"/>
                  <a:ea typeface="+mn-ea"/>
                  <a:cs typeface="+mn-cs"/>
                </a:rPr>
              </a:br>
              <a:r>
                <a:rPr kumimoji="0" lang="fr-FR" sz="1600" b="1" i="0" u="none" strike="noStrike" kern="1200" cap="none" spc="0" normalizeH="0" baseline="0" noProof="0" dirty="0">
                  <a:ln>
                    <a:noFill/>
                  </a:ln>
                  <a:solidFill>
                    <a:prstClr val="white"/>
                  </a:solidFill>
                  <a:effectLst/>
                  <a:uLnTx/>
                  <a:uFillTx/>
                  <a:latin typeface="Calibri"/>
                  <a:ea typeface="+mn-ea"/>
                  <a:cs typeface="+mn-cs"/>
                </a:rPr>
                <a:t>% (n/N)</a:t>
              </a:r>
            </a:p>
          </p:txBody>
        </p:sp>
        <p:sp>
          <p:nvSpPr>
            <p:cNvPr id="1026" name="ZoneTexte 1025">
              <a:extLst>
                <a:ext uri="{FF2B5EF4-FFF2-40B4-BE49-F238E27FC236}">
                  <a16:creationId xmlns:a16="http://schemas.microsoft.com/office/drawing/2014/main" id="{6225685C-DF23-AC83-C3CA-7863D382AFCA}"/>
                </a:ext>
              </a:extLst>
            </p:cNvPr>
            <p:cNvSpPr txBox="1"/>
            <p:nvPr/>
          </p:nvSpPr>
          <p:spPr>
            <a:xfrm>
              <a:off x="2795949" y="1776056"/>
              <a:ext cx="981936" cy="584775"/>
            </a:xfrm>
            <a:prstGeom prst="rect">
              <a:avLst/>
            </a:prstGeom>
            <a:solidFill>
              <a:srgbClr val="00B05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a:ea typeface="+mn-ea"/>
                  <a:cs typeface="+mn-cs"/>
                </a:rPr>
                <a:t>CAB+RPV</a:t>
              </a:r>
              <a:br>
                <a:rPr kumimoji="0" lang="fr-FR" sz="1600" b="1" i="0" u="none" strike="noStrike" kern="1200" cap="none" spc="0" normalizeH="0" baseline="0" noProof="0" dirty="0">
                  <a:ln>
                    <a:noFill/>
                  </a:ln>
                  <a:solidFill>
                    <a:prstClr val="white"/>
                  </a:solidFill>
                  <a:effectLst/>
                  <a:uLnTx/>
                  <a:uFillTx/>
                  <a:latin typeface="Calibri"/>
                  <a:ea typeface="+mn-ea"/>
                  <a:cs typeface="+mn-cs"/>
                </a:rPr>
              </a:br>
              <a:r>
                <a:rPr kumimoji="0" lang="fr-FR" sz="1600" b="1" i="0" u="none" strike="noStrike" kern="1200" cap="none" spc="0" normalizeH="0" baseline="0" noProof="0" dirty="0">
                  <a:ln>
                    <a:noFill/>
                  </a:ln>
                  <a:solidFill>
                    <a:prstClr val="white"/>
                  </a:solidFill>
                  <a:effectLst/>
                  <a:uLnTx/>
                  <a:uFillTx/>
                  <a:latin typeface="Calibri"/>
                  <a:ea typeface="+mn-ea"/>
                  <a:cs typeface="+mn-cs"/>
                </a:rPr>
                <a:t>% (n/N)</a:t>
              </a:r>
            </a:p>
          </p:txBody>
        </p:sp>
        <p:sp>
          <p:nvSpPr>
            <p:cNvPr id="1027" name="ZoneTexte 1026">
              <a:extLst>
                <a:ext uri="{FF2B5EF4-FFF2-40B4-BE49-F238E27FC236}">
                  <a16:creationId xmlns:a16="http://schemas.microsoft.com/office/drawing/2014/main" id="{8802775E-8ADE-391E-118D-F995FB580852}"/>
                </a:ext>
              </a:extLst>
            </p:cNvPr>
            <p:cNvSpPr txBox="1"/>
            <p:nvPr/>
          </p:nvSpPr>
          <p:spPr>
            <a:xfrm>
              <a:off x="5361652" y="1954105"/>
              <a:ext cx="25744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a:ea typeface="+mn-ea"/>
                  <a:cs typeface="+mn-cs"/>
                </a:rPr>
                <a:t>CAB + RPV LA interpretation</a:t>
              </a:r>
            </a:p>
          </p:txBody>
        </p:sp>
      </p:grpSp>
      <p:sp>
        <p:nvSpPr>
          <p:cNvPr id="4" name="Rectangle 299">
            <a:extLst>
              <a:ext uri="{FF2B5EF4-FFF2-40B4-BE49-F238E27FC236}">
                <a16:creationId xmlns:a16="http://schemas.microsoft.com/office/drawing/2014/main" id="{95AB57C6-64B3-3FFD-44A7-790C42EBB333}"/>
              </a:ext>
            </a:extLst>
          </p:cNvPr>
          <p:cNvSpPr>
            <a:spLocks noChangeArrowheads="1"/>
          </p:cNvSpPr>
          <p:nvPr/>
        </p:nvSpPr>
        <p:spPr bwMode="auto">
          <a:xfrm>
            <a:off x="3100921" y="1530866"/>
            <a:ext cx="572624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a:ea typeface="+mn-ea"/>
                <a:cs typeface="Arial" panose="020B0604020202020204" pitchFamily="34" charset="0"/>
              </a:rPr>
              <a:t>W48 virologic outcomes (HIV RNA &lt; 50 c/mL)</a:t>
            </a:r>
          </a:p>
        </p:txBody>
      </p:sp>
      <p:sp>
        <p:nvSpPr>
          <p:cNvPr id="7" name="ZoneTexte 6">
            <a:extLst>
              <a:ext uri="{FF2B5EF4-FFF2-40B4-BE49-F238E27FC236}">
                <a16:creationId xmlns:a16="http://schemas.microsoft.com/office/drawing/2014/main" id="{AF531683-D758-A0CB-D979-A068D159FE68}"/>
              </a:ext>
            </a:extLst>
          </p:cNvPr>
          <p:cNvSpPr txBox="1"/>
          <p:nvPr/>
        </p:nvSpPr>
        <p:spPr>
          <a:xfrm>
            <a:off x="535110" y="6232707"/>
            <a:ext cx="5142049"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1F497D"/>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Conclusion: non-inferiority of CAB + RPV LA</a:t>
            </a:r>
          </a:p>
        </p:txBody>
      </p:sp>
      <p:sp>
        <p:nvSpPr>
          <p:cNvPr id="32" name="ZoneTexte 31">
            <a:extLst>
              <a:ext uri="{FF2B5EF4-FFF2-40B4-BE49-F238E27FC236}">
                <a16:creationId xmlns:a16="http://schemas.microsoft.com/office/drawing/2014/main" id="{DE5F88DE-B1F0-456E-1A23-5CC15AEA696B}"/>
              </a:ext>
            </a:extLst>
          </p:cNvPr>
          <p:cNvSpPr txBox="1"/>
          <p:nvPr/>
        </p:nvSpPr>
        <p:spPr>
          <a:xfrm>
            <a:off x="485775" y="5698992"/>
            <a:ext cx="112792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5 confirmed virologic failures (1.9%) on CAB + RPV LA, Genotype results in 4: low R to DTG/BIC = 2/4, intermediate R to DTG/BIC: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High R to RPV: 3/4, S to RPV: 1/4, R to DOR: 1/4, S to DOR 3/4 </a:t>
            </a:r>
          </a:p>
        </p:txBody>
      </p:sp>
      <p:sp>
        <p:nvSpPr>
          <p:cNvPr id="3" name="Titre 2">
            <a:extLst>
              <a:ext uri="{FF2B5EF4-FFF2-40B4-BE49-F238E27FC236}">
                <a16:creationId xmlns:a16="http://schemas.microsoft.com/office/drawing/2014/main" id="{A78248F1-685F-6343-953D-A37EA2DECCAC}"/>
              </a:ext>
            </a:extLst>
          </p:cNvPr>
          <p:cNvSpPr>
            <a:spLocks noGrp="1"/>
          </p:cNvSpPr>
          <p:nvPr>
            <p:ph type="title"/>
          </p:nvPr>
        </p:nvSpPr>
        <p:spPr>
          <a:xfrm>
            <a:off x="609600" y="0"/>
            <a:ext cx="8466034" cy="1491539"/>
          </a:xfrm>
        </p:spPr>
        <p:txBody>
          <a:bodyPr/>
          <a:lstStyle/>
          <a:p>
            <a:r>
              <a:rPr lang="en-US" dirty="0"/>
              <a:t>CAB + RPV LA in individuals with suboptimal HIV control (2)</a:t>
            </a:r>
            <a:endParaRPr lang="fr-FR" dirty="0"/>
          </a:p>
        </p:txBody>
      </p:sp>
      <p:sp>
        <p:nvSpPr>
          <p:cNvPr id="6" name="Text Box 3">
            <a:extLst>
              <a:ext uri="{FF2B5EF4-FFF2-40B4-BE49-F238E27FC236}">
                <a16:creationId xmlns:a16="http://schemas.microsoft.com/office/drawing/2014/main" id="{A16BEF12-4ACD-DE85-C0FA-95F0E7F47FBC}"/>
              </a:ext>
            </a:extLst>
          </p:cNvPr>
          <p:cNvSpPr txBox="1">
            <a:spLocks noChangeArrowheads="1"/>
          </p:cNvSpPr>
          <p:nvPr/>
        </p:nvSpPr>
        <p:spPr bwMode="auto">
          <a:xfrm>
            <a:off x="8683055" y="6520297"/>
            <a:ext cx="3508946" cy="246221"/>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a:ln>
                  <a:noFill/>
                </a:ln>
                <a:effectLst/>
                <a:uLnTx/>
                <a:uFillTx/>
                <a:latin typeface="Calibri"/>
                <a:ea typeface="+mn-ea"/>
                <a:cs typeface="Arial" charset="0"/>
              </a:rPr>
              <a:t>Cresswell F, IAS 2025, Abs. OAS0105LB</a:t>
            </a:r>
          </a:p>
        </p:txBody>
      </p:sp>
    </p:spTree>
    <p:extLst>
      <p:ext uri="{BB962C8B-B14F-4D97-AF65-F5344CB8AC3E}">
        <p14:creationId xmlns:p14="http://schemas.microsoft.com/office/powerpoint/2010/main" val="151859762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4B02-0D5C-5A2C-E201-A83D2046AB9B}"/>
            </a:ext>
          </a:extLst>
        </p:cNvPr>
        <p:cNvGrpSpPr/>
        <p:nvPr/>
      </p:nvGrpSpPr>
      <p:grpSpPr>
        <a:xfrm>
          <a:off x="0" y="0"/>
          <a:ext cx="0" cy="0"/>
          <a:chOff x="0" y="0"/>
          <a:chExt cx="0" cy="0"/>
        </a:xfrm>
      </p:grpSpPr>
      <p:sp>
        <p:nvSpPr>
          <p:cNvPr id="2" name="Text Box 15">
            <a:extLst>
              <a:ext uri="{FF2B5EF4-FFF2-40B4-BE49-F238E27FC236}">
                <a16:creationId xmlns:a16="http://schemas.microsoft.com/office/drawing/2014/main" id="{0273C534-757C-5125-4637-EE499D2D6951}"/>
              </a:ext>
            </a:extLst>
          </p:cNvPr>
          <p:cNvSpPr txBox="1">
            <a:spLocks noChangeArrowheads="1"/>
          </p:cNvSpPr>
          <p:nvPr/>
        </p:nvSpPr>
        <p:spPr bwMode="auto">
          <a:xfrm>
            <a:off x="4347546" y="6511241"/>
            <a:ext cx="7853363" cy="246221"/>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11"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a:rPr>
              <a:t>Sax. JAMA. 2024; DHHS guidelines September 12, 2024</a:t>
            </a:r>
            <a:endPar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pic>
        <p:nvPicPr>
          <p:cNvPr id="11" name="Picture 10">
            <a:extLst>
              <a:ext uri="{FF2B5EF4-FFF2-40B4-BE49-F238E27FC236}">
                <a16:creationId xmlns:a16="http://schemas.microsoft.com/office/drawing/2014/main" id="{97EF675D-1547-D370-4E50-59C006AF77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0391" y="5755352"/>
            <a:ext cx="966787" cy="547687"/>
          </a:xfrm>
          <a:prstGeom prst="rect">
            <a:avLst/>
          </a:prstGeom>
        </p:spPr>
      </p:pic>
      <p:pic>
        <p:nvPicPr>
          <p:cNvPr id="1026" name="Picture 1">
            <a:extLst>
              <a:ext uri="{FF2B5EF4-FFF2-40B4-BE49-F238E27FC236}">
                <a16:creationId xmlns:a16="http://schemas.microsoft.com/office/drawing/2014/main" id="{9C6E060C-A100-C2E0-5BB9-3F2A4CD8FA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1965" y="3371218"/>
            <a:ext cx="6881230" cy="30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119C7845-2637-C499-55B5-88F65124FF26}"/>
              </a:ext>
            </a:extLst>
          </p:cNvPr>
          <p:cNvGrpSpPr/>
          <p:nvPr/>
        </p:nvGrpSpPr>
        <p:grpSpPr>
          <a:xfrm>
            <a:off x="246478" y="1649979"/>
            <a:ext cx="4351280" cy="3900247"/>
            <a:chOff x="246478" y="1091320"/>
            <a:chExt cx="4929634" cy="4418652"/>
          </a:xfrm>
        </p:grpSpPr>
        <p:pic>
          <p:nvPicPr>
            <p:cNvPr id="8" name="Picture 7">
              <a:extLst>
                <a:ext uri="{FF2B5EF4-FFF2-40B4-BE49-F238E27FC236}">
                  <a16:creationId xmlns:a16="http://schemas.microsoft.com/office/drawing/2014/main" id="{597E545C-3601-EFC2-BF1A-D9D824D76C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478" y="1091320"/>
              <a:ext cx="4929634" cy="1389853"/>
            </a:xfrm>
            <a:prstGeom prst="rect">
              <a:avLst/>
            </a:prstGeom>
          </p:spPr>
        </p:pic>
        <p:pic>
          <p:nvPicPr>
            <p:cNvPr id="6" name="Picture 5">
              <a:extLst>
                <a:ext uri="{FF2B5EF4-FFF2-40B4-BE49-F238E27FC236}">
                  <a16:creationId xmlns:a16="http://schemas.microsoft.com/office/drawing/2014/main" id="{068E23A3-530A-FD91-EDBB-0D87315CAC87}"/>
                </a:ext>
              </a:extLst>
            </p:cNvPr>
            <p:cNvPicPr>
              <a:picLocks noChangeAspect="1"/>
            </p:cNvPicPr>
            <p:nvPr/>
          </p:nvPicPr>
          <p:blipFill>
            <a:blip r:embed="rId6"/>
            <a:stretch>
              <a:fillRect/>
            </a:stretch>
          </p:blipFill>
          <p:spPr>
            <a:xfrm>
              <a:off x="246478" y="2517133"/>
              <a:ext cx="4720963" cy="2992839"/>
            </a:xfrm>
            <a:prstGeom prst="rect">
              <a:avLst/>
            </a:prstGeom>
          </p:spPr>
        </p:pic>
      </p:grpSp>
      <p:pic>
        <p:nvPicPr>
          <p:cNvPr id="5" name="Picture 4">
            <a:extLst>
              <a:ext uri="{FF2B5EF4-FFF2-40B4-BE49-F238E27FC236}">
                <a16:creationId xmlns:a16="http://schemas.microsoft.com/office/drawing/2014/main" id="{9B06D8AF-11E4-5D76-C9D3-5DD49F52B9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1965" y="2674629"/>
            <a:ext cx="6613810" cy="696589"/>
          </a:xfrm>
          <a:prstGeom prst="rect">
            <a:avLst/>
          </a:prstGeom>
        </p:spPr>
      </p:pic>
      <p:pic>
        <p:nvPicPr>
          <p:cNvPr id="9" name="Picture 8">
            <a:extLst>
              <a:ext uri="{FF2B5EF4-FFF2-40B4-BE49-F238E27FC236}">
                <a16:creationId xmlns:a16="http://schemas.microsoft.com/office/drawing/2014/main" id="{36EC4E52-C949-4EE4-A2D3-D25ED2C10E7A}"/>
              </a:ext>
            </a:extLst>
          </p:cNvPr>
          <p:cNvPicPr>
            <a:picLocks noChangeAspect="1"/>
          </p:cNvPicPr>
          <p:nvPr/>
        </p:nvPicPr>
        <p:blipFill>
          <a:blip r:embed="rId8"/>
          <a:stretch>
            <a:fillRect/>
          </a:stretch>
        </p:blipFill>
        <p:spPr>
          <a:xfrm>
            <a:off x="9272755" y="1840206"/>
            <a:ext cx="2311519" cy="635033"/>
          </a:xfrm>
          <a:prstGeom prst="rect">
            <a:avLst/>
          </a:prstGeom>
        </p:spPr>
      </p:pic>
      <p:sp>
        <p:nvSpPr>
          <p:cNvPr id="4" name="Titre 3">
            <a:extLst>
              <a:ext uri="{FF2B5EF4-FFF2-40B4-BE49-F238E27FC236}">
                <a16:creationId xmlns:a16="http://schemas.microsoft.com/office/drawing/2014/main" id="{31D7DE77-EFEC-1A70-3888-C05ECD827B4C}"/>
              </a:ext>
            </a:extLst>
          </p:cNvPr>
          <p:cNvSpPr>
            <a:spLocks noGrp="1"/>
          </p:cNvSpPr>
          <p:nvPr>
            <p:ph type="title"/>
          </p:nvPr>
        </p:nvSpPr>
        <p:spPr/>
        <p:txBody>
          <a:bodyPr>
            <a:noAutofit/>
          </a:bodyPr>
          <a:lstStyle/>
          <a:p>
            <a:r>
              <a:rPr lang="en-US" sz="2400" dirty="0"/>
              <a:t>Both IAS-USA guidelines (March 1, 2024) and DHHS guidelines (September 1, 2024) updated to include the use of LA-ART in those with adherence challenges/viremia</a:t>
            </a:r>
            <a:endParaRPr lang="fr-FR" sz="2400" dirty="0"/>
          </a:p>
        </p:txBody>
      </p:sp>
    </p:spTree>
    <p:extLst>
      <p:ext uri="{BB962C8B-B14F-4D97-AF65-F5344CB8AC3E}">
        <p14:creationId xmlns:p14="http://schemas.microsoft.com/office/powerpoint/2010/main" val="296418574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0A9E8-85DF-844C-C7AD-92C10AF16C39}"/>
              </a:ext>
            </a:extLst>
          </p:cNvPr>
          <p:cNvSpPr>
            <a:spLocks noGrp="1"/>
          </p:cNvSpPr>
          <p:nvPr>
            <p:ph type="title"/>
          </p:nvPr>
        </p:nvSpPr>
        <p:spPr/>
        <p:txBody>
          <a:bodyPr>
            <a:normAutofit/>
          </a:bodyPr>
          <a:lstStyle/>
          <a:p>
            <a:r>
              <a:rPr lang="en-GB" dirty="0"/>
              <a:t>CVF definitions are not standard </a:t>
            </a:r>
            <a:br>
              <a:rPr lang="en-GB" dirty="0"/>
            </a:br>
            <a:r>
              <a:rPr lang="en-GB" dirty="0"/>
              <a:t>across real-world studies for CAB + RPV LA</a:t>
            </a:r>
          </a:p>
        </p:txBody>
      </p:sp>
      <p:sp>
        <p:nvSpPr>
          <p:cNvPr id="2" name="Slide Number Placeholder 1">
            <a:extLst>
              <a:ext uri="{FF2B5EF4-FFF2-40B4-BE49-F238E27FC236}">
                <a16:creationId xmlns:a16="http://schemas.microsoft.com/office/drawing/2014/main" id="{0F46ED55-34B1-C0DB-3F36-E404E3DBE55C}"/>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DE0B04CD-7D1E-6DC1-C3F7-FD0F03A08CEB}"/>
              </a:ext>
            </a:extLst>
          </p:cNvPr>
          <p:cNvGraphicFramePr>
            <a:graphicFrameLocks noGrp="1"/>
          </p:cNvGraphicFramePr>
          <p:nvPr>
            <p:extLst>
              <p:ext uri="{D42A27DB-BD31-4B8C-83A1-F6EECF244321}">
                <p14:modId xmlns:p14="http://schemas.microsoft.com/office/powerpoint/2010/main" val="767135321"/>
              </p:ext>
            </p:extLst>
          </p:nvPr>
        </p:nvGraphicFramePr>
        <p:xfrm>
          <a:off x="803275" y="1887539"/>
          <a:ext cx="10766425" cy="3913187"/>
        </p:xfrm>
        <a:graphic>
          <a:graphicData uri="http://schemas.openxmlformats.org/drawingml/2006/table">
            <a:tbl>
              <a:tblPr firstRow="1" bandRow="1">
                <a:tableStyleId>{72833802-FEF1-4C79-8D5D-14CF1EAF98D9}</a:tableStyleId>
              </a:tblPr>
              <a:tblGrid>
                <a:gridCol w="1914315">
                  <a:extLst>
                    <a:ext uri="{9D8B030D-6E8A-4147-A177-3AD203B41FA5}">
                      <a16:colId xmlns:a16="http://schemas.microsoft.com/office/drawing/2014/main" val="20000"/>
                    </a:ext>
                  </a:extLst>
                </a:gridCol>
                <a:gridCol w="8852110">
                  <a:extLst>
                    <a:ext uri="{9D8B030D-6E8A-4147-A177-3AD203B41FA5}">
                      <a16:colId xmlns:a16="http://schemas.microsoft.com/office/drawing/2014/main" val="2415836743"/>
                    </a:ext>
                  </a:extLst>
                </a:gridCol>
              </a:tblGrid>
              <a:tr h="422011">
                <a:tc>
                  <a:txBody>
                    <a:bodyPr/>
                    <a:lstStyle/>
                    <a:p>
                      <a:pPr marL="0" algn="l" defTabSz="914400" rtl="0" eaLnBrk="1" latinLnBrk="0" hangingPunct="1">
                        <a:spcAft>
                          <a:spcPts val="0"/>
                        </a:spcAft>
                      </a:pPr>
                      <a:r>
                        <a:rPr lang="en-GB" sz="1600" b="1" kern="1200" dirty="0">
                          <a:solidFill>
                            <a:schemeClr val="bg1"/>
                          </a:solidFill>
                          <a:latin typeface="+mj-lt"/>
                          <a:ea typeface="+mn-ea"/>
                          <a:cs typeface="+mn-cs"/>
                        </a:rPr>
                        <a:t>Study </a:t>
                      </a:r>
                    </a:p>
                  </a:txBody>
                  <a:tcPr marL="51435" marR="51435" marT="0" marB="2700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r>
                        <a:rPr lang="en-GB" sz="1600" b="1" kern="1200" dirty="0">
                          <a:solidFill>
                            <a:schemeClr val="bg1"/>
                          </a:solidFill>
                          <a:latin typeface="+mj-lt"/>
                          <a:ea typeface="+mn-ea"/>
                          <a:cs typeface="+mn-cs"/>
                        </a:rPr>
                        <a:t>CVF definition</a:t>
                      </a:r>
                    </a:p>
                  </a:txBody>
                  <a:tcPr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OPERA</a:t>
                      </a:r>
                      <a:r>
                        <a:rPr lang="en-GB" sz="1400" b="1" baseline="30000" dirty="0">
                          <a:solidFill>
                            <a:schemeClr val="tx1"/>
                          </a:solidFill>
                          <a:effectLst/>
                          <a:latin typeface="+mj-lt"/>
                          <a:ea typeface="Yu Gothic" panose="020B0400000000000000" pitchFamily="34" charset="-128"/>
                        </a:rPr>
                        <a:t>1</a:t>
                      </a:r>
                    </a:p>
                  </a:txBody>
                  <a:tcPr marL="51435" marR="51435" marT="0" marB="0" anchor="ctr">
                    <a:lnL w="12700" cap="flat" cmpd="sng" algn="ctr">
                      <a:noFill/>
                      <a:prstDash val="solid"/>
                      <a:round/>
                      <a:headEnd type="none" w="med" len="med"/>
                      <a:tailEnd type="none" w="med" len="med"/>
                    </a:lnL>
                    <a:lnR>
                      <a:noFill/>
                    </a:lnR>
                    <a:lnT w="6350" cap="flat" cmpd="sng" algn="ctr">
                      <a:noFill/>
                      <a:prstDash val="solid"/>
                      <a:miter lim="800000"/>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mn-lt"/>
                          <a:ea typeface="+mn-ea"/>
                          <a:cs typeface="+mn-cs"/>
                        </a:rPr>
                        <a:t>2 consecutive VL </a:t>
                      </a:r>
                      <a:r>
                        <a:rPr kumimoji="0" lang="en-US" sz="1400" b="1" i="0" u="none" strike="noStrike" kern="1200" cap="none" spc="0" normalizeH="0" baseline="0" noProof="0" dirty="0">
                          <a:ln>
                            <a:noFill/>
                          </a:ln>
                          <a:solidFill>
                            <a:srgbClr val="00B050"/>
                          </a:solidFill>
                          <a:effectLst/>
                          <a:uLnTx/>
                          <a:uFillTx/>
                          <a:latin typeface="+mn-lt"/>
                          <a:ea typeface="+mn-ea"/>
                          <a:cs typeface="+mn-cs"/>
                        </a:rPr>
                        <a:t>≥200</a:t>
                      </a:r>
                      <a:r>
                        <a:rPr kumimoji="0" lang="en-US" sz="1400" b="1" i="0" u="none" strike="noStrike" kern="1200" cap="none" spc="0" normalizeH="0" baseline="0" noProof="0" dirty="0">
                          <a:ln>
                            <a:noFill/>
                          </a:ln>
                          <a:solidFill>
                            <a:schemeClr val="accent2"/>
                          </a:solidFill>
                          <a:effectLst/>
                          <a:uLnTx/>
                          <a:uFillTx/>
                          <a:latin typeface="+mn-lt"/>
                          <a:ea typeface="+mn-ea"/>
                          <a:cs typeface="+mn-cs"/>
                        </a:rPr>
                        <a:t> c/mL or 1 VL </a:t>
                      </a:r>
                      <a:r>
                        <a:rPr kumimoji="0" lang="en-US" sz="1400" b="1" i="0" u="none" strike="noStrike" kern="1200" cap="none" spc="0" normalizeH="0" baseline="0" noProof="0" dirty="0">
                          <a:ln>
                            <a:noFill/>
                          </a:ln>
                          <a:solidFill>
                            <a:srgbClr val="00B050"/>
                          </a:solidFill>
                          <a:effectLst/>
                          <a:uLnTx/>
                          <a:uFillTx/>
                          <a:latin typeface="+mn-lt"/>
                          <a:ea typeface="+mn-ea"/>
                          <a:cs typeface="+mn-cs"/>
                        </a:rPr>
                        <a:t>≥200 </a:t>
                      </a:r>
                      <a:r>
                        <a:rPr kumimoji="0" lang="en-US" sz="1400" b="1" i="0" u="none" strike="noStrike" kern="1200" cap="none" spc="0" normalizeH="0" baseline="0" noProof="0" dirty="0">
                          <a:ln>
                            <a:noFill/>
                          </a:ln>
                          <a:solidFill>
                            <a:schemeClr val="accent2"/>
                          </a:solidFill>
                          <a:effectLst/>
                          <a:uLnTx/>
                          <a:uFillTx/>
                          <a:latin typeface="+mn-lt"/>
                          <a:ea typeface="+mn-ea"/>
                          <a:cs typeface="+mn-cs"/>
                        </a:rPr>
                        <a:t>c/mL followed by </a:t>
                      </a:r>
                      <a:r>
                        <a:rPr kumimoji="0" lang="en-US" sz="1400" b="1" i="0" u="none" strike="noStrike" kern="1200" cap="none" spc="0" normalizeH="0" baseline="0" noProof="0" dirty="0">
                          <a:ln>
                            <a:noFill/>
                          </a:ln>
                          <a:solidFill>
                            <a:schemeClr val="accent3"/>
                          </a:solidFill>
                          <a:effectLst/>
                          <a:uLnTx/>
                          <a:uFillTx/>
                          <a:latin typeface="+mn-lt"/>
                          <a:ea typeface="+mn-ea"/>
                          <a:cs typeface="+mn-cs"/>
                        </a:rPr>
                        <a:t>discontinuation</a:t>
                      </a:r>
                      <a:endParaRPr lang="en-GB" sz="1400" b="1" kern="1200" dirty="0">
                        <a:solidFill>
                          <a:schemeClr val="accent3"/>
                        </a:solidFill>
                        <a:effectLst/>
                        <a:latin typeface="+mn-lt"/>
                        <a:ea typeface="Yu Gothic" panose="020B0400000000000000" pitchFamily="34" charset="-128"/>
                        <a:cs typeface="+mn-cs"/>
                      </a:endParaRPr>
                    </a:p>
                  </a:txBody>
                  <a:tcPr marL="51435" marR="51435" marT="0" marB="0" anchor="ctr">
                    <a:lnL>
                      <a:noFill/>
                    </a:lnL>
                    <a:lnR>
                      <a:noFill/>
                    </a:lnR>
                    <a:lnT w="6350" cap="flat" cmpd="sng" algn="ctr">
                      <a:noFill/>
                      <a:prstDash val="solid"/>
                      <a:miter lim="800000"/>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Dat’AIDS</a:t>
                      </a:r>
                      <a:r>
                        <a:rPr lang="en-GB" sz="1400" b="1" baseline="30000" dirty="0">
                          <a:solidFill>
                            <a:schemeClr val="tx1"/>
                          </a:solidFill>
                          <a:effectLst/>
                          <a:latin typeface="+mj-lt"/>
                          <a:ea typeface="Yu Gothic" panose="020B0400000000000000" pitchFamily="34" charset="-128"/>
                        </a:rPr>
                        <a:t>2</a:t>
                      </a: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071D49"/>
                          </a:solidFill>
                          <a:effectLst/>
                          <a:uLnTx/>
                          <a:uFillTx/>
                          <a:latin typeface="+mn-lt"/>
                          <a:ea typeface="+mn-ea"/>
                          <a:cs typeface="+mn-cs"/>
                        </a:rPr>
                        <a:t>2 consecutive VL </a:t>
                      </a:r>
                      <a:r>
                        <a:rPr kumimoji="0" lang="en-US" sz="1400" b="1" i="0" u="none" strike="noStrike" kern="1200" cap="none" spc="0" normalizeH="0" baseline="0" noProof="0" dirty="0">
                          <a:ln>
                            <a:noFill/>
                          </a:ln>
                          <a:solidFill>
                            <a:schemeClr val="accent1"/>
                          </a:solidFill>
                          <a:effectLst/>
                          <a:uLnTx/>
                          <a:uFillTx/>
                          <a:latin typeface="+mn-lt"/>
                          <a:ea typeface="+mn-ea"/>
                          <a:cs typeface="+mn-cs"/>
                        </a:rPr>
                        <a:t>&gt;50 </a:t>
                      </a:r>
                      <a:r>
                        <a:rPr kumimoji="0" lang="en-US" sz="1400" b="1" i="0" u="none" strike="noStrike" kern="1200" cap="none" spc="0" normalizeH="0" baseline="0" noProof="0" dirty="0">
                          <a:ln>
                            <a:noFill/>
                          </a:ln>
                          <a:solidFill>
                            <a:srgbClr val="071D49"/>
                          </a:solidFill>
                          <a:effectLst/>
                          <a:uLnTx/>
                          <a:uFillTx/>
                          <a:latin typeface="+mn-lt"/>
                          <a:ea typeface="+mn-ea"/>
                          <a:cs typeface="+mn-cs"/>
                        </a:rPr>
                        <a:t>c/mL or 1 VL </a:t>
                      </a:r>
                      <a:r>
                        <a:rPr kumimoji="0" lang="en-US" sz="1400" b="1" i="0" u="none" strike="noStrike" kern="1200" cap="none" spc="0" normalizeH="0" baseline="0" noProof="0" dirty="0">
                          <a:ln>
                            <a:noFill/>
                          </a:ln>
                          <a:solidFill>
                            <a:srgbClr val="00B050"/>
                          </a:solidFill>
                          <a:effectLst/>
                          <a:uLnTx/>
                          <a:uFillTx/>
                          <a:latin typeface="+mn-lt"/>
                          <a:ea typeface="+mn-ea"/>
                          <a:cs typeface="+mn-cs"/>
                        </a:rPr>
                        <a:t>&gt;200 </a:t>
                      </a:r>
                      <a:r>
                        <a:rPr kumimoji="0" lang="en-US" sz="1400" b="1" i="0" u="none" strike="noStrike" kern="1200" cap="none" spc="0" normalizeH="0" baseline="0" noProof="0" dirty="0">
                          <a:ln>
                            <a:noFill/>
                          </a:ln>
                          <a:solidFill>
                            <a:srgbClr val="071D49"/>
                          </a:solidFill>
                          <a:effectLst/>
                          <a:uLnTx/>
                          <a:uFillTx/>
                          <a:latin typeface="+mn-lt"/>
                          <a:ea typeface="+mn-ea"/>
                          <a:cs typeface="+mn-cs"/>
                        </a:rPr>
                        <a:t>c/mL</a:t>
                      </a:r>
                      <a:endParaRPr kumimoji="0" lang="en-GB" sz="1400" b="1" i="0" u="none" strike="noStrike" kern="1200" cap="none" spc="0" normalizeH="0" baseline="0" noProof="0" dirty="0">
                        <a:ln>
                          <a:noFill/>
                        </a:ln>
                        <a:solidFill>
                          <a:srgbClr val="071D49"/>
                        </a:solidFill>
                        <a:effectLst/>
                        <a:uLnTx/>
                        <a:uFillTx/>
                        <a:latin typeface="+mn-lt"/>
                        <a:ea typeface="+mn-ea"/>
                        <a:cs typeface="+mn-cs"/>
                      </a:endParaRP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68552">
                <a:tc>
                  <a:txBody>
                    <a:bodyPr/>
                    <a:lstStyle/>
                    <a:p>
                      <a:pPr algn="l">
                        <a:spcAft>
                          <a:spcPts val="0"/>
                        </a:spcAft>
                      </a:pPr>
                      <a:r>
                        <a:rPr lang="en-GB" sz="1400" b="1">
                          <a:solidFill>
                            <a:schemeClr val="tx1"/>
                          </a:solidFill>
                          <a:effectLst/>
                          <a:latin typeface="+mj-lt"/>
                          <a:ea typeface="Yu Gothic" panose="020B0400000000000000" pitchFamily="34" charset="-128"/>
                        </a:rPr>
                        <a:t>ATHENA</a:t>
                      </a:r>
                      <a:r>
                        <a:rPr lang="en-GB" sz="1400" b="1" baseline="30000">
                          <a:solidFill>
                            <a:schemeClr val="tx1"/>
                          </a:solidFill>
                          <a:effectLst/>
                          <a:latin typeface="+mj-lt"/>
                          <a:ea typeface="Yu Gothic" panose="020B0400000000000000" pitchFamily="34" charset="-128"/>
                        </a:rPr>
                        <a:t>3</a:t>
                      </a: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VL </a:t>
                      </a:r>
                      <a:r>
                        <a:rPr lang="en-GB" sz="1400" b="1" kern="1200" baseline="0" dirty="0">
                          <a:solidFill>
                            <a:srgbClr val="00B050"/>
                          </a:solidFill>
                          <a:effectLst/>
                          <a:latin typeface="+mn-lt"/>
                          <a:ea typeface="Yu Gothic" panose="020B0400000000000000" pitchFamily="34" charset="-128"/>
                          <a:cs typeface="+mn-cs"/>
                        </a:rPr>
                        <a:t>&gt;200 </a:t>
                      </a:r>
                      <a:r>
                        <a:rPr lang="en-GB" sz="1400" b="1" kern="1200" baseline="0" dirty="0">
                          <a:solidFill>
                            <a:schemeClr val="accent2"/>
                          </a:solidFill>
                          <a:effectLst/>
                          <a:latin typeface="+mn-lt"/>
                          <a:ea typeface="Yu Gothic" panose="020B0400000000000000" pitchFamily="34" charset="-128"/>
                          <a:cs typeface="+mn-cs"/>
                        </a:rPr>
                        <a:t>c/mL</a:t>
                      </a:r>
                      <a:endParaRPr lang="en-GB" sz="1400" b="1" kern="1200" baseline="0" dirty="0">
                        <a:solidFill>
                          <a:schemeClr val="accent2"/>
                        </a:solidFill>
                        <a:effectLst/>
                        <a:highlight>
                          <a:srgbClr val="FFFF00"/>
                        </a:highlight>
                        <a:latin typeface="+mn-lt"/>
                        <a:ea typeface="Yu Gothic" panose="020B0400000000000000" pitchFamily="34" charset="-128"/>
                        <a:cs typeface="+mn-cs"/>
                      </a:endParaRP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400" b="1" kern="1200" noProof="0" dirty="0">
                          <a:solidFill>
                            <a:schemeClr val="tx1"/>
                          </a:solidFill>
                          <a:effectLst/>
                          <a:latin typeface="+mj-lt"/>
                          <a:ea typeface="Yu Gothic" panose="020B0400000000000000" pitchFamily="34" charset="-128"/>
                          <a:cs typeface="+mn-cs"/>
                        </a:rPr>
                        <a:t>SHARE LAI-net</a:t>
                      </a:r>
                      <a:r>
                        <a:rPr lang="pt-PT" sz="1400" b="1" kern="1200" baseline="30000" noProof="0" dirty="0">
                          <a:solidFill>
                            <a:schemeClr val="tx1"/>
                          </a:solidFill>
                          <a:effectLst/>
                          <a:latin typeface="+mj-lt"/>
                          <a:ea typeface="Yu Gothic" panose="020B0400000000000000" pitchFamily="34" charset="-128"/>
                          <a:cs typeface="+mn-cs"/>
                        </a:rPr>
                        <a:t>4</a:t>
                      </a: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71D49"/>
                          </a:solidFill>
                          <a:effectLst/>
                          <a:uLnTx/>
                          <a:uFillTx/>
                          <a:latin typeface="+mn-lt"/>
                          <a:ea typeface="+mn-ea"/>
                          <a:cs typeface="+mn-cs"/>
                        </a:rPr>
                        <a:t>NR</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1966930"/>
                  </a:ext>
                </a:extLst>
              </a:tr>
              <a:tr h="268552">
                <a:tc>
                  <a:txBody>
                    <a:bodyPr/>
                    <a:lstStyle/>
                    <a:p>
                      <a:pPr algn="l">
                        <a:spcAft>
                          <a:spcPts val="0"/>
                        </a:spcAft>
                      </a:pPr>
                      <a:r>
                        <a:rPr lang="en-GB" sz="1400" b="1">
                          <a:solidFill>
                            <a:schemeClr val="tx1"/>
                          </a:solidFill>
                          <a:effectLst/>
                          <a:latin typeface="+mj-lt"/>
                          <a:ea typeface="Yu Gothic" panose="020B0400000000000000" pitchFamily="34" charset="-128"/>
                        </a:rPr>
                        <a:t>SWISS HIV Cohort</a:t>
                      </a:r>
                      <a:r>
                        <a:rPr lang="en-GB" sz="1400" b="1" baseline="30000">
                          <a:solidFill>
                            <a:schemeClr val="tx1"/>
                          </a:solidFill>
                          <a:effectLst/>
                          <a:latin typeface="+mj-lt"/>
                          <a:ea typeface="Yu Gothic" panose="020B0400000000000000" pitchFamily="34" charset="-128"/>
                        </a:rPr>
                        <a:t>5</a:t>
                      </a: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2 consecutive VL </a:t>
                      </a:r>
                      <a:r>
                        <a:rPr lang="en-GB" sz="1400" b="1" kern="1200" baseline="0" dirty="0">
                          <a:solidFill>
                            <a:schemeClr val="accent1"/>
                          </a:solidFill>
                          <a:effectLst/>
                          <a:latin typeface="+mn-lt"/>
                          <a:ea typeface="Yu Gothic" panose="020B0400000000000000" pitchFamily="34" charset="-128"/>
                          <a:cs typeface="+mn-cs"/>
                        </a:rPr>
                        <a:t>&gt;50 </a:t>
                      </a:r>
                      <a:r>
                        <a:rPr lang="en-GB" sz="1400" b="1" kern="1200" baseline="0" dirty="0">
                          <a:solidFill>
                            <a:schemeClr val="accent2"/>
                          </a:solidFill>
                          <a:effectLst/>
                          <a:latin typeface="+mn-lt"/>
                          <a:ea typeface="Yu Gothic" panose="020B0400000000000000" pitchFamily="34" charset="-128"/>
                          <a:cs typeface="+mn-cs"/>
                        </a:rPr>
                        <a:t>c/mL</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2396537"/>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BEYOND</a:t>
                      </a:r>
                      <a:r>
                        <a:rPr lang="en-GB" sz="1400" b="1" baseline="30000" dirty="0">
                          <a:solidFill>
                            <a:schemeClr val="tx1"/>
                          </a:solidFill>
                          <a:effectLst/>
                          <a:latin typeface="+mj-lt"/>
                          <a:ea typeface="Yu Gothic" panose="020B0400000000000000" pitchFamily="34" charset="-128"/>
                        </a:rPr>
                        <a:t>6</a:t>
                      </a: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2 consecutive VL </a:t>
                      </a:r>
                      <a:r>
                        <a:rPr lang="en-GB" sz="1400" b="1" kern="1200" baseline="0" dirty="0">
                          <a:solidFill>
                            <a:srgbClr val="00B050"/>
                          </a:solidFill>
                          <a:effectLst/>
                          <a:latin typeface="+mn-lt"/>
                          <a:ea typeface="Yu Gothic" panose="020B0400000000000000" pitchFamily="34" charset="-128"/>
                          <a:cs typeface="+mn-cs"/>
                        </a:rPr>
                        <a:t>≥200</a:t>
                      </a:r>
                      <a:r>
                        <a:rPr lang="en-GB" sz="1400" b="1" kern="1200" baseline="0" dirty="0">
                          <a:solidFill>
                            <a:schemeClr val="accent2"/>
                          </a:solidFill>
                          <a:effectLst/>
                          <a:latin typeface="+mn-lt"/>
                          <a:ea typeface="Yu Gothic" panose="020B0400000000000000" pitchFamily="34" charset="-128"/>
                          <a:cs typeface="+mn-cs"/>
                        </a:rPr>
                        <a:t> c/mL or 1 VL </a:t>
                      </a:r>
                      <a:r>
                        <a:rPr lang="en-GB" sz="1400" b="1" kern="1200" baseline="0" dirty="0">
                          <a:solidFill>
                            <a:srgbClr val="00B050"/>
                          </a:solidFill>
                          <a:effectLst/>
                          <a:latin typeface="+mn-lt"/>
                          <a:ea typeface="Yu Gothic" panose="020B0400000000000000" pitchFamily="34" charset="-128"/>
                          <a:cs typeface="+mn-cs"/>
                        </a:rPr>
                        <a:t>≥200 </a:t>
                      </a:r>
                      <a:r>
                        <a:rPr lang="en-GB" sz="1400" b="1" kern="1200" baseline="0" dirty="0">
                          <a:solidFill>
                            <a:schemeClr val="accent2"/>
                          </a:solidFill>
                          <a:effectLst/>
                          <a:latin typeface="+mn-lt"/>
                          <a:ea typeface="Yu Gothic" panose="020B0400000000000000" pitchFamily="34" charset="-128"/>
                          <a:cs typeface="+mn-cs"/>
                        </a:rPr>
                        <a:t>c/mL and </a:t>
                      </a:r>
                      <a:r>
                        <a:rPr lang="en-US" sz="1400" b="1" kern="1200" baseline="0" noProof="0" dirty="0">
                          <a:solidFill>
                            <a:schemeClr val="accent3"/>
                          </a:solidFill>
                          <a:effectLst/>
                          <a:latin typeface="+mn-lt"/>
                          <a:ea typeface="Yu Gothic" panose="020B0400000000000000" pitchFamily="34" charset="-128"/>
                          <a:cs typeface="+mn-cs"/>
                        </a:rPr>
                        <a:t>discontinuation</a:t>
                      </a:r>
                      <a:r>
                        <a:rPr kumimoji="0" lang="en-US" sz="1400" b="1" i="0" u="none" strike="noStrike" kern="1200" cap="none" spc="0" normalizeH="0" baseline="0" noProof="0" dirty="0">
                          <a:ln>
                            <a:noFill/>
                          </a:ln>
                          <a:solidFill>
                            <a:schemeClr val="tx1"/>
                          </a:solidFill>
                          <a:effectLst/>
                          <a:uLnTx/>
                          <a:uFillTx/>
                          <a:latin typeface="+mn-lt"/>
                          <a:ea typeface="+mn-ea"/>
                          <a:cs typeface="+mn-cs"/>
                        </a:rPr>
                        <a:t> </a:t>
                      </a:r>
                      <a:r>
                        <a:rPr lang="en-GB" sz="1400" b="1" kern="1200" baseline="0" dirty="0">
                          <a:solidFill>
                            <a:schemeClr val="accent2"/>
                          </a:solidFill>
                          <a:effectLst/>
                          <a:latin typeface="+mn-lt"/>
                          <a:ea typeface="Yu Gothic" panose="020B0400000000000000" pitchFamily="34" charset="-128"/>
                          <a:cs typeface="+mn-cs"/>
                        </a:rPr>
                        <a:t>within 3 months of VL </a:t>
                      </a:r>
                      <a:r>
                        <a:rPr lang="en-GB" sz="1400" b="1" kern="1200" baseline="0" dirty="0">
                          <a:solidFill>
                            <a:srgbClr val="00B050"/>
                          </a:solidFill>
                          <a:effectLst/>
                          <a:latin typeface="+mn-lt"/>
                          <a:ea typeface="Yu Gothic" panose="020B0400000000000000" pitchFamily="34" charset="-128"/>
                          <a:cs typeface="+mn-cs"/>
                        </a:rPr>
                        <a:t>≥200 </a:t>
                      </a:r>
                      <a:r>
                        <a:rPr lang="en-GB" sz="1400" b="1" kern="1200" baseline="0" dirty="0">
                          <a:solidFill>
                            <a:schemeClr val="accent2"/>
                          </a:solidFill>
                          <a:effectLst/>
                          <a:latin typeface="+mn-lt"/>
                          <a:ea typeface="Yu Gothic" panose="020B0400000000000000" pitchFamily="34" charset="-128"/>
                          <a:cs typeface="+mn-cs"/>
                        </a:rPr>
                        <a:t>c/mL </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92006995"/>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Seang</a:t>
                      </a:r>
                      <a:r>
                        <a:rPr lang="en-GB" sz="1400" b="1" baseline="30000" dirty="0">
                          <a:solidFill>
                            <a:schemeClr val="tx1"/>
                          </a:solidFill>
                          <a:effectLst/>
                          <a:latin typeface="+mj-lt"/>
                          <a:ea typeface="Yu Gothic" panose="020B0400000000000000" pitchFamily="34" charset="-128"/>
                        </a:rPr>
                        <a:t>7</a:t>
                      </a: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2 consecutive VL </a:t>
                      </a:r>
                      <a:r>
                        <a:rPr lang="en-GB" sz="1400" b="1" kern="1200" baseline="0" dirty="0">
                          <a:solidFill>
                            <a:srgbClr val="00B050"/>
                          </a:solidFill>
                          <a:effectLst/>
                          <a:latin typeface="+mn-lt"/>
                          <a:ea typeface="Yu Gothic" panose="020B0400000000000000" pitchFamily="34" charset="-128"/>
                          <a:cs typeface="+mn-cs"/>
                        </a:rPr>
                        <a:t>&gt;200 </a:t>
                      </a:r>
                      <a:r>
                        <a:rPr lang="en-GB" sz="1400" b="1" kern="1200" baseline="0" dirty="0">
                          <a:solidFill>
                            <a:schemeClr val="accent2"/>
                          </a:solidFill>
                          <a:effectLst/>
                          <a:latin typeface="+mn-lt"/>
                          <a:ea typeface="Yu Gothic" panose="020B0400000000000000" pitchFamily="34" charset="-128"/>
                          <a:cs typeface="+mn-cs"/>
                        </a:rPr>
                        <a:t>c/mL</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614062"/>
                  </a:ext>
                </a:extLst>
              </a:tr>
              <a:tr h="268552">
                <a:tc>
                  <a:txBody>
                    <a:bodyPr/>
                    <a:lstStyle/>
                    <a:p>
                      <a:pPr algn="l">
                        <a:spcAft>
                          <a:spcPts val="0"/>
                        </a:spcAft>
                      </a:pPr>
                      <a:r>
                        <a:rPr lang="en-GB" sz="1400" b="1">
                          <a:solidFill>
                            <a:schemeClr val="tx1"/>
                          </a:solidFill>
                          <a:effectLst/>
                          <a:latin typeface="+mj-lt"/>
                          <a:ea typeface="Yu Gothic" panose="020B0400000000000000" pitchFamily="34" charset="-128"/>
                        </a:rPr>
                        <a:t>PSOMAS</a:t>
                      </a:r>
                      <a:r>
                        <a:rPr lang="en-GB" sz="1400" b="1" baseline="30000">
                          <a:solidFill>
                            <a:schemeClr val="tx1"/>
                          </a:solidFill>
                          <a:effectLst/>
                          <a:latin typeface="+mj-lt"/>
                          <a:ea typeface="Yu Gothic" panose="020B0400000000000000" pitchFamily="34" charset="-128"/>
                        </a:rPr>
                        <a:t>8</a:t>
                      </a:r>
                      <a:endParaRPr lang="en-GB" sz="1400" b="1">
                        <a:solidFill>
                          <a:schemeClr val="tx1"/>
                        </a:solidFill>
                        <a:effectLst/>
                        <a:latin typeface="+mj-lt"/>
                        <a:ea typeface="Yu Gothic" panose="020B0400000000000000" pitchFamily="34" charset="-128"/>
                      </a:endParaRP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NR</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7072266"/>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COMBINE-2</a:t>
                      </a:r>
                      <a:r>
                        <a:rPr lang="en-GB" sz="1400" b="1" baseline="30000" dirty="0">
                          <a:solidFill>
                            <a:schemeClr val="tx1"/>
                          </a:solidFill>
                          <a:effectLst/>
                          <a:latin typeface="+mj-lt"/>
                          <a:ea typeface="Yu Gothic" panose="020B0400000000000000" pitchFamily="34" charset="-128"/>
                        </a:rPr>
                        <a:t>9</a:t>
                      </a:r>
                      <a:endParaRPr lang="en-GB" sz="1400" b="1" dirty="0">
                        <a:solidFill>
                          <a:schemeClr val="tx1"/>
                        </a:solidFill>
                        <a:effectLst/>
                        <a:latin typeface="+mj-lt"/>
                        <a:ea typeface="Yu Gothic" panose="020B0400000000000000" pitchFamily="34" charset="-128"/>
                      </a:endParaRP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2 consecutive VL </a:t>
                      </a:r>
                      <a:r>
                        <a:rPr lang="en-GB" sz="1400" b="1" kern="1200" baseline="0" dirty="0">
                          <a:solidFill>
                            <a:srgbClr val="00B050"/>
                          </a:solidFill>
                          <a:effectLst/>
                          <a:latin typeface="+mn-lt"/>
                          <a:ea typeface="Yu Gothic" panose="020B0400000000000000" pitchFamily="34" charset="-128"/>
                          <a:cs typeface="+mn-cs"/>
                        </a:rPr>
                        <a:t>≥200 </a:t>
                      </a:r>
                      <a:r>
                        <a:rPr lang="en-GB" sz="1400" b="1" kern="1200" baseline="0" dirty="0">
                          <a:solidFill>
                            <a:schemeClr val="accent2"/>
                          </a:solidFill>
                          <a:effectLst/>
                          <a:latin typeface="+mn-lt"/>
                          <a:ea typeface="Yu Gothic" panose="020B0400000000000000" pitchFamily="34" charset="-128"/>
                          <a:cs typeface="+mn-cs"/>
                        </a:rPr>
                        <a:t>c/mL or 1 VL </a:t>
                      </a:r>
                      <a:r>
                        <a:rPr lang="en-GB" sz="1400" b="1" kern="1200" baseline="0" dirty="0">
                          <a:solidFill>
                            <a:srgbClr val="00B050"/>
                          </a:solidFill>
                          <a:effectLst/>
                          <a:latin typeface="+mn-lt"/>
                          <a:ea typeface="Yu Gothic" panose="020B0400000000000000" pitchFamily="34" charset="-128"/>
                          <a:cs typeface="+mn-cs"/>
                        </a:rPr>
                        <a:t>≥200 </a:t>
                      </a:r>
                      <a:r>
                        <a:rPr lang="en-GB" sz="1400" b="1" kern="1200" baseline="0" dirty="0">
                          <a:solidFill>
                            <a:schemeClr val="accent2"/>
                          </a:solidFill>
                          <a:effectLst/>
                          <a:latin typeface="+mn-lt"/>
                          <a:ea typeface="Yu Gothic" panose="020B0400000000000000" pitchFamily="34" charset="-128"/>
                          <a:cs typeface="+mn-cs"/>
                        </a:rPr>
                        <a:t>c/mL followed by </a:t>
                      </a:r>
                      <a:r>
                        <a:rPr lang="en-GB" sz="1400" b="1" kern="1200" baseline="0" dirty="0">
                          <a:solidFill>
                            <a:schemeClr val="accent3"/>
                          </a:solidFill>
                          <a:effectLst/>
                          <a:latin typeface="+mn-lt"/>
                          <a:ea typeface="Yu Gothic" panose="020B0400000000000000" pitchFamily="34" charset="-128"/>
                          <a:cs typeface="+mn-cs"/>
                        </a:rPr>
                        <a:t>discontinuation</a:t>
                      </a:r>
                      <a:endParaRPr lang="en-GB" sz="1400" b="1" kern="1200" baseline="0" dirty="0">
                        <a:solidFill>
                          <a:schemeClr val="accent3"/>
                        </a:solidFill>
                        <a:effectLst/>
                        <a:highlight>
                          <a:srgbClr val="FFFF00"/>
                        </a:highlight>
                        <a:latin typeface="+mn-lt"/>
                        <a:ea typeface="Yu Gothic" panose="020B0400000000000000" pitchFamily="34" charset="-128"/>
                        <a:cs typeface="+mn-cs"/>
                      </a:endParaRP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932805"/>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Fernández-Hinojal</a:t>
                      </a:r>
                      <a:r>
                        <a:rPr lang="en-GB" sz="1400" b="1" baseline="30000" dirty="0">
                          <a:solidFill>
                            <a:schemeClr val="tx1"/>
                          </a:solidFill>
                          <a:effectLst/>
                          <a:latin typeface="+mj-lt"/>
                          <a:ea typeface="Yu Gothic" panose="020B0400000000000000" pitchFamily="34" charset="-128"/>
                        </a:rPr>
                        <a:t>10</a:t>
                      </a:r>
                      <a:endParaRPr lang="en-GB" sz="1400" b="1" dirty="0">
                        <a:solidFill>
                          <a:schemeClr val="tx1"/>
                        </a:solidFill>
                        <a:effectLst/>
                        <a:latin typeface="+mj-lt"/>
                        <a:ea typeface="Yu Gothic" panose="020B0400000000000000" pitchFamily="34" charset="-128"/>
                      </a:endParaRP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NR</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68561567"/>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Bana</a:t>
                      </a:r>
                      <a:r>
                        <a:rPr lang="en-GB" sz="1400" b="1" baseline="30000" dirty="0">
                          <a:solidFill>
                            <a:schemeClr val="tx1"/>
                          </a:solidFill>
                          <a:effectLst/>
                          <a:latin typeface="+mj-lt"/>
                          <a:ea typeface="Yu Gothic" panose="020B0400000000000000" pitchFamily="34" charset="-128"/>
                        </a:rPr>
                        <a:t>11</a:t>
                      </a:r>
                      <a:endParaRPr lang="en-GB" sz="1400" b="1" dirty="0">
                        <a:solidFill>
                          <a:schemeClr val="tx1"/>
                        </a:solidFill>
                        <a:effectLst/>
                        <a:latin typeface="+mj-lt"/>
                        <a:ea typeface="Yu Gothic" panose="020B0400000000000000" pitchFamily="34" charset="-128"/>
                      </a:endParaRP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NR</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033928"/>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Ferre</a:t>
                      </a:r>
                      <a:r>
                        <a:rPr lang="en-GB" sz="1400" b="1" baseline="30000" dirty="0">
                          <a:solidFill>
                            <a:schemeClr val="tx1"/>
                          </a:solidFill>
                          <a:effectLst/>
                          <a:latin typeface="+mj-lt"/>
                          <a:ea typeface="Yu Gothic" panose="020B0400000000000000" pitchFamily="34" charset="-128"/>
                        </a:rPr>
                        <a:t>12</a:t>
                      </a:r>
                      <a:endParaRPr lang="en-GB" sz="1400" b="1" dirty="0">
                        <a:solidFill>
                          <a:schemeClr val="tx1"/>
                        </a:solidFill>
                        <a:effectLst/>
                        <a:latin typeface="+mj-lt"/>
                        <a:ea typeface="Yu Gothic" panose="020B0400000000000000" pitchFamily="34" charset="-128"/>
                      </a:endParaRP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spcAft>
                          <a:spcPts val="0"/>
                        </a:spcAft>
                      </a:pPr>
                      <a:r>
                        <a:rPr lang="en-GB" sz="1400" b="1" kern="1200" baseline="0" dirty="0">
                          <a:solidFill>
                            <a:schemeClr val="accent2"/>
                          </a:solidFill>
                          <a:effectLst/>
                          <a:latin typeface="+mn-lt"/>
                          <a:ea typeface="Yu Gothic" panose="020B0400000000000000" pitchFamily="34" charset="-128"/>
                          <a:cs typeface="+mn-cs"/>
                        </a:rPr>
                        <a:t>2 consecutive VL </a:t>
                      </a:r>
                      <a:r>
                        <a:rPr lang="en-GB" sz="1400" b="1" kern="1200" baseline="0" dirty="0">
                          <a:solidFill>
                            <a:srgbClr val="00B050"/>
                          </a:solidFill>
                          <a:effectLst/>
                          <a:latin typeface="+mn-lt"/>
                          <a:ea typeface="Yu Gothic" panose="020B0400000000000000" pitchFamily="34" charset="-128"/>
                          <a:cs typeface="+mn-cs"/>
                        </a:rPr>
                        <a:t>&gt;200 </a:t>
                      </a:r>
                      <a:r>
                        <a:rPr lang="en-GB" sz="1400" b="1" kern="1200" baseline="0" dirty="0">
                          <a:solidFill>
                            <a:schemeClr val="accent2"/>
                          </a:solidFill>
                          <a:effectLst/>
                          <a:latin typeface="+mn-lt"/>
                          <a:ea typeface="Yu Gothic" panose="020B0400000000000000" pitchFamily="34" charset="-128"/>
                          <a:cs typeface="+mn-cs"/>
                        </a:rPr>
                        <a:t>c/mL or 1 VL </a:t>
                      </a:r>
                      <a:r>
                        <a:rPr lang="en-GB" sz="1400" b="1" kern="1200" baseline="0" dirty="0">
                          <a:solidFill>
                            <a:schemeClr val="accent1"/>
                          </a:solidFill>
                          <a:effectLst/>
                          <a:latin typeface="+mn-lt"/>
                          <a:ea typeface="Yu Gothic" panose="020B0400000000000000" pitchFamily="34" charset="-128"/>
                          <a:cs typeface="+mn-cs"/>
                        </a:rPr>
                        <a:t>&gt;50 </a:t>
                      </a:r>
                      <a:r>
                        <a:rPr lang="en-GB" sz="1400" b="1" kern="1200" baseline="0" dirty="0">
                          <a:solidFill>
                            <a:schemeClr val="accent2"/>
                          </a:solidFill>
                          <a:effectLst/>
                          <a:latin typeface="+mn-lt"/>
                          <a:ea typeface="Yu Gothic" panose="020B0400000000000000" pitchFamily="34" charset="-128"/>
                          <a:cs typeface="+mn-cs"/>
                        </a:rPr>
                        <a:t>c/mL and </a:t>
                      </a:r>
                      <a:r>
                        <a:rPr lang="en-GB" sz="1400" b="1" kern="1200" baseline="0" dirty="0">
                          <a:solidFill>
                            <a:schemeClr val="accent3"/>
                          </a:solidFill>
                          <a:effectLst/>
                          <a:latin typeface="+mn-lt"/>
                          <a:ea typeface="Yu Gothic" panose="020B0400000000000000" pitchFamily="34" charset="-128"/>
                          <a:cs typeface="+mn-cs"/>
                        </a:rPr>
                        <a:t>discontinuation</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54179301"/>
                  </a:ext>
                </a:extLst>
              </a:tr>
              <a:tr h="268552">
                <a:tc>
                  <a:txBody>
                    <a:bodyPr/>
                    <a:lstStyle/>
                    <a:p>
                      <a:pPr algn="l">
                        <a:spcAft>
                          <a:spcPts val="0"/>
                        </a:spcAft>
                      </a:pPr>
                      <a:r>
                        <a:rPr lang="en-GB" sz="1400" b="1" dirty="0">
                          <a:solidFill>
                            <a:schemeClr val="tx1"/>
                          </a:solidFill>
                          <a:effectLst/>
                          <a:latin typeface="+mj-lt"/>
                          <a:ea typeface="Yu Gothic" panose="020B0400000000000000" pitchFamily="34" charset="-128"/>
                        </a:rPr>
                        <a:t>Nasser</a:t>
                      </a:r>
                      <a:r>
                        <a:rPr lang="en-GB" sz="1400" b="1" baseline="30000" dirty="0">
                          <a:solidFill>
                            <a:schemeClr val="tx1"/>
                          </a:solidFill>
                          <a:effectLst/>
                          <a:latin typeface="+mj-lt"/>
                          <a:ea typeface="Yu Gothic" panose="020B0400000000000000" pitchFamily="34" charset="-128"/>
                        </a:rPr>
                        <a:t>13</a:t>
                      </a:r>
                      <a:endParaRPr lang="en-GB" sz="1400" b="1" dirty="0">
                        <a:solidFill>
                          <a:schemeClr val="tx1"/>
                        </a:solidFill>
                        <a:effectLst/>
                        <a:latin typeface="+mj-lt"/>
                        <a:ea typeface="Yu Gothic" panose="020B0400000000000000" pitchFamily="34" charset="-128"/>
                      </a:endParaRPr>
                    </a:p>
                  </a:txBody>
                  <a:tcPr marL="51435" marR="51435" marT="0" marB="0" anchor="ctr">
                    <a:lnL w="12700" cap="flat" cmpd="sng" algn="ctr">
                      <a:no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FFFFF"/>
                    </a:solidFill>
                  </a:tcPr>
                </a:tc>
                <a:tc>
                  <a:txBody>
                    <a:bodyPr/>
                    <a:lstStyle/>
                    <a:p>
                      <a:pPr algn="l">
                        <a:spcAft>
                          <a:spcPts val="0"/>
                        </a:spcAft>
                      </a:pPr>
                      <a:r>
                        <a:rPr lang="en-GB" sz="1400" b="1" kern="1200" baseline="0" dirty="0">
                          <a:solidFill>
                            <a:srgbClr val="00B050"/>
                          </a:solidFill>
                          <a:effectLst/>
                          <a:latin typeface="+mn-lt"/>
                          <a:ea typeface="Yu Gothic" panose="020B0400000000000000" pitchFamily="34" charset="-128"/>
                          <a:cs typeface="+mn-cs"/>
                        </a:rPr>
                        <a:t>&gt;200 </a:t>
                      </a:r>
                      <a:r>
                        <a:rPr lang="en-GB" sz="1400" b="1" kern="1200" baseline="0" dirty="0">
                          <a:solidFill>
                            <a:schemeClr val="accent2"/>
                          </a:solidFill>
                          <a:effectLst/>
                          <a:latin typeface="+mn-lt"/>
                          <a:ea typeface="Yu Gothic" panose="020B0400000000000000" pitchFamily="34" charset="-128"/>
                          <a:cs typeface="+mn-cs"/>
                        </a:rPr>
                        <a:t>c/mL</a:t>
                      </a:r>
                    </a:p>
                  </a:txBody>
                  <a:tcPr marL="51435" marR="51435" marT="0" marB="0" anchor="ctr">
                    <a:lnL>
                      <a:noFill/>
                    </a:lnL>
                    <a:lnR>
                      <a:noFill/>
                    </a:lnR>
                    <a:lnT w="6350" cap="flat" cmpd="sng" algn="ctr">
                      <a:solidFill>
                        <a:schemeClr val="bg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48402936"/>
                  </a:ext>
                </a:extLst>
              </a:tr>
            </a:tbl>
          </a:graphicData>
        </a:graphic>
      </p:graphicFrame>
      <p:sp>
        <p:nvSpPr>
          <p:cNvPr id="8" name="ZoneTexte 7">
            <a:extLst>
              <a:ext uri="{FF2B5EF4-FFF2-40B4-BE49-F238E27FC236}">
                <a16:creationId xmlns:a16="http://schemas.microsoft.com/office/drawing/2014/main" id="{B0FC68EB-2D6E-C34D-0B20-26FBFCB95E99}"/>
              </a:ext>
            </a:extLst>
          </p:cNvPr>
          <p:cNvSpPr txBox="1"/>
          <p:nvPr/>
        </p:nvSpPr>
        <p:spPr>
          <a:xfrm>
            <a:off x="0" y="6504215"/>
            <a:ext cx="6205536" cy="246221"/>
          </a:xfrm>
          <a:prstGeom prst="rect">
            <a:avLst/>
          </a:prstGeom>
          <a:noFill/>
        </p:spPr>
        <p:txBody>
          <a:bodyPr wrap="square">
            <a:spAutoFit/>
          </a:bodyPr>
          <a:lstStyle/>
          <a:p>
            <a:r>
              <a:rPr lang="en-US" sz="1000" i="1" dirty="0"/>
              <a:t>Studies from </a:t>
            </a:r>
            <a:r>
              <a:rPr lang="en-GB" sz="1000" i="1" dirty="0"/>
              <a:t>EACS and ID Week 2023, including over 100 patients reporting relevant efficacy and/or VF outcomes</a:t>
            </a:r>
            <a:endParaRPr lang="en-US" sz="1000" i="1" dirty="0"/>
          </a:p>
        </p:txBody>
      </p:sp>
      <p:sp>
        <p:nvSpPr>
          <p:cNvPr id="5" name="Text Placeholder 4">
            <a:extLst>
              <a:ext uri="{FF2B5EF4-FFF2-40B4-BE49-F238E27FC236}">
                <a16:creationId xmlns:a16="http://schemas.microsoft.com/office/drawing/2014/main" id="{50298948-4852-DD0C-9AA4-2C1D0A246C8A}"/>
              </a:ext>
            </a:extLst>
          </p:cNvPr>
          <p:cNvSpPr>
            <a:spLocks noGrp="1"/>
          </p:cNvSpPr>
          <p:nvPr>
            <p:ph type="body" sz="quarter" idx="4294967295"/>
          </p:nvPr>
        </p:nvSpPr>
        <p:spPr>
          <a:xfrm>
            <a:off x="5967414" y="5626161"/>
            <a:ext cx="6205536" cy="942974"/>
          </a:xfrm>
        </p:spPr>
        <p:txBody>
          <a:bodyPr>
            <a:noAutofit/>
          </a:bodyPr>
          <a:lstStyle/>
          <a:p>
            <a:pPr marL="0" indent="0" algn="r">
              <a:buNone/>
            </a:pPr>
            <a:r>
              <a:rPr lang="en-GB" sz="1000" i="1" dirty="0"/>
              <a:t>1. </a:t>
            </a:r>
            <a:r>
              <a:rPr lang="en-GB" sz="1000" i="1" dirty="0" err="1"/>
              <a:t>Sension</a:t>
            </a:r>
            <a:r>
              <a:rPr lang="en-GB" sz="1000" i="1" dirty="0"/>
              <a:t> M, et al. </a:t>
            </a:r>
            <a:r>
              <a:rPr lang="en-GB" sz="1000" i="1" dirty="0" err="1"/>
              <a:t>IDWeek</a:t>
            </a:r>
            <a:r>
              <a:rPr lang="en-GB" sz="1000" i="1" dirty="0"/>
              <a:t> 2023. Poster 1608​ </a:t>
            </a:r>
            <a:br>
              <a:rPr lang="en-GB" sz="1000" i="1" dirty="0"/>
            </a:br>
            <a:r>
              <a:rPr lang="en-GB" sz="1000" i="1" dirty="0"/>
              <a:t>2. </a:t>
            </a:r>
            <a:r>
              <a:rPr lang="en-GB" sz="1000" i="1" dirty="0" err="1"/>
              <a:t>Deschanvres</a:t>
            </a:r>
            <a:r>
              <a:rPr lang="en-GB" sz="1000" i="1" dirty="0"/>
              <a:t> A, et al. EACS 2023. Poster MeP.T2.01; 3. </a:t>
            </a:r>
            <a:r>
              <a:rPr lang="en-GB" sz="1000" i="1" dirty="0" err="1"/>
              <a:t>Jongen</a:t>
            </a:r>
            <a:r>
              <a:rPr lang="en-GB" sz="1000" i="1" dirty="0"/>
              <a:t> V, et al. EACS 2023. Oral PS8.O3 </a:t>
            </a:r>
            <a:br>
              <a:rPr lang="en-GB" sz="1000" i="1" dirty="0"/>
            </a:br>
            <a:r>
              <a:rPr lang="en-GB" sz="1000" i="1" dirty="0"/>
              <a:t>4. </a:t>
            </a:r>
            <a:r>
              <a:rPr lang="da-DK" sz="1000" i="1" dirty="0"/>
              <a:t>Ring K, et al. </a:t>
            </a:r>
            <a:r>
              <a:rPr lang="en-GB" sz="1000" i="1" dirty="0"/>
              <a:t>EACS 2023. Poster eP.A.056; 5. Ramirez JD, et al. EACS 2023. Oral and Abstract PS8.02 </a:t>
            </a:r>
            <a:br>
              <a:rPr lang="en-GB" sz="1000" i="1" dirty="0"/>
            </a:br>
            <a:r>
              <a:rPr lang="en-GB" sz="1000" i="1" dirty="0"/>
              <a:t>6. Sinclair G, et al. </a:t>
            </a:r>
            <a:r>
              <a:rPr lang="en-GB" sz="1000" i="1" dirty="0" err="1"/>
              <a:t>IDWeek</a:t>
            </a:r>
            <a:r>
              <a:rPr lang="en-GB" sz="1000" i="1" dirty="0"/>
              <a:t> 2023. Poster 1607; 7. Seang S, et al. EACS 2023. Poster eP.A.074</a:t>
            </a:r>
            <a:br>
              <a:rPr lang="en-GB" sz="1000" i="1" dirty="0"/>
            </a:br>
            <a:r>
              <a:rPr lang="en-GB" sz="1000" i="1" dirty="0"/>
              <a:t>8. Psomas KC, et al. EACS 2023. Poster eP.A.016; 9. Pozniak A, et al. EACS 2023​. Poster eP.A.039</a:t>
            </a:r>
            <a:br>
              <a:rPr lang="en-GB" sz="1000" i="1" dirty="0"/>
            </a:br>
            <a:r>
              <a:rPr lang="en-GB" sz="1000" i="1" dirty="0"/>
              <a:t>10. Fernández-</a:t>
            </a:r>
            <a:r>
              <a:rPr lang="en-GB" sz="1000" i="1" dirty="0" err="1"/>
              <a:t>Hinojal</a:t>
            </a:r>
            <a:r>
              <a:rPr lang="en-GB" sz="1000" i="1" dirty="0"/>
              <a:t> F, et al. EACS 2023. Poster eP.A.026; 11. Bana N, et al. EACS 2023. Poster eP.A.047</a:t>
            </a:r>
            <a:br>
              <a:rPr lang="en-GB" sz="1000" i="1" dirty="0"/>
            </a:br>
            <a:r>
              <a:rPr lang="en-GB" sz="1000" i="1" dirty="0"/>
              <a:t>12. </a:t>
            </a:r>
            <a:r>
              <a:rPr lang="fr-FR" sz="1000" i="1" dirty="0"/>
              <a:t>Ferré VM, et al. EACS 2023. Poster eP.A.042; 13. Nasser K, et al. EACS 2023. Poster MeP.T2.03</a:t>
            </a:r>
            <a:endParaRPr lang="en-GB" sz="1000" i="1" dirty="0"/>
          </a:p>
        </p:txBody>
      </p:sp>
    </p:spTree>
    <p:extLst>
      <p:ext uri="{BB962C8B-B14F-4D97-AF65-F5344CB8AC3E}">
        <p14:creationId xmlns:p14="http://schemas.microsoft.com/office/powerpoint/2010/main" val="326662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ángulo 8"/>
          <p:cNvSpPr/>
          <p:nvPr/>
        </p:nvSpPr>
        <p:spPr>
          <a:xfrm>
            <a:off x="767255" y="3069021"/>
            <a:ext cx="2060028" cy="2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ZoneTexte 3">
            <a:extLst>
              <a:ext uri="{FF2B5EF4-FFF2-40B4-BE49-F238E27FC236}">
                <a16:creationId xmlns:a16="http://schemas.microsoft.com/office/drawing/2014/main" id="{003815CD-BF0D-E9B8-0A6C-20543F305FB9}"/>
              </a:ext>
            </a:extLst>
          </p:cNvPr>
          <p:cNvSpPr txBox="1"/>
          <p:nvPr/>
        </p:nvSpPr>
        <p:spPr>
          <a:xfrm>
            <a:off x="9074295" y="6464516"/>
            <a:ext cx="309865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a:ea typeface="+mn-ea"/>
                <a:cs typeface="+mn-cs"/>
              </a:rPr>
              <a:t>Lancet HIV 2025; 12: e649–59 </a:t>
            </a:r>
          </a:p>
        </p:txBody>
      </p:sp>
      <p:pic>
        <p:nvPicPr>
          <p:cNvPr id="12" name="Image 11">
            <a:extLst>
              <a:ext uri="{FF2B5EF4-FFF2-40B4-BE49-F238E27FC236}">
                <a16:creationId xmlns:a16="http://schemas.microsoft.com/office/drawing/2014/main" id="{6F465735-FCB7-C058-9A9A-7D78836E6B70}"/>
              </a:ext>
            </a:extLst>
          </p:cNvPr>
          <p:cNvPicPr>
            <a:picLocks noChangeAspect="1"/>
          </p:cNvPicPr>
          <p:nvPr/>
        </p:nvPicPr>
        <p:blipFill>
          <a:blip r:embed="rId3"/>
          <a:stretch>
            <a:fillRect/>
          </a:stretch>
        </p:blipFill>
        <p:spPr>
          <a:xfrm>
            <a:off x="548180" y="674580"/>
            <a:ext cx="7772400" cy="3114969"/>
          </a:xfrm>
          <a:prstGeom prst="rect">
            <a:avLst/>
          </a:prstGeom>
        </p:spPr>
      </p:pic>
      <p:grpSp>
        <p:nvGrpSpPr>
          <p:cNvPr id="19" name="Groupe 18">
            <a:extLst>
              <a:ext uri="{FF2B5EF4-FFF2-40B4-BE49-F238E27FC236}">
                <a16:creationId xmlns:a16="http://schemas.microsoft.com/office/drawing/2014/main" id="{16ACC18E-2C4D-5C4F-65AE-BA47F4115887}"/>
              </a:ext>
            </a:extLst>
          </p:cNvPr>
          <p:cNvGrpSpPr/>
          <p:nvPr/>
        </p:nvGrpSpPr>
        <p:grpSpPr>
          <a:xfrm>
            <a:off x="88436" y="4500829"/>
            <a:ext cx="11861222" cy="1193859"/>
            <a:chOff x="0" y="4093417"/>
            <a:chExt cx="12015128" cy="1209350"/>
          </a:xfrm>
        </p:grpSpPr>
        <p:pic>
          <p:nvPicPr>
            <p:cNvPr id="16" name="Image 15">
              <a:extLst>
                <a:ext uri="{FF2B5EF4-FFF2-40B4-BE49-F238E27FC236}">
                  <a16:creationId xmlns:a16="http://schemas.microsoft.com/office/drawing/2014/main" id="{24AF8409-85A4-E5D8-9793-944CF9B1E8D9}"/>
                </a:ext>
              </a:extLst>
            </p:cNvPr>
            <p:cNvPicPr>
              <a:picLocks noChangeAspect="1"/>
            </p:cNvPicPr>
            <p:nvPr/>
          </p:nvPicPr>
          <p:blipFill>
            <a:blip r:embed="rId4"/>
            <a:stretch>
              <a:fillRect/>
            </a:stretch>
          </p:blipFill>
          <p:spPr>
            <a:xfrm>
              <a:off x="0" y="4108908"/>
              <a:ext cx="12015128" cy="1193859"/>
            </a:xfrm>
            <a:prstGeom prst="rect">
              <a:avLst/>
            </a:prstGeom>
          </p:spPr>
        </p:pic>
        <p:sp>
          <p:nvSpPr>
            <p:cNvPr id="17" name="Rectangle 16">
              <a:extLst>
                <a:ext uri="{FF2B5EF4-FFF2-40B4-BE49-F238E27FC236}">
                  <a16:creationId xmlns:a16="http://schemas.microsoft.com/office/drawing/2014/main" id="{34B32327-C92B-A938-3D68-DD4E467FB598}"/>
                </a:ext>
              </a:extLst>
            </p:cNvPr>
            <p:cNvSpPr/>
            <p:nvPr/>
          </p:nvSpPr>
          <p:spPr>
            <a:xfrm>
              <a:off x="0" y="4093417"/>
              <a:ext cx="2362200" cy="2540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C8BADAB-A24B-A9D1-A35A-CCCA7A300674}"/>
                </a:ext>
              </a:extLst>
            </p:cNvPr>
            <p:cNvSpPr/>
            <p:nvPr/>
          </p:nvSpPr>
          <p:spPr>
            <a:xfrm>
              <a:off x="8916472" y="4948183"/>
              <a:ext cx="3098655" cy="3545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59096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BAE02990-9544-0062-6D3D-42FA28C4AE57}"/>
              </a:ext>
            </a:extLst>
          </p:cNvPr>
          <p:cNvSpPr/>
          <p:nvPr/>
        </p:nvSpPr>
        <p:spPr>
          <a:xfrm>
            <a:off x="739458" y="3380578"/>
            <a:ext cx="3175838" cy="2774537"/>
          </a:xfrm>
          <a:prstGeom prst="round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3" name="object 3"/>
          <p:cNvSpPr txBox="1"/>
          <p:nvPr/>
        </p:nvSpPr>
        <p:spPr>
          <a:xfrm>
            <a:off x="1033213" y="3537382"/>
            <a:ext cx="3037205" cy="2213426"/>
          </a:xfrm>
          <a:prstGeom prst="rect">
            <a:avLst/>
          </a:prstGeom>
        </p:spPr>
        <p:txBody>
          <a:bodyPr vert="horz" wrap="square" lIns="0" tIns="0" rIns="0" bIns="0" rtlCol="0">
            <a:spAutoFit/>
          </a:bodyPr>
          <a:lstStyle/>
          <a:p>
            <a:pPr marL="12700" marR="5080" lvl="0" indent="0" algn="l" defTabSz="457189" rtl="0" eaLnBrk="1" fontAlgn="auto" latinLnBrk="0" hangingPunct="1">
              <a:lnSpc>
                <a:spcPct val="150100"/>
              </a:lnSpc>
              <a:spcBef>
                <a:spcPts val="0"/>
              </a:spcBef>
              <a:spcAft>
                <a:spcPts val="0"/>
              </a:spcAft>
              <a:buClrTx/>
              <a:buSzTx/>
              <a:buFontTx/>
              <a:buNone/>
              <a:tabLst/>
              <a:defRPr/>
            </a:pPr>
            <a:r>
              <a:rPr kumimoji="0" sz="3200" b="1" i="0" u="none" strike="noStrike" kern="1200" cap="none" spc="0" normalizeH="0" baseline="0" noProof="0" dirty="0">
                <a:ln>
                  <a:noFill/>
                </a:ln>
                <a:effectLst/>
                <a:uLnTx/>
                <a:uFillTx/>
                <a:ea typeface="+mn-ea"/>
                <a:cs typeface="Century Gothic"/>
              </a:rPr>
              <a:t>De</a:t>
            </a:r>
            <a:r>
              <a:rPr kumimoji="0" sz="3200" b="1" i="0" u="none" strike="noStrike" kern="1200" cap="none" spc="-5" normalizeH="0" baseline="0" noProof="0" dirty="0">
                <a:ln>
                  <a:noFill/>
                </a:ln>
                <a:effectLst/>
                <a:uLnTx/>
                <a:uFillTx/>
                <a:ea typeface="+mn-ea"/>
                <a:cs typeface="Century Gothic"/>
              </a:rPr>
              <a:t>-</a:t>
            </a:r>
            <a:r>
              <a:rPr kumimoji="0" sz="3200" b="1" i="0" u="none" strike="noStrike" kern="1200" cap="none" spc="0" normalizeH="0" baseline="0" noProof="0" dirty="0">
                <a:ln>
                  <a:noFill/>
                </a:ln>
                <a:effectLst/>
                <a:uLnTx/>
                <a:uFillTx/>
                <a:ea typeface="+mn-ea"/>
                <a:cs typeface="Century Gothic"/>
              </a:rPr>
              <a:t>medicalize</a:t>
            </a:r>
            <a:r>
              <a:rPr kumimoji="0" sz="3200" b="1" i="0" u="none" strike="noStrike" kern="1200" cap="none" spc="0" normalizeH="0" baseline="0" noProof="0" dirty="0">
                <a:ln>
                  <a:noFill/>
                </a:ln>
                <a:effectLst/>
                <a:uLnTx/>
                <a:uFillTx/>
                <a:ea typeface="+mn-ea"/>
                <a:cs typeface="Times New Roman"/>
              </a:rPr>
              <a:t> </a:t>
            </a:r>
            <a:r>
              <a:rPr kumimoji="0" sz="3200" b="1" i="0" u="none" strike="noStrike" kern="1200" cap="none" spc="-5" normalizeH="0" baseline="0" noProof="0" dirty="0">
                <a:ln>
                  <a:noFill/>
                </a:ln>
                <a:effectLst/>
                <a:uLnTx/>
                <a:uFillTx/>
                <a:ea typeface="+mn-ea"/>
                <a:cs typeface="Century Gothic"/>
              </a:rPr>
              <a:t>Simplify</a:t>
            </a:r>
            <a:endParaRPr kumimoji="0" sz="3200" b="0" i="0" u="none" strike="noStrike" kern="1200" cap="none" spc="0" normalizeH="0" baseline="0" noProof="0" dirty="0">
              <a:ln>
                <a:noFill/>
              </a:ln>
              <a:effectLst/>
              <a:uLnTx/>
              <a:uFillTx/>
              <a:ea typeface="+mn-ea"/>
              <a:cs typeface="Century Gothic"/>
            </a:endParaRPr>
          </a:p>
          <a:p>
            <a:pPr marL="12700" marR="0" lvl="0" indent="0" algn="l" defTabSz="457189" rtl="0" eaLnBrk="1" fontAlgn="auto" latinLnBrk="0" hangingPunct="1">
              <a:lnSpc>
                <a:spcPct val="100000"/>
              </a:lnSpc>
              <a:spcBef>
                <a:spcPts val="1920"/>
              </a:spcBef>
              <a:spcAft>
                <a:spcPts val="0"/>
              </a:spcAft>
              <a:buClrTx/>
              <a:buSzTx/>
              <a:buFontTx/>
              <a:buNone/>
              <a:tabLst/>
              <a:defRPr/>
            </a:pPr>
            <a:r>
              <a:rPr kumimoji="0" sz="3200" b="1" i="0" u="none" strike="noStrike" kern="1200" cap="none" spc="-5" normalizeH="0" baseline="0" noProof="0" dirty="0">
                <a:ln>
                  <a:noFill/>
                </a:ln>
                <a:effectLst/>
                <a:uLnTx/>
                <a:uFillTx/>
                <a:ea typeface="+mn-ea"/>
                <a:cs typeface="Century Gothic"/>
              </a:rPr>
              <a:t>Differentiate</a:t>
            </a:r>
            <a:endParaRPr kumimoji="0" sz="3200" b="0" i="0" u="none" strike="noStrike" kern="1200" cap="none" spc="0" normalizeH="0" baseline="0" noProof="0" dirty="0">
              <a:ln>
                <a:noFill/>
              </a:ln>
              <a:effectLst/>
              <a:uLnTx/>
              <a:uFillTx/>
              <a:ea typeface="+mn-ea"/>
              <a:cs typeface="Century Gothic"/>
            </a:endParaRPr>
          </a:p>
        </p:txBody>
      </p:sp>
      <p:sp>
        <p:nvSpPr>
          <p:cNvPr id="8" name="object 8"/>
          <p:cNvSpPr txBox="1"/>
          <p:nvPr/>
        </p:nvSpPr>
        <p:spPr>
          <a:xfrm>
            <a:off x="211408" y="702885"/>
            <a:ext cx="11417030" cy="553998"/>
          </a:xfrm>
          <a:prstGeom prst="rect">
            <a:avLst/>
          </a:prstGeom>
        </p:spPr>
        <p:txBody>
          <a:bodyPr vert="horz" wrap="square" lIns="0" tIns="0" rIns="0" bIns="0" rtlCol="0">
            <a:spAutoFit/>
          </a:bodyPr>
          <a:lstStyle/>
          <a:p>
            <a:pPr marL="12700" marR="0" lvl="0" indent="0" algn="l" defTabSz="457189" rtl="0" eaLnBrk="1" fontAlgn="auto" latinLnBrk="0" hangingPunct="1">
              <a:lnSpc>
                <a:spcPct val="100000"/>
              </a:lnSpc>
              <a:spcBef>
                <a:spcPts val="50"/>
              </a:spcBef>
              <a:spcAft>
                <a:spcPts val="0"/>
              </a:spcAft>
              <a:buClrTx/>
              <a:buSzTx/>
              <a:buFontTx/>
              <a:buNone/>
              <a:tabLst/>
              <a:defRPr/>
            </a:pPr>
            <a:endParaRPr kumimoji="0" sz="3600" b="1" i="0" u="none" strike="noStrike" kern="1200" cap="none" spc="0" normalizeH="0" baseline="0" noProof="0" dirty="0">
              <a:ln>
                <a:noFill/>
              </a:ln>
              <a:solidFill>
                <a:srgbClr val="0070C0"/>
              </a:solidFill>
              <a:effectLst/>
              <a:uLnTx/>
              <a:uFillTx/>
              <a:latin typeface="Nexa Black" panose="02000000000000000000" pitchFamily="50" charset="0"/>
              <a:ea typeface="+mn-ea"/>
              <a:cs typeface="Century Gothic"/>
            </a:endParaRPr>
          </a:p>
        </p:txBody>
      </p:sp>
      <p:sp>
        <p:nvSpPr>
          <p:cNvPr id="9" name="object 9"/>
          <p:cNvSpPr txBox="1"/>
          <p:nvPr/>
        </p:nvSpPr>
        <p:spPr>
          <a:xfrm>
            <a:off x="4645194" y="2087917"/>
            <a:ext cx="7230894" cy="1292662"/>
          </a:xfrm>
          <a:prstGeom prst="rect">
            <a:avLst/>
          </a:prstGeom>
          <a:solidFill>
            <a:schemeClr val="bg1"/>
          </a:solidFill>
        </p:spPr>
        <p:txBody>
          <a:bodyPr vert="horz" wrap="square" lIns="0" tIns="0" rIns="0" bIns="0" rtlCol="0">
            <a:spAutoFit/>
          </a:bodyPr>
          <a:lstStyle/>
          <a:p>
            <a:pPr marL="92075" marR="178435" lvl="0" indent="0" algn="l" defTabSz="457189" rtl="0" eaLnBrk="1" fontAlgn="auto" latinLnBrk="0" hangingPunct="1">
              <a:lnSpc>
                <a:spcPct val="100000"/>
              </a:lnSpc>
              <a:spcBef>
                <a:spcPts val="0"/>
              </a:spcBef>
              <a:spcAft>
                <a:spcPts val="0"/>
              </a:spcAft>
              <a:buClrTx/>
              <a:buSzTx/>
              <a:buFontTx/>
              <a:buNone/>
              <a:tabLst/>
              <a:defRPr/>
            </a:pPr>
            <a:r>
              <a:rPr kumimoji="0" sz="2800" b="1" i="0" u="none" strike="noStrike" kern="1200" cap="none" spc="-35" normalizeH="0" baseline="0" noProof="0" dirty="0">
                <a:ln>
                  <a:noFill/>
                </a:ln>
                <a:solidFill>
                  <a:srgbClr val="C00000"/>
                </a:solidFill>
                <a:effectLst/>
                <a:uLnTx/>
                <a:uFillTx/>
                <a:latin typeface="Nexa" panose="02000000000000000000"/>
                <a:ea typeface="+mn-ea"/>
                <a:cs typeface="Calibri"/>
              </a:rPr>
              <a:t>R</a:t>
            </a:r>
            <a:r>
              <a:rPr kumimoji="0" sz="2800" b="1" i="0" u="none" strike="noStrike" kern="1200" cap="none" spc="-10" normalizeH="0" baseline="0" noProof="0" dirty="0">
                <a:ln>
                  <a:noFill/>
                </a:ln>
                <a:solidFill>
                  <a:srgbClr val="C00000"/>
                </a:solidFill>
                <a:effectLst/>
                <a:uLnTx/>
                <a:uFillTx/>
                <a:latin typeface="Nexa" panose="02000000000000000000"/>
                <a:ea typeface="+mn-ea"/>
                <a:cs typeface="Calibri"/>
              </a:rPr>
              <a:t>e-</a:t>
            </a:r>
            <a:r>
              <a:rPr kumimoji="0" sz="2800" b="1" i="0" u="none" strike="noStrike" kern="1200" cap="none" spc="-15" normalizeH="0" baseline="0" noProof="0" dirty="0">
                <a:ln>
                  <a:noFill/>
                </a:ln>
                <a:solidFill>
                  <a:srgbClr val="C00000"/>
                </a:solidFill>
                <a:effectLst/>
                <a:uLnTx/>
                <a:uFillTx/>
                <a:latin typeface="Nexa" panose="02000000000000000000"/>
                <a:ea typeface="+mn-ea"/>
                <a:cs typeface="Calibri"/>
              </a:rPr>
              <a:t>med</a:t>
            </a:r>
            <a:r>
              <a:rPr kumimoji="0" sz="2800" b="1" i="0" u="none" strike="noStrike" kern="1200" cap="none" spc="-10" normalizeH="0" baseline="0" noProof="0" dirty="0">
                <a:ln>
                  <a:noFill/>
                </a:ln>
                <a:solidFill>
                  <a:srgbClr val="C00000"/>
                </a:solidFill>
                <a:effectLst/>
                <a:uLnTx/>
                <a:uFillTx/>
                <a:latin typeface="Nexa" panose="02000000000000000000"/>
                <a:ea typeface="+mn-ea"/>
                <a:cs typeface="Calibri"/>
              </a:rPr>
              <a:t>icali</a:t>
            </a:r>
            <a:r>
              <a:rPr kumimoji="0" sz="2800" b="1" i="0" u="none" strike="noStrike" kern="1200" cap="none" spc="-35" normalizeH="0" baseline="0" noProof="0" dirty="0">
                <a:ln>
                  <a:noFill/>
                </a:ln>
                <a:solidFill>
                  <a:srgbClr val="C00000"/>
                </a:solidFill>
                <a:effectLst/>
                <a:uLnTx/>
                <a:uFillTx/>
                <a:latin typeface="Nexa" panose="02000000000000000000"/>
                <a:ea typeface="+mn-ea"/>
                <a:cs typeface="Calibri"/>
              </a:rPr>
              <a:t>z</a:t>
            </a:r>
            <a:r>
              <a:rPr kumimoji="0" sz="2800" b="1" i="0" u="none" strike="noStrike" kern="1200" cap="none" spc="-20" normalizeH="0" baseline="0" noProof="0" dirty="0">
                <a:ln>
                  <a:noFill/>
                </a:ln>
                <a:solidFill>
                  <a:srgbClr val="C00000"/>
                </a:solidFill>
                <a:effectLst/>
                <a:uLnTx/>
                <a:uFillTx/>
                <a:latin typeface="Nexa" panose="02000000000000000000"/>
                <a:ea typeface="+mn-ea"/>
                <a:cs typeface="Calibri"/>
              </a:rPr>
              <a:t>a</a:t>
            </a:r>
            <a:r>
              <a:rPr kumimoji="0" sz="2800" b="1" i="0" u="none" strike="noStrike" kern="1200" cap="none" spc="-5" normalizeH="0" baseline="0" noProof="0" dirty="0">
                <a:ln>
                  <a:noFill/>
                </a:ln>
                <a:solidFill>
                  <a:srgbClr val="C00000"/>
                </a:solidFill>
                <a:effectLst/>
                <a:uLnTx/>
                <a:uFillTx/>
                <a:latin typeface="Nexa" panose="02000000000000000000"/>
                <a:ea typeface="+mn-ea"/>
                <a:cs typeface="Calibri"/>
              </a:rPr>
              <a:t>tio</a:t>
            </a:r>
            <a:r>
              <a:rPr kumimoji="0" sz="2800" b="1" i="0" u="none" strike="noStrike" kern="1200" cap="none" spc="-10" normalizeH="0" baseline="0" noProof="0" dirty="0">
                <a:ln>
                  <a:noFill/>
                </a:ln>
                <a:solidFill>
                  <a:srgbClr val="C00000"/>
                </a:solidFill>
                <a:effectLst/>
                <a:uLnTx/>
                <a:uFillTx/>
                <a:latin typeface="Nexa" panose="02000000000000000000"/>
                <a:ea typeface="+mn-ea"/>
                <a:cs typeface="Calibri"/>
              </a:rPr>
              <a:t>n</a:t>
            </a:r>
            <a:r>
              <a:rPr kumimoji="0" sz="2800" b="1" i="0" u="none" strike="noStrike" kern="1200" cap="none" spc="-65" normalizeH="0" baseline="0" noProof="0" dirty="0">
                <a:ln>
                  <a:noFill/>
                </a:ln>
                <a:solidFill>
                  <a:srgbClr val="C00000"/>
                </a:solidFill>
                <a:effectLst/>
                <a:uLnTx/>
                <a:uFillTx/>
                <a:latin typeface="Nexa" panose="02000000000000000000"/>
                <a:ea typeface="+mn-ea"/>
                <a:cs typeface="Times New Roman"/>
              </a:rPr>
              <a:t> </a:t>
            </a:r>
            <a:r>
              <a:rPr kumimoji="0" sz="2800" b="0" i="0" u="none" strike="noStrike" kern="1200" cap="none" spc="-10" normalizeH="0" baseline="0" noProof="0" dirty="0">
                <a:ln>
                  <a:noFill/>
                </a:ln>
                <a:effectLst/>
                <a:uLnTx/>
                <a:uFillTx/>
                <a:ea typeface="+mn-ea"/>
                <a:cs typeface="Calibri"/>
              </a:rPr>
              <a:t>as</a:t>
            </a:r>
            <a:r>
              <a:rPr kumimoji="0" sz="2800" b="0" i="0" u="none" strike="noStrike" kern="1200" cap="none" spc="-40" normalizeH="0" baseline="0" noProof="0" dirty="0">
                <a:ln>
                  <a:noFill/>
                </a:ln>
                <a:effectLst/>
                <a:uLnTx/>
                <a:uFillTx/>
                <a:ea typeface="+mn-ea"/>
                <a:cs typeface="Times New Roman"/>
              </a:rPr>
              <a:t> </a:t>
            </a:r>
            <a:r>
              <a:rPr kumimoji="0" lang="en-GB" sz="2800" b="0" i="0" u="none" strike="noStrike" kern="1200" cap="none" spc="-40" normalizeH="0" baseline="0" noProof="0" dirty="0" err="1">
                <a:ln>
                  <a:noFill/>
                </a:ln>
                <a:effectLst/>
                <a:uLnTx/>
                <a:uFillTx/>
                <a:ea typeface="+mn-ea"/>
                <a:cs typeface="Times New Roman"/>
              </a:rPr>
              <a:t>injectable</a:t>
            </a:r>
            <a:r>
              <a:rPr kumimoji="0" lang="en-GB" sz="2800" b="0" i="0" u="none" strike="noStrike" kern="1200" cap="none" spc="-40" normalizeH="0" baseline="0" noProof="0" dirty="0">
                <a:ln>
                  <a:noFill/>
                </a:ln>
                <a:effectLst/>
                <a:uLnTx/>
                <a:uFillTx/>
                <a:ea typeface="+mn-ea"/>
                <a:cs typeface="Times New Roman"/>
              </a:rPr>
              <a:t> </a:t>
            </a:r>
            <a:r>
              <a:rPr kumimoji="0" sz="2800" b="0" i="0" u="none" strike="noStrike" kern="1200" cap="none" spc="-10" normalizeH="0" baseline="0" noProof="0" dirty="0">
                <a:ln>
                  <a:noFill/>
                </a:ln>
                <a:effectLst/>
                <a:uLnTx/>
                <a:uFillTx/>
                <a:ea typeface="+mn-ea"/>
                <a:cs typeface="Calibri"/>
              </a:rPr>
              <a:t>p</a:t>
            </a:r>
            <a:r>
              <a:rPr kumimoji="0" sz="2800" b="0" i="0" u="none" strike="noStrike" kern="1200" cap="none" spc="-40" normalizeH="0" baseline="0" noProof="0" dirty="0">
                <a:ln>
                  <a:noFill/>
                </a:ln>
                <a:effectLst/>
                <a:uLnTx/>
                <a:uFillTx/>
                <a:ea typeface="+mn-ea"/>
                <a:cs typeface="Calibri"/>
              </a:rPr>
              <a:t>r</a:t>
            </a:r>
            <a:r>
              <a:rPr kumimoji="0" sz="2800" b="0" i="0" u="none" strike="noStrike" kern="1200" cap="none" spc="-15" normalizeH="0" baseline="0" noProof="0" dirty="0">
                <a:ln>
                  <a:noFill/>
                </a:ln>
                <a:effectLst/>
                <a:uLnTx/>
                <a:uFillTx/>
                <a:ea typeface="+mn-ea"/>
                <a:cs typeface="Calibri"/>
              </a:rPr>
              <a:t>oduc</a:t>
            </a:r>
            <a:r>
              <a:rPr kumimoji="0" sz="2800" b="0" i="0" u="none" strike="noStrike" kern="1200" cap="none" spc="-10" normalizeH="0" baseline="0" noProof="0" dirty="0">
                <a:ln>
                  <a:noFill/>
                </a:ln>
                <a:effectLst/>
                <a:uLnTx/>
                <a:uFillTx/>
                <a:ea typeface="+mn-ea"/>
                <a:cs typeface="Calibri"/>
              </a:rPr>
              <a:t>t</a:t>
            </a:r>
            <a:r>
              <a:rPr kumimoji="0" sz="2800" b="0" i="0" u="none" strike="noStrike" kern="1200" cap="none" spc="-30" normalizeH="0" baseline="0" noProof="0" dirty="0">
                <a:ln>
                  <a:noFill/>
                </a:ln>
                <a:effectLst/>
                <a:uLnTx/>
                <a:uFillTx/>
                <a:ea typeface="+mn-ea"/>
                <a:cs typeface="Times New Roman"/>
              </a:rPr>
              <a:t> </a:t>
            </a:r>
            <a:r>
              <a:rPr kumimoji="0" sz="2800" b="0" i="0" u="none" strike="noStrike" kern="1200" cap="none" spc="-10" normalizeH="0" baseline="0" noProof="0" dirty="0">
                <a:ln>
                  <a:noFill/>
                </a:ln>
                <a:effectLst/>
                <a:uLnTx/>
                <a:uFillTx/>
                <a:ea typeface="+mn-ea"/>
                <a:cs typeface="Calibri"/>
              </a:rPr>
              <a:t>admi</a:t>
            </a:r>
            <a:r>
              <a:rPr kumimoji="0" sz="2800" b="0" i="0" u="none" strike="noStrike" kern="1200" cap="none" spc="-15" normalizeH="0" baseline="0" noProof="0" dirty="0">
                <a:ln>
                  <a:noFill/>
                </a:ln>
                <a:effectLst/>
                <a:uLnTx/>
                <a:uFillTx/>
                <a:ea typeface="+mn-ea"/>
                <a:cs typeface="Calibri"/>
              </a:rPr>
              <a:t>n</a:t>
            </a:r>
            <a:r>
              <a:rPr kumimoji="0" sz="2800" b="0" i="0" u="none" strike="noStrike" kern="1200" cap="none" spc="0" normalizeH="0" baseline="0" noProof="0" dirty="0">
                <a:ln>
                  <a:noFill/>
                </a:ln>
                <a:effectLst/>
                <a:uLnTx/>
                <a:uFillTx/>
                <a:ea typeface="+mn-ea"/>
                <a:cs typeface="Calibri"/>
              </a:rPr>
              <a:t>i</a:t>
            </a:r>
            <a:r>
              <a:rPr kumimoji="0" sz="2800" b="0" i="0" u="none" strike="noStrike" kern="1200" cap="none" spc="-25" normalizeH="0" baseline="0" noProof="0" dirty="0">
                <a:ln>
                  <a:noFill/>
                </a:ln>
                <a:effectLst/>
                <a:uLnTx/>
                <a:uFillTx/>
                <a:ea typeface="+mn-ea"/>
                <a:cs typeface="Calibri"/>
              </a:rPr>
              <a:t>s</a:t>
            </a:r>
            <a:r>
              <a:rPr kumimoji="0" sz="2800" b="0" i="0" u="none" strike="noStrike" kern="1200" cap="none" spc="-10" normalizeH="0" baseline="0" noProof="0" dirty="0">
                <a:ln>
                  <a:noFill/>
                </a:ln>
                <a:effectLst/>
                <a:uLnTx/>
                <a:uFillTx/>
                <a:ea typeface="+mn-ea"/>
                <a:cs typeface="Calibri"/>
              </a:rPr>
              <a:t>t</a:t>
            </a:r>
            <a:r>
              <a:rPr kumimoji="0" sz="2800" b="0" i="0" u="none" strike="noStrike" kern="1200" cap="none" spc="-55" normalizeH="0" baseline="0" noProof="0" dirty="0">
                <a:ln>
                  <a:noFill/>
                </a:ln>
                <a:effectLst/>
                <a:uLnTx/>
                <a:uFillTx/>
                <a:ea typeface="+mn-ea"/>
                <a:cs typeface="Calibri"/>
              </a:rPr>
              <a:t>r</a:t>
            </a:r>
            <a:r>
              <a:rPr kumimoji="0" sz="2800" b="0" i="0" u="none" strike="noStrike" kern="1200" cap="none" spc="-20" normalizeH="0" baseline="0" noProof="0" dirty="0">
                <a:ln>
                  <a:noFill/>
                </a:ln>
                <a:effectLst/>
                <a:uLnTx/>
                <a:uFillTx/>
                <a:ea typeface="+mn-ea"/>
                <a:cs typeface="Calibri"/>
              </a:rPr>
              <a:t>a</a:t>
            </a:r>
            <a:r>
              <a:rPr kumimoji="0" sz="2800" b="0" i="0" u="none" strike="noStrike" kern="1200" cap="none" spc="-5" normalizeH="0" baseline="0" noProof="0" dirty="0">
                <a:ln>
                  <a:noFill/>
                </a:ln>
                <a:effectLst/>
                <a:uLnTx/>
                <a:uFillTx/>
                <a:ea typeface="+mn-ea"/>
                <a:cs typeface="Calibri"/>
              </a:rPr>
              <a:t>ti</a:t>
            </a:r>
            <a:r>
              <a:rPr kumimoji="0" sz="2800" b="0" i="0" u="none" strike="noStrike" kern="1200" cap="none" spc="-15" normalizeH="0" baseline="0" noProof="0" dirty="0">
                <a:ln>
                  <a:noFill/>
                </a:ln>
                <a:effectLst/>
                <a:uLnTx/>
                <a:uFillTx/>
                <a:ea typeface="+mn-ea"/>
                <a:cs typeface="Calibri"/>
              </a:rPr>
              <a:t>o</a:t>
            </a:r>
            <a:r>
              <a:rPr kumimoji="0" sz="2800" b="0" i="0" u="none" strike="noStrike" kern="1200" cap="none" spc="-10" normalizeH="0" baseline="0" noProof="0" dirty="0">
                <a:ln>
                  <a:noFill/>
                </a:ln>
                <a:effectLst/>
                <a:uLnTx/>
                <a:uFillTx/>
                <a:ea typeface="+mn-ea"/>
                <a:cs typeface="Calibri"/>
              </a:rPr>
              <a:t>n</a:t>
            </a:r>
            <a:r>
              <a:rPr kumimoji="0" sz="2800" b="0" i="0" u="none" strike="noStrike" kern="1200" cap="none" spc="-75" normalizeH="0" baseline="0" noProof="0" dirty="0">
                <a:ln>
                  <a:noFill/>
                </a:ln>
                <a:effectLst/>
                <a:uLnTx/>
                <a:uFillTx/>
                <a:ea typeface="+mn-ea"/>
                <a:cs typeface="Times New Roman"/>
              </a:rPr>
              <a:t> </a:t>
            </a:r>
            <a:r>
              <a:rPr kumimoji="0" sz="2800" b="0" i="0" u="none" strike="noStrike" kern="1200" cap="none" spc="-40" normalizeH="0" baseline="0" noProof="0" dirty="0">
                <a:ln>
                  <a:noFill/>
                </a:ln>
                <a:effectLst/>
                <a:uLnTx/>
                <a:uFillTx/>
                <a:ea typeface="+mn-ea"/>
                <a:cs typeface="Calibri"/>
              </a:rPr>
              <a:t>r</a:t>
            </a:r>
            <a:r>
              <a:rPr kumimoji="0" sz="2800" b="0" i="0" u="none" strike="noStrike" kern="1200" cap="none" spc="-15" normalizeH="0" baseline="0" noProof="0" dirty="0">
                <a:ln>
                  <a:noFill/>
                </a:ln>
                <a:effectLst/>
                <a:uLnTx/>
                <a:uFillTx/>
                <a:ea typeface="+mn-ea"/>
                <a:cs typeface="Calibri"/>
              </a:rPr>
              <a:t>o</a:t>
            </a:r>
            <a:r>
              <a:rPr kumimoji="0" sz="2800" b="0" i="0" u="none" strike="noStrike" kern="1200" cap="none" spc="-10" normalizeH="0" baseline="0" noProof="0" dirty="0">
                <a:ln>
                  <a:noFill/>
                </a:ln>
                <a:effectLst/>
                <a:uLnTx/>
                <a:uFillTx/>
                <a:ea typeface="+mn-ea"/>
                <a:cs typeface="Calibri"/>
              </a:rPr>
              <a:t>le</a:t>
            </a:r>
            <a:r>
              <a:rPr kumimoji="0" sz="2800" b="0" i="0" u="none" strike="noStrike" kern="1200" cap="none" spc="-20" normalizeH="0" baseline="0" noProof="0" dirty="0">
                <a:ln>
                  <a:noFill/>
                </a:ln>
                <a:effectLst/>
                <a:uLnTx/>
                <a:uFillTx/>
                <a:ea typeface="+mn-ea"/>
                <a:cs typeface="Times New Roman"/>
              </a:rPr>
              <a:t> </a:t>
            </a:r>
            <a:r>
              <a:rPr kumimoji="0" sz="2800" b="0" i="0" u="none" strike="noStrike" kern="1200" cap="none" spc="-10" normalizeH="0" baseline="0" noProof="0" dirty="0">
                <a:ln>
                  <a:noFill/>
                </a:ln>
                <a:effectLst/>
                <a:uLnTx/>
                <a:uFillTx/>
                <a:ea typeface="+mn-ea"/>
                <a:cs typeface="Calibri"/>
              </a:rPr>
              <a:t>wi</a:t>
            </a:r>
            <a:r>
              <a:rPr kumimoji="0" sz="2800" b="0" i="0" u="none" strike="noStrike" kern="1200" cap="none" spc="0" normalizeH="0" baseline="0" noProof="0" dirty="0">
                <a:ln>
                  <a:noFill/>
                </a:ln>
                <a:effectLst/>
                <a:uLnTx/>
                <a:uFillTx/>
                <a:ea typeface="+mn-ea"/>
                <a:cs typeface="Calibri"/>
              </a:rPr>
              <a:t>l</a:t>
            </a:r>
            <a:r>
              <a:rPr kumimoji="0" sz="2800" b="0" i="0" u="none" strike="noStrike" kern="1200" cap="none" spc="-5" normalizeH="0" baseline="0" noProof="0" dirty="0">
                <a:ln>
                  <a:noFill/>
                </a:ln>
                <a:effectLst/>
                <a:uLnTx/>
                <a:uFillTx/>
                <a:ea typeface="+mn-ea"/>
                <a:cs typeface="Calibri"/>
              </a:rPr>
              <a:t>l</a:t>
            </a:r>
            <a:r>
              <a:rPr kumimoji="0" sz="2800" b="0" i="0" u="none" strike="noStrike" kern="1200" cap="none" spc="-50" normalizeH="0" baseline="0" noProof="0" dirty="0">
                <a:ln>
                  <a:noFill/>
                </a:ln>
                <a:effectLst/>
                <a:uLnTx/>
                <a:uFillTx/>
                <a:ea typeface="+mn-ea"/>
                <a:cs typeface="Times New Roman"/>
              </a:rPr>
              <a:t> </a:t>
            </a:r>
            <a:r>
              <a:rPr kumimoji="0" sz="2800" b="0" i="0" u="none" strike="noStrike" kern="1200" cap="none" spc="-15" normalizeH="0" baseline="0" noProof="0" dirty="0">
                <a:ln>
                  <a:noFill/>
                </a:ln>
                <a:effectLst/>
                <a:uLnTx/>
                <a:uFillTx/>
                <a:ea typeface="+mn-ea"/>
                <a:cs typeface="Calibri"/>
              </a:rPr>
              <a:t>be</a:t>
            </a:r>
            <a:r>
              <a:rPr kumimoji="0" sz="2800" b="0" i="0" u="none" strike="noStrike" kern="1200" cap="none" spc="-10" normalizeH="0" baseline="0" noProof="0" dirty="0">
                <a:ln>
                  <a:noFill/>
                </a:ln>
                <a:effectLst/>
                <a:uLnTx/>
                <a:uFillTx/>
                <a:ea typeface="+mn-ea"/>
                <a:cs typeface="Times New Roman"/>
              </a:rPr>
              <a:t> </a:t>
            </a:r>
            <a:r>
              <a:rPr kumimoji="0" sz="2800" b="0" i="0" u="none" strike="noStrike" kern="1200" cap="none" spc="-30" normalizeH="0" baseline="0" noProof="0" dirty="0">
                <a:ln>
                  <a:noFill/>
                </a:ln>
                <a:effectLst/>
                <a:uLnTx/>
                <a:uFillTx/>
                <a:ea typeface="+mn-ea"/>
                <a:cs typeface="Calibri"/>
              </a:rPr>
              <a:t>t</a:t>
            </a:r>
            <a:r>
              <a:rPr kumimoji="0" sz="2800" b="0" i="0" u="none" strike="noStrike" kern="1200" cap="none" spc="-10" normalizeH="0" baseline="0" noProof="0" dirty="0">
                <a:ln>
                  <a:noFill/>
                </a:ln>
                <a:effectLst/>
                <a:uLnTx/>
                <a:uFillTx/>
                <a:ea typeface="+mn-ea"/>
                <a:cs typeface="Calibri"/>
              </a:rPr>
              <a:t>as</a:t>
            </a:r>
            <a:r>
              <a:rPr kumimoji="0" sz="2800" b="0" i="0" u="none" strike="noStrike" kern="1200" cap="none" spc="-15" normalizeH="0" baseline="0" noProof="0" dirty="0">
                <a:ln>
                  <a:noFill/>
                </a:ln>
                <a:effectLst/>
                <a:uLnTx/>
                <a:uFillTx/>
                <a:ea typeface="+mn-ea"/>
                <a:cs typeface="Calibri"/>
              </a:rPr>
              <a:t>k</a:t>
            </a:r>
            <a:r>
              <a:rPr kumimoji="0" sz="2800" b="0" i="0" u="none" strike="noStrike" kern="1200" cap="none" spc="-5" normalizeH="0" baseline="0" noProof="0" dirty="0">
                <a:ln>
                  <a:noFill/>
                </a:ln>
                <a:effectLst/>
                <a:uLnTx/>
                <a:uFillTx/>
                <a:ea typeface="+mn-ea"/>
                <a:cs typeface="Calibri"/>
              </a:rPr>
              <a:t>-</a:t>
            </a:r>
            <a:r>
              <a:rPr kumimoji="0" sz="2800" b="0" i="0" u="none" strike="noStrike" kern="1200" cap="none" spc="-15" normalizeH="0" baseline="0" noProof="0" dirty="0">
                <a:ln>
                  <a:noFill/>
                </a:ln>
                <a:effectLst/>
                <a:uLnTx/>
                <a:uFillTx/>
                <a:ea typeface="+mn-ea"/>
                <a:cs typeface="Calibri"/>
              </a:rPr>
              <a:t>sh</a:t>
            </a:r>
            <a:r>
              <a:rPr kumimoji="0" sz="2800" b="0" i="0" u="none" strike="noStrike" kern="1200" cap="none" spc="0" normalizeH="0" baseline="0" noProof="0" dirty="0">
                <a:ln>
                  <a:noFill/>
                </a:ln>
                <a:effectLst/>
                <a:uLnTx/>
                <a:uFillTx/>
                <a:ea typeface="+mn-ea"/>
                <a:cs typeface="Calibri"/>
              </a:rPr>
              <a:t>i</a:t>
            </a:r>
            <a:r>
              <a:rPr kumimoji="0" sz="2800" b="0" i="0" u="none" strike="noStrike" kern="1200" cap="none" spc="-5" normalizeH="0" baseline="0" noProof="0" dirty="0">
                <a:ln>
                  <a:noFill/>
                </a:ln>
                <a:effectLst/>
                <a:uLnTx/>
                <a:uFillTx/>
                <a:ea typeface="+mn-ea"/>
                <a:cs typeface="Calibri"/>
              </a:rPr>
              <a:t>f</a:t>
            </a:r>
            <a:r>
              <a:rPr kumimoji="0" sz="2800" b="0" i="0" u="none" strike="noStrike" kern="1200" cap="none" spc="-20" normalizeH="0" baseline="0" noProof="0" dirty="0">
                <a:ln>
                  <a:noFill/>
                </a:ln>
                <a:effectLst/>
                <a:uLnTx/>
                <a:uFillTx/>
                <a:ea typeface="+mn-ea"/>
                <a:cs typeface="Calibri"/>
              </a:rPr>
              <a:t>t</a:t>
            </a:r>
            <a:r>
              <a:rPr kumimoji="0" sz="2800" b="0" i="0" u="none" strike="noStrike" kern="1200" cap="none" spc="-10" normalizeH="0" baseline="0" noProof="0" dirty="0">
                <a:ln>
                  <a:noFill/>
                </a:ln>
                <a:effectLst/>
                <a:uLnTx/>
                <a:uFillTx/>
                <a:ea typeface="+mn-ea"/>
                <a:cs typeface="Calibri"/>
              </a:rPr>
              <a:t>ed</a:t>
            </a:r>
            <a:r>
              <a:rPr kumimoji="0" sz="2800" b="0" i="0" u="none" strike="noStrike" kern="1200" cap="none" spc="-55" normalizeH="0" baseline="0" noProof="0" dirty="0">
                <a:ln>
                  <a:noFill/>
                </a:ln>
                <a:effectLst/>
                <a:uLnTx/>
                <a:uFillTx/>
                <a:ea typeface="+mn-ea"/>
                <a:cs typeface="Times New Roman"/>
              </a:rPr>
              <a:t> </a:t>
            </a:r>
            <a:r>
              <a:rPr kumimoji="0" sz="2800" b="0" i="0" u="none" strike="noStrike" kern="1200" cap="none" spc="-15" normalizeH="0" baseline="0" noProof="0" dirty="0">
                <a:ln>
                  <a:noFill/>
                </a:ln>
                <a:effectLst/>
                <a:uLnTx/>
                <a:uFillTx/>
                <a:ea typeface="+mn-ea"/>
                <a:cs typeface="Calibri"/>
              </a:rPr>
              <a:t>b</a:t>
            </a:r>
            <a:r>
              <a:rPr kumimoji="0" sz="2800" b="0" i="0" u="none" strike="noStrike" kern="1200" cap="none" spc="-10" normalizeH="0" baseline="0" noProof="0" dirty="0">
                <a:ln>
                  <a:noFill/>
                </a:ln>
                <a:effectLst/>
                <a:uLnTx/>
                <a:uFillTx/>
                <a:ea typeface="+mn-ea"/>
                <a:cs typeface="Calibri"/>
              </a:rPr>
              <a:t>ack</a:t>
            </a:r>
            <a:r>
              <a:rPr kumimoji="0" sz="2800" b="0" i="0" u="none" strike="noStrike" kern="1200" cap="none" spc="-50" normalizeH="0" baseline="0" noProof="0" dirty="0">
                <a:ln>
                  <a:noFill/>
                </a:ln>
                <a:effectLst/>
                <a:uLnTx/>
                <a:uFillTx/>
                <a:ea typeface="+mn-ea"/>
                <a:cs typeface="Times New Roman"/>
              </a:rPr>
              <a:t> </a:t>
            </a:r>
            <a:r>
              <a:rPr kumimoji="0" sz="2800" b="0" i="0" u="none" strike="noStrike" kern="1200" cap="none" spc="-10" normalizeH="0" baseline="0" noProof="0" dirty="0">
                <a:ln>
                  <a:noFill/>
                </a:ln>
                <a:effectLst/>
                <a:uLnTx/>
                <a:uFillTx/>
                <a:ea typeface="+mn-ea"/>
                <a:cs typeface="Calibri"/>
              </a:rPr>
              <a:t>f</a:t>
            </a:r>
            <a:r>
              <a:rPr kumimoji="0" sz="2800" b="0" i="0" u="none" strike="noStrike" kern="1200" cap="none" spc="-35" normalizeH="0" baseline="0" noProof="0" dirty="0">
                <a:ln>
                  <a:noFill/>
                </a:ln>
                <a:effectLst/>
                <a:uLnTx/>
                <a:uFillTx/>
                <a:ea typeface="+mn-ea"/>
                <a:cs typeface="Calibri"/>
              </a:rPr>
              <a:t>r</a:t>
            </a:r>
            <a:r>
              <a:rPr kumimoji="0" sz="2800" b="0" i="0" u="none" strike="noStrike" kern="1200" cap="none" spc="-15" normalizeH="0" baseline="0" noProof="0" dirty="0">
                <a:ln>
                  <a:noFill/>
                </a:ln>
                <a:effectLst/>
                <a:uLnTx/>
                <a:uFillTx/>
                <a:ea typeface="+mn-ea"/>
                <a:cs typeface="Calibri"/>
              </a:rPr>
              <a:t>om</a:t>
            </a:r>
            <a:r>
              <a:rPr kumimoji="0" sz="2800" b="0" i="0" u="none" strike="noStrike" kern="1200" cap="none" spc="-35" normalizeH="0" baseline="0" noProof="0" dirty="0">
                <a:ln>
                  <a:noFill/>
                </a:ln>
                <a:effectLst/>
                <a:uLnTx/>
                <a:uFillTx/>
                <a:ea typeface="+mn-ea"/>
                <a:cs typeface="Times New Roman"/>
              </a:rPr>
              <a:t> </a:t>
            </a:r>
            <a:r>
              <a:rPr kumimoji="0" sz="2800" b="0" i="0" u="none" strike="noStrike" kern="1200" cap="none" spc="-10" normalizeH="0" baseline="0" noProof="0" dirty="0">
                <a:ln>
                  <a:noFill/>
                </a:ln>
                <a:effectLst/>
                <a:uLnTx/>
                <a:uFillTx/>
                <a:ea typeface="+mn-ea"/>
                <a:cs typeface="Calibri"/>
              </a:rPr>
              <a:t>KP</a:t>
            </a:r>
            <a:r>
              <a:rPr kumimoji="0" sz="2800" b="0" i="0" u="none" strike="noStrike" kern="1200" cap="none" spc="-30" normalizeH="0" baseline="0" noProof="0" dirty="0">
                <a:ln>
                  <a:noFill/>
                </a:ln>
                <a:effectLst/>
                <a:uLnTx/>
                <a:uFillTx/>
                <a:ea typeface="+mn-ea"/>
                <a:cs typeface="Times New Roman"/>
              </a:rPr>
              <a:t> </a:t>
            </a:r>
            <a:r>
              <a:rPr kumimoji="0" sz="2800" b="0" i="0" u="none" strike="noStrike" kern="1200" cap="none" spc="-5" normalizeH="0" baseline="0" noProof="0" dirty="0">
                <a:ln>
                  <a:noFill/>
                </a:ln>
                <a:effectLst/>
                <a:uLnTx/>
                <a:uFillTx/>
                <a:ea typeface="+mn-ea"/>
                <a:cs typeface="Calibri"/>
              </a:rPr>
              <a:t>l</a:t>
            </a:r>
            <a:r>
              <a:rPr kumimoji="0" sz="2800" b="0" i="0" u="none" strike="noStrike" kern="1200" cap="none" spc="-35" normalizeH="0" baseline="0" noProof="0" dirty="0">
                <a:ln>
                  <a:noFill/>
                </a:ln>
                <a:effectLst/>
                <a:uLnTx/>
                <a:uFillTx/>
                <a:ea typeface="+mn-ea"/>
                <a:cs typeface="Calibri"/>
              </a:rPr>
              <a:t>a</a:t>
            </a:r>
            <a:r>
              <a:rPr kumimoji="0" sz="2800" b="0" i="0" u="none" strike="noStrike" kern="1200" cap="none" spc="-10" normalizeH="0" baseline="0" noProof="0" dirty="0">
                <a:ln>
                  <a:noFill/>
                </a:ln>
                <a:effectLst/>
                <a:uLnTx/>
                <a:uFillTx/>
                <a:ea typeface="+mn-ea"/>
                <a:cs typeface="Calibri"/>
              </a:rPr>
              <a:t>y</a:t>
            </a:r>
            <a:r>
              <a:rPr kumimoji="0" sz="2800" b="0" i="0" u="none" strike="noStrike" kern="1200" cap="none" spc="-55" normalizeH="0" baseline="0" noProof="0" dirty="0">
                <a:ln>
                  <a:noFill/>
                </a:ln>
                <a:effectLst/>
                <a:uLnTx/>
                <a:uFillTx/>
                <a:ea typeface="+mn-ea"/>
                <a:cs typeface="Times New Roman"/>
              </a:rPr>
              <a:t> </a:t>
            </a:r>
            <a:r>
              <a:rPr kumimoji="0" sz="2800" b="0" i="0" u="none" strike="noStrike" kern="1200" cap="none" spc="-15" normalizeH="0" baseline="0" noProof="0" dirty="0">
                <a:ln>
                  <a:noFill/>
                </a:ln>
                <a:effectLst/>
                <a:uLnTx/>
                <a:uFillTx/>
                <a:ea typeface="+mn-ea"/>
                <a:cs typeface="Calibri"/>
              </a:rPr>
              <a:t>p</a:t>
            </a:r>
            <a:r>
              <a:rPr kumimoji="0" sz="2800" b="0" i="0" u="none" strike="noStrike" kern="1200" cap="none" spc="-40" normalizeH="0" baseline="0" noProof="0" dirty="0">
                <a:ln>
                  <a:noFill/>
                </a:ln>
                <a:effectLst/>
                <a:uLnTx/>
                <a:uFillTx/>
                <a:ea typeface="+mn-ea"/>
                <a:cs typeface="Calibri"/>
              </a:rPr>
              <a:t>r</a:t>
            </a:r>
            <a:r>
              <a:rPr kumimoji="0" sz="2800" b="0" i="0" u="none" strike="noStrike" kern="1200" cap="none" spc="-25" normalizeH="0" baseline="0" noProof="0" dirty="0">
                <a:ln>
                  <a:noFill/>
                </a:ln>
                <a:effectLst/>
                <a:uLnTx/>
                <a:uFillTx/>
                <a:ea typeface="+mn-ea"/>
                <a:cs typeface="Calibri"/>
              </a:rPr>
              <a:t>o</a:t>
            </a:r>
            <a:r>
              <a:rPr kumimoji="0" sz="2800" b="0" i="0" u="none" strike="noStrike" kern="1200" cap="none" spc="-10" normalizeH="0" baseline="0" noProof="0" dirty="0">
                <a:ln>
                  <a:noFill/>
                </a:ln>
                <a:effectLst/>
                <a:uLnTx/>
                <a:uFillTx/>
                <a:ea typeface="+mn-ea"/>
                <a:cs typeface="Calibri"/>
              </a:rPr>
              <a:t>vide</a:t>
            </a:r>
            <a:r>
              <a:rPr kumimoji="0" sz="2800" b="0" i="0" u="none" strike="noStrike" kern="1200" cap="none" spc="-45" normalizeH="0" baseline="0" noProof="0" dirty="0">
                <a:ln>
                  <a:noFill/>
                </a:ln>
                <a:effectLst/>
                <a:uLnTx/>
                <a:uFillTx/>
                <a:ea typeface="+mn-ea"/>
                <a:cs typeface="Calibri"/>
              </a:rPr>
              <a:t>r</a:t>
            </a:r>
            <a:r>
              <a:rPr kumimoji="0" sz="2800" b="0" i="0" u="none" strike="noStrike" kern="1200" cap="none" spc="-10" normalizeH="0" baseline="0" noProof="0" dirty="0">
                <a:ln>
                  <a:noFill/>
                </a:ln>
                <a:effectLst/>
                <a:uLnTx/>
                <a:uFillTx/>
                <a:ea typeface="+mn-ea"/>
                <a:cs typeface="Calibri"/>
              </a:rPr>
              <a:t>s</a:t>
            </a:r>
            <a:r>
              <a:rPr kumimoji="0" sz="2800" b="0" i="0" u="none" strike="noStrike" kern="1200" cap="none" spc="-10" normalizeH="0" baseline="0" noProof="0" dirty="0">
                <a:ln>
                  <a:noFill/>
                </a:ln>
                <a:effectLst/>
                <a:uLnTx/>
                <a:uFillTx/>
                <a:ea typeface="+mn-ea"/>
                <a:cs typeface="Times New Roman"/>
              </a:rPr>
              <a:t> </a:t>
            </a:r>
            <a:r>
              <a:rPr kumimoji="0" sz="2800" b="0" i="0" u="none" strike="noStrike" kern="1200" cap="none" spc="-20" normalizeH="0" baseline="0" noProof="0" dirty="0">
                <a:ln>
                  <a:noFill/>
                </a:ln>
                <a:effectLst/>
                <a:uLnTx/>
                <a:uFillTx/>
                <a:ea typeface="+mn-ea"/>
                <a:cs typeface="Calibri"/>
              </a:rPr>
              <a:t>t</a:t>
            </a:r>
            <a:r>
              <a:rPr kumimoji="0" lang="en-GB" sz="2800" b="0" i="0" u="none" strike="noStrike" kern="1200" cap="none" spc="-10" normalizeH="0" baseline="0" noProof="0" dirty="0">
                <a:ln>
                  <a:noFill/>
                </a:ln>
                <a:effectLst/>
                <a:uLnTx/>
                <a:uFillTx/>
                <a:ea typeface="+mn-ea"/>
                <a:cs typeface="Calibri"/>
              </a:rPr>
              <a:t>o </a:t>
            </a:r>
            <a:r>
              <a:rPr kumimoji="0" sz="2800" b="0" i="0" u="none" strike="noStrike" kern="1200" cap="none" spc="-15" normalizeH="0" baseline="0" noProof="0" dirty="0">
                <a:ln>
                  <a:noFill/>
                </a:ln>
                <a:effectLst/>
                <a:uLnTx/>
                <a:uFillTx/>
                <a:ea typeface="+mn-ea"/>
                <a:cs typeface="Calibri"/>
              </a:rPr>
              <a:t>nu</a:t>
            </a:r>
            <a:r>
              <a:rPr kumimoji="0" sz="2800" b="0" i="0" u="none" strike="noStrike" kern="1200" cap="none" spc="-40" normalizeH="0" baseline="0" noProof="0" dirty="0">
                <a:ln>
                  <a:noFill/>
                </a:ln>
                <a:effectLst/>
                <a:uLnTx/>
                <a:uFillTx/>
                <a:ea typeface="+mn-ea"/>
                <a:cs typeface="Calibri"/>
              </a:rPr>
              <a:t>r</a:t>
            </a:r>
            <a:r>
              <a:rPr kumimoji="0" sz="2800" b="0" i="0" u="none" strike="noStrike" kern="1200" cap="none" spc="-15" normalizeH="0" baseline="0" noProof="0" dirty="0">
                <a:ln>
                  <a:noFill/>
                </a:ln>
                <a:effectLst/>
                <a:uLnTx/>
                <a:uFillTx/>
                <a:ea typeface="+mn-ea"/>
                <a:cs typeface="Calibri"/>
              </a:rPr>
              <a:t>ses</a:t>
            </a:r>
            <a:r>
              <a:rPr kumimoji="0" sz="2800" b="0" i="0" u="none" strike="noStrike" kern="1200" cap="none" spc="-20" normalizeH="0" baseline="0" noProof="0" dirty="0">
                <a:ln>
                  <a:noFill/>
                </a:ln>
                <a:effectLst/>
                <a:uLnTx/>
                <a:uFillTx/>
                <a:ea typeface="+mn-ea"/>
                <a:cs typeface="Calibri"/>
              </a:rPr>
              <a:t>/</a:t>
            </a:r>
            <a:r>
              <a:rPr kumimoji="0" sz="2800" b="0" i="0" u="none" strike="noStrike" kern="1200" cap="none" spc="-15" normalizeH="0" baseline="0" noProof="0" dirty="0">
                <a:ln>
                  <a:noFill/>
                </a:ln>
                <a:effectLst/>
                <a:uLnTx/>
                <a:uFillTx/>
                <a:ea typeface="+mn-ea"/>
                <a:cs typeface="Calibri"/>
              </a:rPr>
              <a:t>doc</a:t>
            </a:r>
            <a:r>
              <a:rPr kumimoji="0" sz="2800" b="0" i="0" u="none" strike="noStrike" kern="1200" cap="none" spc="-20" normalizeH="0" baseline="0" noProof="0" dirty="0">
                <a:ln>
                  <a:noFill/>
                </a:ln>
                <a:effectLst/>
                <a:uLnTx/>
                <a:uFillTx/>
                <a:ea typeface="+mn-ea"/>
                <a:cs typeface="Calibri"/>
              </a:rPr>
              <a:t>t</a:t>
            </a:r>
            <a:r>
              <a:rPr kumimoji="0" sz="2800" b="0" i="0" u="none" strike="noStrike" kern="1200" cap="none" spc="-15" normalizeH="0" baseline="0" noProof="0" dirty="0">
                <a:ln>
                  <a:noFill/>
                </a:ln>
                <a:effectLst/>
                <a:uLnTx/>
                <a:uFillTx/>
                <a:ea typeface="+mn-ea"/>
                <a:cs typeface="Calibri"/>
              </a:rPr>
              <a:t>o</a:t>
            </a:r>
            <a:r>
              <a:rPr kumimoji="0" sz="2800" b="0" i="0" u="none" strike="noStrike" kern="1200" cap="none" spc="-40" normalizeH="0" baseline="0" noProof="0" dirty="0">
                <a:ln>
                  <a:noFill/>
                </a:ln>
                <a:effectLst/>
                <a:uLnTx/>
                <a:uFillTx/>
                <a:ea typeface="+mn-ea"/>
                <a:cs typeface="Calibri"/>
              </a:rPr>
              <a:t>r</a:t>
            </a:r>
            <a:r>
              <a:rPr kumimoji="0" sz="2800" b="0" i="0" u="none" strike="noStrike" kern="1200" cap="none" spc="-10" normalizeH="0" baseline="0" noProof="0" dirty="0">
                <a:ln>
                  <a:noFill/>
                </a:ln>
                <a:effectLst/>
                <a:uLnTx/>
                <a:uFillTx/>
                <a:ea typeface="+mn-ea"/>
                <a:cs typeface="Calibri"/>
              </a:rPr>
              <a:t>s</a:t>
            </a:r>
            <a:endParaRPr kumimoji="0" sz="2800" b="0" i="0" u="none" strike="noStrike" kern="1200" cap="none" spc="0" normalizeH="0" baseline="0" noProof="0" dirty="0">
              <a:ln>
                <a:noFill/>
              </a:ln>
              <a:effectLst/>
              <a:uLnTx/>
              <a:uFillTx/>
              <a:ea typeface="+mn-ea"/>
              <a:cs typeface="Calibri"/>
            </a:endParaRPr>
          </a:p>
        </p:txBody>
      </p:sp>
      <p:grpSp>
        <p:nvGrpSpPr>
          <p:cNvPr id="4" name="Group 11"/>
          <p:cNvGrpSpPr/>
          <p:nvPr/>
        </p:nvGrpSpPr>
        <p:grpSpPr>
          <a:xfrm>
            <a:off x="6180138" y="3788261"/>
            <a:ext cx="4642102" cy="1981200"/>
            <a:chOff x="5109058" y="2667630"/>
            <a:chExt cx="6619645" cy="2183895"/>
          </a:xfrm>
        </p:grpSpPr>
        <p:sp>
          <p:nvSpPr>
            <p:cNvPr id="13" name="object 8"/>
            <p:cNvSpPr/>
            <p:nvPr/>
          </p:nvSpPr>
          <p:spPr>
            <a:xfrm>
              <a:off x="5109058" y="2667630"/>
              <a:ext cx="6209019" cy="609904"/>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ea typeface="+mn-ea"/>
                <a:cs typeface="+mn-cs"/>
              </a:endParaRPr>
            </a:p>
          </p:txBody>
        </p:sp>
        <p:sp>
          <p:nvSpPr>
            <p:cNvPr id="14" name="object 11"/>
            <p:cNvSpPr/>
            <p:nvPr/>
          </p:nvSpPr>
          <p:spPr>
            <a:xfrm>
              <a:off x="5326379" y="3143951"/>
              <a:ext cx="869695" cy="60990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ea typeface="+mn-ea"/>
                <a:cs typeface="+mn-cs"/>
              </a:endParaRPr>
            </a:p>
          </p:txBody>
        </p:sp>
        <p:sp>
          <p:nvSpPr>
            <p:cNvPr id="15" name="object 12"/>
            <p:cNvSpPr/>
            <p:nvPr/>
          </p:nvSpPr>
          <p:spPr>
            <a:xfrm>
              <a:off x="5978653" y="3143951"/>
              <a:ext cx="3493891" cy="609904"/>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ea typeface="+mn-ea"/>
                <a:cs typeface="+mn-cs"/>
              </a:endParaRPr>
            </a:p>
          </p:txBody>
        </p:sp>
        <p:sp>
          <p:nvSpPr>
            <p:cNvPr id="16" name="object 13"/>
            <p:cNvSpPr/>
            <p:nvPr/>
          </p:nvSpPr>
          <p:spPr>
            <a:xfrm>
              <a:off x="9342363" y="3143951"/>
              <a:ext cx="1389127" cy="609904"/>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ea typeface="+mn-ea"/>
                <a:cs typeface="+mn-cs"/>
              </a:endParaRPr>
            </a:p>
          </p:txBody>
        </p:sp>
        <p:sp>
          <p:nvSpPr>
            <p:cNvPr id="17" name="object 14"/>
            <p:cNvSpPr/>
            <p:nvPr/>
          </p:nvSpPr>
          <p:spPr>
            <a:xfrm>
              <a:off x="5326380" y="3693285"/>
              <a:ext cx="5603107" cy="609600"/>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ea typeface="+mn-ea"/>
                <a:cs typeface="+mn-cs"/>
              </a:endParaRPr>
            </a:p>
          </p:txBody>
        </p:sp>
        <p:sp>
          <p:nvSpPr>
            <p:cNvPr id="18" name="object 15"/>
            <p:cNvSpPr/>
            <p:nvPr/>
          </p:nvSpPr>
          <p:spPr>
            <a:xfrm>
              <a:off x="5326379" y="4241621"/>
              <a:ext cx="6402324" cy="609904"/>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ea typeface="+mn-ea"/>
                <a:cs typeface="+mn-cs"/>
              </a:endParaRPr>
            </a:p>
          </p:txBody>
        </p:sp>
      </p:grpSp>
      <p:sp>
        <p:nvSpPr>
          <p:cNvPr id="19" name="object 16"/>
          <p:cNvSpPr/>
          <p:nvPr/>
        </p:nvSpPr>
        <p:spPr>
          <a:xfrm>
            <a:off x="6332536" y="5769185"/>
            <a:ext cx="4419599" cy="533400"/>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re 5">
            <a:extLst>
              <a:ext uri="{FF2B5EF4-FFF2-40B4-BE49-F238E27FC236}">
                <a16:creationId xmlns:a16="http://schemas.microsoft.com/office/drawing/2014/main" id="{E2EA9855-7302-012A-6714-9C0B1F4E56C8}"/>
              </a:ext>
            </a:extLst>
          </p:cNvPr>
          <p:cNvSpPr>
            <a:spLocks noGrp="1"/>
          </p:cNvSpPr>
          <p:nvPr>
            <p:ph type="title"/>
          </p:nvPr>
        </p:nvSpPr>
        <p:spPr/>
        <p:txBody>
          <a:bodyPr/>
          <a:lstStyle/>
          <a:p>
            <a:r>
              <a:rPr lang="en-US" dirty="0"/>
              <a:t>Concerns with current LA integration</a:t>
            </a:r>
            <a:endParaRPr lang="fr-FR"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0"/>
            <a:ext cx="8466034" cy="1491539"/>
          </a:xfrm>
        </p:spPr>
        <p:txBody>
          <a:bodyPr>
            <a:normAutofit/>
          </a:bodyPr>
          <a:lstStyle/>
          <a:p>
            <a:r>
              <a:rPr lang="it-IT" dirty="0"/>
              <a:t>Use current Health care models for LA integration</a:t>
            </a:r>
          </a:p>
        </p:txBody>
      </p:sp>
      <p:sp>
        <p:nvSpPr>
          <p:cNvPr id="8" name="Espace réservé du contenu 7">
            <a:extLst>
              <a:ext uri="{FF2B5EF4-FFF2-40B4-BE49-F238E27FC236}">
                <a16:creationId xmlns:a16="http://schemas.microsoft.com/office/drawing/2014/main" id="{BC1F6541-B1F0-1360-5B3B-5085DCBDD5BC}"/>
              </a:ext>
            </a:extLst>
          </p:cNvPr>
          <p:cNvSpPr>
            <a:spLocks noGrp="1"/>
          </p:cNvSpPr>
          <p:nvPr>
            <p:ph idx="1"/>
          </p:nvPr>
        </p:nvSpPr>
        <p:spPr>
          <a:xfrm>
            <a:off x="609600" y="1790700"/>
            <a:ext cx="10972800" cy="4335466"/>
          </a:xfrm>
        </p:spPr>
        <p:txBody>
          <a:bodyPr>
            <a:normAutofit/>
          </a:bodyPr>
          <a:lstStyle/>
          <a:p>
            <a:r>
              <a:rPr lang="en-US" sz="1800" noProof="0"/>
              <a:t>Integrated models of care:</a:t>
            </a:r>
          </a:p>
          <a:p>
            <a:pPr lvl="1"/>
            <a:r>
              <a:rPr lang="en-US" sz="1800" noProof="0" dirty="0"/>
              <a:t>from HIV, to HIV + TB, to HIV + TB + HIV Co-morbidities </a:t>
            </a:r>
          </a:p>
          <a:p>
            <a:pPr lvl="1"/>
            <a:r>
              <a:rPr lang="en-US" sz="1800" noProof="0" dirty="0"/>
              <a:t> to HIV + TB + Co-Morbidities + Chronic Diseases (NCDs)</a:t>
            </a:r>
          </a:p>
          <a:p>
            <a:r>
              <a:rPr lang="en-US" sz="1800" noProof="0" dirty="0"/>
              <a:t>Differentiated Models of Care: </a:t>
            </a:r>
          </a:p>
          <a:p>
            <a:r>
              <a:rPr lang="en-US" sz="1800" noProof="0" dirty="0"/>
              <a:t>	</a:t>
            </a:r>
            <a:r>
              <a:rPr lang="en-US" sz="1800" noProof="0" dirty="0">
                <a:sym typeface="Wingdings"/>
              </a:rPr>
              <a:t> c</a:t>
            </a:r>
            <a:r>
              <a:rPr lang="en-US" sz="1800" noProof="0" dirty="0"/>
              <a:t>lient-centered approach,.</a:t>
            </a:r>
          </a:p>
          <a:p>
            <a:r>
              <a:rPr lang="en-US" sz="1800" noProof="0" dirty="0"/>
              <a:t> 	</a:t>
            </a:r>
            <a:r>
              <a:rPr lang="en-US" sz="1800" noProof="0" dirty="0">
                <a:sym typeface="Wingdings"/>
              </a:rPr>
              <a:t> t</a:t>
            </a:r>
            <a:r>
              <a:rPr lang="en-US" sz="1800" noProof="0" dirty="0"/>
              <a:t>his model can also be applied to  NCD care </a:t>
            </a:r>
          </a:p>
          <a:p>
            <a:pPr lvl="1"/>
            <a:endParaRPr lang="en-US" sz="1800" noProof="0" dirty="0"/>
          </a:p>
          <a:p>
            <a:pPr lvl="1"/>
            <a:endParaRPr lang="en-US" sz="1800" noProof="0" dirty="0"/>
          </a:p>
          <a:p>
            <a:pPr lvl="1"/>
            <a:endParaRPr lang="en-US" sz="1800" noProof="0" dirty="0"/>
          </a:p>
          <a:p>
            <a:endParaRPr lang="en-US" sz="1800" noProof="0" dirty="0"/>
          </a:p>
        </p:txBody>
      </p:sp>
      <p:pic>
        <p:nvPicPr>
          <p:cNvPr id="4" name="Picture 4" descr="hcw managed group.jpg">
            <a:extLst>
              <a:ext uri="{FF2B5EF4-FFF2-40B4-BE49-F238E27FC236}">
                <a16:creationId xmlns:a16="http://schemas.microsoft.com/office/drawing/2014/main" id="{7FD2625A-E4BC-534E-ABA0-2DD8BBA8E5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02429" y="3957680"/>
            <a:ext cx="2898297" cy="2197457"/>
          </a:xfrm>
          <a:prstGeom prst="rect">
            <a:avLst/>
          </a:prstGeom>
        </p:spPr>
      </p:pic>
      <p:sp>
        <p:nvSpPr>
          <p:cNvPr id="5" name="TextBox 1">
            <a:extLst>
              <a:ext uri="{FF2B5EF4-FFF2-40B4-BE49-F238E27FC236}">
                <a16:creationId xmlns:a16="http://schemas.microsoft.com/office/drawing/2014/main" id="{1BEFD4DE-495B-7547-BB44-842B268513EC}"/>
              </a:ext>
            </a:extLst>
          </p:cNvPr>
          <p:cNvSpPr txBox="1"/>
          <p:nvPr/>
        </p:nvSpPr>
        <p:spPr>
          <a:xfrm>
            <a:off x="2902429" y="6303919"/>
            <a:ext cx="2898297" cy="307777"/>
          </a:xfrm>
          <a:prstGeom prst="rect">
            <a:avLst/>
          </a:prstGeom>
          <a:solidFill>
            <a:srgbClr val="0070C0"/>
          </a:solidFill>
        </p:spPr>
        <p:txBody>
          <a:bodyPr wrap="square" rtlCol="0">
            <a:spAutoFit/>
          </a:bodyPr>
          <a:lstStyle/>
          <a:p>
            <a:pPr algn="ctr" eaLnBrk="0" fontAlgn="base" hangingPunct="0">
              <a:spcBef>
                <a:spcPct val="0"/>
              </a:spcBef>
              <a:spcAft>
                <a:spcPct val="0"/>
              </a:spcAft>
              <a:defRPr/>
            </a:pPr>
            <a:r>
              <a:rPr lang="en-US" sz="1400" b="1" dirty="0">
                <a:solidFill>
                  <a:prstClr val="white"/>
                </a:solidFill>
                <a:latin typeface="Calibri"/>
                <a:ea typeface="ＭＳ Ｐゴシック" charset="-128"/>
              </a:rPr>
              <a:t>Health care worker-managed group</a:t>
            </a:r>
          </a:p>
        </p:txBody>
      </p:sp>
      <p:pic>
        <p:nvPicPr>
          <p:cNvPr id="6" name="Picture 3" descr="MSF134994 (High res).jpg">
            <a:extLst>
              <a:ext uri="{FF2B5EF4-FFF2-40B4-BE49-F238E27FC236}">
                <a16:creationId xmlns:a16="http://schemas.microsoft.com/office/drawing/2014/main" id="{7D7A60CD-D6B9-0448-872E-A3063C3A8B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27420" y="3957679"/>
            <a:ext cx="2937510" cy="2215968"/>
          </a:xfrm>
          <a:prstGeom prst="rect">
            <a:avLst/>
          </a:prstGeom>
        </p:spPr>
      </p:pic>
      <p:sp>
        <p:nvSpPr>
          <p:cNvPr id="7" name="TextBox 9">
            <a:extLst>
              <a:ext uri="{FF2B5EF4-FFF2-40B4-BE49-F238E27FC236}">
                <a16:creationId xmlns:a16="http://schemas.microsoft.com/office/drawing/2014/main" id="{B57EFFAA-EFED-7E4D-A941-D603F2AD8802}"/>
              </a:ext>
            </a:extLst>
          </p:cNvPr>
          <p:cNvSpPr txBox="1"/>
          <p:nvPr/>
        </p:nvSpPr>
        <p:spPr>
          <a:xfrm>
            <a:off x="6027420" y="6307910"/>
            <a:ext cx="2937510" cy="307777"/>
          </a:xfrm>
          <a:prstGeom prst="rect">
            <a:avLst/>
          </a:prstGeom>
          <a:solidFill>
            <a:srgbClr val="0070C0"/>
          </a:solidFill>
        </p:spPr>
        <p:txBody>
          <a:bodyPr wrap="square" rtlCol="0">
            <a:spAutoFit/>
          </a:bodyPr>
          <a:lstStyle/>
          <a:p>
            <a:pPr algn="ctr" eaLnBrk="0" fontAlgn="base" hangingPunct="0">
              <a:spcBef>
                <a:spcPct val="0"/>
              </a:spcBef>
              <a:spcAft>
                <a:spcPct val="0"/>
              </a:spcAft>
              <a:defRPr/>
            </a:pPr>
            <a:r>
              <a:rPr lang="en-US" sz="1400" b="1" dirty="0">
                <a:solidFill>
                  <a:prstClr val="white"/>
                </a:solidFill>
                <a:latin typeface="Calibri"/>
                <a:ea typeface="ＭＳ Ｐゴシック" charset="-128"/>
              </a:rPr>
              <a:t>Client-managed group</a:t>
            </a:r>
          </a:p>
        </p:txBody>
      </p:sp>
    </p:spTree>
    <p:extLst>
      <p:ext uri="{BB962C8B-B14F-4D97-AF65-F5344CB8AC3E}">
        <p14:creationId xmlns:p14="http://schemas.microsoft.com/office/powerpoint/2010/main" val="353970844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lstStyle/>
          <a:p>
            <a:r>
              <a:rPr lang="en-GB" dirty="0"/>
              <a:t>Transgender people</a:t>
            </a:r>
          </a:p>
        </p:txBody>
      </p:sp>
      <p:sp>
        <p:nvSpPr>
          <p:cNvPr id="3" name="Content Placeholder 2"/>
          <p:cNvSpPr>
            <a:spLocks noGrp="1"/>
          </p:cNvSpPr>
          <p:nvPr>
            <p:ph idx="1"/>
          </p:nvPr>
        </p:nvSpPr>
        <p:spPr>
          <a:xfrm>
            <a:off x="609600" y="1790700"/>
            <a:ext cx="10972800" cy="4335466"/>
          </a:xfrm>
        </p:spPr>
        <p:txBody>
          <a:bodyPr/>
          <a:lstStyle/>
          <a:p>
            <a:r>
              <a:rPr lang="en-US" dirty="0"/>
              <a:t>Transgender people, especially transgender women (TW), </a:t>
            </a:r>
            <a:br>
              <a:rPr lang="en-US" dirty="0"/>
            </a:br>
            <a:r>
              <a:rPr lang="en-US" dirty="0"/>
              <a:t>are disproportionately affected by HIV</a:t>
            </a:r>
          </a:p>
          <a:p>
            <a:endParaRPr lang="en-US" dirty="0"/>
          </a:p>
          <a:p>
            <a:pPr lvl="1"/>
            <a:r>
              <a:rPr lang="en-US" dirty="0"/>
              <a:t>Historically underrepresented in ART clinical trials; many studies are observational </a:t>
            </a:r>
            <a:br>
              <a:rPr lang="en-US" dirty="0"/>
            </a:br>
            <a:r>
              <a:rPr lang="en-US" dirty="0"/>
              <a:t>or implementation-focused</a:t>
            </a:r>
          </a:p>
          <a:p>
            <a:pPr lvl="1"/>
            <a:endParaRPr lang="en-US" dirty="0"/>
          </a:p>
          <a:p>
            <a:pPr lvl="1"/>
            <a:r>
              <a:rPr lang="en-US" dirty="0"/>
              <a:t>Key concerns include adherence, retention, stigma, and ART–hormone interactions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02BBD2-FF2C-49C9-9193-AAD785D73758}"/>
              </a:ext>
            </a:extLst>
          </p:cNvPr>
          <p:cNvPicPr>
            <a:picLocks noChangeAspect="1"/>
          </p:cNvPicPr>
          <p:nvPr/>
        </p:nvPicPr>
        <p:blipFill>
          <a:blip r:embed="rId3"/>
          <a:stretch>
            <a:fillRect/>
          </a:stretch>
        </p:blipFill>
        <p:spPr>
          <a:xfrm>
            <a:off x="0" y="1836378"/>
            <a:ext cx="12192000" cy="4927777"/>
          </a:xfrm>
          <a:prstGeom prst="rect">
            <a:avLst/>
          </a:prstGeom>
        </p:spPr>
      </p:pic>
      <p:pic>
        <p:nvPicPr>
          <p:cNvPr id="9" name="Image 8">
            <a:extLst>
              <a:ext uri="{FF2B5EF4-FFF2-40B4-BE49-F238E27FC236}">
                <a16:creationId xmlns:a16="http://schemas.microsoft.com/office/drawing/2014/main" id="{49D1281C-A48F-4316-8AEE-7703D1E566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80558" y="1949570"/>
            <a:ext cx="6098876" cy="3402762"/>
          </a:xfrm>
          <a:prstGeom prst="rect">
            <a:avLst/>
          </a:prstGeom>
        </p:spPr>
      </p:pic>
      <p:sp>
        <p:nvSpPr>
          <p:cNvPr id="6" name="Rectangle : coins arrondis 5">
            <a:extLst>
              <a:ext uri="{FF2B5EF4-FFF2-40B4-BE49-F238E27FC236}">
                <a16:creationId xmlns:a16="http://schemas.microsoft.com/office/drawing/2014/main" id="{F33D5D4D-85F6-4F6E-9038-F906FC299454}"/>
              </a:ext>
            </a:extLst>
          </p:cNvPr>
          <p:cNvSpPr/>
          <p:nvPr/>
        </p:nvSpPr>
        <p:spPr>
          <a:xfrm>
            <a:off x="4330460" y="5771072"/>
            <a:ext cx="3433314" cy="526211"/>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a:ln>
                <a:noFill/>
              </a:ln>
              <a:solidFill>
                <a:srgbClr val="FF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AA0445E-4472-4E13-A9E3-CB49D1A85176}"/>
              </a:ext>
            </a:extLst>
          </p:cNvPr>
          <p:cNvSpPr/>
          <p:nvPr/>
        </p:nvSpPr>
        <p:spPr>
          <a:xfrm>
            <a:off x="1871932" y="1949570"/>
            <a:ext cx="6098876" cy="3402762"/>
          </a:xfrm>
          <a:prstGeom prst="rect">
            <a:avLst/>
          </a:prstGeom>
          <a:solidFill>
            <a:srgbClr val="000000">
              <a:alpha val="23922"/>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riangle isocèle 9">
            <a:extLst>
              <a:ext uri="{FF2B5EF4-FFF2-40B4-BE49-F238E27FC236}">
                <a16:creationId xmlns:a16="http://schemas.microsoft.com/office/drawing/2014/main" id="{9BA22C9C-66F9-43E5-9C41-AFB51594D7D4}"/>
              </a:ext>
            </a:extLst>
          </p:cNvPr>
          <p:cNvSpPr/>
          <p:nvPr/>
        </p:nvSpPr>
        <p:spPr>
          <a:xfrm rot="5400000">
            <a:off x="4574145" y="3182958"/>
            <a:ext cx="831582" cy="716882"/>
          </a:xfrm>
          <a:prstGeom prst="triangle">
            <a:avLst/>
          </a:prstGeom>
          <a:solidFill>
            <a:srgbClr val="4BACC6">
              <a:alpha val="65882"/>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 coins arrondis 10">
            <a:extLst>
              <a:ext uri="{FF2B5EF4-FFF2-40B4-BE49-F238E27FC236}">
                <a16:creationId xmlns:a16="http://schemas.microsoft.com/office/drawing/2014/main" id="{04AE9C9B-39B4-4524-80A5-6103A2727EAC}"/>
              </a:ext>
            </a:extLst>
          </p:cNvPr>
          <p:cNvSpPr/>
          <p:nvPr/>
        </p:nvSpPr>
        <p:spPr bwMode="auto">
          <a:xfrm>
            <a:off x="178213" y="115749"/>
            <a:ext cx="1583473" cy="1514040"/>
          </a:xfrm>
          <a:prstGeom prst="roundRect">
            <a:avLst/>
          </a:prstGeom>
          <a:solidFill>
            <a:srgbClr val="FFC299"/>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Image 12">
            <a:extLst>
              <a:ext uri="{FF2B5EF4-FFF2-40B4-BE49-F238E27FC236}">
                <a16:creationId xmlns:a16="http://schemas.microsoft.com/office/drawing/2014/main" id="{0E8E21E4-5944-43EE-841C-19463B30BF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8754" y="207322"/>
            <a:ext cx="1282391" cy="1282391"/>
          </a:xfrm>
          <a:prstGeom prst="rect">
            <a:avLst/>
          </a:prstGeom>
        </p:spPr>
      </p:pic>
      <p:sp>
        <p:nvSpPr>
          <p:cNvPr id="15" name="Titre 14">
            <a:extLst>
              <a:ext uri="{FF2B5EF4-FFF2-40B4-BE49-F238E27FC236}">
                <a16:creationId xmlns:a16="http://schemas.microsoft.com/office/drawing/2014/main" id="{5F8B8832-BFDB-43AB-ACFD-F7378472A61C}"/>
              </a:ext>
            </a:extLst>
          </p:cNvPr>
          <p:cNvSpPr>
            <a:spLocks noGrp="1"/>
          </p:cNvSpPr>
          <p:nvPr>
            <p:ph type="title"/>
          </p:nvPr>
        </p:nvSpPr>
        <p:spPr>
          <a:xfrm>
            <a:off x="1761686" y="258820"/>
            <a:ext cx="7338081" cy="1143000"/>
          </a:xfrm>
        </p:spPr>
        <p:txBody>
          <a:bodyPr>
            <a:normAutofit fontScale="90000"/>
          </a:bodyPr>
          <a:lstStyle/>
          <a:p>
            <a:pPr algn="l"/>
            <a:r>
              <a:rPr lang="en-US" dirty="0">
                <a:solidFill>
                  <a:srgbClr val="FF6600"/>
                </a:solidFill>
              </a:rPr>
              <a:t>3 streaming options</a:t>
            </a:r>
            <a:br>
              <a:rPr lang="en-US" dirty="0">
                <a:solidFill>
                  <a:srgbClr val="FF6600"/>
                </a:solidFill>
              </a:rPr>
            </a:br>
            <a:r>
              <a:rPr lang="en-US" dirty="0">
                <a:solidFill>
                  <a:srgbClr val="FF6600"/>
                </a:solidFill>
              </a:rPr>
              <a:t>If you have trouble with one stream</a:t>
            </a:r>
            <a:br>
              <a:rPr lang="en-US" dirty="0">
                <a:solidFill>
                  <a:srgbClr val="FF6600"/>
                </a:solidFill>
              </a:rPr>
            </a:br>
            <a:r>
              <a:rPr lang="en-US" dirty="0">
                <a:solidFill>
                  <a:srgbClr val="FF6600"/>
                </a:solidFill>
              </a:rPr>
              <a:t>click and change for another one </a:t>
            </a:r>
            <a:endParaRPr lang="fr-FR" dirty="0">
              <a:solidFill>
                <a:srgbClr val="FF6600"/>
              </a:solidFill>
            </a:endParaRPr>
          </a:p>
        </p:txBody>
      </p:sp>
      <p:sp>
        <p:nvSpPr>
          <p:cNvPr id="16" name="Forme libre : forme 15">
            <a:extLst>
              <a:ext uri="{FF2B5EF4-FFF2-40B4-BE49-F238E27FC236}">
                <a16:creationId xmlns:a16="http://schemas.microsoft.com/office/drawing/2014/main" id="{95115D98-23A6-C087-EC26-BA5AEACE9EC5}"/>
              </a:ext>
            </a:extLst>
          </p:cNvPr>
          <p:cNvSpPr/>
          <p:nvPr/>
        </p:nvSpPr>
        <p:spPr>
          <a:xfrm>
            <a:off x="7306056" y="1243584"/>
            <a:ext cx="768096" cy="4773168"/>
          </a:xfrm>
          <a:custGeom>
            <a:avLst/>
            <a:gdLst>
              <a:gd name="connsiteX0" fmla="*/ 0 w 768096"/>
              <a:gd name="connsiteY0" fmla="*/ 0 h 4773168"/>
              <a:gd name="connsiteX1" fmla="*/ 768096 w 768096"/>
              <a:gd name="connsiteY1" fmla="*/ 0 h 4773168"/>
              <a:gd name="connsiteX2" fmla="*/ 768096 w 768096"/>
              <a:gd name="connsiteY2" fmla="*/ 4773168 h 4773168"/>
              <a:gd name="connsiteX3" fmla="*/ 493776 w 768096"/>
              <a:gd name="connsiteY3" fmla="*/ 4773168 h 4773168"/>
            </a:gdLst>
            <a:ahLst/>
            <a:cxnLst>
              <a:cxn ang="0">
                <a:pos x="connsiteX0" y="connsiteY0"/>
              </a:cxn>
              <a:cxn ang="0">
                <a:pos x="connsiteX1" y="connsiteY1"/>
              </a:cxn>
              <a:cxn ang="0">
                <a:pos x="connsiteX2" y="connsiteY2"/>
              </a:cxn>
              <a:cxn ang="0">
                <a:pos x="connsiteX3" y="connsiteY3"/>
              </a:cxn>
            </a:cxnLst>
            <a:rect l="l" t="t" r="r" b="b"/>
            <a:pathLst>
              <a:path w="768096" h="4773168">
                <a:moveTo>
                  <a:pt x="0" y="0"/>
                </a:moveTo>
                <a:lnTo>
                  <a:pt x="768096" y="0"/>
                </a:lnTo>
                <a:lnTo>
                  <a:pt x="768096" y="4773168"/>
                </a:lnTo>
                <a:lnTo>
                  <a:pt x="493776" y="4773168"/>
                </a:lnTo>
              </a:path>
            </a:pathLst>
          </a:cu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49292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lstStyle/>
          <a:p>
            <a:r>
              <a:rPr lang="en-GB" dirty="0"/>
              <a:t>Transgender Trials &amp; Studies</a:t>
            </a:r>
          </a:p>
        </p:txBody>
      </p:sp>
      <p:graphicFrame>
        <p:nvGraphicFramePr>
          <p:cNvPr id="7" name="Tableau 6">
            <a:extLst>
              <a:ext uri="{FF2B5EF4-FFF2-40B4-BE49-F238E27FC236}">
                <a16:creationId xmlns:a16="http://schemas.microsoft.com/office/drawing/2014/main" id="{22062F58-A106-310C-59ED-EBD2F2F707DB}"/>
              </a:ext>
            </a:extLst>
          </p:cNvPr>
          <p:cNvGraphicFramePr>
            <a:graphicFrameLocks noGrp="1"/>
          </p:cNvGraphicFramePr>
          <p:nvPr>
            <p:extLst>
              <p:ext uri="{D42A27DB-BD31-4B8C-83A1-F6EECF244321}">
                <p14:modId xmlns:p14="http://schemas.microsoft.com/office/powerpoint/2010/main" val="3490686480"/>
              </p:ext>
            </p:extLst>
          </p:nvPr>
        </p:nvGraphicFramePr>
        <p:xfrm>
          <a:off x="695325" y="2171699"/>
          <a:ext cx="10772775" cy="4162424"/>
        </p:xfrm>
        <a:graphic>
          <a:graphicData uri="http://schemas.openxmlformats.org/drawingml/2006/table">
            <a:tbl>
              <a:tblPr firstRow="1" bandRow="1">
                <a:tableStyleId>{69012ECD-51FC-41F1-AA8D-1B2483CD663E}</a:tableStyleId>
              </a:tblPr>
              <a:tblGrid>
                <a:gridCol w="2154555">
                  <a:extLst>
                    <a:ext uri="{9D8B030D-6E8A-4147-A177-3AD203B41FA5}">
                      <a16:colId xmlns:a16="http://schemas.microsoft.com/office/drawing/2014/main" val="2195201899"/>
                    </a:ext>
                  </a:extLst>
                </a:gridCol>
                <a:gridCol w="2154555">
                  <a:extLst>
                    <a:ext uri="{9D8B030D-6E8A-4147-A177-3AD203B41FA5}">
                      <a16:colId xmlns:a16="http://schemas.microsoft.com/office/drawing/2014/main" val="3987453756"/>
                    </a:ext>
                  </a:extLst>
                </a:gridCol>
                <a:gridCol w="2154555">
                  <a:extLst>
                    <a:ext uri="{9D8B030D-6E8A-4147-A177-3AD203B41FA5}">
                      <a16:colId xmlns:a16="http://schemas.microsoft.com/office/drawing/2014/main" val="4183500099"/>
                    </a:ext>
                  </a:extLst>
                </a:gridCol>
                <a:gridCol w="2154555">
                  <a:extLst>
                    <a:ext uri="{9D8B030D-6E8A-4147-A177-3AD203B41FA5}">
                      <a16:colId xmlns:a16="http://schemas.microsoft.com/office/drawing/2014/main" val="972778749"/>
                    </a:ext>
                  </a:extLst>
                </a:gridCol>
                <a:gridCol w="2154555">
                  <a:extLst>
                    <a:ext uri="{9D8B030D-6E8A-4147-A177-3AD203B41FA5}">
                      <a16:colId xmlns:a16="http://schemas.microsoft.com/office/drawing/2014/main" val="1694224295"/>
                    </a:ext>
                  </a:extLst>
                </a:gridCol>
              </a:tblGrid>
              <a:tr h="481548">
                <a:tc>
                  <a:txBody>
                    <a:bodyPr/>
                    <a:lstStyle/>
                    <a:p>
                      <a:pPr>
                        <a:defRPr sz="1200"/>
                      </a:pPr>
                      <a:r>
                        <a:rPr sz="1600" dirty="0"/>
                        <a:t>Study / Registry</a:t>
                      </a:r>
                    </a:p>
                  </a:txBody>
                  <a:tcPr anchor="ctr"/>
                </a:tc>
                <a:tc>
                  <a:txBody>
                    <a:bodyPr/>
                    <a:lstStyle/>
                    <a:p>
                      <a:pPr algn="ctr">
                        <a:defRPr sz="1200"/>
                      </a:pPr>
                      <a:r>
                        <a:rPr sz="1600" dirty="0"/>
                        <a:t>Population</a:t>
                      </a:r>
                    </a:p>
                  </a:txBody>
                  <a:tcPr anchor="ctr"/>
                </a:tc>
                <a:tc>
                  <a:txBody>
                    <a:bodyPr/>
                    <a:lstStyle/>
                    <a:p>
                      <a:pPr algn="ctr">
                        <a:defRPr sz="1200"/>
                      </a:pPr>
                      <a:r>
                        <a:rPr sz="1600" dirty="0"/>
                        <a:t>Design</a:t>
                      </a:r>
                    </a:p>
                  </a:txBody>
                  <a:tcPr anchor="ctr"/>
                </a:tc>
                <a:tc>
                  <a:txBody>
                    <a:bodyPr/>
                    <a:lstStyle/>
                    <a:p>
                      <a:pPr algn="ctr">
                        <a:defRPr sz="1200"/>
                      </a:pPr>
                      <a:r>
                        <a:rPr sz="1600" dirty="0"/>
                        <a:t>Intervention / Focus</a:t>
                      </a:r>
                    </a:p>
                  </a:txBody>
                  <a:tcPr anchor="ctr"/>
                </a:tc>
                <a:tc>
                  <a:txBody>
                    <a:bodyPr/>
                    <a:lstStyle/>
                    <a:p>
                      <a:pPr algn="ctr">
                        <a:defRPr sz="1200"/>
                      </a:pPr>
                      <a:r>
                        <a:rPr sz="1600"/>
                        <a:t>Status / Key refs</a:t>
                      </a:r>
                    </a:p>
                  </a:txBody>
                  <a:tcPr anchor="ctr"/>
                </a:tc>
                <a:extLst>
                  <a:ext uri="{0D108BD9-81ED-4DB2-BD59-A6C34878D82A}">
                    <a16:rowId xmlns:a16="http://schemas.microsoft.com/office/drawing/2014/main" val="646520790"/>
                  </a:ext>
                </a:extLst>
              </a:tr>
              <a:tr h="920219">
                <a:tc>
                  <a:txBody>
                    <a:bodyPr/>
                    <a:lstStyle/>
                    <a:p>
                      <a:r>
                        <a:rPr sz="1600"/>
                        <a:t>GET IT RiGHT (A5403) / NCT06005610</a:t>
                      </a:r>
                    </a:p>
                  </a:txBody>
                  <a:tcPr anchor="ctr"/>
                </a:tc>
                <a:tc>
                  <a:txBody>
                    <a:bodyPr/>
                    <a:lstStyle/>
                    <a:p>
                      <a:pPr algn="ctr"/>
                      <a:r>
                        <a:rPr sz="1600" dirty="0"/>
                        <a:t>Transgender women with HIV</a:t>
                      </a:r>
                    </a:p>
                  </a:txBody>
                  <a:tcPr anchor="ctr"/>
                </a:tc>
                <a:tc>
                  <a:txBody>
                    <a:bodyPr/>
                    <a:lstStyle/>
                    <a:p>
                      <a:pPr algn="ctr"/>
                      <a:r>
                        <a:rPr sz="1600" dirty="0"/>
                        <a:t>Open-label, non-randomized (Phase II)</a:t>
                      </a:r>
                    </a:p>
                  </a:txBody>
                  <a:tcPr anchor="ctr"/>
                </a:tc>
                <a:tc>
                  <a:txBody>
                    <a:bodyPr/>
                    <a:lstStyle/>
                    <a:p>
                      <a:pPr algn="ctr"/>
                      <a:r>
                        <a:rPr sz="1600"/>
                        <a:t>Estradiol + Three ART regimens; PK, safety, VL</a:t>
                      </a:r>
                    </a:p>
                  </a:txBody>
                  <a:tcPr anchor="ctr"/>
                </a:tc>
                <a:tc>
                  <a:txBody>
                    <a:bodyPr/>
                    <a:lstStyle/>
                    <a:p>
                      <a:pPr algn="ctr"/>
                      <a:r>
                        <a:rPr sz="1600" dirty="0"/>
                        <a:t>ACTG A5403 info; ClinicalTrials.gov NCT06005610</a:t>
                      </a:r>
                    </a:p>
                  </a:txBody>
                  <a:tcPr anchor="ctr"/>
                </a:tc>
                <a:extLst>
                  <a:ext uri="{0D108BD9-81ED-4DB2-BD59-A6C34878D82A}">
                    <a16:rowId xmlns:a16="http://schemas.microsoft.com/office/drawing/2014/main" val="1446364500"/>
                  </a:ext>
                </a:extLst>
              </a:tr>
              <a:tr h="920219">
                <a:tc>
                  <a:txBody>
                    <a:bodyPr/>
                    <a:lstStyle/>
                    <a:p>
                      <a:r>
                        <a:rPr sz="1600"/>
                        <a:t>TRANSViiV / NCT03033836</a:t>
                      </a:r>
                    </a:p>
                  </a:txBody>
                  <a:tcPr anchor="ctr"/>
                </a:tc>
                <a:tc>
                  <a:txBody>
                    <a:bodyPr/>
                    <a:lstStyle/>
                    <a:p>
                      <a:pPr algn="ctr"/>
                      <a:r>
                        <a:rPr sz="1600" dirty="0"/>
                        <a:t>ART-naïve transgender women</a:t>
                      </a:r>
                    </a:p>
                  </a:txBody>
                  <a:tcPr anchor="ctr"/>
                </a:tc>
                <a:tc>
                  <a:txBody>
                    <a:bodyPr/>
                    <a:lstStyle/>
                    <a:p>
                      <a:pPr algn="ctr"/>
                      <a:r>
                        <a:rPr sz="1600"/>
                        <a:t>Prospective, single-arm pilot</a:t>
                      </a:r>
                    </a:p>
                  </a:txBody>
                  <a:tcPr anchor="ctr"/>
                </a:tc>
                <a:tc>
                  <a:txBody>
                    <a:bodyPr/>
                    <a:lstStyle/>
                    <a:p>
                      <a:pPr algn="ctr"/>
                      <a:r>
                        <a:rPr sz="1600" dirty="0"/>
                        <a:t>DTG + TDF/FTC (or 3TC); retention, suppression</a:t>
                      </a:r>
                    </a:p>
                  </a:txBody>
                  <a:tcPr anchor="ctr"/>
                </a:tc>
                <a:tc>
                  <a:txBody>
                    <a:bodyPr/>
                    <a:lstStyle/>
                    <a:p>
                      <a:pPr algn="ctr"/>
                      <a:r>
                        <a:rPr sz="1600" dirty="0"/>
                        <a:t>Frola et al., </a:t>
                      </a:r>
                      <a:r>
                        <a:rPr sz="1600" dirty="0" err="1"/>
                        <a:t>PLoS</a:t>
                      </a:r>
                      <a:r>
                        <a:rPr sz="1600" dirty="0"/>
                        <a:t> ONE 2023; ClinicalTrials.gov NCT03033836</a:t>
                      </a:r>
                    </a:p>
                  </a:txBody>
                  <a:tcPr anchor="ctr"/>
                </a:tc>
                <a:extLst>
                  <a:ext uri="{0D108BD9-81ED-4DB2-BD59-A6C34878D82A}">
                    <a16:rowId xmlns:a16="http://schemas.microsoft.com/office/drawing/2014/main" val="565551721"/>
                  </a:ext>
                </a:extLst>
              </a:tr>
              <a:tr h="920219">
                <a:tc>
                  <a:txBody>
                    <a:bodyPr/>
                    <a:lstStyle/>
                    <a:p>
                      <a:r>
                        <a:rPr sz="1600"/>
                        <a:t>NCT05663892 (DDI study)</a:t>
                      </a:r>
                    </a:p>
                  </a:txBody>
                  <a:tcPr anchor="ctr"/>
                </a:tc>
                <a:tc>
                  <a:txBody>
                    <a:bodyPr/>
                    <a:lstStyle/>
                    <a:p>
                      <a:pPr algn="ctr"/>
                      <a:r>
                        <a:rPr sz="1600" dirty="0"/>
                        <a:t>Virally suppressed TW on ART</a:t>
                      </a:r>
                    </a:p>
                  </a:txBody>
                  <a:tcPr anchor="ctr"/>
                </a:tc>
                <a:tc>
                  <a:txBody>
                    <a:bodyPr/>
                    <a:lstStyle/>
                    <a:p>
                      <a:pPr algn="ctr"/>
                      <a:r>
                        <a:rPr sz="1600"/>
                        <a:t>Interventional DDI study</a:t>
                      </a:r>
                    </a:p>
                  </a:txBody>
                  <a:tcPr anchor="ctr"/>
                </a:tc>
                <a:tc>
                  <a:txBody>
                    <a:bodyPr/>
                    <a:lstStyle/>
                    <a:p>
                      <a:pPr algn="ctr"/>
                      <a:r>
                        <a:rPr sz="1600" dirty="0"/>
                        <a:t>Assess cabotegravir PK with/without FHT and ART differences</a:t>
                      </a:r>
                    </a:p>
                  </a:txBody>
                  <a:tcPr anchor="ctr"/>
                </a:tc>
                <a:tc>
                  <a:txBody>
                    <a:bodyPr/>
                    <a:lstStyle/>
                    <a:p>
                      <a:pPr algn="ctr"/>
                      <a:r>
                        <a:rPr sz="1600" dirty="0"/>
                        <a:t>ClinicalTrials.gov NCT05663892</a:t>
                      </a:r>
                    </a:p>
                  </a:txBody>
                  <a:tcPr anchor="ctr"/>
                </a:tc>
                <a:extLst>
                  <a:ext uri="{0D108BD9-81ED-4DB2-BD59-A6C34878D82A}">
                    <a16:rowId xmlns:a16="http://schemas.microsoft.com/office/drawing/2014/main" val="2932836476"/>
                  </a:ext>
                </a:extLst>
              </a:tr>
              <a:tr h="920219">
                <a:tc>
                  <a:txBody>
                    <a:bodyPr/>
                    <a:lstStyle/>
                    <a:p>
                      <a:r>
                        <a:rPr sz="1600" dirty="0"/>
                        <a:t>HPTN 083 / related PK analyses</a:t>
                      </a:r>
                    </a:p>
                  </a:txBody>
                  <a:tcPr anchor="ctr"/>
                </a:tc>
                <a:tc>
                  <a:txBody>
                    <a:bodyPr/>
                    <a:lstStyle/>
                    <a:p>
                      <a:pPr algn="ctr"/>
                      <a:r>
                        <a:rPr sz="1600"/>
                        <a:t>MSM &amp; transgender women (PrEP)</a:t>
                      </a:r>
                    </a:p>
                  </a:txBody>
                  <a:tcPr anchor="ctr"/>
                </a:tc>
                <a:tc>
                  <a:txBody>
                    <a:bodyPr/>
                    <a:lstStyle/>
                    <a:p>
                      <a:pPr algn="ctr"/>
                      <a:r>
                        <a:rPr sz="1600" dirty="0"/>
                        <a:t>Phase II/III (</a:t>
                      </a:r>
                      <a:r>
                        <a:rPr sz="1600" dirty="0" err="1"/>
                        <a:t>PrEP</a:t>
                      </a:r>
                      <a:r>
                        <a:rPr sz="1600" dirty="0"/>
                        <a:t>)</a:t>
                      </a:r>
                    </a:p>
                  </a:txBody>
                  <a:tcPr anchor="ctr"/>
                </a:tc>
                <a:tc>
                  <a:txBody>
                    <a:bodyPr/>
                    <a:lstStyle/>
                    <a:p>
                      <a:pPr algn="ctr"/>
                      <a:r>
                        <a:rPr sz="1600" dirty="0"/>
                        <a:t>CAB LA for </a:t>
                      </a:r>
                      <a:r>
                        <a:rPr sz="1600" dirty="0" err="1"/>
                        <a:t>PrEP</a:t>
                      </a:r>
                      <a:r>
                        <a:rPr sz="1600" dirty="0"/>
                        <a:t>; PK and efficacy analyses included TW</a:t>
                      </a:r>
                    </a:p>
                  </a:txBody>
                  <a:tcPr anchor="ctr"/>
                </a:tc>
                <a:tc>
                  <a:txBody>
                    <a:bodyPr/>
                    <a:lstStyle/>
                    <a:p>
                      <a:pPr algn="ctr"/>
                      <a:r>
                        <a:rPr sz="1600" dirty="0"/>
                        <a:t>NEJM 2022/2023; Lancet HIV analyses</a:t>
                      </a:r>
                    </a:p>
                  </a:txBody>
                  <a:tcPr anchor="ctr"/>
                </a:tc>
                <a:extLst>
                  <a:ext uri="{0D108BD9-81ED-4DB2-BD59-A6C34878D82A}">
                    <a16:rowId xmlns:a16="http://schemas.microsoft.com/office/drawing/2014/main" val="3270822899"/>
                  </a:ext>
                </a:extLst>
              </a:tr>
            </a:tbl>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F8FCE84-C617-C829-D1C7-F0D7A750BEF7}"/>
              </a:ext>
            </a:extLst>
          </p:cNvPr>
          <p:cNvSpPr>
            <a:spLocks noGrp="1"/>
          </p:cNvSpPr>
          <p:nvPr>
            <p:ph type="title"/>
          </p:nvPr>
        </p:nvSpPr>
        <p:spPr>
          <a:xfrm>
            <a:off x="609600" y="0"/>
            <a:ext cx="8466034" cy="1491539"/>
          </a:xfrm>
        </p:spPr>
        <p:txBody>
          <a:bodyPr/>
          <a:lstStyle/>
          <a:p>
            <a:r>
              <a:rPr lang="en-GB" dirty="0"/>
              <a:t>Prevention</a:t>
            </a:r>
            <a:endParaRPr lang="fr-FR" dirty="0"/>
          </a:p>
        </p:txBody>
      </p:sp>
      <p:sp>
        <p:nvSpPr>
          <p:cNvPr id="5" name="Espace réservé du contenu 4">
            <a:extLst>
              <a:ext uri="{FF2B5EF4-FFF2-40B4-BE49-F238E27FC236}">
                <a16:creationId xmlns:a16="http://schemas.microsoft.com/office/drawing/2014/main" id="{C8B094D9-3AF8-067A-ED53-430DA53B72C5}"/>
              </a:ext>
            </a:extLst>
          </p:cNvPr>
          <p:cNvSpPr>
            <a:spLocks noGrp="1"/>
          </p:cNvSpPr>
          <p:nvPr>
            <p:ph idx="1"/>
          </p:nvPr>
        </p:nvSpPr>
        <p:spPr>
          <a:xfrm>
            <a:off x="609600" y="1790700"/>
            <a:ext cx="10972800" cy="4335466"/>
          </a:xfrm>
        </p:spPr>
        <p:txBody>
          <a:bodyPr/>
          <a:lstStyle/>
          <a:p>
            <a:r>
              <a:rPr lang="en-GB" dirty="0"/>
              <a:t>Coverage</a:t>
            </a:r>
          </a:p>
          <a:p>
            <a:endParaRPr lang="en-GB" dirty="0"/>
          </a:p>
          <a:p>
            <a:r>
              <a:rPr lang="en-GB" dirty="0"/>
              <a:t>Services for vulnerable populations </a:t>
            </a:r>
          </a:p>
          <a:p>
            <a:endParaRPr lang="en-GB" dirty="0"/>
          </a:p>
          <a:p>
            <a:r>
              <a:rPr lang="en-GB" dirty="0"/>
              <a:t>Long acting drugs   </a:t>
            </a:r>
          </a:p>
          <a:p>
            <a:endParaRPr lang="fr-FR" dirty="0"/>
          </a:p>
        </p:txBody>
      </p:sp>
    </p:spTree>
    <p:extLst>
      <p:ext uri="{BB962C8B-B14F-4D97-AF65-F5344CB8AC3E}">
        <p14:creationId xmlns:p14="http://schemas.microsoft.com/office/powerpoint/2010/main" val="3928372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44B91-7FC9-3ADA-B5BB-99FE179F127D}"/>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9D1E3977-4EFB-34E5-0AC5-73945E44FA0C}"/>
              </a:ext>
            </a:extLst>
          </p:cNvPr>
          <p:cNvSpPr>
            <a:spLocks noGrp="1"/>
          </p:cNvSpPr>
          <p:nvPr>
            <p:ph type="title"/>
          </p:nvPr>
        </p:nvSpPr>
        <p:spPr>
          <a:xfrm>
            <a:off x="609600" y="0"/>
            <a:ext cx="8466034" cy="1491539"/>
          </a:xfrm>
        </p:spPr>
        <p:txBody>
          <a:bodyPr/>
          <a:lstStyle/>
          <a:p>
            <a:r>
              <a:rPr lang="en-US" dirty="0" err="1"/>
              <a:t>PrEP</a:t>
            </a:r>
            <a:r>
              <a:rPr lang="en-US" dirty="0"/>
              <a:t> Initiations to 2024</a:t>
            </a:r>
            <a:endParaRPr lang="fr-FR" dirty="0"/>
          </a:p>
        </p:txBody>
      </p:sp>
      <p:pic>
        <p:nvPicPr>
          <p:cNvPr id="6" name="Picture 5" descr="A yellow and black text&#10;&#10;AI-generated content may be incorrect.">
            <a:extLst>
              <a:ext uri="{FF2B5EF4-FFF2-40B4-BE49-F238E27FC236}">
                <a16:creationId xmlns:a16="http://schemas.microsoft.com/office/drawing/2014/main" id="{D2EF30BD-ED1C-2152-6252-6FD25223DB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3375" y="2072671"/>
            <a:ext cx="11591966" cy="4023329"/>
          </a:xfrm>
          <a:prstGeom prst="rect">
            <a:avLst/>
          </a:prstGeom>
        </p:spPr>
      </p:pic>
      <p:sp>
        <p:nvSpPr>
          <p:cNvPr id="10" name="ZoneTexte 9">
            <a:extLst>
              <a:ext uri="{FF2B5EF4-FFF2-40B4-BE49-F238E27FC236}">
                <a16:creationId xmlns:a16="http://schemas.microsoft.com/office/drawing/2014/main" id="{ECB9A0A3-D33D-9948-4BFB-6DD797759223}"/>
              </a:ext>
            </a:extLst>
          </p:cNvPr>
          <p:cNvSpPr txBox="1"/>
          <p:nvPr/>
        </p:nvSpPr>
        <p:spPr>
          <a:xfrm>
            <a:off x="6094309" y="6493862"/>
            <a:ext cx="6096000" cy="246221"/>
          </a:xfrm>
          <a:prstGeom prst="rect">
            <a:avLst/>
          </a:prstGeom>
          <a:noFill/>
        </p:spPr>
        <p:txBody>
          <a:bodyPr wrap="square">
            <a:spAutoFit/>
          </a:bodyPr>
          <a:lstStyle/>
          <a:p>
            <a:pPr algn="r"/>
            <a:r>
              <a:rPr lang="en-US" sz="1000" i="1" dirty="0"/>
              <a:t>https://www.prepwatch.org/pepfar-stop-work/ </a:t>
            </a:r>
          </a:p>
        </p:txBody>
      </p:sp>
    </p:spTree>
    <p:extLst>
      <p:ext uri="{BB962C8B-B14F-4D97-AF65-F5344CB8AC3E}">
        <p14:creationId xmlns:p14="http://schemas.microsoft.com/office/powerpoint/2010/main" val="377535544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24D1-E707-02D1-BD57-DFB3451A0204}"/>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A9A14519-9080-A68C-4967-98A8250541C6}"/>
              </a:ext>
            </a:extLst>
          </p:cNvPr>
          <p:cNvSpPr>
            <a:spLocks noGrp="1"/>
          </p:cNvSpPr>
          <p:nvPr>
            <p:ph type="title"/>
          </p:nvPr>
        </p:nvSpPr>
        <p:spPr>
          <a:xfrm>
            <a:off x="609600" y="0"/>
            <a:ext cx="8466034" cy="1491539"/>
          </a:xfrm>
        </p:spPr>
        <p:txBody>
          <a:bodyPr>
            <a:normAutofit/>
          </a:bodyPr>
          <a:lstStyle/>
          <a:p>
            <a:r>
              <a:rPr lang="en-US" dirty="0"/>
              <a:t>Combination prevention services are not reaching the most vulnerable people</a:t>
            </a:r>
            <a:endParaRPr lang="fr-FR" dirty="0"/>
          </a:p>
        </p:txBody>
      </p:sp>
      <p:sp>
        <p:nvSpPr>
          <p:cNvPr id="10" name="Rectangle 9">
            <a:extLst>
              <a:ext uri="{FF2B5EF4-FFF2-40B4-BE49-F238E27FC236}">
                <a16:creationId xmlns:a16="http://schemas.microsoft.com/office/drawing/2014/main" id="{F7BBC439-1347-BB7A-5ECC-27120B83954B}"/>
              </a:ext>
            </a:extLst>
          </p:cNvPr>
          <p:cNvSpPr/>
          <p:nvPr/>
        </p:nvSpPr>
        <p:spPr>
          <a:xfrm>
            <a:off x="6573838" y="6511422"/>
            <a:ext cx="5662763" cy="276997"/>
          </a:xfrm>
          <a:prstGeom prst="rect">
            <a:avLst/>
          </a:prstGeom>
        </p:spPr>
        <p:txBody>
          <a:bodyPr wrap="none" lIns="121917" tIns="60959" rIns="121917" bIns="60959">
            <a:spAutoFit/>
          </a:bodyPr>
          <a:lstStyle/>
          <a:p>
            <a:pPr algn="r" defTabSz="457047"/>
            <a:r>
              <a:rPr lang="en-US" sz="1000" i="1" noProof="0" dirty="0">
                <a:solidFill>
                  <a:prstClr val="black"/>
                </a:solidFill>
              </a:rPr>
              <a:t>Source: Global AIDS Monitoring 2021–2025 (https://aidsinfo.unaids.org/); UNAIDS special analysis 2025.</a:t>
            </a:r>
          </a:p>
        </p:txBody>
      </p:sp>
      <p:grpSp>
        <p:nvGrpSpPr>
          <p:cNvPr id="2" name="Groupe 1">
            <a:extLst>
              <a:ext uri="{FF2B5EF4-FFF2-40B4-BE49-F238E27FC236}">
                <a16:creationId xmlns:a16="http://schemas.microsoft.com/office/drawing/2014/main" id="{2FF38A76-4D4C-7FDB-9798-421739518BB5}"/>
              </a:ext>
            </a:extLst>
          </p:cNvPr>
          <p:cNvGrpSpPr/>
          <p:nvPr/>
        </p:nvGrpSpPr>
        <p:grpSpPr>
          <a:xfrm>
            <a:off x="1000432" y="1803400"/>
            <a:ext cx="9780174" cy="4724558"/>
            <a:chOff x="1000432" y="1803400"/>
            <a:chExt cx="9780174" cy="4724558"/>
          </a:xfrm>
        </p:grpSpPr>
        <p:sp>
          <p:nvSpPr>
            <p:cNvPr id="7" name="Segnaposto testo 2">
              <a:extLst>
                <a:ext uri="{FF2B5EF4-FFF2-40B4-BE49-F238E27FC236}">
                  <a16:creationId xmlns:a16="http://schemas.microsoft.com/office/drawing/2014/main" id="{535CD358-5077-5AD8-0280-72D508D6692F}"/>
                </a:ext>
              </a:extLst>
            </p:cNvPr>
            <p:cNvSpPr txBox="1">
              <a:spLocks/>
            </p:cNvSpPr>
            <p:nvPr/>
          </p:nvSpPr>
          <p:spPr>
            <a:xfrm>
              <a:off x="1000432" y="2581419"/>
              <a:ext cx="2939409" cy="57229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0000"/>
                </a:solidFill>
                <a:effectLst/>
                <a:uLnTx/>
                <a:uFillTx/>
                <a:latin typeface="+mn-lt"/>
                <a:ea typeface="+mn-ea"/>
                <a:cs typeface="+mn-cs"/>
              </a:endParaRPr>
            </a:p>
          </p:txBody>
        </p:sp>
        <p:grpSp>
          <p:nvGrpSpPr>
            <p:cNvPr id="54" name="Groupe 53">
              <a:extLst>
                <a:ext uri="{FF2B5EF4-FFF2-40B4-BE49-F238E27FC236}">
                  <a16:creationId xmlns:a16="http://schemas.microsoft.com/office/drawing/2014/main" id="{81576833-D109-88E5-4946-E59D7A6E2919}"/>
                </a:ext>
              </a:extLst>
            </p:cNvPr>
            <p:cNvGrpSpPr/>
            <p:nvPr/>
          </p:nvGrpSpPr>
          <p:grpSpPr>
            <a:xfrm>
              <a:off x="5521325" y="1803400"/>
              <a:ext cx="2944813" cy="4478337"/>
              <a:chOff x="5130800" y="1622425"/>
              <a:chExt cx="2944813" cy="4478337"/>
            </a:xfrm>
          </p:grpSpPr>
          <p:sp>
            <p:nvSpPr>
              <p:cNvPr id="15" name="Freeform 6">
                <a:extLst>
                  <a:ext uri="{FF2B5EF4-FFF2-40B4-BE49-F238E27FC236}">
                    <a16:creationId xmlns:a16="http://schemas.microsoft.com/office/drawing/2014/main" id="{DB4BB50D-D4E4-97F2-31FF-F54B7D1280D6}"/>
                  </a:ext>
                </a:extLst>
              </p:cNvPr>
              <p:cNvSpPr>
                <a:spLocks/>
              </p:cNvSpPr>
              <p:nvPr/>
            </p:nvSpPr>
            <p:spPr bwMode="auto">
              <a:xfrm>
                <a:off x="5130800" y="1622425"/>
                <a:ext cx="2944813" cy="4387850"/>
              </a:xfrm>
              <a:custGeom>
                <a:avLst/>
                <a:gdLst>
                  <a:gd name="T0" fmla="*/ 7421 w 7421"/>
                  <a:gd name="T1" fmla="*/ 11054 h 11054"/>
                  <a:gd name="T2" fmla="*/ 0 w 7421"/>
                  <a:gd name="T3" fmla="*/ 11054 h 11054"/>
                  <a:gd name="T4" fmla="*/ 0 w 7421"/>
                  <a:gd name="T5" fmla="*/ 0 h 11054"/>
                </a:gdLst>
                <a:ahLst/>
                <a:cxnLst>
                  <a:cxn ang="0">
                    <a:pos x="T0" y="T1"/>
                  </a:cxn>
                  <a:cxn ang="0">
                    <a:pos x="T2" y="T3"/>
                  </a:cxn>
                  <a:cxn ang="0">
                    <a:pos x="T4" y="T5"/>
                  </a:cxn>
                </a:cxnLst>
                <a:rect l="0" t="0" r="r" b="b"/>
                <a:pathLst>
                  <a:path w="7421" h="11054">
                    <a:moveTo>
                      <a:pt x="7421" y="11054"/>
                    </a:moveTo>
                    <a:lnTo>
                      <a:pt x="0" y="11054"/>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Line 7">
                <a:extLst>
                  <a:ext uri="{FF2B5EF4-FFF2-40B4-BE49-F238E27FC236}">
                    <a16:creationId xmlns:a16="http://schemas.microsoft.com/office/drawing/2014/main" id="{DC7E9390-DD23-5F4F-A64B-C77D72806BD9}"/>
                  </a:ext>
                </a:extLst>
              </p:cNvPr>
              <p:cNvSpPr>
                <a:spLocks noChangeShapeType="1"/>
              </p:cNvSpPr>
              <p:nvPr/>
            </p:nvSpPr>
            <p:spPr bwMode="auto">
              <a:xfrm flipV="1">
                <a:off x="5702300" y="6010275"/>
                <a:ext cx="0" cy="904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7" name="Line 8">
                <a:extLst>
                  <a:ext uri="{FF2B5EF4-FFF2-40B4-BE49-F238E27FC236}">
                    <a16:creationId xmlns:a16="http://schemas.microsoft.com/office/drawing/2014/main" id="{A8EAB5DA-C92E-D84E-F751-1F552E0ED388}"/>
                  </a:ext>
                </a:extLst>
              </p:cNvPr>
              <p:cNvSpPr>
                <a:spLocks noChangeShapeType="1"/>
              </p:cNvSpPr>
              <p:nvPr/>
            </p:nvSpPr>
            <p:spPr bwMode="auto">
              <a:xfrm flipV="1">
                <a:off x="5130800" y="6010275"/>
                <a:ext cx="0" cy="904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Line 9">
                <a:extLst>
                  <a:ext uri="{FF2B5EF4-FFF2-40B4-BE49-F238E27FC236}">
                    <a16:creationId xmlns:a16="http://schemas.microsoft.com/office/drawing/2014/main" id="{8AA8602D-53DD-F0BA-C2BC-73824537DC23}"/>
                  </a:ext>
                </a:extLst>
              </p:cNvPr>
              <p:cNvSpPr>
                <a:spLocks noChangeShapeType="1"/>
              </p:cNvSpPr>
              <p:nvPr/>
            </p:nvSpPr>
            <p:spPr bwMode="auto">
              <a:xfrm flipV="1">
                <a:off x="7989888" y="6010275"/>
                <a:ext cx="0" cy="904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Line 10">
                <a:extLst>
                  <a:ext uri="{FF2B5EF4-FFF2-40B4-BE49-F238E27FC236}">
                    <a16:creationId xmlns:a16="http://schemas.microsoft.com/office/drawing/2014/main" id="{D5B29B16-0629-5FE4-8E62-ECF098757AB3}"/>
                  </a:ext>
                </a:extLst>
              </p:cNvPr>
              <p:cNvSpPr>
                <a:spLocks noChangeShapeType="1"/>
              </p:cNvSpPr>
              <p:nvPr/>
            </p:nvSpPr>
            <p:spPr bwMode="auto">
              <a:xfrm flipV="1">
                <a:off x="7416800" y="6010275"/>
                <a:ext cx="0" cy="904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Line 11">
                <a:extLst>
                  <a:ext uri="{FF2B5EF4-FFF2-40B4-BE49-F238E27FC236}">
                    <a16:creationId xmlns:a16="http://schemas.microsoft.com/office/drawing/2014/main" id="{6BF47513-BCF9-75B9-4E90-C2BAA719460B}"/>
                  </a:ext>
                </a:extLst>
              </p:cNvPr>
              <p:cNvSpPr>
                <a:spLocks noChangeShapeType="1"/>
              </p:cNvSpPr>
              <p:nvPr/>
            </p:nvSpPr>
            <p:spPr bwMode="auto">
              <a:xfrm flipV="1">
                <a:off x="6845300" y="6010275"/>
                <a:ext cx="0" cy="904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Line 12">
                <a:extLst>
                  <a:ext uri="{FF2B5EF4-FFF2-40B4-BE49-F238E27FC236}">
                    <a16:creationId xmlns:a16="http://schemas.microsoft.com/office/drawing/2014/main" id="{D1DBB019-912D-D7C7-C250-5CE69D934F21}"/>
                  </a:ext>
                </a:extLst>
              </p:cNvPr>
              <p:cNvSpPr>
                <a:spLocks noChangeShapeType="1"/>
              </p:cNvSpPr>
              <p:nvPr/>
            </p:nvSpPr>
            <p:spPr bwMode="auto">
              <a:xfrm flipV="1">
                <a:off x="6273800" y="6010275"/>
                <a:ext cx="0" cy="904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Rectangle 13">
                <a:extLst>
                  <a:ext uri="{FF2B5EF4-FFF2-40B4-BE49-F238E27FC236}">
                    <a16:creationId xmlns:a16="http://schemas.microsoft.com/office/drawing/2014/main" id="{91D047FC-1847-44C1-53B7-A218EAFB0B11}"/>
                  </a:ext>
                </a:extLst>
              </p:cNvPr>
              <p:cNvSpPr>
                <a:spLocks noChangeArrowheads="1"/>
              </p:cNvSpPr>
              <p:nvPr/>
            </p:nvSpPr>
            <p:spPr bwMode="auto">
              <a:xfrm>
                <a:off x="5130800" y="1697038"/>
                <a:ext cx="2416175" cy="12223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Rectangle 14">
                <a:extLst>
                  <a:ext uri="{FF2B5EF4-FFF2-40B4-BE49-F238E27FC236}">
                    <a16:creationId xmlns:a16="http://schemas.microsoft.com/office/drawing/2014/main" id="{F0C5D663-9BBF-04A9-A7AE-C94A529441FB}"/>
                  </a:ext>
                </a:extLst>
              </p:cNvPr>
              <p:cNvSpPr>
                <a:spLocks noChangeArrowheads="1"/>
              </p:cNvSpPr>
              <p:nvPr/>
            </p:nvSpPr>
            <p:spPr bwMode="auto">
              <a:xfrm>
                <a:off x="5130800" y="1954213"/>
                <a:ext cx="855663" cy="123825"/>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Rectangle 15">
                <a:extLst>
                  <a:ext uri="{FF2B5EF4-FFF2-40B4-BE49-F238E27FC236}">
                    <a16:creationId xmlns:a16="http://schemas.microsoft.com/office/drawing/2014/main" id="{1D417777-DB97-BE13-77D6-D57E67D675D4}"/>
                  </a:ext>
                </a:extLst>
              </p:cNvPr>
              <p:cNvSpPr>
                <a:spLocks noChangeArrowheads="1"/>
              </p:cNvSpPr>
              <p:nvPr/>
            </p:nvSpPr>
            <p:spPr bwMode="auto">
              <a:xfrm>
                <a:off x="5130800" y="2212975"/>
                <a:ext cx="908050" cy="12223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Rectangle 16">
                <a:extLst>
                  <a:ext uri="{FF2B5EF4-FFF2-40B4-BE49-F238E27FC236}">
                    <a16:creationId xmlns:a16="http://schemas.microsoft.com/office/drawing/2014/main" id="{DFC414B9-DFB3-41A2-9969-72C42CC42F14}"/>
                  </a:ext>
                </a:extLst>
              </p:cNvPr>
              <p:cNvSpPr>
                <a:spLocks noChangeArrowheads="1"/>
              </p:cNvSpPr>
              <p:nvPr/>
            </p:nvSpPr>
            <p:spPr bwMode="auto">
              <a:xfrm>
                <a:off x="5130800" y="4533900"/>
                <a:ext cx="366713" cy="12223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17">
                <a:extLst>
                  <a:ext uri="{FF2B5EF4-FFF2-40B4-BE49-F238E27FC236}">
                    <a16:creationId xmlns:a16="http://schemas.microsoft.com/office/drawing/2014/main" id="{82A6C435-9DAC-4A49-E1CE-3F535587E516}"/>
                  </a:ext>
                </a:extLst>
              </p:cNvPr>
              <p:cNvSpPr>
                <a:spLocks/>
              </p:cNvSpPr>
              <p:nvPr/>
            </p:nvSpPr>
            <p:spPr bwMode="auto">
              <a:xfrm>
                <a:off x="5130800" y="2470150"/>
                <a:ext cx="1343025" cy="123825"/>
              </a:xfrm>
              <a:custGeom>
                <a:avLst/>
                <a:gdLst>
                  <a:gd name="T0" fmla="*/ 3384 w 3384"/>
                  <a:gd name="T1" fmla="*/ 309 h 309"/>
                  <a:gd name="T2" fmla="*/ 3384 w 3384"/>
                  <a:gd name="T3" fmla="*/ 154 h 309"/>
                  <a:gd name="T4" fmla="*/ 3384 w 3384"/>
                  <a:gd name="T5" fmla="*/ 0 h 309"/>
                  <a:gd name="T6" fmla="*/ 0 w 3384"/>
                  <a:gd name="T7" fmla="*/ 0 h 309"/>
                  <a:gd name="T8" fmla="*/ 0 w 3384"/>
                  <a:gd name="T9" fmla="*/ 309 h 309"/>
                  <a:gd name="T10" fmla="*/ 3384 w 3384"/>
                  <a:gd name="T11" fmla="*/ 309 h 309"/>
                </a:gdLst>
                <a:ahLst/>
                <a:cxnLst>
                  <a:cxn ang="0">
                    <a:pos x="T0" y="T1"/>
                  </a:cxn>
                  <a:cxn ang="0">
                    <a:pos x="T2" y="T3"/>
                  </a:cxn>
                  <a:cxn ang="0">
                    <a:pos x="T4" y="T5"/>
                  </a:cxn>
                  <a:cxn ang="0">
                    <a:pos x="T6" y="T7"/>
                  </a:cxn>
                  <a:cxn ang="0">
                    <a:pos x="T8" y="T9"/>
                  </a:cxn>
                  <a:cxn ang="0">
                    <a:pos x="T10" y="T11"/>
                  </a:cxn>
                </a:cxnLst>
                <a:rect l="0" t="0" r="r" b="b"/>
                <a:pathLst>
                  <a:path w="3384" h="309">
                    <a:moveTo>
                      <a:pt x="3384" y="309"/>
                    </a:moveTo>
                    <a:lnTo>
                      <a:pt x="3384" y="154"/>
                    </a:lnTo>
                    <a:lnTo>
                      <a:pt x="3384" y="0"/>
                    </a:lnTo>
                    <a:lnTo>
                      <a:pt x="0" y="0"/>
                    </a:lnTo>
                    <a:lnTo>
                      <a:pt x="0" y="309"/>
                    </a:lnTo>
                    <a:lnTo>
                      <a:pt x="3384" y="309"/>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18">
                <a:extLst>
                  <a:ext uri="{FF2B5EF4-FFF2-40B4-BE49-F238E27FC236}">
                    <a16:creationId xmlns:a16="http://schemas.microsoft.com/office/drawing/2014/main" id="{F94806AC-F214-851A-D7B0-B1A946BCDF95}"/>
                  </a:ext>
                </a:extLst>
              </p:cNvPr>
              <p:cNvSpPr>
                <a:spLocks/>
              </p:cNvSpPr>
              <p:nvPr/>
            </p:nvSpPr>
            <p:spPr bwMode="auto">
              <a:xfrm>
                <a:off x="5130800" y="2728913"/>
                <a:ext cx="1900238" cy="122237"/>
              </a:xfrm>
              <a:custGeom>
                <a:avLst/>
                <a:gdLst>
                  <a:gd name="T0" fmla="*/ 4787 w 4787"/>
                  <a:gd name="T1" fmla="*/ 309 h 309"/>
                  <a:gd name="T2" fmla="*/ 4787 w 4787"/>
                  <a:gd name="T3" fmla="*/ 154 h 309"/>
                  <a:gd name="T4" fmla="*/ 4787 w 4787"/>
                  <a:gd name="T5" fmla="*/ 0 h 309"/>
                  <a:gd name="T6" fmla="*/ 0 w 4787"/>
                  <a:gd name="T7" fmla="*/ 0 h 309"/>
                  <a:gd name="T8" fmla="*/ 0 w 4787"/>
                  <a:gd name="T9" fmla="*/ 309 h 309"/>
                  <a:gd name="T10" fmla="*/ 4787 w 4787"/>
                  <a:gd name="T11" fmla="*/ 309 h 309"/>
                </a:gdLst>
                <a:ahLst/>
                <a:cxnLst>
                  <a:cxn ang="0">
                    <a:pos x="T0" y="T1"/>
                  </a:cxn>
                  <a:cxn ang="0">
                    <a:pos x="T2" y="T3"/>
                  </a:cxn>
                  <a:cxn ang="0">
                    <a:pos x="T4" y="T5"/>
                  </a:cxn>
                  <a:cxn ang="0">
                    <a:pos x="T6" y="T7"/>
                  </a:cxn>
                  <a:cxn ang="0">
                    <a:pos x="T8" y="T9"/>
                  </a:cxn>
                  <a:cxn ang="0">
                    <a:pos x="T10" y="T11"/>
                  </a:cxn>
                </a:cxnLst>
                <a:rect l="0" t="0" r="r" b="b"/>
                <a:pathLst>
                  <a:path w="4787" h="309">
                    <a:moveTo>
                      <a:pt x="4787" y="309"/>
                    </a:moveTo>
                    <a:lnTo>
                      <a:pt x="4787" y="154"/>
                    </a:lnTo>
                    <a:lnTo>
                      <a:pt x="4787" y="0"/>
                    </a:lnTo>
                    <a:lnTo>
                      <a:pt x="0" y="0"/>
                    </a:lnTo>
                    <a:lnTo>
                      <a:pt x="0" y="309"/>
                    </a:lnTo>
                    <a:lnTo>
                      <a:pt x="4787" y="309"/>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19">
                <a:extLst>
                  <a:ext uri="{FF2B5EF4-FFF2-40B4-BE49-F238E27FC236}">
                    <a16:creationId xmlns:a16="http://schemas.microsoft.com/office/drawing/2014/main" id="{286DEB6B-AD2A-AFDB-B42F-6A4615EF9B1C}"/>
                  </a:ext>
                </a:extLst>
              </p:cNvPr>
              <p:cNvSpPr>
                <a:spLocks/>
              </p:cNvSpPr>
              <p:nvPr/>
            </p:nvSpPr>
            <p:spPr bwMode="auto">
              <a:xfrm>
                <a:off x="5130800" y="2986088"/>
                <a:ext cx="723900" cy="123825"/>
              </a:xfrm>
              <a:custGeom>
                <a:avLst/>
                <a:gdLst>
                  <a:gd name="T0" fmla="*/ 0 w 1824"/>
                  <a:gd name="T1" fmla="*/ 0 h 309"/>
                  <a:gd name="T2" fmla="*/ 0 w 1824"/>
                  <a:gd name="T3" fmla="*/ 309 h 309"/>
                  <a:gd name="T4" fmla="*/ 1824 w 1824"/>
                  <a:gd name="T5" fmla="*/ 309 h 309"/>
                  <a:gd name="T6" fmla="*/ 1824 w 1824"/>
                  <a:gd name="T7" fmla="*/ 154 h 309"/>
                  <a:gd name="T8" fmla="*/ 1824 w 1824"/>
                  <a:gd name="T9" fmla="*/ 0 h 309"/>
                  <a:gd name="T10" fmla="*/ 0 w 1824"/>
                  <a:gd name="T11" fmla="*/ 0 h 309"/>
                </a:gdLst>
                <a:ahLst/>
                <a:cxnLst>
                  <a:cxn ang="0">
                    <a:pos x="T0" y="T1"/>
                  </a:cxn>
                  <a:cxn ang="0">
                    <a:pos x="T2" y="T3"/>
                  </a:cxn>
                  <a:cxn ang="0">
                    <a:pos x="T4" y="T5"/>
                  </a:cxn>
                  <a:cxn ang="0">
                    <a:pos x="T6" y="T7"/>
                  </a:cxn>
                  <a:cxn ang="0">
                    <a:pos x="T8" y="T9"/>
                  </a:cxn>
                  <a:cxn ang="0">
                    <a:pos x="T10" y="T11"/>
                  </a:cxn>
                </a:cxnLst>
                <a:rect l="0" t="0" r="r" b="b"/>
                <a:pathLst>
                  <a:path w="1824" h="309">
                    <a:moveTo>
                      <a:pt x="0" y="0"/>
                    </a:moveTo>
                    <a:lnTo>
                      <a:pt x="0" y="309"/>
                    </a:lnTo>
                    <a:lnTo>
                      <a:pt x="1824" y="309"/>
                    </a:lnTo>
                    <a:lnTo>
                      <a:pt x="1824" y="154"/>
                    </a:lnTo>
                    <a:lnTo>
                      <a:pt x="1824" y="0"/>
                    </a:lnTo>
                    <a:lnTo>
                      <a:pt x="0"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20">
                <a:extLst>
                  <a:ext uri="{FF2B5EF4-FFF2-40B4-BE49-F238E27FC236}">
                    <a16:creationId xmlns:a16="http://schemas.microsoft.com/office/drawing/2014/main" id="{9D82916D-3ABC-4047-2BF5-B66AEAC67E4D}"/>
                  </a:ext>
                </a:extLst>
              </p:cNvPr>
              <p:cNvSpPr>
                <a:spLocks/>
              </p:cNvSpPr>
              <p:nvPr/>
            </p:nvSpPr>
            <p:spPr bwMode="auto">
              <a:xfrm>
                <a:off x="5130800" y="3244850"/>
                <a:ext cx="233363" cy="122237"/>
              </a:xfrm>
              <a:custGeom>
                <a:avLst/>
                <a:gdLst>
                  <a:gd name="T0" fmla="*/ 586 w 586"/>
                  <a:gd name="T1" fmla="*/ 155 h 310"/>
                  <a:gd name="T2" fmla="*/ 586 w 586"/>
                  <a:gd name="T3" fmla="*/ 0 h 310"/>
                  <a:gd name="T4" fmla="*/ 0 w 586"/>
                  <a:gd name="T5" fmla="*/ 0 h 310"/>
                  <a:gd name="T6" fmla="*/ 0 w 586"/>
                  <a:gd name="T7" fmla="*/ 310 h 310"/>
                  <a:gd name="T8" fmla="*/ 586 w 586"/>
                  <a:gd name="T9" fmla="*/ 310 h 310"/>
                  <a:gd name="T10" fmla="*/ 586 w 586"/>
                  <a:gd name="T11" fmla="*/ 155 h 310"/>
                </a:gdLst>
                <a:ahLst/>
                <a:cxnLst>
                  <a:cxn ang="0">
                    <a:pos x="T0" y="T1"/>
                  </a:cxn>
                  <a:cxn ang="0">
                    <a:pos x="T2" y="T3"/>
                  </a:cxn>
                  <a:cxn ang="0">
                    <a:pos x="T4" y="T5"/>
                  </a:cxn>
                  <a:cxn ang="0">
                    <a:pos x="T6" y="T7"/>
                  </a:cxn>
                  <a:cxn ang="0">
                    <a:pos x="T8" y="T9"/>
                  </a:cxn>
                  <a:cxn ang="0">
                    <a:pos x="T10" y="T11"/>
                  </a:cxn>
                </a:cxnLst>
                <a:rect l="0" t="0" r="r" b="b"/>
                <a:pathLst>
                  <a:path w="586" h="310">
                    <a:moveTo>
                      <a:pt x="586" y="155"/>
                    </a:moveTo>
                    <a:lnTo>
                      <a:pt x="586" y="0"/>
                    </a:lnTo>
                    <a:lnTo>
                      <a:pt x="0" y="0"/>
                    </a:lnTo>
                    <a:lnTo>
                      <a:pt x="0" y="310"/>
                    </a:lnTo>
                    <a:lnTo>
                      <a:pt x="586" y="310"/>
                    </a:lnTo>
                    <a:lnTo>
                      <a:pt x="586" y="15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21">
                <a:extLst>
                  <a:ext uri="{FF2B5EF4-FFF2-40B4-BE49-F238E27FC236}">
                    <a16:creationId xmlns:a16="http://schemas.microsoft.com/office/drawing/2014/main" id="{B764E4F5-DEAA-B1D0-E178-6360EE5D5248}"/>
                  </a:ext>
                </a:extLst>
              </p:cNvPr>
              <p:cNvSpPr>
                <a:spLocks/>
              </p:cNvSpPr>
              <p:nvPr/>
            </p:nvSpPr>
            <p:spPr bwMode="auto">
              <a:xfrm>
                <a:off x="5132388" y="3502025"/>
                <a:ext cx="1079500" cy="122237"/>
              </a:xfrm>
              <a:custGeom>
                <a:avLst/>
                <a:gdLst>
                  <a:gd name="T0" fmla="*/ 0 w 2723"/>
                  <a:gd name="T1" fmla="*/ 0 h 310"/>
                  <a:gd name="T2" fmla="*/ 0 w 2723"/>
                  <a:gd name="T3" fmla="*/ 310 h 310"/>
                  <a:gd name="T4" fmla="*/ 2723 w 2723"/>
                  <a:gd name="T5" fmla="*/ 310 h 310"/>
                  <a:gd name="T6" fmla="*/ 2723 w 2723"/>
                  <a:gd name="T7" fmla="*/ 155 h 310"/>
                  <a:gd name="T8" fmla="*/ 2723 w 2723"/>
                  <a:gd name="T9" fmla="*/ 0 h 310"/>
                  <a:gd name="T10" fmla="*/ 0 w 2723"/>
                  <a:gd name="T11" fmla="*/ 0 h 310"/>
                </a:gdLst>
                <a:ahLst/>
                <a:cxnLst>
                  <a:cxn ang="0">
                    <a:pos x="T0" y="T1"/>
                  </a:cxn>
                  <a:cxn ang="0">
                    <a:pos x="T2" y="T3"/>
                  </a:cxn>
                  <a:cxn ang="0">
                    <a:pos x="T4" y="T5"/>
                  </a:cxn>
                  <a:cxn ang="0">
                    <a:pos x="T6" y="T7"/>
                  </a:cxn>
                  <a:cxn ang="0">
                    <a:pos x="T8" y="T9"/>
                  </a:cxn>
                  <a:cxn ang="0">
                    <a:pos x="T10" y="T11"/>
                  </a:cxn>
                </a:cxnLst>
                <a:rect l="0" t="0" r="r" b="b"/>
                <a:pathLst>
                  <a:path w="2723" h="310">
                    <a:moveTo>
                      <a:pt x="0" y="0"/>
                    </a:moveTo>
                    <a:lnTo>
                      <a:pt x="0" y="310"/>
                    </a:lnTo>
                    <a:lnTo>
                      <a:pt x="2723" y="310"/>
                    </a:lnTo>
                    <a:lnTo>
                      <a:pt x="2723" y="155"/>
                    </a:lnTo>
                    <a:lnTo>
                      <a:pt x="2723" y="0"/>
                    </a:lnTo>
                    <a:lnTo>
                      <a:pt x="0"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22">
                <a:extLst>
                  <a:ext uri="{FF2B5EF4-FFF2-40B4-BE49-F238E27FC236}">
                    <a16:creationId xmlns:a16="http://schemas.microsoft.com/office/drawing/2014/main" id="{1EA6559F-A299-3A54-E5D2-FB7A8C0A615E}"/>
                  </a:ext>
                </a:extLst>
              </p:cNvPr>
              <p:cNvSpPr>
                <a:spLocks/>
              </p:cNvSpPr>
              <p:nvPr/>
            </p:nvSpPr>
            <p:spPr bwMode="auto">
              <a:xfrm>
                <a:off x="5130800" y="3760788"/>
                <a:ext cx="1052513" cy="122237"/>
              </a:xfrm>
              <a:custGeom>
                <a:avLst/>
                <a:gdLst>
                  <a:gd name="T0" fmla="*/ 2651 w 2651"/>
                  <a:gd name="T1" fmla="*/ 0 h 310"/>
                  <a:gd name="T2" fmla="*/ 0 w 2651"/>
                  <a:gd name="T3" fmla="*/ 0 h 310"/>
                  <a:gd name="T4" fmla="*/ 0 w 2651"/>
                  <a:gd name="T5" fmla="*/ 310 h 310"/>
                  <a:gd name="T6" fmla="*/ 2651 w 2651"/>
                  <a:gd name="T7" fmla="*/ 310 h 310"/>
                  <a:gd name="T8" fmla="*/ 2651 w 2651"/>
                  <a:gd name="T9" fmla="*/ 154 h 310"/>
                  <a:gd name="T10" fmla="*/ 2651 w 2651"/>
                  <a:gd name="T11" fmla="*/ 0 h 310"/>
                </a:gdLst>
                <a:ahLst/>
                <a:cxnLst>
                  <a:cxn ang="0">
                    <a:pos x="T0" y="T1"/>
                  </a:cxn>
                  <a:cxn ang="0">
                    <a:pos x="T2" y="T3"/>
                  </a:cxn>
                  <a:cxn ang="0">
                    <a:pos x="T4" y="T5"/>
                  </a:cxn>
                  <a:cxn ang="0">
                    <a:pos x="T6" y="T7"/>
                  </a:cxn>
                  <a:cxn ang="0">
                    <a:pos x="T8" y="T9"/>
                  </a:cxn>
                  <a:cxn ang="0">
                    <a:pos x="T10" y="T11"/>
                  </a:cxn>
                </a:cxnLst>
                <a:rect l="0" t="0" r="r" b="b"/>
                <a:pathLst>
                  <a:path w="2651" h="310">
                    <a:moveTo>
                      <a:pt x="2651" y="0"/>
                    </a:moveTo>
                    <a:lnTo>
                      <a:pt x="0" y="0"/>
                    </a:lnTo>
                    <a:lnTo>
                      <a:pt x="0" y="310"/>
                    </a:lnTo>
                    <a:lnTo>
                      <a:pt x="2651" y="310"/>
                    </a:lnTo>
                    <a:lnTo>
                      <a:pt x="2651" y="154"/>
                    </a:lnTo>
                    <a:lnTo>
                      <a:pt x="2651"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23">
                <a:extLst>
                  <a:ext uri="{FF2B5EF4-FFF2-40B4-BE49-F238E27FC236}">
                    <a16:creationId xmlns:a16="http://schemas.microsoft.com/office/drawing/2014/main" id="{98D49331-8EA9-FDE0-1BB6-DE843A53DCFA}"/>
                  </a:ext>
                </a:extLst>
              </p:cNvPr>
              <p:cNvSpPr>
                <a:spLocks/>
              </p:cNvSpPr>
              <p:nvPr/>
            </p:nvSpPr>
            <p:spPr bwMode="auto">
              <a:xfrm>
                <a:off x="5130800" y="4017963"/>
                <a:ext cx="2486025" cy="122237"/>
              </a:xfrm>
              <a:custGeom>
                <a:avLst/>
                <a:gdLst>
                  <a:gd name="T0" fmla="*/ 6264 w 6264"/>
                  <a:gd name="T1" fmla="*/ 310 h 310"/>
                  <a:gd name="T2" fmla="*/ 6264 w 6264"/>
                  <a:gd name="T3" fmla="*/ 154 h 310"/>
                  <a:gd name="T4" fmla="*/ 6264 w 6264"/>
                  <a:gd name="T5" fmla="*/ 0 h 310"/>
                  <a:gd name="T6" fmla="*/ 0 w 6264"/>
                  <a:gd name="T7" fmla="*/ 0 h 310"/>
                  <a:gd name="T8" fmla="*/ 0 w 6264"/>
                  <a:gd name="T9" fmla="*/ 310 h 310"/>
                  <a:gd name="T10" fmla="*/ 6264 w 6264"/>
                  <a:gd name="T11" fmla="*/ 310 h 310"/>
                </a:gdLst>
                <a:ahLst/>
                <a:cxnLst>
                  <a:cxn ang="0">
                    <a:pos x="T0" y="T1"/>
                  </a:cxn>
                  <a:cxn ang="0">
                    <a:pos x="T2" y="T3"/>
                  </a:cxn>
                  <a:cxn ang="0">
                    <a:pos x="T4" y="T5"/>
                  </a:cxn>
                  <a:cxn ang="0">
                    <a:pos x="T6" y="T7"/>
                  </a:cxn>
                  <a:cxn ang="0">
                    <a:pos x="T8" y="T9"/>
                  </a:cxn>
                  <a:cxn ang="0">
                    <a:pos x="T10" y="T11"/>
                  </a:cxn>
                </a:cxnLst>
                <a:rect l="0" t="0" r="r" b="b"/>
                <a:pathLst>
                  <a:path w="6264" h="310">
                    <a:moveTo>
                      <a:pt x="6264" y="310"/>
                    </a:moveTo>
                    <a:lnTo>
                      <a:pt x="6264" y="154"/>
                    </a:lnTo>
                    <a:lnTo>
                      <a:pt x="6264" y="0"/>
                    </a:lnTo>
                    <a:lnTo>
                      <a:pt x="0" y="0"/>
                    </a:lnTo>
                    <a:lnTo>
                      <a:pt x="0" y="310"/>
                    </a:lnTo>
                    <a:lnTo>
                      <a:pt x="6264" y="31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24">
                <a:extLst>
                  <a:ext uri="{FF2B5EF4-FFF2-40B4-BE49-F238E27FC236}">
                    <a16:creationId xmlns:a16="http://schemas.microsoft.com/office/drawing/2014/main" id="{3A2A2253-5A69-6DB9-76BE-57011BBC15B8}"/>
                  </a:ext>
                </a:extLst>
              </p:cNvPr>
              <p:cNvSpPr>
                <a:spLocks/>
              </p:cNvSpPr>
              <p:nvPr/>
            </p:nvSpPr>
            <p:spPr bwMode="auto">
              <a:xfrm>
                <a:off x="5130800" y="4275138"/>
                <a:ext cx="265113" cy="123825"/>
              </a:xfrm>
              <a:custGeom>
                <a:avLst/>
                <a:gdLst>
                  <a:gd name="T0" fmla="*/ 0 w 668"/>
                  <a:gd name="T1" fmla="*/ 0 h 309"/>
                  <a:gd name="T2" fmla="*/ 0 w 668"/>
                  <a:gd name="T3" fmla="*/ 309 h 309"/>
                  <a:gd name="T4" fmla="*/ 668 w 668"/>
                  <a:gd name="T5" fmla="*/ 309 h 309"/>
                  <a:gd name="T6" fmla="*/ 668 w 668"/>
                  <a:gd name="T7" fmla="*/ 154 h 309"/>
                  <a:gd name="T8" fmla="*/ 668 w 668"/>
                  <a:gd name="T9" fmla="*/ 0 h 309"/>
                  <a:gd name="T10" fmla="*/ 0 w 668"/>
                  <a:gd name="T11" fmla="*/ 0 h 309"/>
                </a:gdLst>
                <a:ahLst/>
                <a:cxnLst>
                  <a:cxn ang="0">
                    <a:pos x="T0" y="T1"/>
                  </a:cxn>
                  <a:cxn ang="0">
                    <a:pos x="T2" y="T3"/>
                  </a:cxn>
                  <a:cxn ang="0">
                    <a:pos x="T4" y="T5"/>
                  </a:cxn>
                  <a:cxn ang="0">
                    <a:pos x="T6" y="T7"/>
                  </a:cxn>
                  <a:cxn ang="0">
                    <a:pos x="T8" y="T9"/>
                  </a:cxn>
                  <a:cxn ang="0">
                    <a:pos x="T10" y="T11"/>
                  </a:cxn>
                </a:cxnLst>
                <a:rect l="0" t="0" r="r" b="b"/>
                <a:pathLst>
                  <a:path w="668" h="309">
                    <a:moveTo>
                      <a:pt x="0" y="0"/>
                    </a:moveTo>
                    <a:lnTo>
                      <a:pt x="0" y="309"/>
                    </a:lnTo>
                    <a:lnTo>
                      <a:pt x="668" y="309"/>
                    </a:lnTo>
                    <a:lnTo>
                      <a:pt x="668" y="154"/>
                    </a:lnTo>
                    <a:lnTo>
                      <a:pt x="668" y="0"/>
                    </a:lnTo>
                    <a:lnTo>
                      <a:pt x="0"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25">
                <a:extLst>
                  <a:ext uri="{FF2B5EF4-FFF2-40B4-BE49-F238E27FC236}">
                    <a16:creationId xmlns:a16="http://schemas.microsoft.com/office/drawing/2014/main" id="{42EA5B15-73A7-0336-6DAB-B744A4E022E3}"/>
                  </a:ext>
                </a:extLst>
              </p:cNvPr>
              <p:cNvSpPr>
                <a:spLocks/>
              </p:cNvSpPr>
              <p:nvPr/>
            </p:nvSpPr>
            <p:spPr bwMode="auto">
              <a:xfrm>
                <a:off x="5130800" y="4791075"/>
                <a:ext cx="1104900" cy="123825"/>
              </a:xfrm>
              <a:custGeom>
                <a:avLst/>
                <a:gdLst>
                  <a:gd name="T0" fmla="*/ 0 w 2784"/>
                  <a:gd name="T1" fmla="*/ 0 h 309"/>
                  <a:gd name="T2" fmla="*/ 0 w 2784"/>
                  <a:gd name="T3" fmla="*/ 309 h 309"/>
                  <a:gd name="T4" fmla="*/ 2784 w 2784"/>
                  <a:gd name="T5" fmla="*/ 309 h 309"/>
                  <a:gd name="T6" fmla="*/ 2784 w 2784"/>
                  <a:gd name="T7" fmla="*/ 154 h 309"/>
                  <a:gd name="T8" fmla="*/ 2784 w 2784"/>
                  <a:gd name="T9" fmla="*/ 0 h 309"/>
                  <a:gd name="T10" fmla="*/ 0 w 2784"/>
                  <a:gd name="T11" fmla="*/ 0 h 309"/>
                </a:gdLst>
                <a:ahLst/>
                <a:cxnLst>
                  <a:cxn ang="0">
                    <a:pos x="T0" y="T1"/>
                  </a:cxn>
                  <a:cxn ang="0">
                    <a:pos x="T2" y="T3"/>
                  </a:cxn>
                  <a:cxn ang="0">
                    <a:pos x="T4" y="T5"/>
                  </a:cxn>
                  <a:cxn ang="0">
                    <a:pos x="T6" y="T7"/>
                  </a:cxn>
                  <a:cxn ang="0">
                    <a:pos x="T8" y="T9"/>
                  </a:cxn>
                  <a:cxn ang="0">
                    <a:pos x="T10" y="T11"/>
                  </a:cxn>
                </a:cxnLst>
                <a:rect l="0" t="0" r="r" b="b"/>
                <a:pathLst>
                  <a:path w="2784" h="309">
                    <a:moveTo>
                      <a:pt x="0" y="0"/>
                    </a:moveTo>
                    <a:lnTo>
                      <a:pt x="0" y="309"/>
                    </a:lnTo>
                    <a:lnTo>
                      <a:pt x="2784" y="309"/>
                    </a:lnTo>
                    <a:lnTo>
                      <a:pt x="2784" y="154"/>
                    </a:lnTo>
                    <a:lnTo>
                      <a:pt x="2784" y="0"/>
                    </a:lnTo>
                    <a:lnTo>
                      <a:pt x="0"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26">
                <a:extLst>
                  <a:ext uri="{FF2B5EF4-FFF2-40B4-BE49-F238E27FC236}">
                    <a16:creationId xmlns:a16="http://schemas.microsoft.com/office/drawing/2014/main" id="{4AD09C89-A0D0-EB98-3819-80D03CFB59F3}"/>
                  </a:ext>
                </a:extLst>
              </p:cNvPr>
              <p:cNvSpPr>
                <a:spLocks/>
              </p:cNvSpPr>
              <p:nvPr/>
            </p:nvSpPr>
            <p:spPr bwMode="auto">
              <a:xfrm>
                <a:off x="5130800" y="5049838"/>
                <a:ext cx="1847850" cy="122237"/>
              </a:xfrm>
              <a:custGeom>
                <a:avLst/>
                <a:gdLst>
                  <a:gd name="T0" fmla="*/ 4653 w 4653"/>
                  <a:gd name="T1" fmla="*/ 155 h 310"/>
                  <a:gd name="T2" fmla="*/ 4653 w 4653"/>
                  <a:gd name="T3" fmla="*/ 0 h 310"/>
                  <a:gd name="T4" fmla="*/ 0 w 4653"/>
                  <a:gd name="T5" fmla="*/ 0 h 310"/>
                  <a:gd name="T6" fmla="*/ 0 w 4653"/>
                  <a:gd name="T7" fmla="*/ 310 h 310"/>
                  <a:gd name="T8" fmla="*/ 4653 w 4653"/>
                  <a:gd name="T9" fmla="*/ 310 h 310"/>
                  <a:gd name="T10" fmla="*/ 4653 w 4653"/>
                  <a:gd name="T11" fmla="*/ 155 h 310"/>
                </a:gdLst>
                <a:ahLst/>
                <a:cxnLst>
                  <a:cxn ang="0">
                    <a:pos x="T0" y="T1"/>
                  </a:cxn>
                  <a:cxn ang="0">
                    <a:pos x="T2" y="T3"/>
                  </a:cxn>
                  <a:cxn ang="0">
                    <a:pos x="T4" y="T5"/>
                  </a:cxn>
                  <a:cxn ang="0">
                    <a:pos x="T6" y="T7"/>
                  </a:cxn>
                  <a:cxn ang="0">
                    <a:pos x="T8" y="T9"/>
                  </a:cxn>
                  <a:cxn ang="0">
                    <a:pos x="T10" y="T11"/>
                  </a:cxn>
                </a:cxnLst>
                <a:rect l="0" t="0" r="r" b="b"/>
                <a:pathLst>
                  <a:path w="4653" h="310">
                    <a:moveTo>
                      <a:pt x="4653" y="155"/>
                    </a:moveTo>
                    <a:lnTo>
                      <a:pt x="4653" y="0"/>
                    </a:lnTo>
                    <a:lnTo>
                      <a:pt x="0" y="0"/>
                    </a:lnTo>
                    <a:lnTo>
                      <a:pt x="0" y="310"/>
                    </a:lnTo>
                    <a:lnTo>
                      <a:pt x="4653" y="310"/>
                    </a:lnTo>
                    <a:lnTo>
                      <a:pt x="4653" y="15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27">
                <a:extLst>
                  <a:ext uri="{FF2B5EF4-FFF2-40B4-BE49-F238E27FC236}">
                    <a16:creationId xmlns:a16="http://schemas.microsoft.com/office/drawing/2014/main" id="{6CAF0C15-8757-9BE0-9CAA-DA31BD28A106}"/>
                  </a:ext>
                </a:extLst>
              </p:cNvPr>
              <p:cNvSpPr>
                <a:spLocks/>
              </p:cNvSpPr>
              <p:nvPr/>
            </p:nvSpPr>
            <p:spPr bwMode="auto">
              <a:xfrm>
                <a:off x="5130800" y="5307013"/>
                <a:ext cx="508000" cy="123825"/>
              </a:xfrm>
              <a:custGeom>
                <a:avLst/>
                <a:gdLst>
                  <a:gd name="T0" fmla="*/ 0 w 1277"/>
                  <a:gd name="T1" fmla="*/ 0 h 310"/>
                  <a:gd name="T2" fmla="*/ 0 w 1277"/>
                  <a:gd name="T3" fmla="*/ 310 h 310"/>
                  <a:gd name="T4" fmla="*/ 1277 w 1277"/>
                  <a:gd name="T5" fmla="*/ 310 h 310"/>
                  <a:gd name="T6" fmla="*/ 1277 w 1277"/>
                  <a:gd name="T7" fmla="*/ 154 h 310"/>
                  <a:gd name="T8" fmla="*/ 1277 w 1277"/>
                  <a:gd name="T9" fmla="*/ 0 h 310"/>
                  <a:gd name="T10" fmla="*/ 0 w 1277"/>
                  <a:gd name="T11" fmla="*/ 0 h 310"/>
                </a:gdLst>
                <a:ahLst/>
                <a:cxnLst>
                  <a:cxn ang="0">
                    <a:pos x="T0" y="T1"/>
                  </a:cxn>
                  <a:cxn ang="0">
                    <a:pos x="T2" y="T3"/>
                  </a:cxn>
                  <a:cxn ang="0">
                    <a:pos x="T4" y="T5"/>
                  </a:cxn>
                  <a:cxn ang="0">
                    <a:pos x="T6" y="T7"/>
                  </a:cxn>
                  <a:cxn ang="0">
                    <a:pos x="T8" y="T9"/>
                  </a:cxn>
                  <a:cxn ang="0">
                    <a:pos x="T10" y="T11"/>
                  </a:cxn>
                </a:cxnLst>
                <a:rect l="0" t="0" r="r" b="b"/>
                <a:pathLst>
                  <a:path w="1277" h="310">
                    <a:moveTo>
                      <a:pt x="0" y="0"/>
                    </a:moveTo>
                    <a:lnTo>
                      <a:pt x="0" y="310"/>
                    </a:lnTo>
                    <a:lnTo>
                      <a:pt x="1277" y="310"/>
                    </a:lnTo>
                    <a:lnTo>
                      <a:pt x="1277" y="154"/>
                    </a:lnTo>
                    <a:lnTo>
                      <a:pt x="1277" y="0"/>
                    </a:lnTo>
                    <a:lnTo>
                      <a:pt x="0"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28">
                <a:extLst>
                  <a:ext uri="{FF2B5EF4-FFF2-40B4-BE49-F238E27FC236}">
                    <a16:creationId xmlns:a16="http://schemas.microsoft.com/office/drawing/2014/main" id="{E4E51E12-5A0C-6220-4283-7B103EA926EF}"/>
                  </a:ext>
                </a:extLst>
              </p:cNvPr>
              <p:cNvSpPr>
                <a:spLocks/>
              </p:cNvSpPr>
              <p:nvPr/>
            </p:nvSpPr>
            <p:spPr bwMode="auto">
              <a:xfrm>
                <a:off x="5130800" y="5565775"/>
                <a:ext cx="114300" cy="122237"/>
              </a:xfrm>
              <a:custGeom>
                <a:avLst/>
                <a:gdLst>
                  <a:gd name="T0" fmla="*/ 285 w 285"/>
                  <a:gd name="T1" fmla="*/ 0 h 310"/>
                  <a:gd name="T2" fmla="*/ 0 w 285"/>
                  <a:gd name="T3" fmla="*/ 0 h 310"/>
                  <a:gd name="T4" fmla="*/ 0 w 285"/>
                  <a:gd name="T5" fmla="*/ 310 h 310"/>
                  <a:gd name="T6" fmla="*/ 285 w 285"/>
                  <a:gd name="T7" fmla="*/ 310 h 310"/>
                  <a:gd name="T8" fmla="*/ 285 w 285"/>
                  <a:gd name="T9" fmla="*/ 154 h 310"/>
                  <a:gd name="T10" fmla="*/ 285 w 285"/>
                  <a:gd name="T11" fmla="*/ 0 h 310"/>
                </a:gdLst>
                <a:ahLst/>
                <a:cxnLst>
                  <a:cxn ang="0">
                    <a:pos x="T0" y="T1"/>
                  </a:cxn>
                  <a:cxn ang="0">
                    <a:pos x="T2" y="T3"/>
                  </a:cxn>
                  <a:cxn ang="0">
                    <a:pos x="T4" y="T5"/>
                  </a:cxn>
                  <a:cxn ang="0">
                    <a:pos x="T6" y="T7"/>
                  </a:cxn>
                  <a:cxn ang="0">
                    <a:pos x="T8" y="T9"/>
                  </a:cxn>
                  <a:cxn ang="0">
                    <a:pos x="T10" y="T11"/>
                  </a:cxn>
                </a:cxnLst>
                <a:rect l="0" t="0" r="r" b="b"/>
                <a:pathLst>
                  <a:path w="285" h="310">
                    <a:moveTo>
                      <a:pt x="285" y="0"/>
                    </a:moveTo>
                    <a:lnTo>
                      <a:pt x="0" y="0"/>
                    </a:lnTo>
                    <a:lnTo>
                      <a:pt x="0" y="310"/>
                    </a:lnTo>
                    <a:lnTo>
                      <a:pt x="285" y="310"/>
                    </a:lnTo>
                    <a:lnTo>
                      <a:pt x="285" y="154"/>
                    </a:lnTo>
                    <a:lnTo>
                      <a:pt x="28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29">
                <a:extLst>
                  <a:ext uri="{FF2B5EF4-FFF2-40B4-BE49-F238E27FC236}">
                    <a16:creationId xmlns:a16="http://schemas.microsoft.com/office/drawing/2014/main" id="{93EBFA1A-F318-C05A-631D-051AA0C89B82}"/>
                  </a:ext>
                </a:extLst>
              </p:cNvPr>
              <p:cNvSpPr>
                <a:spLocks/>
              </p:cNvSpPr>
              <p:nvPr/>
            </p:nvSpPr>
            <p:spPr bwMode="auto">
              <a:xfrm>
                <a:off x="5130800" y="5824538"/>
                <a:ext cx="1257300" cy="122237"/>
              </a:xfrm>
              <a:custGeom>
                <a:avLst/>
                <a:gdLst>
                  <a:gd name="T0" fmla="*/ 3167 w 3167"/>
                  <a:gd name="T1" fmla="*/ 310 h 310"/>
                  <a:gd name="T2" fmla="*/ 3167 w 3167"/>
                  <a:gd name="T3" fmla="*/ 155 h 310"/>
                  <a:gd name="T4" fmla="*/ 3167 w 3167"/>
                  <a:gd name="T5" fmla="*/ 0 h 310"/>
                  <a:gd name="T6" fmla="*/ 0 w 3167"/>
                  <a:gd name="T7" fmla="*/ 0 h 310"/>
                  <a:gd name="T8" fmla="*/ 0 w 3167"/>
                  <a:gd name="T9" fmla="*/ 310 h 310"/>
                  <a:gd name="T10" fmla="*/ 3167 w 3167"/>
                  <a:gd name="T11" fmla="*/ 310 h 310"/>
                </a:gdLst>
                <a:ahLst/>
                <a:cxnLst>
                  <a:cxn ang="0">
                    <a:pos x="T0" y="T1"/>
                  </a:cxn>
                  <a:cxn ang="0">
                    <a:pos x="T2" y="T3"/>
                  </a:cxn>
                  <a:cxn ang="0">
                    <a:pos x="T4" y="T5"/>
                  </a:cxn>
                  <a:cxn ang="0">
                    <a:pos x="T6" y="T7"/>
                  </a:cxn>
                  <a:cxn ang="0">
                    <a:pos x="T8" y="T9"/>
                  </a:cxn>
                  <a:cxn ang="0">
                    <a:pos x="T10" y="T11"/>
                  </a:cxn>
                </a:cxnLst>
                <a:rect l="0" t="0" r="r" b="b"/>
                <a:pathLst>
                  <a:path w="3167" h="310">
                    <a:moveTo>
                      <a:pt x="3167" y="310"/>
                    </a:moveTo>
                    <a:lnTo>
                      <a:pt x="3167" y="155"/>
                    </a:lnTo>
                    <a:lnTo>
                      <a:pt x="3167" y="0"/>
                    </a:lnTo>
                    <a:lnTo>
                      <a:pt x="0" y="0"/>
                    </a:lnTo>
                    <a:lnTo>
                      <a:pt x="0" y="310"/>
                    </a:lnTo>
                    <a:lnTo>
                      <a:pt x="3167" y="31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Line 30">
                <a:extLst>
                  <a:ext uri="{FF2B5EF4-FFF2-40B4-BE49-F238E27FC236}">
                    <a16:creationId xmlns:a16="http://schemas.microsoft.com/office/drawing/2014/main" id="{4C294F25-9131-50CC-82A8-D7A66C847E4B}"/>
                  </a:ext>
                </a:extLst>
              </p:cNvPr>
              <p:cNvSpPr>
                <a:spLocks noChangeShapeType="1"/>
              </p:cNvSpPr>
              <p:nvPr/>
            </p:nvSpPr>
            <p:spPr bwMode="auto">
              <a:xfrm flipH="1">
                <a:off x="7031038" y="2789238"/>
                <a:ext cx="795338"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Line 31">
                <a:extLst>
                  <a:ext uri="{FF2B5EF4-FFF2-40B4-BE49-F238E27FC236}">
                    <a16:creationId xmlns:a16="http://schemas.microsoft.com/office/drawing/2014/main" id="{A26739D4-8DFB-E073-E5F8-3765C9FC5DFE}"/>
                  </a:ext>
                </a:extLst>
              </p:cNvPr>
              <p:cNvSpPr>
                <a:spLocks noChangeShapeType="1"/>
              </p:cNvSpPr>
              <p:nvPr/>
            </p:nvSpPr>
            <p:spPr bwMode="auto">
              <a:xfrm flipH="1">
                <a:off x="6473825" y="2532063"/>
                <a:ext cx="1208088"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Line 32">
                <a:extLst>
                  <a:ext uri="{FF2B5EF4-FFF2-40B4-BE49-F238E27FC236}">
                    <a16:creationId xmlns:a16="http://schemas.microsoft.com/office/drawing/2014/main" id="{8FE363FD-FB46-3796-B129-00E5BEDAF9C4}"/>
                  </a:ext>
                </a:extLst>
              </p:cNvPr>
              <p:cNvSpPr>
                <a:spLocks noChangeShapeType="1"/>
              </p:cNvSpPr>
              <p:nvPr/>
            </p:nvSpPr>
            <p:spPr bwMode="auto">
              <a:xfrm flipH="1">
                <a:off x="7616825" y="4079875"/>
                <a:ext cx="74613" cy="0"/>
              </a:xfrm>
              <a:prstGeom prst="line">
                <a:avLst/>
              </a:prstGeom>
              <a:noFill/>
              <a:ln w="9525">
                <a:solidFill>
                  <a:srgbClr val="99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Line 33">
                <a:extLst>
                  <a:ext uri="{FF2B5EF4-FFF2-40B4-BE49-F238E27FC236}">
                    <a16:creationId xmlns:a16="http://schemas.microsoft.com/office/drawing/2014/main" id="{514011B0-A8D5-941B-C31C-9FFCCF16A813}"/>
                  </a:ext>
                </a:extLst>
              </p:cNvPr>
              <p:cNvSpPr>
                <a:spLocks noChangeShapeType="1"/>
              </p:cNvSpPr>
              <p:nvPr/>
            </p:nvSpPr>
            <p:spPr bwMode="auto">
              <a:xfrm flipH="1">
                <a:off x="6978650" y="5110163"/>
                <a:ext cx="860425"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Line 34">
                <a:extLst>
                  <a:ext uri="{FF2B5EF4-FFF2-40B4-BE49-F238E27FC236}">
                    <a16:creationId xmlns:a16="http://schemas.microsoft.com/office/drawing/2014/main" id="{CBBC3462-3E71-C2F0-14D5-CC53CFB279E5}"/>
                  </a:ext>
                </a:extLst>
              </p:cNvPr>
              <p:cNvSpPr>
                <a:spLocks noChangeShapeType="1"/>
              </p:cNvSpPr>
              <p:nvPr/>
            </p:nvSpPr>
            <p:spPr bwMode="auto">
              <a:xfrm flipH="1">
                <a:off x="5364163" y="3305175"/>
                <a:ext cx="200025"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Line 35">
                <a:extLst>
                  <a:ext uri="{FF2B5EF4-FFF2-40B4-BE49-F238E27FC236}">
                    <a16:creationId xmlns:a16="http://schemas.microsoft.com/office/drawing/2014/main" id="{183064B0-4B3B-EF13-6329-581B19B06DF6}"/>
                  </a:ext>
                </a:extLst>
              </p:cNvPr>
              <p:cNvSpPr>
                <a:spLocks noChangeShapeType="1"/>
              </p:cNvSpPr>
              <p:nvPr/>
            </p:nvSpPr>
            <p:spPr bwMode="auto">
              <a:xfrm flipH="1">
                <a:off x="5245100" y="5626100"/>
                <a:ext cx="315913"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Line 36">
                <a:extLst>
                  <a:ext uri="{FF2B5EF4-FFF2-40B4-BE49-F238E27FC236}">
                    <a16:creationId xmlns:a16="http://schemas.microsoft.com/office/drawing/2014/main" id="{B1AA6F63-060F-34E9-ED17-42ACC5229F28}"/>
                  </a:ext>
                </a:extLst>
              </p:cNvPr>
              <p:cNvSpPr>
                <a:spLocks noChangeShapeType="1"/>
              </p:cNvSpPr>
              <p:nvPr/>
            </p:nvSpPr>
            <p:spPr bwMode="auto">
              <a:xfrm flipH="1">
                <a:off x="6388100" y="5886450"/>
                <a:ext cx="1311275"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Line 37">
                <a:extLst>
                  <a:ext uri="{FF2B5EF4-FFF2-40B4-BE49-F238E27FC236}">
                    <a16:creationId xmlns:a16="http://schemas.microsoft.com/office/drawing/2014/main" id="{6F7AB725-B80C-3D52-765B-73DE8F01F75D}"/>
                  </a:ext>
                </a:extLst>
              </p:cNvPr>
              <p:cNvSpPr>
                <a:spLocks noChangeShapeType="1"/>
              </p:cNvSpPr>
              <p:nvPr/>
            </p:nvSpPr>
            <p:spPr bwMode="auto">
              <a:xfrm flipH="1">
                <a:off x="5638800" y="5368925"/>
                <a:ext cx="1773238"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Line 38">
                <a:extLst>
                  <a:ext uri="{FF2B5EF4-FFF2-40B4-BE49-F238E27FC236}">
                    <a16:creationId xmlns:a16="http://schemas.microsoft.com/office/drawing/2014/main" id="{09A7FBB2-D999-EA3F-C40E-23F8CAD3E8E6}"/>
                  </a:ext>
                </a:extLst>
              </p:cNvPr>
              <p:cNvSpPr>
                <a:spLocks noChangeShapeType="1"/>
              </p:cNvSpPr>
              <p:nvPr/>
            </p:nvSpPr>
            <p:spPr bwMode="auto">
              <a:xfrm flipH="1">
                <a:off x="6235700" y="4852988"/>
                <a:ext cx="1450975"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Line 39">
                <a:extLst>
                  <a:ext uri="{FF2B5EF4-FFF2-40B4-BE49-F238E27FC236}">
                    <a16:creationId xmlns:a16="http://schemas.microsoft.com/office/drawing/2014/main" id="{DCB9CACE-833A-F03E-7770-6A24F2D3F3CC}"/>
                  </a:ext>
                </a:extLst>
              </p:cNvPr>
              <p:cNvSpPr>
                <a:spLocks noChangeShapeType="1"/>
              </p:cNvSpPr>
              <p:nvPr/>
            </p:nvSpPr>
            <p:spPr bwMode="auto">
              <a:xfrm flipH="1">
                <a:off x="5395913" y="4337050"/>
                <a:ext cx="1155700"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Line 40">
                <a:extLst>
                  <a:ext uri="{FF2B5EF4-FFF2-40B4-BE49-F238E27FC236}">
                    <a16:creationId xmlns:a16="http://schemas.microsoft.com/office/drawing/2014/main" id="{CDA74710-5513-7B2E-4CC9-924D4C8298AD}"/>
                  </a:ext>
                </a:extLst>
              </p:cNvPr>
              <p:cNvSpPr>
                <a:spLocks noChangeShapeType="1"/>
              </p:cNvSpPr>
              <p:nvPr/>
            </p:nvSpPr>
            <p:spPr bwMode="auto">
              <a:xfrm flipH="1">
                <a:off x="6183313" y="3821113"/>
                <a:ext cx="1646238"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Line 41">
                <a:extLst>
                  <a:ext uri="{FF2B5EF4-FFF2-40B4-BE49-F238E27FC236}">
                    <a16:creationId xmlns:a16="http://schemas.microsoft.com/office/drawing/2014/main" id="{1A642E6B-C098-2F8E-78DC-6C8BAB4DB146}"/>
                  </a:ext>
                </a:extLst>
              </p:cNvPr>
              <p:cNvSpPr>
                <a:spLocks noChangeShapeType="1"/>
              </p:cNvSpPr>
              <p:nvPr/>
            </p:nvSpPr>
            <p:spPr bwMode="auto">
              <a:xfrm flipH="1">
                <a:off x="6211888" y="3563938"/>
                <a:ext cx="1479550"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Line 42">
                <a:extLst>
                  <a:ext uri="{FF2B5EF4-FFF2-40B4-BE49-F238E27FC236}">
                    <a16:creationId xmlns:a16="http://schemas.microsoft.com/office/drawing/2014/main" id="{BB3DE0D6-F5DB-4A65-46BA-92C0230DC38A}"/>
                  </a:ext>
                </a:extLst>
              </p:cNvPr>
              <p:cNvSpPr>
                <a:spLocks noChangeShapeType="1"/>
              </p:cNvSpPr>
              <p:nvPr/>
            </p:nvSpPr>
            <p:spPr bwMode="auto">
              <a:xfrm flipH="1">
                <a:off x="5854700" y="3048000"/>
                <a:ext cx="1562100"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Line 43">
                <a:extLst>
                  <a:ext uri="{FF2B5EF4-FFF2-40B4-BE49-F238E27FC236}">
                    <a16:creationId xmlns:a16="http://schemas.microsoft.com/office/drawing/2014/main" id="{24E9ECF6-088F-7457-D172-6B93760F6400}"/>
                  </a:ext>
                </a:extLst>
              </p:cNvPr>
              <p:cNvSpPr>
                <a:spLocks noChangeShapeType="1"/>
              </p:cNvSpPr>
              <p:nvPr/>
            </p:nvSpPr>
            <p:spPr bwMode="auto">
              <a:xfrm flipH="1">
                <a:off x="5986463" y="2016125"/>
                <a:ext cx="1422400"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Line 44">
                <a:extLst>
                  <a:ext uri="{FF2B5EF4-FFF2-40B4-BE49-F238E27FC236}">
                    <a16:creationId xmlns:a16="http://schemas.microsoft.com/office/drawing/2014/main" id="{AB2E6333-7D49-B6EE-D1A9-D88FDE863D38}"/>
                  </a:ext>
                </a:extLst>
              </p:cNvPr>
              <p:cNvSpPr>
                <a:spLocks noChangeShapeType="1"/>
              </p:cNvSpPr>
              <p:nvPr/>
            </p:nvSpPr>
            <p:spPr bwMode="auto">
              <a:xfrm flipH="1">
                <a:off x="7546975" y="1757363"/>
                <a:ext cx="139700"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3" name="ZoneTexte 2">
              <a:extLst>
                <a:ext uri="{FF2B5EF4-FFF2-40B4-BE49-F238E27FC236}">
                  <a16:creationId xmlns:a16="http://schemas.microsoft.com/office/drawing/2014/main" id="{C4826968-A6B8-9DFF-C9C6-8B0BC38F63AC}"/>
                </a:ext>
              </a:extLst>
            </p:cNvPr>
            <p:cNvSpPr txBox="1"/>
            <p:nvPr/>
          </p:nvSpPr>
          <p:spPr>
            <a:xfrm>
              <a:off x="7665590" y="1824913"/>
              <a:ext cx="316112" cy="246221"/>
            </a:xfrm>
            <a:prstGeom prst="rect">
              <a:avLst/>
            </a:prstGeom>
            <a:noFill/>
          </p:spPr>
          <p:txBody>
            <a:bodyPr wrap="none" rtlCol="0">
              <a:spAutoFit/>
            </a:bodyPr>
            <a:lstStyle/>
            <a:p>
              <a:pPr algn="ctr"/>
              <a:r>
                <a:rPr lang="en-US" sz="1000" noProof="0" dirty="0">
                  <a:solidFill>
                    <a:schemeClr val="bg1"/>
                  </a:solidFill>
                </a:rPr>
                <a:t>85</a:t>
              </a:r>
            </a:p>
          </p:txBody>
        </p:sp>
        <p:sp>
          <p:nvSpPr>
            <p:cNvPr id="4" name="ZoneTexte 3">
              <a:extLst>
                <a:ext uri="{FF2B5EF4-FFF2-40B4-BE49-F238E27FC236}">
                  <a16:creationId xmlns:a16="http://schemas.microsoft.com/office/drawing/2014/main" id="{6D324CA5-23CD-6A5D-1E40-9A2DB6AB4D03}"/>
                </a:ext>
              </a:extLst>
            </p:cNvPr>
            <p:cNvSpPr txBox="1"/>
            <p:nvPr/>
          </p:nvSpPr>
          <p:spPr>
            <a:xfrm>
              <a:off x="6118820" y="2072402"/>
              <a:ext cx="316112" cy="246221"/>
            </a:xfrm>
            <a:prstGeom prst="rect">
              <a:avLst/>
            </a:prstGeom>
            <a:noFill/>
          </p:spPr>
          <p:txBody>
            <a:bodyPr wrap="none" rtlCol="0">
              <a:spAutoFit/>
            </a:bodyPr>
            <a:lstStyle/>
            <a:p>
              <a:pPr algn="ctr"/>
              <a:r>
                <a:rPr lang="en-US" sz="1000" noProof="0" dirty="0">
                  <a:solidFill>
                    <a:schemeClr val="bg1"/>
                  </a:solidFill>
                </a:rPr>
                <a:t>30</a:t>
              </a:r>
            </a:p>
          </p:txBody>
        </p:sp>
        <p:sp>
          <p:nvSpPr>
            <p:cNvPr id="8" name="ZoneTexte 7">
              <a:extLst>
                <a:ext uri="{FF2B5EF4-FFF2-40B4-BE49-F238E27FC236}">
                  <a16:creationId xmlns:a16="http://schemas.microsoft.com/office/drawing/2014/main" id="{ED56A6D3-A8BE-3BDA-65ED-8E1E667E9749}"/>
                </a:ext>
              </a:extLst>
            </p:cNvPr>
            <p:cNvSpPr txBox="1"/>
            <p:nvPr/>
          </p:nvSpPr>
          <p:spPr>
            <a:xfrm>
              <a:off x="6155332" y="2330370"/>
              <a:ext cx="316112" cy="246221"/>
            </a:xfrm>
            <a:prstGeom prst="rect">
              <a:avLst/>
            </a:prstGeom>
            <a:noFill/>
          </p:spPr>
          <p:txBody>
            <a:bodyPr wrap="none" rtlCol="0">
              <a:spAutoFit/>
            </a:bodyPr>
            <a:lstStyle/>
            <a:p>
              <a:pPr algn="ctr"/>
              <a:r>
                <a:rPr lang="en-US" sz="1000" noProof="0" dirty="0">
                  <a:solidFill>
                    <a:schemeClr val="bg1"/>
                  </a:solidFill>
                </a:rPr>
                <a:t>32</a:t>
              </a:r>
            </a:p>
          </p:txBody>
        </p:sp>
        <p:sp>
          <p:nvSpPr>
            <p:cNvPr id="9" name="ZoneTexte 8">
              <a:extLst>
                <a:ext uri="{FF2B5EF4-FFF2-40B4-BE49-F238E27FC236}">
                  <a16:creationId xmlns:a16="http://schemas.microsoft.com/office/drawing/2014/main" id="{16321A71-588B-078B-63BD-63F1FDA3F85B}"/>
                </a:ext>
              </a:extLst>
            </p:cNvPr>
            <p:cNvSpPr txBox="1"/>
            <p:nvPr/>
          </p:nvSpPr>
          <p:spPr>
            <a:xfrm>
              <a:off x="6599832" y="2595404"/>
              <a:ext cx="316112" cy="246221"/>
            </a:xfrm>
            <a:prstGeom prst="rect">
              <a:avLst/>
            </a:prstGeom>
            <a:noFill/>
          </p:spPr>
          <p:txBody>
            <a:bodyPr wrap="none" rtlCol="0">
              <a:spAutoFit/>
            </a:bodyPr>
            <a:lstStyle/>
            <a:p>
              <a:pPr algn="ctr"/>
              <a:r>
                <a:rPr lang="en-US" sz="1000" noProof="0" dirty="0">
                  <a:solidFill>
                    <a:schemeClr val="bg1"/>
                  </a:solidFill>
                </a:rPr>
                <a:t>47</a:t>
              </a:r>
            </a:p>
          </p:txBody>
        </p:sp>
        <p:sp>
          <p:nvSpPr>
            <p:cNvPr id="11" name="ZoneTexte 10">
              <a:extLst>
                <a:ext uri="{FF2B5EF4-FFF2-40B4-BE49-F238E27FC236}">
                  <a16:creationId xmlns:a16="http://schemas.microsoft.com/office/drawing/2014/main" id="{60922E02-35EE-62A0-7FD1-0509AB776943}"/>
                </a:ext>
              </a:extLst>
            </p:cNvPr>
            <p:cNvSpPr txBox="1"/>
            <p:nvPr/>
          </p:nvSpPr>
          <p:spPr>
            <a:xfrm>
              <a:off x="7152282" y="2853373"/>
              <a:ext cx="316112" cy="246221"/>
            </a:xfrm>
            <a:prstGeom prst="rect">
              <a:avLst/>
            </a:prstGeom>
            <a:noFill/>
          </p:spPr>
          <p:txBody>
            <a:bodyPr wrap="none" rtlCol="0">
              <a:spAutoFit/>
            </a:bodyPr>
            <a:lstStyle/>
            <a:p>
              <a:pPr algn="ctr"/>
              <a:r>
                <a:rPr lang="en-US" sz="1000" noProof="0" dirty="0">
                  <a:solidFill>
                    <a:schemeClr val="bg1"/>
                  </a:solidFill>
                </a:rPr>
                <a:t>67</a:t>
              </a:r>
            </a:p>
          </p:txBody>
        </p:sp>
        <p:sp>
          <p:nvSpPr>
            <p:cNvPr id="12" name="ZoneTexte 11">
              <a:extLst>
                <a:ext uri="{FF2B5EF4-FFF2-40B4-BE49-F238E27FC236}">
                  <a16:creationId xmlns:a16="http://schemas.microsoft.com/office/drawing/2014/main" id="{BFB06094-79CC-D588-B07D-6F527A1AF96A}"/>
                </a:ext>
              </a:extLst>
            </p:cNvPr>
            <p:cNvSpPr txBox="1"/>
            <p:nvPr/>
          </p:nvSpPr>
          <p:spPr>
            <a:xfrm>
              <a:off x="5991919" y="3119437"/>
              <a:ext cx="316112" cy="246221"/>
            </a:xfrm>
            <a:prstGeom prst="rect">
              <a:avLst/>
            </a:prstGeom>
            <a:noFill/>
          </p:spPr>
          <p:txBody>
            <a:bodyPr wrap="none" rtlCol="0">
              <a:spAutoFit/>
            </a:bodyPr>
            <a:lstStyle/>
            <a:p>
              <a:pPr algn="ctr"/>
              <a:r>
                <a:rPr lang="en-US" sz="1000" noProof="0" dirty="0">
                  <a:solidFill>
                    <a:schemeClr val="bg1"/>
                  </a:solidFill>
                </a:rPr>
                <a:t>25</a:t>
              </a:r>
            </a:p>
          </p:txBody>
        </p:sp>
        <p:sp>
          <p:nvSpPr>
            <p:cNvPr id="13" name="ZoneTexte 12">
              <a:extLst>
                <a:ext uri="{FF2B5EF4-FFF2-40B4-BE49-F238E27FC236}">
                  <a16:creationId xmlns:a16="http://schemas.microsoft.com/office/drawing/2014/main" id="{1545389B-A292-E922-1818-DA722A1BDF48}"/>
                </a:ext>
              </a:extLst>
            </p:cNvPr>
            <p:cNvSpPr txBox="1"/>
            <p:nvPr/>
          </p:nvSpPr>
          <p:spPr>
            <a:xfrm>
              <a:off x="5538906" y="3368398"/>
              <a:ext cx="250389" cy="246221"/>
            </a:xfrm>
            <a:prstGeom prst="rect">
              <a:avLst/>
            </a:prstGeom>
            <a:noFill/>
          </p:spPr>
          <p:txBody>
            <a:bodyPr wrap="none" rtlCol="0">
              <a:spAutoFit/>
            </a:bodyPr>
            <a:lstStyle/>
            <a:p>
              <a:pPr algn="ctr"/>
              <a:r>
                <a:rPr lang="en-US" sz="1000" noProof="0" dirty="0">
                  <a:solidFill>
                    <a:schemeClr val="bg1"/>
                  </a:solidFill>
                </a:rPr>
                <a:t>8</a:t>
              </a:r>
            </a:p>
          </p:txBody>
        </p:sp>
        <p:sp>
          <p:nvSpPr>
            <p:cNvPr id="14" name="ZoneTexte 13">
              <a:extLst>
                <a:ext uri="{FF2B5EF4-FFF2-40B4-BE49-F238E27FC236}">
                  <a16:creationId xmlns:a16="http://schemas.microsoft.com/office/drawing/2014/main" id="{1E81F5CD-2E57-AF48-BCCB-27049E222D55}"/>
                </a:ext>
              </a:extLst>
            </p:cNvPr>
            <p:cNvSpPr txBox="1"/>
            <p:nvPr/>
          </p:nvSpPr>
          <p:spPr>
            <a:xfrm>
              <a:off x="6329063" y="3626486"/>
              <a:ext cx="316112" cy="246221"/>
            </a:xfrm>
            <a:prstGeom prst="rect">
              <a:avLst/>
            </a:prstGeom>
            <a:noFill/>
          </p:spPr>
          <p:txBody>
            <a:bodyPr wrap="none" rtlCol="0">
              <a:spAutoFit/>
            </a:bodyPr>
            <a:lstStyle/>
            <a:p>
              <a:pPr algn="ctr"/>
              <a:r>
                <a:rPr lang="en-US" sz="1000" noProof="0" dirty="0">
                  <a:solidFill>
                    <a:schemeClr val="bg1"/>
                  </a:solidFill>
                </a:rPr>
                <a:t>38</a:t>
              </a:r>
            </a:p>
          </p:txBody>
        </p:sp>
        <p:sp>
          <p:nvSpPr>
            <p:cNvPr id="55" name="ZoneTexte 54">
              <a:extLst>
                <a:ext uri="{FF2B5EF4-FFF2-40B4-BE49-F238E27FC236}">
                  <a16:creationId xmlns:a16="http://schemas.microsoft.com/office/drawing/2014/main" id="{B36C5DC6-A8CF-83D7-B534-DFADC01CC4FA}"/>
                </a:ext>
              </a:extLst>
            </p:cNvPr>
            <p:cNvSpPr txBox="1"/>
            <p:nvPr/>
          </p:nvSpPr>
          <p:spPr>
            <a:xfrm>
              <a:off x="6301082" y="3884335"/>
              <a:ext cx="316112" cy="246221"/>
            </a:xfrm>
            <a:prstGeom prst="rect">
              <a:avLst/>
            </a:prstGeom>
            <a:noFill/>
          </p:spPr>
          <p:txBody>
            <a:bodyPr wrap="none" rtlCol="0">
              <a:spAutoFit/>
            </a:bodyPr>
            <a:lstStyle/>
            <a:p>
              <a:pPr algn="ctr"/>
              <a:r>
                <a:rPr lang="en-US" sz="1000" noProof="0" dirty="0">
                  <a:solidFill>
                    <a:schemeClr val="bg1"/>
                  </a:solidFill>
                </a:rPr>
                <a:t>37</a:t>
              </a:r>
            </a:p>
          </p:txBody>
        </p:sp>
        <p:sp>
          <p:nvSpPr>
            <p:cNvPr id="56" name="ZoneTexte 55">
              <a:extLst>
                <a:ext uri="{FF2B5EF4-FFF2-40B4-BE49-F238E27FC236}">
                  <a16:creationId xmlns:a16="http://schemas.microsoft.com/office/drawing/2014/main" id="{EB1A29D2-49E5-6FD7-2CCB-374D1053BB28}"/>
                </a:ext>
              </a:extLst>
            </p:cNvPr>
            <p:cNvSpPr txBox="1"/>
            <p:nvPr/>
          </p:nvSpPr>
          <p:spPr>
            <a:xfrm>
              <a:off x="7716338" y="4143217"/>
              <a:ext cx="316112" cy="246221"/>
            </a:xfrm>
            <a:prstGeom prst="rect">
              <a:avLst/>
            </a:prstGeom>
            <a:noFill/>
          </p:spPr>
          <p:txBody>
            <a:bodyPr wrap="none" rtlCol="0">
              <a:spAutoFit/>
            </a:bodyPr>
            <a:lstStyle/>
            <a:p>
              <a:pPr algn="ctr"/>
              <a:r>
                <a:rPr lang="en-US" sz="1000" noProof="0" dirty="0">
                  <a:solidFill>
                    <a:schemeClr val="bg1"/>
                  </a:solidFill>
                </a:rPr>
                <a:t>87</a:t>
              </a:r>
            </a:p>
          </p:txBody>
        </p:sp>
        <p:sp>
          <p:nvSpPr>
            <p:cNvPr id="57" name="ZoneTexte 56">
              <a:extLst>
                <a:ext uri="{FF2B5EF4-FFF2-40B4-BE49-F238E27FC236}">
                  <a16:creationId xmlns:a16="http://schemas.microsoft.com/office/drawing/2014/main" id="{111AC9D9-B61D-A40A-115F-6CE5C343104C}"/>
                </a:ext>
              </a:extLst>
            </p:cNvPr>
            <p:cNvSpPr txBox="1"/>
            <p:nvPr/>
          </p:nvSpPr>
          <p:spPr>
            <a:xfrm>
              <a:off x="5571449" y="4400391"/>
              <a:ext cx="250389" cy="246221"/>
            </a:xfrm>
            <a:prstGeom prst="rect">
              <a:avLst/>
            </a:prstGeom>
            <a:noFill/>
          </p:spPr>
          <p:txBody>
            <a:bodyPr wrap="none" rtlCol="0">
              <a:spAutoFit/>
            </a:bodyPr>
            <a:lstStyle/>
            <a:p>
              <a:pPr algn="ctr"/>
              <a:r>
                <a:rPr lang="en-US" sz="1000" noProof="0" dirty="0">
                  <a:solidFill>
                    <a:schemeClr val="bg1"/>
                  </a:solidFill>
                </a:rPr>
                <a:t>9</a:t>
              </a:r>
            </a:p>
          </p:txBody>
        </p:sp>
        <p:sp>
          <p:nvSpPr>
            <p:cNvPr id="58" name="ZoneTexte 57">
              <a:extLst>
                <a:ext uri="{FF2B5EF4-FFF2-40B4-BE49-F238E27FC236}">
                  <a16:creationId xmlns:a16="http://schemas.microsoft.com/office/drawing/2014/main" id="{9A0ACDDC-E618-4B53-799F-88BA96D0FD57}"/>
                </a:ext>
              </a:extLst>
            </p:cNvPr>
            <p:cNvSpPr txBox="1"/>
            <p:nvPr/>
          </p:nvSpPr>
          <p:spPr>
            <a:xfrm>
              <a:off x="5616551" y="4646612"/>
              <a:ext cx="316112" cy="246221"/>
            </a:xfrm>
            <a:prstGeom prst="rect">
              <a:avLst/>
            </a:prstGeom>
            <a:noFill/>
          </p:spPr>
          <p:txBody>
            <a:bodyPr wrap="none" rtlCol="0">
              <a:spAutoFit/>
            </a:bodyPr>
            <a:lstStyle/>
            <a:p>
              <a:pPr algn="ctr"/>
              <a:r>
                <a:rPr lang="en-US" sz="1000" noProof="0" dirty="0">
                  <a:solidFill>
                    <a:schemeClr val="bg1"/>
                  </a:solidFill>
                </a:rPr>
                <a:t>13</a:t>
              </a:r>
            </a:p>
          </p:txBody>
        </p:sp>
        <p:sp>
          <p:nvSpPr>
            <p:cNvPr id="59" name="ZoneTexte 58">
              <a:extLst>
                <a:ext uri="{FF2B5EF4-FFF2-40B4-BE49-F238E27FC236}">
                  <a16:creationId xmlns:a16="http://schemas.microsoft.com/office/drawing/2014/main" id="{911D9BDA-9F36-6D57-8659-966E88DB7243}"/>
                </a:ext>
              </a:extLst>
            </p:cNvPr>
            <p:cNvSpPr txBox="1"/>
            <p:nvPr/>
          </p:nvSpPr>
          <p:spPr>
            <a:xfrm>
              <a:off x="6364288" y="4912241"/>
              <a:ext cx="316112" cy="246221"/>
            </a:xfrm>
            <a:prstGeom prst="rect">
              <a:avLst/>
            </a:prstGeom>
            <a:noFill/>
          </p:spPr>
          <p:txBody>
            <a:bodyPr wrap="none" rtlCol="0">
              <a:spAutoFit/>
            </a:bodyPr>
            <a:lstStyle/>
            <a:p>
              <a:pPr algn="ctr"/>
              <a:r>
                <a:rPr lang="en-US" sz="1000" noProof="0" dirty="0">
                  <a:solidFill>
                    <a:schemeClr val="bg1"/>
                  </a:solidFill>
                </a:rPr>
                <a:t>39</a:t>
              </a:r>
            </a:p>
          </p:txBody>
        </p:sp>
        <p:sp>
          <p:nvSpPr>
            <p:cNvPr id="60" name="ZoneTexte 59">
              <a:extLst>
                <a:ext uri="{FF2B5EF4-FFF2-40B4-BE49-F238E27FC236}">
                  <a16:creationId xmlns:a16="http://schemas.microsoft.com/office/drawing/2014/main" id="{EF480FBC-D9EB-8EDC-C231-E11F3560004E}"/>
                </a:ext>
              </a:extLst>
            </p:cNvPr>
            <p:cNvSpPr txBox="1"/>
            <p:nvPr/>
          </p:nvSpPr>
          <p:spPr>
            <a:xfrm>
              <a:off x="7099101" y="5168822"/>
              <a:ext cx="316112" cy="246221"/>
            </a:xfrm>
            <a:prstGeom prst="rect">
              <a:avLst/>
            </a:prstGeom>
            <a:noFill/>
          </p:spPr>
          <p:txBody>
            <a:bodyPr wrap="none" rtlCol="0">
              <a:spAutoFit/>
            </a:bodyPr>
            <a:lstStyle/>
            <a:p>
              <a:pPr algn="ctr"/>
              <a:r>
                <a:rPr lang="en-US" sz="1000" noProof="0" dirty="0">
                  <a:solidFill>
                    <a:schemeClr val="bg1"/>
                  </a:solidFill>
                </a:rPr>
                <a:t>65</a:t>
              </a:r>
            </a:p>
          </p:txBody>
        </p:sp>
        <p:sp>
          <p:nvSpPr>
            <p:cNvPr id="61" name="ZoneTexte 60">
              <a:extLst>
                <a:ext uri="{FF2B5EF4-FFF2-40B4-BE49-F238E27FC236}">
                  <a16:creationId xmlns:a16="http://schemas.microsoft.com/office/drawing/2014/main" id="{CD71D09E-A2B8-BD8B-A9CD-DC05250D403E}"/>
                </a:ext>
              </a:extLst>
            </p:cNvPr>
            <p:cNvSpPr txBox="1"/>
            <p:nvPr/>
          </p:nvSpPr>
          <p:spPr>
            <a:xfrm>
              <a:off x="5774606" y="5426789"/>
              <a:ext cx="316112" cy="246221"/>
            </a:xfrm>
            <a:prstGeom prst="rect">
              <a:avLst/>
            </a:prstGeom>
            <a:noFill/>
          </p:spPr>
          <p:txBody>
            <a:bodyPr wrap="none" rtlCol="0">
              <a:spAutoFit/>
            </a:bodyPr>
            <a:lstStyle/>
            <a:p>
              <a:pPr algn="ctr"/>
              <a:r>
                <a:rPr lang="en-US" sz="1000" noProof="0" dirty="0">
                  <a:solidFill>
                    <a:schemeClr val="bg1"/>
                  </a:solidFill>
                </a:rPr>
                <a:t>18</a:t>
              </a:r>
            </a:p>
          </p:txBody>
        </p:sp>
        <p:sp>
          <p:nvSpPr>
            <p:cNvPr id="62" name="ZoneTexte 61">
              <a:extLst>
                <a:ext uri="{FF2B5EF4-FFF2-40B4-BE49-F238E27FC236}">
                  <a16:creationId xmlns:a16="http://schemas.microsoft.com/office/drawing/2014/main" id="{CDFE5F6C-6D03-B8E7-6625-4DC1455A15F6}"/>
                </a:ext>
              </a:extLst>
            </p:cNvPr>
            <p:cNvSpPr txBox="1"/>
            <p:nvPr/>
          </p:nvSpPr>
          <p:spPr>
            <a:xfrm>
              <a:off x="5462606" y="5683964"/>
              <a:ext cx="250389" cy="246221"/>
            </a:xfrm>
            <a:prstGeom prst="rect">
              <a:avLst/>
            </a:prstGeom>
            <a:noFill/>
          </p:spPr>
          <p:txBody>
            <a:bodyPr wrap="none" rtlCol="0">
              <a:spAutoFit/>
            </a:bodyPr>
            <a:lstStyle/>
            <a:p>
              <a:pPr algn="ctr"/>
              <a:r>
                <a:rPr lang="en-US" sz="1000" noProof="0" dirty="0">
                  <a:solidFill>
                    <a:schemeClr val="bg1"/>
                  </a:solidFill>
                </a:rPr>
                <a:t>4</a:t>
              </a:r>
            </a:p>
          </p:txBody>
        </p:sp>
        <p:sp>
          <p:nvSpPr>
            <p:cNvPr id="63" name="ZoneTexte 62">
              <a:extLst>
                <a:ext uri="{FF2B5EF4-FFF2-40B4-BE49-F238E27FC236}">
                  <a16:creationId xmlns:a16="http://schemas.microsoft.com/office/drawing/2014/main" id="{D8CFE979-E776-1214-D709-1394638D08C5}"/>
                </a:ext>
              </a:extLst>
            </p:cNvPr>
            <p:cNvSpPr txBox="1"/>
            <p:nvPr/>
          </p:nvSpPr>
          <p:spPr>
            <a:xfrm>
              <a:off x="6519070" y="5949794"/>
              <a:ext cx="316112" cy="246221"/>
            </a:xfrm>
            <a:prstGeom prst="rect">
              <a:avLst/>
            </a:prstGeom>
            <a:noFill/>
          </p:spPr>
          <p:txBody>
            <a:bodyPr wrap="none" rtlCol="0">
              <a:spAutoFit/>
            </a:bodyPr>
            <a:lstStyle/>
            <a:p>
              <a:pPr algn="ctr"/>
              <a:r>
                <a:rPr lang="en-US" sz="1000" noProof="0" dirty="0">
                  <a:solidFill>
                    <a:schemeClr val="bg1"/>
                  </a:solidFill>
                </a:rPr>
                <a:t>44</a:t>
              </a:r>
            </a:p>
          </p:txBody>
        </p:sp>
        <p:sp>
          <p:nvSpPr>
            <p:cNvPr id="64" name="ZoneTexte 63">
              <a:extLst>
                <a:ext uri="{FF2B5EF4-FFF2-40B4-BE49-F238E27FC236}">
                  <a16:creationId xmlns:a16="http://schemas.microsoft.com/office/drawing/2014/main" id="{3546432F-4099-2A20-BA93-B50F86D6F859}"/>
                </a:ext>
              </a:extLst>
            </p:cNvPr>
            <p:cNvSpPr txBox="1"/>
            <p:nvPr/>
          </p:nvSpPr>
          <p:spPr>
            <a:xfrm>
              <a:off x="5406049" y="6281737"/>
              <a:ext cx="250389" cy="246221"/>
            </a:xfrm>
            <a:prstGeom prst="rect">
              <a:avLst/>
            </a:prstGeom>
            <a:noFill/>
          </p:spPr>
          <p:txBody>
            <a:bodyPr wrap="none" rtlCol="0">
              <a:spAutoFit/>
            </a:bodyPr>
            <a:lstStyle/>
            <a:p>
              <a:pPr algn="ctr"/>
              <a:r>
                <a:rPr lang="en-US" sz="1000" noProof="0" dirty="0"/>
                <a:t>0</a:t>
              </a:r>
            </a:p>
          </p:txBody>
        </p:sp>
        <p:sp>
          <p:nvSpPr>
            <p:cNvPr id="65" name="ZoneTexte 64">
              <a:extLst>
                <a:ext uri="{FF2B5EF4-FFF2-40B4-BE49-F238E27FC236}">
                  <a16:creationId xmlns:a16="http://schemas.microsoft.com/office/drawing/2014/main" id="{72BCD12A-D9FD-3CF7-E0DB-DEA0C135AABB}"/>
                </a:ext>
              </a:extLst>
            </p:cNvPr>
            <p:cNvSpPr txBox="1"/>
            <p:nvPr/>
          </p:nvSpPr>
          <p:spPr>
            <a:xfrm>
              <a:off x="5945244" y="6281737"/>
              <a:ext cx="316112" cy="246221"/>
            </a:xfrm>
            <a:prstGeom prst="rect">
              <a:avLst/>
            </a:prstGeom>
            <a:noFill/>
          </p:spPr>
          <p:txBody>
            <a:bodyPr wrap="none" rtlCol="0">
              <a:spAutoFit/>
            </a:bodyPr>
            <a:lstStyle/>
            <a:p>
              <a:pPr algn="ctr"/>
              <a:r>
                <a:rPr lang="en-US" sz="1000" noProof="0" dirty="0"/>
                <a:t>20</a:t>
              </a:r>
            </a:p>
          </p:txBody>
        </p:sp>
        <p:sp>
          <p:nvSpPr>
            <p:cNvPr id="66" name="ZoneTexte 65">
              <a:extLst>
                <a:ext uri="{FF2B5EF4-FFF2-40B4-BE49-F238E27FC236}">
                  <a16:creationId xmlns:a16="http://schemas.microsoft.com/office/drawing/2014/main" id="{1AD1D1BE-191B-F2D2-07B1-F64402FE2AC1}"/>
                </a:ext>
              </a:extLst>
            </p:cNvPr>
            <p:cNvSpPr txBox="1"/>
            <p:nvPr/>
          </p:nvSpPr>
          <p:spPr>
            <a:xfrm>
              <a:off x="6517300" y="6281737"/>
              <a:ext cx="316112" cy="246221"/>
            </a:xfrm>
            <a:prstGeom prst="rect">
              <a:avLst/>
            </a:prstGeom>
            <a:noFill/>
          </p:spPr>
          <p:txBody>
            <a:bodyPr wrap="none" rtlCol="0">
              <a:spAutoFit/>
            </a:bodyPr>
            <a:lstStyle/>
            <a:p>
              <a:pPr algn="ctr"/>
              <a:r>
                <a:rPr lang="en-US" sz="1000" noProof="0" dirty="0"/>
                <a:t>40</a:t>
              </a:r>
            </a:p>
          </p:txBody>
        </p:sp>
        <p:sp>
          <p:nvSpPr>
            <p:cNvPr id="67" name="ZoneTexte 66">
              <a:extLst>
                <a:ext uri="{FF2B5EF4-FFF2-40B4-BE49-F238E27FC236}">
                  <a16:creationId xmlns:a16="http://schemas.microsoft.com/office/drawing/2014/main" id="{CF0EC06C-D155-E1CA-D170-69472F2BBE9B}"/>
                </a:ext>
              </a:extLst>
            </p:cNvPr>
            <p:cNvSpPr txBox="1"/>
            <p:nvPr/>
          </p:nvSpPr>
          <p:spPr>
            <a:xfrm>
              <a:off x="7089356" y="6281737"/>
              <a:ext cx="316112" cy="246221"/>
            </a:xfrm>
            <a:prstGeom prst="rect">
              <a:avLst/>
            </a:prstGeom>
            <a:noFill/>
          </p:spPr>
          <p:txBody>
            <a:bodyPr wrap="none" rtlCol="0">
              <a:spAutoFit/>
            </a:bodyPr>
            <a:lstStyle/>
            <a:p>
              <a:pPr algn="ctr"/>
              <a:r>
                <a:rPr lang="en-US" sz="1000" noProof="0" dirty="0"/>
                <a:t>60</a:t>
              </a:r>
            </a:p>
          </p:txBody>
        </p:sp>
        <p:sp>
          <p:nvSpPr>
            <p:cNvPr id="68" name="ZoneTexte 67">
              <a:extLst>
                <a:ext uri="{FF2B5EF4-FFF2-40B4-BE49-F238E27FC236}">
                  <a16:creationId xmlns:a16="http://schemas.microsoft.com/office/drawing/2014/main" id="{9C46B912-1F2D-43D3-DFCE-188DBA5B052C}"/>
                </a:ext>
              </a:extLst>
            </p:cNvPr>
            <p:cNvSpPr txBox="1"/>
            <p:nvPr/>
          </p:nvSpPr>
          <p:spPr>
            <a:xfrm>
              <a:off x="7661412" y="6281737"/>
              <a:ext cx="316112" cy="246221"/>
            </a:xfrm>
            <a:prstGeom prst="rect">
              <a:avLst/>
            </a:prstGeom>
            <a:noFill/>
          </p:spPr>
          <p:txBody>
            <a:bodyPr wrap="none" rtlCol="0">
              <a:spAutoFit/>
            </a:bodyPr>
            <a:lstStyle/>
            <a:p>
              <a:pPr algn="ctr"/>
              <a:r>
                <a:rPr lang="en-US" sz="1000" noProof="0" dirty="0"/>
                <a:t>80</a:t>
              </a:r>
            </a:p>
          </p:txBody>
        </p:sp>
        <p:sp>
          <p:nvSpPr>
            <p:cNvPr id="69" name="ZoneTexte 68">
              <a:extLst>
                <a:ext uri="{FF2B5EF4-FFF2-40B4-BE49-F238E27FC236}">
                  <a16:creationId xmlns:a16="http://schemas.microsoft.com/office/drawing/2014/main" id="{047D39A1-ECDE-7AEC-717F-8D278E60C2D1}"/>
                </a:ext>
              </a:extLst>
            </p:cNvPr>
            <p:cNvSpPr txBox="1"/>
            <p:nvPr/>
          </p:nvSpPr>
          <p:spPr>
            <a:xfrm>
              <a:off x="8200606" y="6281737"/>
              <a:ext cx="381836" cy="246221"/>
            </a:xfrm>
            <a:prstGeom prst="rect">
              <a:avLst/>
            </a:prstGeom>
            <a:noFill/>
          </p:spPr>
          <p:txBody>
            <a:bodyPr wrap="none" rtlCol="0">
              <a:spAutoFit/>
            </a:bodyPr>
            <a:lstStyle/>
            <a:p>
              <a:pPr algn="ctr"/>
              <a:r>
                <a:rPr lang="en-US" sz="1000" noProof="0" dirty="0"/>
                <a:t>100</a:t>
              </a:r>
            </a:p>
          </p:txBody>
        </p:sp>
        <p:sp>
          <p:nvSpPr>
            <p:cNvPr id="70" name="ZoneTexte 69">
              <a:extLst>
                <a:ext uri="{FF2B5EF4-FFF2-40B4-BE49-F238E27FC236}">
                  <a16:creationId xmlns:a16="http://schemas.microsoft.com/office/drawing/2014/main" id="{3010666E-47D0-7E47-2141-E9DF000DB315}"/>
                </a:ext>
              </a:extLst>
            </p:cNvPr>
            <p:cNvSpPr txBox="1"/>
            <p:nvPr/>
          </p:nvSpPr>
          <p:spPr>
            <a:xfrm>
              <a:off x="8465892" y="6277076"/>
              <a:ext cx="588623" cy="246221"/>
            </a:xfrm>
            <a:prstGeom prst="rect">
              <a:avLst/>
            </a:prstGeom>
            <a:noFill/>
          </p:spPr>
          <p:txBody>
            <a:bodyPr wrap="none" rtlCol="0">
              <a:spAutoFit/>
            </a:bodyPr>
            <a:lstStyle/>
            <a:p>
              <a:pPr algn="ctr"/>
              <a:r>
                <a:rPr lang="en-US" sz="1000" b="1" noProof="0" dirty="0"/>
                <a:t>Percent</a:t>
              </a:r>
            </a:p>
          </p:txBody>
        </p:sp>
        <p:sp>
          <p:nvSpPr>
            <p:cNvPr id="71" name="Rectangle 70">
              <a:extLst>
                <a:ext uri="{FF2B5EF4-FFF2-40B4-BE49-F238E27FC236}">
                  <a16:creationId xmlns:a16="http://schemas.microsoft.com/office/drawing/2014/main" id="{3BCF6F33-27FA-0353-8682-A1296BC68D34}"/>
                </a:ext>
              </a:extLst>
            </p:cNvPr>
            <p:cNvSpPr/>
            <p:nvPr/>
          </p:nvSpPr>
          <p:spPr>
            <a:xfrm>
              <a:off x="9251932" y="2566994"/>
              <a:ext cx="152400" cy="1524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74" name="Line 33">
              <a:extLst>
                <a:ext uri="{FF2B5EF4-FFF2-40B4-BE49-F238E27FC236}">
                  <a16:creationId xmlns:a16="http://schemas.microsoft.com/office/drawing/2014/main" id="{E24441B7-FB3D-6856-E885-049D74620138}"/>
                </a:ext>
              </a:extLst>
            </p:cNvPr>
            <p:cNvSpPr>
              <a:spLocks noChangeShapeType="1"/>
            </p:cNvSpPr>
            <p:nvPr/>
          </p:nvSpPr>
          <p:spPr bwMode="auto">
            <a:xfrm flipH="1">
              <a:off x="9113025" y="2959106"/>
              <a:ext cx="277813" cy="0"/>
            </a:xfrm>
            <a:prstGeom prst="line">
              <a:avLst/>
            </a:prstGeom>
            <a:noFill/>
            <a:ln w="9525">
              <a:solidFill>
                <a:srgbClr val="990000"/>
              </a:solidFill>
              <a:prstDash val="dash"/>
              <a:round/>
              <a:headEnd type="oval"/>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5" name="ZoneTexte 74">
              <a:extLst>
                <a:ext uri="{FF2B5EF4-FFF2-40B4-BE49-F238E27FC236}">
                  <a16:creationId xmlns:a16="http://schemas.microsoft.com/office/drawing/2014/main" id="{20670F44-C750-1370-B9CF-AB8CAC7EBF89}"/>
                </a:ext>
              </a:extLst>
            </p:cNvPr>
            <p:cNvSpPr txBox="1"/>
            <p:nvPr/>
          </p:nvSpPr>
          <p:spPr>
            <a:xfrm>
              <a:off x="9404332" y="2500441"/>
              <a:ext cx="1276503" cy="276999"/>
            </a:xfrm>
            <a:prstGeom prst="rect">
              <a:avLst/>
            </a:prstGeom>
            <a:noFill/>
          </p:spPr>
          <p:txBody>
            <a:bodyPr wrap="none" rtlCol="0">
              <a:spAutoFit/>
            </a:bodyPr>
            <a:lstStyle/>
            <a:p>
              <a:r>
                <a:rPr lang="en-US" sz="1200" b="1" noProof="0" dirty="0"/>
                <a:t>2020-2024 status</a:t>
              </a:r>
            </a:p>
          </p:txBody>
        </p:sp>
        <p:sp>
          <p:nvSpPr>
            <p:cNvPr id="76" name="ZoneTexte 75">
              <a:extLst>
                <a:ext uri="{FF2B5EF4-FFF2-40B4-BE49-F238E27FC236}">
                  <a16:creationId xmlns:a16="http://schemas.microsoft.com/office/drawing/2014/main" id="{B43D3E14-0F47-D1A1-33B4-6A0203EFB05F}"/>
                </a:ext>
              </a:extLst>
            </p:cNvPr>
            <p:cNvSpPr txBox="1"/>
            <p:nvPr/>
          </p:nvSpPr>
          <p:spPr>
            <a:xfrm>
              <a:off x="9404332" y="2818496"/>
              <a:ext cx="1376274" cy="276999"/>
            </a:xfrm>
            <a:prstGeom prst="rect">
              <a:avLst/>
            </a:prstGeom>
            <a:noFill/>
          </p:spPr>
          <p:txBody>
            <a:bodyPr wrap="none" rtlCol="0">
              <a:spAutoFit/>
            </a:bodyPr>
            <a:lstStyle/>
            <a:p>
              <a:r>
                <a:rPr lang="en-US" sz="1200" b="1" noProof="0" dirty="0"/>
                <a:t>Gap to 2025 target</a:t>
              </a:r>
            </a:p>
          </p:txBody>
        </p:sp>
        <p:sp>
          <p:nvSpPr>
            <p:cNvPr id="77" name="ZoneTexte 76">
              <a:extLst>
                <a:ext uri="{FF2B5EF4-FFF2-40B4-BE49-F238E27FC236}">
                  <a16:creationId xmlns:a16="http://schemas.microsoft.com/office/drawing/2014/main" id="{A6E733EC-F9BB-872E-522F-777DF7568308}"/>
                </a:ext>
              </a:extLst>
            </p:cNvPr>
            <p:cNvSpPr txBox="1"/>
            <p:nvPr/>
          </p:nvSpPr>
          <p:spPr>
            <a:xfrm>
              <a:off x="3045955" y="1815227"/>
              <a:ext cx="2470548" cy="246221"/>
            </a:xfrm>
            <a:prstGeom prst="rect">
              <a:avLst/>
            </a:prstGeom>
            <a:noFill/>
          </p:spPr>
          <p:txBody>
            <a:bodyPr wrap="none" rtlCol="0">
              <a:spAutoFit/>
            </a:bodyPr>
            <a:lstStyle/>
            <a:p>
              <a:pPr algn="r"/>
              <a:r>
                <a:rPr lang="en-US" sz="1000" noProof="0" dirty="0"/>
                <a:t>Condom use at last sex with a client (n = 66)</a:t>
              </a:r>
            </a:p>
          </p:txBody>
        </p:sp>
        <p:sp>
          <p:nvSpPr>
            <p:cNvPr id="78" name="ZoneTexte 77">
              <a:extLst>
                <a:ext uri="{FF2B5EF4-FFF2-40B4-BE49-F238E27FC236}">
                  <a16:creationId xmlns:a16="http://schemas.microsoft.com/office/drawing/2014/main" id="{D33C6567-BD60-D2FF-112C-42EB34DE2FCB}"/>
                </a:ext>
              </a:extLst>
            </p:cNvPr>
            <p:cNvSpPr txBox="1"/>
            <p:nvPr/>
          </p:nvSpPr>
          <p:spPr>
            <a:xfrm>
              <a:off x="1872557" y="2081927"/>
              <a:ext cx="3643946" cy="246221"/>
            </a:xfrm>
            <a:prstGeom prst="rect">
              <a:avLst/>
            </a:prstGeom>
            <a:noFill/>
          </p:spPr>
          <p:txBody>
            <a:bodyPr wrap="none" rtlCol="0">
              <a:spAutoFit/>
            </a:bodyPr>
            <a:lstStyle/>
            <a:p>
              <a:pPr algn="r"/>
              <a:r>
                <a:rPr lang="en-US" sz="1000" noProof="0" dirty="0"/>
                <a:t>Sexually transmitted infections screening in past 3 months (n = 38)</a:t>
              </a:r>
            </a:p>
          </p:txBody>
        </p:sp>
        <p:sp>
          <p:nvSpPr>
            <p:cNvPr id="79" name="ZoneTexte 78">
              <a:extLst>
                <a:ext uri="{FF2B5EF4-FFF2-40B4-BE49-F238E27FC236}">
                  <a16:creationId xmlns:a16="http://schemas.microsoft.com/office/drawing/2014/main" id="{D53903AB-DFB4-90B9-A990-A18F62D950C3}"/>
                </a:ext>
              </a:extLst>
            </p:cNvPr>
            <p:cNvSpPr txBox="1"/>
            <p:nvPr/>
          </p:nvSpPr>
          <p:spPr>
            <a:xfrm>
              <a:off x="3190224" y="2339819"/>
              <a:ext cx="2326279" cy="246221"/>
            </a:xfrm>
            <a:prstGeom prst="rect">
              <a:avLst/>
            </a:prstGeom>
            <a:noFill/>
          </p:spPr>
          <p:txBody>
            <a:bodyPr wrap="none" rtlCol="0">
              <a:spAutoFit/>
            </a:bodyPr>
            <a:lstStyle/>
            <a:p>
              <a:pPr algn="r"/>
              <a:r>
                <a:rPr lang="en-US" sz="1000" noProof="0" dirty="0" err="1"/>
                <a:t>PrEP</a:t>
              </a:r>
              <a:r>
                <a:rPr lang="en-US" sz="1000" noProof="0" dirty="0"/>
                <a:t> use for HIV-negative people (n = 41)</a:t>
              </a:r>
            </a:p>
          </p:txBody>
        </p:sp>
        <p:sp>
          <p:nvSpPr>
            <p:cNvPr id="80" name="ZoneTexte 79">
              <a:extLst>
                <a:ext uri="{FF2B5EF4-FFF2-40B4-BE49-F238E27FC236}">
                  <a16:creationId xmlns:a16="http://schemas.microsoft.com/office/drawing/2014/main" id="{9C807FFB-D3DA-8D30-69F1-BBF51BA1D713}"/>
                </a:ext>
              </a:extLst>
            </p:cNvPr>
            <p:cNvSpPr txBox="1"/>
            <p:nvPr/>
          </p:nvSpPr>
          <p:spPr>
            <a:xfrm>
              <a:off x="2972216" y="2586830"/>
              <a:ext cx="2544287" cy="246221"/>
            </a:xfrm>
            <a:prstGeom prst="rect">
              <a:avLst/>
            </a:prstGeom>
            <a:noFill/>
          </p:spPr>
          <p:txBody>
            <a:bodyPr wrap="none" rtlCol="0">
              <a:spAutoFit/>
            </a:bodyPr>
            <a:lstStyle/>
            <a:p>
              <a:pPr algn="r"/>
              <a:r>
                <a:rPr lang="en-US" sz="1000" noProof="0" dirty="0"/>
                <a:t>HIV prevention </a:t>
              </a:r>
              <a:r>
                <a:rPr lang="en-US" sz="1000" noProof="0" dirty="0" err="1"/>
                <a:t>programme</a:t>
              </a:r>
              <a:r>
                <a:rPr lang="en-US" sz="1000" noProof="0" dirty="0"/>
                <a:t> coverage (n = 33)</a:t>
              </a:r>
            </a:p>
          </p:txBody>
        </p:sp>
        <p:grpSp>
          <p:nvGrpSpPr>
            <p:cNvPr id="100" name="Groupe 99">
              <a:extLst>
                <a:ext uri="{FF2B5EF4-FFF2-40B4-BE49-F238E27FC236}">
                  <a16:creationId xmlns:a16="http://schemas.microsoft.com/office/drawing/2014/main" id="{B1ED1DD9-95E3-4EFA-39B3-F60D47C86836}"/>
                </a:ext>
              </a:extLst>
            </p:cNvPr>
            <p:cNvGrpSpPr/>
            <p:nvPr/>
          </p:nvGrpSpPr>
          <p:grpSpPr>
            <a:xfrm>
              <a:off x="1525216" y="2848515"/>
              <a:ext cx="3947508" cy="2319218"/>
              <a:chOff x="1809750" y="2667540"/>
              <a:chExt cx="2767624" cy="2319218"/>
            </a:xfrm>
          </p:grpSpPr>
          <p:cxnSp>
            <p:nvCxnSpPr>
              <p:cNvPr id="82" name="Connecteur droit 81">
                <a:extLst>
                  <a:ext uri="{FF2B5EF4-FFF2-40B4-BE49-F238E27FC236}">
                    <a16:creationId xmlns:a16="http://schemas.microsoft.com/office/drawing/2014/main" id="{7259A140-88EB-5F72-D61F-5D7EE285DF6F}"/>
                  </a:ext>
                </a:extLst>
              </p:cNvPr>
              <p:cNvCxnSpPr/>
              <p:nvPr/>
            </p:nvCxnSpPr>
            <p:spPr>
              <a:xfrm flipH="1">
                <a:off x="1809750" y="2667540"/>
                <a:ext cx="2767624" cy="0"/>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Connecteur droit 82">
                <a:extLst>
                  <a:ext uri="{FF2B5EF4-FFF2-40B4-BE49-F238E27FC236}">
                    <a16:creationId xmlns:a16="http://schemas.microsoft.com/office/drawing/2014/main" id="{0999038E-A790-9552-60E8-5C8AB627263A}"/>
                  </a:ext>
                </a:extLst>
              </p:cNvPr>
              <p:cNvCxnSpPr/>
              <p:nvPr/>
            </p:nvCxnSpPr>
            <p:spPr>
              <a:xfrm flipH="1">
                <a:off x="1809750" y="3684850"/>
                <a:ext cx="2767624" cy="0"/>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F4E53DA2-5D20-0BAA-5CFE-FBE1F2F8DFA9}"/>
                  </a:ext>
                </a:extLst>
              </p:cNvPr>
              <p:cNvCxnSpPr/>
              <p:nvPr/>
            </p:nvCxnSpPr>
            <p:spPr>
              <a:xfrm flipH="1">
                <a:off x="1809750" y="4986758"/>
                <a:ext cx="2767624" cy="0"/>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5" name="ZoneTexte 84">
              <a:extLst>
                <a:ext uri="{FF2B5EF4-FFF2-40B4-BE49-F238E27FC236}">
                  <a16:creationId xmlns:a16="http://schemas.microsoft.com/office/drawing/2014/main" id="{20C9461C-D754-0430-BD70-15D52175B8E2}"/>
                </a:ext>
              </a:extLst>
            </p:cNvPr>
            <p:cNvSpPr txBox="1"/>
            <p:nvPr/>
          </p:nvSpPr>
          <p:spPr>
            <a:xfrm>
              <a:off x="2407960" y="2863691"/>
              <a:ext cx="3108543" cy="246221"/>
            </a:xfrm>
            <a:prstGeom prst="rect">
              <a:avLst/>
            </a:prstGeom>
            <a:noFill/>
          </p:spPr>
          <p:txBody>
            <a:bodyPr wrap="none" rtlCol="0">
              <a:spAutoFit/>
            </a:bodyPr>
            <a:lstStyle/>
            <a:p>
              <a:pPr algn="r"/>
              <a:r>
                <a:rPr lang="en-US" sz="1000" noProof="0" dirty="0"/>
                <a:t>Condom use at last anal sex with a male partner (n = 60)</a:t>
              </a:r>
            </a:p>
          </p:txBody>
        </p:sp>
        <p:sp>
          <p:nvSpPr>
            <p:cNvPr id="86" name="ZoneTexte 85">
              <a:extLst>
                <a:ext uri="{FF2B5EF4-FFF2-40B4-BE49-F238E27FC236}">
                  <a16:creationId xmlns:a16="http://schemas.microsoft.com/office/drawing/2014/main" id="{557FD489-E972-186D-DEF5-567E0809B5D4}"/>
                </a:ext>
              </a:extLst>
            </p:cNvPr>
            <p:cNvSpPr txBox="1"/>
            <p:nvPr/>
          </p:nvSpPr>
          <p:spPr>
            <a:xfrm>
              <a:off x="1872557" y="3120866"/>
              <a:ext cx="3643946" cy="246221"/>
            </a:xfrm>
            <a:prstGeom prst="rect">
              <a:avLst/>
            </a:prstGeom>
            <a:noFill/>
          </p:spPr>
          <p:txBody>
            <a:bodyPr wrap="none" rtlCol="0">
              <a:spAutoFit/>
            </a:bodyPr>
            <a:lstStyle/>
            <a:p>
              <a:pPr algn="r"/>
              <a:r>
                <a:rPr lang="en-US" sz="1000" noProof="0" dirty="0"/>
                <a:t>Sexually transmitted infections screening in past 3 months (n = 34)</a:t>
              </a:r>
            </a:p>
          </p:txBody>
        </p:sp>
        <p:sp>
          <p:nvSpPr>
            <p:cNvPr id="87" name="ZoneTexte 86">
              <a:extLst>
                <a:ext uri="{FF2B5EF4-FFF2-40B4-BE49-F238E27FC236}">
                  <a16:creationId xmlns:a16="http://schemas.microsoft.com/office/drawing/2014/main" id="{13067220-7BBC-BD93-DB21-85BC91E2A736}"/>
                </a:ext>
              </a:extLst>
            </p:cNvPr>
            <p:cNvSpPr txBox="1"/>
            <p:nvPr/>
          </p:nvSpPr>
          <p:spPr>
            <a:xfrm>
              <a:off x="3190224" y="3388283"/>
              <a:ext cx="2326279" cy="246221"/>
            </a:xfrm>
            <a:prstGeom prst="rect">
              <a:avLst/>
            </a:prstGeom>
            <a:noFill/>
          </p:spPr>
          <p:txBody>
            <a:bodyPr wrap="none" rtlCol="0">
              <a:spAutoFit/>
            </a:bodyPr>
            <a:lstStyle/>
            <a:p>
              <a:pPr algn="r"/>
              <a:r>
                <a:rPr lang="en-US" sz="1000" noProof="0" dirty="0" err="1"/>
                <a:t>PrEP</a:t>
              </a:r>
              <a:r>
                <a:rPr lang="en-US" sz="1000" noProof="0" dirty="0"/>
                <a:t> use for HIV-negative people (n = 55)</a:t>
              </a:r>
            </a:p>
          </p:txBody>
        </p:sp>
        <p:sp>
          <p:nvSpPr>
            <p:cNvPr id="88" name="ZoneTexte 87">
              <a:extLst>
                <a:ext uri="{FF2B5EF4-FFF2-40B4-BE49-F238E27FC236}">
                  <a16:creationId xmlns:a16="http://schemas.microsoft.com/office/drawing/2014/main" id="{604D7096-330F-B680-CE28-35E88D9515A6}"/>
                </a:ext>
              </a:extLst>
            </p:cNvPr>
            <p:cNvSpPr txBox="1"/>
            <p:nvPr/>
          </p:nvSpPr>
          <p:spPr>
            <a:xfrm>
              <a:off x="2972216" y="3635294"/>
              <a:ext cx="2544287" cy="246221"/>
            </a:xfrm>
            <a:prstGeom prst="rect">
              <a:avLst/>
            </a:prstGeom>
            <a:noFill/>
          </p:spPr>
          <p:txBody>
            <a:bodyPr wrap="none" rtlCol="0">
              <a:spAutoFit/>
            </a:bodyPr>
            <a:lstStyle/>
            <a:p>
              <a:pPr algn="r"/>
              <a:r>
                <a:rPr lang="en-US" sz="1000" noProof="0" dirty="0"/>
                <a:t>HIV prevention </a:t>
              </a:r>
              <a:r>
                <a:rPr lang="en-US" sz="1000" noProof="0" dirty="0" err="1"/>
                <a:t>programme</a:t>
              </a:r>
              <a:r>
                <a:rPr lang="en-US" sz="1000" noProof="0" dirty="0"/>
                <a:t> coverage (n = 27)</a:t>
              </a:r>
            </a:p>
          </p:txBody>
        </p:sp>
        <p:sp>
          <p:nvSpPr>
            <p:cNvPr id="89" name="ZoneTexte 88">
              <a:extLst>
                <a:ext uri="{FF2B5EF4-FFF2-40B4-BE49-F238E27FC236}">
                  <a16:creationId xmlns:a16="http://schemas.microsoft.com/office/drawing/2014/main" id="{EFB92CB5-63A7-A3D1-8BD5-73C6497BCAAE}"/>
                </a:ext>
              </a:extLst>
            </p:cNvPr>
            <p:cNvSpPr txBox="1"/>
            <p:nvPr/>
          </p:nvSpPr>
          <p:spPr>
            <a:xfrm>
              <a:off x="3711201" y="3902219"/>
              <a:ext cx="1805302" cy="246221"/>
            </a:xfrm>
            <a:prstGeom prst="rect">
              <a:avLst/>
            </a:prstGeom>
            <a:noFill/>
          </p:spPr>
          <p:txBody>
            <a:bodyPr wrap="none" rtlCol="0">
              <a:spAutoFit/>
            </a:bodyPr>
            <a:lstStyle/>
            <a:p>
              <a:pPr algn="r"/>
              <a:r>
                <a:rPr lang="en-US" sz="1000" noProof="0" dirty="0"/>
                <a:t>Condom use at last sex (n = 38)</a:t>
              </a:r>
            </a:p>
          </p:txBody>
        </p:sp>
        <p:sp>
          <p:nvSpPr>
            <p:cNvPr id="90" name="ZoneTexte 89">
              <a:extLst>
                <a:ext uri="{FF2B5EF4-FFF2-40B4-BE49-F238E27FC236}">
                  <a16:creationId xmlns:a16="http://schemas.microsoft.com/office/drawing/2014/main" id="{8484F68E-CD8E-17A9-9955-A2EB84408E1A}"/>
                </a:ext>
              </a:extLst>
            </p:cNvPr>
            <p:cNvSpPr txBox="1"/>
            <p:nvPr/>
          </p:nvSpPr>
          <p:spPr>
            <a:xfrm>
              <a:off x="2489712" y="4150424"/>
              <a:ext cx="3026791" cy="246221"/>
            </a:xfrm>
            <a:prstGeom prst="rect">
              <a:avLst/>
            </a:prstGeom>
            <a:noFill/>
          </p:spPr>
          <p:txBody>
            <a:bodyPr wrap="none" rtlCol="0">
              <a:spAutoFit/>
            </a:bodyPr>
            <a:lstStyle/>
            <a:p>
              <a:pPr algn="r"/>
              <a:r>
                <a:rPr lang="en-US" sz="1000" noProof="0" dirty="0"/>
                <a:t>Sterile injecting equipment use at last injection (n = 35)</a:t>
              </a:r>
            </a:p>
          </p:txBody>
        </p:sp>
        <p:sp>
          <p:nvSpPr>
            <p:cNvPr id="91" name="ZoneTexte 90">
              <a:extLst>
                <a:ext uri="{FF2B5EF4-FFF2-40B4-BE49-F238E27FC236}">
                  <a16:creationId xmlns:a16="http://schemas.microsoft.com/office/drawing/2014/main" id="{21FE35AC-6699-C93D-9C24-1947B3B4CAE2}"/>
                </a:ext>
              </a:extLst>
            </p:cNvPr>
            <p:cNvSpPr txBox="1"/>
            <p:nvPr/>
          </p:nvSpPr>
          <p:spPr>
            <a:xfrm>
              <a:off x="2505742" y="4406900"/>
              <a:ext cx="3010761" cy="246221"/>
            </a:xfrm>
            <a:prstGeom prst="rect">
              <a:avLst/>
            </a:prstGeom>
            <a:noFill/>
          </p:spPr>
          <p:txBody>
            <a:bodyPr wrap="none" rtlCol="0">
              <a:spAutoFit/>
            </a:bodyPr>
            <a:lstStyle/>
            <a:p>
              <a:pPr algn="r"/>
              <a:r>
                <a:rPr lang="en-US" sz="1000" noProof="0" dirty="0"/>
                <a:t>Opioid agonist maintenance therapy  coverage (n = 25)</a:t>
              </a:r>
            </a:p>
          </p:txBody>
        </p:sp>
        <p:sp>
          <p:nvSpPr>
            <p:cNvPr id="92" name="ZoneTexte 91">
              <a:extLst>
                <a:ext uri="{FF2B5EF4-FFF2-40B4-BE49-F238E27FC236}">
                  <a16:creationId xmlns:a16="http://schemas.microsoft.com/office/drawing/2014/main" id="{820B10B2-D189-0313-38E9-757E3B1FCCB0}"/>
                </a:ext>
              </a:extLst>
            </p:cNvPr>
            <p:cNvSpPr txBox="1"/>
            <p:nvPr/>
          </p:nvSpPr>
          <p:spPr>
            <a:xfrm>
              <a:off x="3190224" y="4671856"/>
              <a:ext cx="2326279" cy="246221"/>
            </a:xfrm>
            <a:prstGeom prst="rect">
              <a:avLst/>
            </a:prstGeom>
            <a:noFill/>
          </p:spPr>
          <p:txBody>
            <a:bodyPr wrap="none" rtlCol="0">
              <a:spAutoFit/>
            </a:bodyPr>
            <a:lstStyle/>
            <a:p>
              <a:pPr algn="r"/>
              <a:r>
                <a:rPr lang="en-US" sz="1000" noProof="0" dirty="0" err="1"/>
                <a:t>PrEP</a:t>
              </a:r>
              <a:r>
                <a:rPr lang="en-US" sz="1000" noProof="0" dirty="0"/>
                <a:t> use for HIV-negative people (n = 23)</a:t>
              </a:r>
            </a:p>
          </p:txBody>
        </p:sp>
        <p:sp>
          <p:nvSpPr>
            <p:cNvPr id="93" name="ZoneTexte 92">
              <a:extLst>
                <a:ext uri="{FF2B5EF4-FFF2-40B4-BE49-F238E27FC236}">
                  <a16:creationId xmlns:a16="http://schemas.microsoft.com/office/drawing/2014/main" id="{2557EE8D-DDD7-2C33-C564-2ED7FAABA447}"/>
                </a:ext>
              </a:extLst>
            </p:cNvPr>
            <p:cNvSpPr txBox="1"/>
            <p:nvPr/>
          </p:nvSpPr>
          <p:spPr>
            <a:xfrm>
              <a:off x="2972216" y="4912240"/>
              <a:ext cx="2544287" cy="246221"/>
            </a:xfrm>
            <a:prstGeom prst="rect">
              <a:avLst/>
            </a:prstGeom>
            <a:noFill/>
          </p:spPr>
          <p:txBody>
            <a:bodyPr wrap="none" rtlCol="0">
              <a:spAutoFit/>
            </a:bodyPr>
            <a:lstStyle/>
            <a:p>
              <a:pPr algn="r"/>
              <a:r>
                <a:rPr lang="en-US" sz="1000" noProof="0" dirty="0"/>
                <a:t>HIV prevention </a:t>
              </a:r>
              <a:r>
                <a:rPr lang="en-US" sz="1000" noProof="0" dirty="0" err="1"/>
                <a:t>programme</a:t>
              </a:r>
              <a:r>
                <a:rPr lang="en-US" sz="1000" noProof="0" dirty="0"/>
                <a:t> coverage (n = 22)</a:t>
              </a:r>
            </a:p>
          </p:txBody>
        </p:sp>
        <p:sp>
          <p:nvSpPr>
            <p:cNvPr id="94" name="ZoneTexte 93">
              <a:extLst>
                <a:ext uri="{FF2B5EF4-FFF2-40B4-BE49-F238E27FC236}">
                  <a16:creationId xmlns:a16="http://schemas.microsoft.com/office/drawing/2014/main" id="{45FDE350-BFC6-FBC0-4F57-CD43E52012F2}"/>
                </a:ext>
              </a:extLst>
            </p:cNvPr>
            <p:cNvSpPr txBox="1"/>
            <p:nvPr/>
          </p:nvSpPr>
          <p:spPr>
            <a:xfrm>
              <a:off x="3711201" y="5195993"/>
              <a:ext cx="1805302" cy="246221"/>
            </a:xfrm>
            <a:prstGeom prst="rect">
              <a:avLst/>
            </a:prstGeom>
            <a:noFill/>
          </p:spPr>
          <p:txBody>
            <a:bodyPr wrap="none" rtlCol="0">
              <a:spAutoFit/>
            </a:bodyPr>
            <a:lstStyle/>
            <a:p>
              <a:pPr algn="r"/>
              <a:r>
                <a:rPr lang="en-US" sz="1000" noProof="0" dirty="0"/>
                <a:t>Condom use at last sex (n = 33)</a:t>
              </a:r>
            </a:p>
          </p:txBody>
        </p:sp>
        <p:sp>
          <p:nvSpPr>
            <p:cNvPr id="95" name="ZoneTexte 94">
              <a:extLst>
                <a:ext uri="{FF2B5EF4-FFF2-40B4-BE49-F238E27FC236}">
                  <a16:creationId xmlns:a16="http://schemas.microsoft.com/office/drawing/2014/main" id="{7D0284E4-B0EF-6F9D-968E-6ECD44BAB3B1}"/>
                </a:ext>
              </a:extLst>
            </p:cNvPr>
            <p:cNvSpPr txBox="1"/>
            <p:nvPr/>
          </p:nvSpPr>
          <p:spPr>
            <a:xfrm>
              <a:off x="1872557" y="5427822"/>
              <a:ext cx="3643946" cy="246221"/>
            </a:xfrm>
            <a:prstGeom prst="rect">
              <a:avLst/>
            </a:prstGeom>
            <a:noFill/>
          </p:spPr>
          <p:txBody>
            <a:bodyPr wrap="none" rtlCol="0">
              <a:spAutoFit/>
            </a:bodyPr>
            <a:lstStyle/>
            <a:p>
              <a:pPr algn="r"/>
              <a:r>
                <a:rPr lang="en-US" sz="1000" noProof="0" dirty="0"/>
                <a:t>Sexually transmitted infections screening in past 3 months (n = 21)</a:t>
              </a:r>
            </a:p>
          </p:txBody>
        </p:sp>
        <p:sp>
          <p:nvSpPr>
            <p:cNvPr id="96" name="ZoneTexte 95">
              <a:extLst>
                <a:ext uri="{FF2B5EF4-FFF2-40B4-BE49-F238E27FC236}">
                  <a16:creationId xmlns:a16="http://schemas.microsoft.com/office/drawing/2014/main" id="{1E0C3F7C-3F6F-D68B-8791-B67592B9EEB4}"/>
                </a:ext>
              </a:extLst>
            </p:cNvPr>
            <p:cNvSpPr txBox="1"/>
            <p:nvPr/>
          </p:nvSpPr>
          <p:spPr>
            <a:xfrm>
              <a:off x="3190224" y="5690473"/>
              <a:ext cx="2326279" cy="246221"/>
            </a:xfrm>
            <a:prstGeom prst="rect">
              <a:avLst/>
            </a:prstGeom>
            <a:noFill/>
          </p:spPr>
          <p:txBody>
            <a:bodyPr wrap="none" rtlCol="0">
              <a:spAutoFit/>
            </a:bodyPr>
            <a:lstStyle/>
            <a:p>
              <a:pPr algn="r"/>
              <a:r>
                <a:rPr lang="en-US" sz="1000" noProof="0" dirty="0" err="1"/>
                <a:t>PrEP</a:t>
              </a:r>
              <a:r>
                <a:rPr lang="en-US" sz="1000" noProof="0" dirty="0"/>
                <a:t> use for HIV-negative people (n = 37)</a:t>
              </a:r>
            </a:p>
          </p:txBody>
        </p:sp>
        <p:sp>
          <p:nvSpPr>
            <p:cNvPr id="97" name="ZoneTexte 96">
              <a:extLst>
                <a:ext uri="{FF2B5EF4-FFF2-40B4-BE49-F238E27FC236}">
                  <a16:creationId xmlns:a16="http://schemas.microsoft.com/office/drawing/2014/main" id="{F415C54D-7773-80D7-F3F3-1CF0DAC7EB60}"/>
                </a:ext>
              </a:extLst>
            </p:cNvPr>
            <p:cNvSpPr txBox="1"/>
            <p:nvPr/>
          </p:nvSpPr>
          <p:spPr>
            <a:xfrm>
              <a:off x="2972216" y="5960546"/>
              <a:ext cx="2544287" cy="246221"/>
            </a:xfrm>
            <a:prstGeom prst="rect">
              <a:avLst/>
            </a:prstGeom>
            <a:noFill/>
          </p:spPr>
          <p:txBody>
            <a:bodyPr wrap="none" rtlCol="0">
              <a:spAutoFit/>
            </a:bodyPr>
            <a:lstStyle/>
            <a:p>
              <a:pPr algn="r"/>
              <a:r>
                <a:rPr lang="en-US" sz="1000" noProof="0" dirty="0"/>
                <a:t>HIV prevention </a:t>
              </a:r>
              <a:r>
                <a:rPr lang="en-US" sz="1000" noProof="0" dirty="0" err="1"/>
                <a:t>programme</a:t>
              </a:r>
              <a:r>
                <a:rPr lang="en-US" sz="1000" noProof="0" dirty="0"/>
                <a:t> coverage (n = 15)</a:t>
              </a:r>
            </a:p>
          </p:txBody>
        </p:sp>
        <p:sp>
          <p:nvSpPr>
            <p:cNvPr id="98" name="ZoneTexte 97">
              <a:extLst>
                <a:ext uri="{FF2B5EF4-FFF2-40B4-BE49-F238E27FC236}">
                  <a16:creationId xmlns:a16="http://schemas.microsoft.com/office/drawing/2014/main" id="{845D3A44-831C-E3CF-5D46-3419C3A5CEFC}"/>
                </a:ext>
              </a:extLst>
            </p:cNvPr>
            <p:cNvSpPr txBox="1"/>
            <p:nvPr/>
          </p:nvSpPr>
          <p:spPr>
            <a:xfrm rot="16200000">
              <a:off x="1080675" y="2015505"/>
              <a:ext cx="615873" cy="400110"/>
            </a:xfrm>
            <a:prstGeom prst="rect">
              <a:avLst/>
            </a:prstGeom>
            <a:noFill/>
          </p:spPr>
          <p:txBody>
            <a:bodyPr wrap="none" rtlCol="0">
              <a:spAutoFit/>
            </a:bodyPr>
            <a:lstStyle/>
            <a:p>
              <a:pPr algn="ctr"/>
              <a:r>
                <a:rPr lang="en-US" sz="1000" b="1" noProof="0" dirty="0"/>
                <a:t>Sex </a:t>
              </a:r>
              <a:br>
                <a:rPr lang="en-US" sz="1000" b="1" noProof="0" dirty="0"/>
              </a:br>
              <a:r>
                <a:rPr lang="en-US" sz="1000" b="1" noProof="0" dirty="0"/>
                <a:t>workers</a:t>
              </a:r>
            </a:p>
          </p:txBody>
        </p:sp>
        <p:sp>
          <p:nvSpPr>
            <p:cNvPr id="99" name="ZoneTexte 98">
              <a:extLst>
                <a:ext uri="{FF2B5EF4-FFF2-40B4-BE49-F238E27FC236}">
                  <a16:creationId xmlns:a16="http://schemas.microsoft.com/office/drawing/2014/main" id="{068FFC86-53A5-3AAA-E1B1-B7739B581506}"/>
                </a:ext>
              </a:extLst>
            </p:cNvPr>
            <p:cNvSpPr txBox="1"/>
            <p:nvPr/>
          </p:nvSpPr>
          <p:spPr>
            <a:xfrm rot="16200000">
              <a:off x="903025" y="2987547"/>
              <a:ext cx="914032" cy="707886"/>
            </a:xfrm>
            <a:prstGeom prst="rect">
              <a:avLst/>
            </a:prstGeom>
            <a:noFill/>
          </p:spPr>
          <p:txBody>
            <a:bodyPr wrap="none" rtlCol="0">
              <a:spAutoFit/>
            </a:bodyPr>
            <a:lstStyle/>
            <a:p>
              <a:pPr algn="ctr"/>
              <a:r>
                <a:rPr lang="en-US" sz="1000" b="1" noProof="0" dirty="0"/>
                <a:t>Gay men and </a:t>
              </a:r>
              <a:br>
                <a:rPr lang="en-US" sz="1000" b="1" noProof="0" dirty="0"/>
              </a:br>
              <a:r>
                <a:rPr lang="en-US" sz="1000" b="1" noProof="0" dirty="0"/>
                <a:t>other men </a:t>
              </a:r>
              <a:br>
                <a:rPr lang="en-US" sz="1000" b="1" noProof="0" dirty="0"/>
              </a:br>
              <a:r>
                <a:rPr lang="en-US" sz="1000" b="1" noProof="0" dirty="0"/>
                <a:t>who sex</a:t>
              </a:r>
              <a:br>
                <a:rPr lang="en-US" sz="1000" b="1" noProof="0" dirty="0"/>
              </a:br>
              <a:r>
                <a:rPr lang="en-US" sz="1000" b="1" noProof="0" dirty="0"/>
                <a:t>with men</a:t>
              </a:r>
            </a:p>
          </p:txBody>
        </p:sp>
        <p:sp>
          <p:nvSpPr>
            <p:cNvPr id="101" name="ZoneTexte 100">
              <a:extLst>
                <a:ext uri="{FF2B5EF4-FFF2-40B4-BE49-F238E27FC236}">
                  <a16:creationId xmlns:a16="http://schemas.microsoft.com/office/drawing/2014/main" id="{1B7AF5C4-5CD8-7369-6985-4807A7FDCEE5}"/>
                </a:ext>
              </a:extLst>
            </p:cNvPr>
            <p:cNvSpPr txBox="1"/>
            <p:nvPr/>
          </p:nvSpPr>
          <p:spPr>
            <a:xfrm rot="16200000">
              <a:off x="952719" y="4329956"/>
              <a:ext cx="814647" cy="400110"/>
            </a:xfrm>
            <a:prstGeom prst="rect">
              <a:avLst/>
            </a:prstGeom>
            <a:noFill/>
          </p:spPr>
          <p:txBody>
            <a:bodyPr wrap="none" rtlCol="0">
              <a:spAutoFit/>
            </a:bodyPr>
            <a:lstStyle/>
            <a:p>
              <a:pPr algn="ctr"/>
              <a:r>
                <a:rPr lang="en-US" sz="1000" b="1" noProof="0" dirty="0"/>
                <a:t>People who</a:t>
              </a:r>
              <a:br>
                <a:rPr lang="en-US" sz="1000" b="1" noProof="0" dirty="0"/>
              </a:br>
              <a:r>
                <a:rPr lang="en-US" sz="1000" b="1" noProof="0" dirty="0"/>
                <a:t>inject drugs</a:t>
              </a:r>
            </a:p>
          </p:txBody>
        </p:sp>
        <p:sp>
          <p:nvSpPr>
            <p:cNvPr id="102" name="ZoneTexte 101">
              <a:extLst>
                <a:ext uri="{FF2B5EF4-FFF2-40B4-BE49-F238E27FC236}">
                  <a16:creationId xmlns:a16="http://schemas.microsoft.com/office/drawing/2014/main" id="{27C0FBD5-0FE8-A1A0-B323-21B6C90F9436}"/>
                </a:ext>
              </a:extLst>
            </p:cNvPr>
            <p:cNvSpPr txBox="1"/>
            <p:nvPr/>
          </p:nvSpPr>
          <p:spPr>
            <a:xfrm rot="16200000">
              <a:off x="921461" y="5606100"/>
              <a:ext cx="877163" cy="400110"/>
            </a:xfrm>
            <a:prstGeom prst="rect">
              <a:avLst/>
            </a:prstGeom>
            <a:noFill/>
          </p:spPr>
          <p:txBody>
            <a:bodyPr wrap="none" rtlCol="0">
              <a:spAutoFit/>
            </a:bodyPr>
            <a:lstStyle/>
            <a:p>
              <a:pPr algn="ctr"/>
              <a:r>
                <a:rPr lang="en-US" sz="1000" b="1" noProof="0" dirty="0"/>
                <a:t>Transgender </a:t>
              </a:r>
              <a:br>
                <a:rPr lang="en-US" sz="1000" b="1" noProof="0" dirty="0"/>
              </a:br>
              <a:r>
                <a:rPr lang="en-US" sz="1000" b="1" noProof="0" dirty="0"/>
                <a:t>People</a:t>
              </a:r>
            </a:p>
          </p:txBody>
        </p:sp>
      </p:grpSp>
      <p:sp>
        <p:nvSpPr>
          <p:cNvPr id="103" name="Text Box 2">
            <a:extLst>
              <a:ext uri="{FF2B5EF4-FFF2-40B4-BE49-F238E27FC236}">
                <a16:creationId xmlns:a16="http://schemas.microsoft.com/office/drawing/2014/main" id="{1DB2790A-2186-0940-EC6F-FE4D8044D6D1}"/>
              </a:ext>
            </a:extLst>
          </p:cNvPr>
          <p:cNvSpPr txBox="1">
            <a:spLocks noChangeArrowheads="1"/>
          </p:cNvSpPr>
          <p:nvPr/>
        </p:nvSpPr>
        <p:spPr bwMode="auto">
          <a:xfrm>
            <a:off x="2748823" y="1212632"/>
            <a:ext cx="5607152" cy="646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B0F0"/>
                </a:solidFill>
                <a:effectLst/>
                <a:uLnTx/>
                <a:uFillTx/>
                <a:latin typeface="Calibri"/>
                <a:ea typeface="ＭＳ Ｐゴシック" pitchFamily="34" charset="-128"/>
                <a:cs typeface="Arial" charset="0"/>
              </a:rPr>
              <a:t>Gap to achieve combination prevention targets among key populations, by intervention, global, 2020-2024</a:t>
            </a:r>
            <a:endParaRPr kumimoji="0" lang="fr-FR" b="1" i="0" u="none" strike="noStrike" kern="1200" cap="none" spc="0" normalizeH="0" baseline="0" noProof="0" dirty="0">
              <a:ln>
                <a:noFill/>
              </a:ln>
              <a:solidFill>
                <a:srgbClr val="00B0F0"/>
              </a:solidFill>
              <a:effectLst/>
              <a:uLnTx/>
              <a:uFillTx/>
              <a:latin typeface="Calibri"/>
              <a:ea typeface="ＭＳ Ｐゴシック" pitchFamily="34" charset="-128"/>
              <a:cs typeface="Arial" charset="0"/>
            </a:endParaRPr>
          </a:p>
        </p:txBody>
      </p:sp>
    </p:spTree>
    <p:extLst>
      <p:ext uri="{BB962C8B-B14F-4D97-AF65-F5344CB8AC3E}">
        <p14:creationId xmlns:p14="http://schemas.microsoft.com/office/powerpoint/2010/main" val="177457236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2A04811-554E-9D74-D750-9D2E368659AF}"/>
              </a:ext>
            </a:extLst>
          </p:cNvPr>
          <p:cNvSpPr txBox="1">
            <a:spLocks noChangeArrowheads="1"/>
          </p:cNvSpPr>
          <p:nvPr/>
        </p:nvSpPr>
        <p:spPr bwMode="auto">
          <a:xfrm>
            <a:off x="9383713" y="6515271"/>
            <a:ext cx="2808287" cy="246221"/>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Wang H, EACS 2025, Abs. MeP09.7LB</a:t>
            </a:r>
          </a:p>
        </p:txBody>
      </p:sp>
      <p:grpSp>
        <p:nvGrpSpPr>
          <p:cNvPr id="26" name="Groupe 25">
            <a:extLst>
              <a:ext uri="{FF2B5EF4-FFF2-40B4-BE49-F238E27FC236}">
                <a16:creationId xmlns:a16="http://schemas.microsoft.com/office/drawing/2014/main" id="{6562B19B-FFA7-D43F-7EEE-9437C7ACCE3D}"/>
              </a:ext>
            </a:extLst>
          </p:cNvPr>
          <p:cNvGrpSpPr/>
          <p:nvPr/>
        </p:nvGrpSpPr>
        <p:grpSpPr>
          <a:xfrm>
            <a:off x="98851" y="4312427"/>
            <a:ext cx="10083113" cy="2429684"/>
            <a:chOff x="98851" y="4014087"/>
            <a:chExt cx="10083113" cy="3123999"/>
          </a:xfrm>
        </p:grpSpPr>
        <p:graphicFrame>
          <p:nvGraphicFramePr>
            <p:cNvPr id="5" name="Graphique 4">
              <a:extLst>
                <a:ext uri="{FF2B5EF4-FFF2-40B4-BE49-F238E27FC236}">
                  <a16:creationId xmlns:a16="http://schemas.microsoft.com/office/drawing/2014/main" id="{FD4D0061-04F7-171F-01B1-275C2492872E}"/>
                </a:ext>
              </a:extLst>
            </p:cNvPr>
            <p:cNvGraphicFramePr/>
            <p:nvPr>
              <p:extLst>
                <p:ext uri="{D42A27DB-BD31-4B8C-83A1-F6EECF244321}">
                  <p14:modId xmlns:p14="http://schemas.microsoft.com/office/powerpoint/2010/main" val="2377890492"/>
                </p:ext>
              </p:extLst>
            </p:nvPr>
          </p:nvGraphicFramePr>
          <p:xfrm>
            <a:off x="98851" y="4065373"/>
            <a:ext cx="10083113" cy="3072713"/>
          </p:xfrm>
          <a:graphic>
            <a:graphicData uri="http://schemas.openxmlformats.org/drawingml/2006/chart">
              <c:chart xmlns:c="http://schemas.openxmlformats.org/drawingml/2006/chart" xmlns:r="http://schemas.openxmlformats.org/officeDocument/2006/relationships" r:id="rId3"/>
            </a:graphicData>
          </a:graphic>
        </p:graphicFrame>
        <p:sp>
          <p:nvSpPr>
            <p:cNvPr id="16" name="ZoneTexte 15">
              <a:extLst>
                <a:ext uri="{FF2B5EF4-FFF2-40B4-BE49-F238E27FC236}">
                  <a16:creationId xmlns:a16="http://schemas.microsoft.com/office/drawing/2014/main" id="{E2F57C2B-2463-34F1-E69D-AB4CBB151FD2}"/>
                </a:ext>
              </a:extLst>
            </p:cNvPr>
            <p:cNvSpPr txBox="1"/>
            <p:nvPr/>
          </p:nvSpPr>
          <p:spPr>
            <a:xfrm>
              <a:off x="1307537" y="6670577"/>
              <a:ext cx="1188339" cy="3561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awareness</a:t>
              </a:r>
            </a:p>
          </p:txBody>
        </p:sp>
        <p:sp>
          <p:nvSpPr>
            <p:cNvPr id="17" name="ZoneTexte 16">
              <a:extLst>
                <a:ext uri="{FF2B5EF4-FFF2-40B4-BE49-F238E27FC236}">
                  <a16:creationId xmlns:a16="http://schemas.microsoft.com/office/drawing/2014/main" id="{687BDBF1-3494-5106-AA7E-5682A1F2752C}"/>
                </a:ext>
              </a:extLst>
            </p:cNvPr>
            <p:cNvSpPr txBox="1"/>
            <p:nvPr/>
          </p:nvSpPr>
          <p:spPr>
            <a:xfrm>
              <a:off x="3856343" y="6663345"/>
              <a:ext cx="1101712" cy="3561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intention</a:t>
              </a:r>
            </a:p>
          </p:txBody>
        </p:sp>
        <p:sp>
          <p:nvSpPr>
            <p:cNvPr id="18" name="ZoneTexte 17">
              <a:extLst>
                <a:ext uri="{FF2B5EF4-FFF2-40B4-BE49-F238E27FC236}">
                  <a16:creationId xmlns:a16="http://schemas.microsoft.com/office/drawing/2014/main" id="{08115C88-91C6-3C29-F195-736C0F8A81A1}"/>
                </a:ext>
              </a:extLst>
            </p:cNvPr>
            <p:cNvSpPr txBox="1"/>
            <p:nvPr/>
          </p:nvSpPr>
          <p:spPr>
            <a:xfrm>
              <a:off x="6198231" y="6693110"/>
              <a:ext cx="952633" cy="3561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uptake</a:t>
              </a:r>
            </a:p>
          </p:txBody>
        </p:sp>
        <p:sp>
          <p:nvSpPr>
            <p:cNvPr id="19" name="ZoneTexte 18">
              <a:extLst>
                <a:ext uri="{FF2B5EF4-FFF2-40B4-BE49-F238E27FC236}">
                  <a16:creationId xmlns:a16="http://schemas.microsoft.com/office/drawing/2014/main" id="{F63035B0-3CB9-AA15-A56C-326FC3EB7B57}"/>
                </a:ext>
              </a:extLst>
            </p:cNvPr>
            <p:cNvSpPr txBox="1"/>
            <p:nvPr/>
          </p:nvSpPr>
          <p:spPr>
            <a:xfrm>
              <a:off x="8237958" y="6663345"/>
              <a:ext cx="1514774" cy="3561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discontinuation</a:t>
              </a:r>
            </a:p>
          </p:txBody>
        </p:sp>
        <p:sp>
          <p:nvSpPr>
            <p:cNvPr id="21" name="ZoneTexte 20">
              <a:extLst>
                <a:ext uri="{FF2B5EF4-FFF2-40B4-BE49-F238E27FC236}">
                  <a16:creationId xmlns:a16="http://schemas.microsoft.com/office/drawing/2014/main" id="{C44CFF80-A14B-F602-7079-5354D6B81785}"/>
                </a:ext>
              </a:extLst>
            </p:cNvPr>
            <p:cNvSpPr txBox="1"/>
            <p:nvPr/>
          </p:nvSpPr>
          <p:spPr>
            <a:xfrm>
              <a:off x="158179" y="4014087"/>
              <a:ext cx="428322" cy="3957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23" name="Titre 22">
            <a:extLst>
              <a:ext uri="{FF2B5EF4-FFF2-40B4-BE49-F238E27FC236}">
                <a16:creationId xmlns:a16="http://schemas.microsoft.com/office/drawing/2014/main" id="{F6D586AB-D310-321D-BC51-8F4D4362E712}"/>
              </a:ext>
            </a:extLst>
          </p:cNvPr>
          <p:cNvSpPr>
            <a:spLocks noGrp="1"/>
          </p:cNvSpPr>
          <p:nvPr>
            <p:ph type="title"/>
          </p:nvPr>
        </p:nvSpPr>
        <p:spPr/>
        <p:txBody>
          <a:bodyPr>
            <a:normAutofit/>
          </a:bodyPr>
          <a:lstStyle/>
          <a:p>
            <a:r>
              <a:rPr lang="en-US" kern="1200" noProof="0"/>
              <a:t>PrEP</a:t>
            </a:r>
            <a:r>
              <a:rPr lang="en-US" kern="1200" noProof="0" dirty="0"/>
              <a:t> cascade in migrant women : </a:t>
            </a:r>
            <a:br>
              <a:rPr lang="en-US" kern="1200" noProof="0" dirty="0"/>
            </a:br>
            <a:r>
              <a:rPr lang="en-US" kern="1200" noProof="0" dirty="0"/>
              <a:t>community survey in 11 European </a:t>
            </a:r>
            <a:r>
              <a:rPr lang="en-US" noProof="0" dirty="0"/>
              <a:t>countries</a:t>
            </a:r>
          </a:p>
        </p:txBody>
      </p:sp>
      <p:sp>
        <p:nvSpPr>
          <p:cNvPr id="24" name="ZoneTexte 23">
            <a:extLst>
              <a:ext uri="{FF2B5EF4-FFF2-40B4-BE49-F238E27FC236}">
                <a16:creationId xmlns:a16="http://schemas.microsoft.com/office/drawing/2014/main" id="{752E75F4-6C9A-9C0D-D6A3-541E7B8132C9}"/>
              </a:ext>
            </a:extLst>
          </p:cNvPr>
          <p:cNvSpPr txBox="1"/>
          <p:nvPr/>
        </p:nvSpPr>
        <p:spPr>
          <a:xfrm>
            <a:off x="9958443" y="4615867"/>
            <a:ext cx="2014665" cy="646331"/>
          </a:xfrm>
          <a:prstGeom prst="rect">
            <a:avLst/>
          </a:prstGeom>
          <a:noFill/>
        </p:spPr>
        <p:txBody>
          <a:bodyPr wrap="square">
            <a:spAutoFit/>
          </a:bodyPr>
          <a:lstStyle/>
          <a:p>
            <a:pPr marL="0" marR="0" lvl="0" indent="0" algn="l" defTabSz="914400" rtl="0" eaLnBrk="1" fontAlgn="base" latinLnBrk="0" hangingPunct="1">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Sex worker</a:t>
            </a:r>
          </a:p>
          <a:p>
            <a:pPr marL="0" marR="0" lvl="0" indent="0" algn="l" defTabSz="914400" rtl="0" eaLnBrk="1" fontAlgn="base" latinLnBrk="0" hangingPunct="1">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Non-sex worker</a:t>
            </a:r>
          </a:p>
          <a:p>
            <a:pPr marL="0" marR="0" lvl="0" indent="0" algn="l" defTabSz="914400" rtl="0" eaLnBrk="1" fontAlgn="base" latinLnBrk="0" hangingPunct="1">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Total</a:t>
            </a:r>
          </a:p>
        </p:txBody>
      </p:sp>
      <p:sp>
        <p:nvSpPr>
          <p:cNvPr id="27" name="Rectangle 26">
            <a:extLst>
              <a:ext uri="{FF2B5EF4-FFF2-40B4-BE49-F238E27FC236}">
                <a16:creationId xmlns:a16="http://schemas.microsoft.com/office/drawing/2014/main" id="{0DBFB0E8-DF3F-B86A-AE87-34F11B8642F6}"/>
              </a:ext>
            </a:extLst>
          </p:cNvPr>
          <p:cNvSpPr/>
          <p:nvPr/>
        </p:nvSpPr>
        <p:spPr bwMode="auto">
          <a:xfrm>
            <a:off x="9768973" y="4693845"/>
            <a:ext cx="189470" cy="132901"/>
          </a:xfrm>
          <a:prstGeom prst="rect">
            <a:avLst/>
          </a:prstGeom>
          <a:solidFill>
            <a:srgbClr val="7030A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469B29CC-694B-3266-43DD-3BEF1F59C700}"/>
              </a:ext>
            </a:extLst>
          </p:cNvPr>
          <p:cNvSpPr/>
          <p:nvPr/>
        </p:nvSpPr>
        <p:spPr bwMode="auto">
          <a:xfrm>
            <a:off x="9768973" y="4877850"/>
            <a:ext cx="189470" cy="132901"/>
          </a:xfrm>
          <a:prstGeom prst="rect">
            <a:avLst/>
          </a:prstGeom>
          <a:solidFill>
            <a:srgbClr val="00B0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9" name="Rectangle 28">
            <a:extLst>
              <a:ext uri="{FF2B5EF4-FFF2-40B4-BE49-F238E27FC236}">
                <a16:creationId xmlns:a16="http://schemas.microsoft.com/office/drawing/2014/main" id="{5857551D-7239-7D9F-C594-02DBF7346CAC}"/>
              </a:ext>
            </a:extLst>
          </p:cNvPr>
          <p:cNvSpPr/>
          <p:nvPr/>
        </p:nvSpPr>
        <p:spPr bwMode="auto">
          <a:xfrm>
            <a:off x="9768973" y="5047340"/>
            <a:ext cx="189470" cy="132901"/>
          </a:xfrm>
          <a:prstGeom prst="rect">
            <a:avLst/>
          </a:prstGeom>
          <a:solidFill>
            <a:srgbClr val="FFC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3" name="ZoneTexte 2">
            <a:extLst>
              <a:ext uri="{FF2B5EF4-FFF2-40B4-BE49-F238E27FC236}">
                <a16:creationId xmlns:a16="http://schemas.microsoft.com/office/drawing/2014/main" id="{3080753C-164E-4EB3-86F5-688F30F902A4}"/>
              </a:ext>
            </a:extLst>
          </p:cNvPr>
          <p:cNvSpPr txBox="1"/>
          <p:nvPr/>
        </p:nvSpPr>
        <p:spPr>
          <a:xfrm>
            <a:off x="11435443" y="187841"/>
            <a:ext cx="551477" cy="246221"/>
          </a:xfrm>
          <a:prstGeom prst="rect">
            <a:avLst/>
          </a:prstGeom>
          <a:noFill/>
        </p:spPr>
        <p:txBody>
          <a:bodyPr wrap="square" rtlCol="0">
            <a:spAutoFit/>
          </a:bodyPr>
          <a:lstStyle/>
          <a:p>
            <a:pPr algn="r"/>
            <a:r>
              <a:rPr lang="fr-FR" sz="1000" b="1" dirty="0">
                <a:solidFill>
                  <a:schemeClr val="bg1"/>
                </a:solidFill>
              </a:rPr>
              <a:t>115</a:t>
            </a:r>
          </a:p>
        </p:txBody>
      </p:sp>
      <p:sp>
        <p:nvSpPr>
          <p:cNvPr id="22" name="ZoneTexte 21">
            <a:extLst>
              <a:ext uri="{FF2B5EF4-FFF2-40B4-BE49-F238E27FC236}">
                <a16:creationId xmlns:a16="http://schemas.microsoft.com/office/drawing/2014/main" id="{5370963A-0196-EA98-4539-8A1E16F95DC9}"/>
              </a:ext>
            </a:extLst>
          </p:cNvPr>
          <p:cNvSpPr txBox="1"/>
          <p:nvPr/>
        </p:nvSpPr>
        <p:spPr>
          <a:xfrm>
            <a:off x="3918051" y="4550906"/>
            <a:ext cx="6099858" cy="369332"/>
          </a:xfrm>
          <a:prstGeom prst="rect">
            <a:avLst/>
          </a:prstGeom>
          <a:noFill/>
        </p:spPr>
        <p:txBody>
          <a:bodyPr wrap="square">
            <a:spAutoFit/>
          </a:bodyPr>
          <a:lstStyle/>
          <a:p>
            <a:r>
              <a:rPr kumimoji="0" lang="en-US" sz="18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sz="18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cascade according to sex work status </a:t>
            </a:r>
            <a:endParaRPr lang="en-US" noProof="0" dirty="0"/>
          </a:p>
        </p:txBody>
      </p:sp>
      <p:grpSp>
        <p:nvGrpSpPr>
          <p:cNvPr id="7" name="Groupe 6">
            <a:extLst>
              <a:ext uri="{FF2B5EF4-FFF2-40B4-BE49-F238E27FC236}">
                <a16:creationId xmlns:a16="http://schemas.microsoft.com/office/drawing/2014/main" id="{9E8B7702-3318-855B-B7F0-512E902608B1}"/>
              </a:ext>
            </a:extLst>
          </p:cNvPr>
          <p:cNvGrpSpPr/>
          <p:nvPr/>
        </p:nvGrpSpPr>
        <p:grpSpPr>
          <a:xfrm>
            <a:off x="120825" y="1515073"/>
            <a:ext cx="11967775" cy="2905783"/>
            <a:chOff x="162390" y="1515073"/>
            <a:chExt cx="11967775" cy="2905783"/>
          </a:xfrm>
        </p:grpSpPr>
        <p:grpSp>
          <p:nvGrpSpPr>
            <p:cNvPr id="25" name="Groupe 24">
              <a:extLst>
                <a:ext uri="{FF2B5EF4-FFF2-40B4-BE49-F238E27FC236}">
                  <a16:creationId xmlns:a16="http://schemas.microsoft.com/office/drawing/2014/main" id="{C4267C66-CC00-5AE5-A5FD-636D5D98E421}"/>
                </a:ext>
              </a:extLst>
            </p:cNvPr>
            <p:cNvGrpSpPr/>
            <p:nvPr/>
          </p:nvGrpSpPr>
          <p:grpSpPr>
            <a:xfrm>
              <a:off x="162390" y="1515073"/>
              <a:ext cx="10332612" cy="2905783"/>
              <a:chOff x="162390" y="1296857"/>
              <a:chExt cx="10332612" cy="3123999"/>
            </a:xfrm>
          </p:grpSpPr>
          <p:graphicFrame>
            <p:nvGraphicFramePr>
              <p:cNvPr id="2" name="Graphique 1">
                <a:extLst>
                  <a:ext uri="{FF2B5EF4-FFF2-40B4-BE49-F238E27FC236}">
                    <a16:creationId xmlns:a16="http://schemas.microsoft.com/office/drawing/2014/main" id="{A72A736C-4AFA-5F95-6505-D436876BACB7}"/>
                  </a:ext>
                </a:extLst>
              </p:cNvPr>
              <p:cNvGraphicFramePr/>
              <p:nvPr>
                <p:extLst>
                  <p:ext uri="{D42A27DB-BD31-4B8C-83A1-F6EECF244321}">
                    <p14:modId xmlns:p14="http://schemas.microsoft.com/office/powerpoint/2010/main" val="1347631643"/>
                  </p:ext>
                </p:extLst>
              </p:nvPr>
            </p:nvGraphicFramePr>
            <p:xfrm>
              <a:off x="411889" y="1348143"/>
              <a:ext cx="10083113" cy="3072713"/>
            </p:xfrm>
            <a:graphic>
              <a:graphicData uri="http://schemas.openxmlformats.org/drawingml/2006/chart">
                <c:chart xmlns:c="http://schemas.openxmlformats.org/drawingml/2006/chart" xmlns:r="http://schemas.openxmlformats.org/officeDocument/2006/relationships" r:id="rId4"/>
              </a:graphicData>
            </a:graphic>
          </p:graphicFrame>
          <p:sp>
            <p:nvSpPr>
              <p:cNvPr id="20" name="ZoneTexte 19">
                <a:extLst>
                  <a:ext uri="{FF2B5EF4-FFF2-40B4-BE49-F238E27FC236}">
                    <a16:creationId xmlns:a16="http://schemas.microsoft.com/office/drawing/2014/main" id="{DBA6D36E-89D3-C3EC-4B69-207F54446F38}"/>
                  </a:ext>
                </a:extLst>
              </p:cNvPr>
              <p:cNvSpPr txBox="1"/>
              <p:nvPr/>
            </p:nvSpPr>
            <p:spPr>
              <a:xfrm>
                <a:off x="162390" y="1296857"/>
                <a:ext cx="428322" cy="33089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effectLst/>
                    <a:uLnTx/>
                    <a:uFillTx/>
                    <a:ea typeface="Calibri" panose="020F0502020204030204" pitchFamily="34" charset="0"/>
                    <a:cs typeface="Calibri" panose="020F0502020204030204" pitchFamily="34" charset="0"/>
                  </a:rPr>
                  <a:t>(%)</a:t>
                </a:r>
              </a:p>
            </p:txBody>
          </p:sp>
        </p:grpSp>
        <p:sp>
          <p:nvSpPr>
            <p:cNvPr id="30" name="ZoneTexte 29">
              <a:extLst>
                <a:ext uri="{FF2B5EF4-FFF2-40B4-BE49-F238E27FC236}">
                  <a16:creationId xmlns:a16="http://schemas.microsoft.com/office/drawing/2014/main" id="{CA5AC4B1-F99B-BEBE-ADB4-79EDDDD93D6D}"/>
                </a:ext>
              </a:extLst>
            </p:cNvPr>
            <p:cNvSpPr txBox="1"/>
            <p:nvPr/>
          </p:nvSpPr>
          <p:spPr>
            <a:xfrm>
              <a:off x="1193615" y="3975117"/>
              <a:ext cx="118833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awareness</a:t>
              </a:r>
            </a:p>
          </p:txBody>
        </p:sp>
        <p:sp>
          <p:nvSpPr>
            <p:cNvPr id="31" name="ZoneTexte 30">
              <a:extLst>
                <a:ext uri="{FF2B5EF4-FFF2-40B4-BE49-F238E27FC236}">
                  <a16:creationId xmlns:a16="http://schemas.microsoft.com/office/drawing/2014/main" id="{D1A67C46-4B5E-2CB0-3EFE-2C28AB027FA6}"/>
                </a:ext>
              </a:extLst>
            </p:cNvPr>
            <p:cNvSpPr txBox="1"/>
            <p:nvPr/>
          </p:nvSpPr>
          <p:spPr>
            <a:xfrm>
              <a:off x="3742421" y="3969492"/>
              <a:ext cx="110171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intention</a:t>
              </a:r>
            </a:p>
          </p:txBody>
        </p:sp>
        <p:sp>
          <p:nvSpPr>
            <p:cNvPr id="32" name="ZoneTexte 31">
              <a:extLst>
                <a:ext uri="{FF2B5EF4-FFF2-40B4-BE49-F238E27FC236}">
                  <a16:creationId xmlns:a16="http://schemas.microsoft.com/office/drawing/2014/main" id="{11B05854-13DD-4EA7-F872-1822C8857E43}"/>
                </a:ext>
              </a:extLst>
            </p:cNvPr>
            <p:cNvSpPr txBox="1"/>
            <p:nvPr/>
          </p:nvSpPr>
          <p:spPr>
            <a:xfrm>
              <a:off x="6084309" y="3992642"/>
              <a:ext cx="95263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uptake</a:t>
              </a:r>
            </a:p>
          </p:txBody>
        </p:sp>
        <p:sp>
          <p:nvSpPr>
            <p:cNvPr id="33" name="ZoneTexte 32">
              <a:extLst>
                <a:ext uri="{FF2B5EF4-FFF2-40B4-BE49-F238E27FC236}">
                  <a16:creationId xmlns:a16="http://schemas.microsoft.com/office/drawing/2014/main" id="{BDC637F6-40BA-68AD-267D-BD4761C5DA4C}"/>
                </a:ext>
              </a:extLst>
            </p:cNvPr>
            <p:cNvSpPr txBox="1"/>
            <p:nvPr/>
          </p:nvSpPr>
          <p:spPr>
            <a:xfrm>
              <a:off x="8124036" y="3969492"/>
              <a:ext cx="151477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PrEP</a:t>
              </a: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discontinuation</a:t>
              </a:r>
            </a:p>
          </p:txBody>
        </p:sp>
        <p:sp>
          <p:nvSpPr>
            <p:cNvPr id="12" name="Rectangle 11">
              <a:extLst>
                <a:ext uri="{FF2B5EF4-FFF2-40B4-BE49-F238E27FC236}">
                  <a16:creationId xmlns:a16="http://schemas.microsoft.com/office/drawing/2014/main" id="{2840014B-393B-9B24-EF03-45E00CD43B87}"/>
                </a:ext>
              </a:extLst>
            </p:cNvPr>
            <p:cNvSpPr/>
            <p:nvPr/>
          </p:nvSpPr>
          <p:spPr bwMode="auto">
            <a:xfrm>
              <a:off x="9296445" y="2225725"/>
              <a:ext cx="189470" cy="123618"/>
            </a:xfrm>
            <a:prstGeom prst="rect">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ea typeface="+mn-ea"/>
                <a:cs typeface="Arial" charset="0"/>
              </a:endParaRPr>
            </a:p>
          </p:txBody>
        </p:sp>
        <p:sp>
          <p:nvSpPr>
            <p:cNvPr id="13" name="Rectangle 12">
              <a:extLst>
                <a:ext uri="{FF2B5EF4-FFF2-40B4-BE49-F238E27FC236}">
                  <a16:creationId xmlns:a16="http://schemas.microsoft.com/office/drawing/2014/main" id="{03BAB73D-F802-5039-1628-BC3662A75BD5}"/>
                </a:ext>
              </a:extLst>
            </p:cNvPr>
            <p:cNvSpPr/>
            <p:nvPr/>
          </p:nvSpPr>
          <p:spPr bwMode="auto">
            <a:xfrm>
              <a:off x="9296445" y="2402026"/>
              <a:ext cx="189470" cy="123618"/>
            </a:xfrm>
            <a:prstGeom prst="rect">
              <a:avLst/>
            </a:prstGeom>
            <a:solidFill>
              <a:srgbClr val="00B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ea typeface="+mn-ea"/>
                <a:cs typeface="Arial" charset="0"/>
              </a:endParaRPr>
            </a:p>
          </p:txBody>
        </p:sp>
        <p:sp>
          <p:nvSpPr>
            <p:cNvPr id="15" name="Rectangle 14">
              <a:extLst>
                <a:ext uri="{FF2B5EF4-FFF2-40B4-BE49-F238E27FC236}">
                  <a16:creationId xmlns:a16="http://schemas.microsoft.com/office/drawing/2014/main" id="{7FF34DC6-E916-3D4F-1306-C39D83C7A4E9}"/>
                </a:ext>
              </a:extLst>
            </p:cNvPr>
            <p:cNvSpPr/>
            <p:nvPr/>
          </p:nvSpPr>
          <p:spPr bwMode="auto">
            <a:xfrm>
              <a:off x="9296445" y="1923921"/>
              <a:ext cx="189470" cy="123618"/>
            </a:xfrm>
            <a:prstGeom prst="rect">
              <a:avLst/>
            </a:prstGeom>
            <a:solidFill>
              <a:srgbClr val="C0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ea typeface="+mn-ea"/>
                <a:cs typeface="Arial" charset="0"/>
              </a:endParaRPr>
            </a:p>
          </p:txBody>
        </p:sp>
        <p:sp>
          <p:nvSpPr>
            <p:cNvPr id="34" name="Rectangle 33">
              <a:extLst>
                <a:ext uri="{FF2B5EF4-FFF2-40B4-BE49-F238E27FC236}">
                  <a16:creationId xmlns:a16="http://schemas.microsoft.com/office/drawing/2014/main" id="{8D9F172A-A0BD-0B31-5D7C-553183513664}"/>
                </a:ext>
              </a:extLst>
            </p:cNvPr>
            <p:cNvSpPr/>
            <p:nvPr/>
          </p:nvSpPr>
          <p:spPr bwMode="auto">
            <a:xfrm>
              <a:off x="9296445" y="2074823"/>
              <a:ext cx="189470" cy="123618"/>
            </a:xfrm>
            <a:prstGeom prst="rect">
              <a:avLst/>
            </a:prstGeom>
            <a:solidFill>
              <a:srgbClr val="0000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ea typeface="+mn-ea"/>
                <a:cs typeface="Arial" charset="0"/>
              </a:endParaRPr>
            </a:p>
          </p:txBody>
        </p:sp>
        <p:sp>
          <p:nvSpPr>
            <p:cNvPr id="35" name="Rectangle 34">
              <a:extLst>
                <a:ext uri="{FF2B5EF4-FFF2-40B4-BE49-F238E27FC236}">
                  <a16:creationId xmlns:a16="http://schemas.microsoft.com/office/drawing/2014/main" id="{328F8A30-5F74-94E7-8AEE-60670AF958AC}"/>
                </a:ext>
              </a:extLst>
            </p:cNvPr>
            <p:cNvSpPr/>
            <p:nvPr/>
          </p:nvSpPr>
          <p:spPr bwMode="auto">
            <a:xfrm>
              <a:off x="9296445" y="2583445"/>
              <a:ext cx="189470" cy="123618"/>
            </a:xfrm>
            <a:prstGeom prst="rect">
              <a:avLst/>
            </a:prstGeom>
            <a:solidFill>
              <a:srgbClr val="FFC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ea typeface="+mn-ea"/>
                <a:cs typeface="Arial" charset="0"/>
              </a:endParaRPr>
            </a:p>
          </p:txBody>
        </p:sp>
        <p:sp>
          <p:nvSpPr>
            <p:cNvPr id="36" name="ZoneTexte 35">
              <a:extLst>
                <a:ext uri="{FF2B5EF4-FFF2-40B4-BE49-F238E27FC236}">
                  <a16:creationId xmlns:a16="http://schemas.microsoft.com/office/drawing/2014/main" id="{E3A44659-8DD4-D300-FB11-866A825C3FAC}"/>
                </a:ext>
              </a:extLst>
            </p:cNvPr>
            <p:cNvSpPr txBox="1"/>
            <p:nvPr/>
          </p:nvSpPr>
          <p:spPr>
            <a:xfrm>
              <a:off x="9485915" y="1848704"/>
              <a:ext cx="2644250" cy="925894"/>
            </a:xfrm>
            <a:prstGeom prst="rect">
              <a:avLst/>
            </a:prstGeom>
            <a:noFill/>
          </p:spPr>
          <p:txBody>
            <a:bodyPr wrap="none"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Undocumented migrant</a:t>
              </a:r>
            </a:p>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Asylum seeker</a:t>
              </a:r>
            </a:p>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Réfugee</a:t>
              </a:r>
              <a:endPar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2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Naturalised</a:t>
              </a:r>
              <a:r>
                <a:rPr kumimoji="0" lang="en-US" sz="1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citizen/document resident</a:t>
              </a:r>
            </a:p>
            <a:p>
              <a:pPr lvl="0">
                <a:lnSpc>
                  <a:spcPts val="1300"/>
                </a:lnSpc>
                <a:defRPr/>
              </a:pPr>
              <a:r>
                <a:rPr lang="en-US" sz="1200" b="1" noProof="0" dirty="0">
                  <a:ea typeface="Calibri" panose="020F0502020204030204" pitchFamily="34" charset="0"/>
                  <a:cs typeface="Calibri" panose="020F0502020204030204" pitchFamily="34" charset="0"/>
                </a:rPr>
                <a:t>Total</a:t>
              </a:r>
            </a:p>
          </p:txBody>
        </p:sp>
      </p:grpSp>
      <p:sp>
        <p:nvSpPr>
          <p:cNvPr id="6" name="ZoneTexte 5">
            <a:extLst>
              <a:ext uri="{FF2B5EF4-FFF2-40B4-BE49-F238E27FC236}">
                <a16:creationId xmlns:a16="http://schemas.microsoft.com/office/drawing/2014/main" id="{9BCCA856-640F-B9FA-E578-651BA102812A}"/>
              </a:ext>
            </a:extLst>
          </p:cNvPr>
          <p:cNvSpPr txBox="1"/>
          <p:nvPr/>
        </p:nvSpPr>
        <p:spPr>
          <a:xfrm>
            <a:off x="3587531" y="1567362"/>
            <a:ext cx="496905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cascade according to migrant status (N = 521)</a:t>
            </a:r>
          </a:p>
        </p:txBody>
      </p:sp>
    </p:spTree>
    <p:extLst>
      <p:ext uri="{BB962C8B-B14F-4D97-AF65-F5344CB8AC3E}">
        <p14:creationId xmlns:p14="http://schemas.microsoft.com/office/powerpoint/2010/main" val="251363329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6992-01F9-3E36-D951-4030EBFC30A0}"/>
              </a:ext>
            </a:extLst>
          </p:cNvPr>
          <p:cNvSpPr>
            <a:spLocks noGrp="1"/>
          </p:cNvSpPr>
          <p:nvPr>
            <p:ph type="title"/>
          </p:nvPr>
        </p:nvSpPr>
        <p:spPr>
          <a:xfrm>
            <a:off x="609600" y="0"/>
            <a:ext cx="8466034" cy="1491539"/>
          </a:xfrm>
        </p:spPr>
        <p:txBody>
          <a:bodyPr/>
          <a:lstStyle/>
          <a:p>
            <a:r>
              <a:rPr lang="en-GB" dirty="0" err="1"/>
              <a:t>PrEP</a:t>
            </a:r>
            <a:r>
              <a:rPr lang="en-GB" dirty="0"/>
              <a:t> strategies that may be important in high risk/vulnerable populations </a:t>
            </a:r>
          </a:p>
        </p:txBody>
      </p:sp>
      <p:sp>
        <p:nvSpPr>
          <p:cNvPr id="3" name="Content Placeholder 2">
            <a:extLst>
              <a:ext uri="{FF2B5EF4-FFF2-40B4-BE49-F238E27FC236}">
                <a16:creationId xmlns:a16="http://schemas.microsoft.com/office/drawing/2014/main" id="{EE48A96B-7977-918C-0F79-D4EC912868DE}"/>
              </a:ext>
            </a:extLst>
          </p:cNvPr>
          <p:cNvSpPr>
            <a:spLocks noGrp="1"/>
          </p:cNvSpPr>
          <p:nvPr>
            <p:ph idx="1"/>
          </p:nvPr>
        </p:nvSpPr>
        <p:spPr>
          <a:xfrm>
            <a:off x="609600" y="1790700"/>
            <a:ext cx="10972800" cy="4335466"/>
          </a:xfrm>
        </p:spPr>
        <p:txBody>
          <a:bodyPr/>
          <a:lstStyle/>
          <a:p>
            <a:r>
              <a:rPr lang="en-GB" b="1" dirty="0"/>
              <a:t>Long acting agents</a:t>
            </a:r>
          </a:p>
          <a:p>
            <a:endParaRPr lang="en-GB" dirty="0"/>
          </a:p>
          <a:p>
            <a:pPr lvl="1"/>
            <a:r>
              <a:rPr lang="en-GB" dirty="0"/>
              <a:t>Cabotegravir</a:t>
            </a:r>
            <a:br>
              <a:rPr lang="en-GB" dirty="0"/>
            </a:br>
            <a:endParaRPr lang="en-GB" dirty="0"/>
          </a:p>
          <a:p>
            <a:pPr lvl="1"/>
            <a:r>
              <a:rPr lang="en-GB" dirty="0" err="1"/>
              <a:t>Lenacapavir</a:t>
            </a:r>
            <a:r>
              <a:rPr lang="en-GB" dirty="0"/>
              <a:t>  </a:t>
            </a:r>
          </a:p>
        </p:txBody>
      </p:sp>
    </p:spTree>
    <p:extLst>
      <p:ext uri="{BB962C8B-B14F-4D97-AF65-F5344CB8AC3E}">
        <p14:creationId xmlns:p14="http://schemas.microsoft.com/office/powerpoint/2010/main" val="397235441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4">
          <a:extLst>
            <a:ext uri="{FF2B5EF4-FFF2-40B4-BE49-F238E27FC236}">
              <a16:creationId xmlns:a16="http://schemas.microsoft.com/office/drawing/2014/main" id="{6B27FA85-3F5F-A609-A416-7AB00DA62065}"/>
            </a:ext>
          </a:extLst>
        </p:cNvPr>
        <p:cNvGrpSpPr/>
        <p:nvPr/>
      </p:nvGrpSpPr>
      <p:grpSpPr>
        <a:xfrm>
          <a:off x="0" y="0"/>
          <a:ext cx="0" cy="0"/>
          <a:chOff x="0" y="0"/>
          <a:chExt cx="0" cy="0"/>
        </a:xfrm>
      </p:grpSpPr>
      <p:sp>
        <p:nvSpPr>
          <p:cNvPr id="56" name="Google Shape;56;p4">
            <a:extLst>
              <a:ext uri="{FF2B5EF4-FFF2-40B4-BE49-F238E27FC236}">
                <a16:creationId xmlns:a16="http://schemas.microsoft.com/office/drawing/2014/main" id="{8DDFFD35-736B-9BDF-8722-EA94AE22A117}"/>
              </a:ext>
            </a:extLst>
          </p:cNvPr>
          <p:cNvSpPr/>
          <p:nvPr/>
        </p:nvSpPr>
        <p:spPr>
          <a:xfrm>
            <a:off x="6096000" y="6376988"/>
            <a:ext cx="6096000"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1000"/>
              </a:spcBef>
              <a:spcAft>
                <a:spcPts val="0"/>
              </a:spcAft>
              <a:buClr>
                <a:srgbClr val="000000"/>
              </a:buClr>
              <a:buSzPts val="1100"/>
              <a:buFont typeface="Arial"/>
              <a:buNone/>
              <a:tabLst/>
              <a:defRPr/>
            </a:pPr>
            <a:r>
              <a:rPr kumimoji="0" lang="en-GB" sz="1000" b="0" i="1" strike="noStrike" kern="0" cap="none" spc="0" normalizeH="0" baseline="0" noProof="0" dirty="0">
                <a:ln>
                  <a:noFill/>
                </a:ln>
                <a:solidFill>
                  <a:srgbClr val="000000"/>
                </a:solidFill>
                <a:effectLst/>
                <a:uLnTx/>
                <a:uFillTx/>
                <a:ea typeface="Verdana" panose="020B0604030504040204" pitchFamily="34" charset="0"/>
                <a:cs typeface="Calibri"/>
                <a:sym typeface="Calibri"/>
              </a:rPr>
              <a:t>IAS 2025 Mwango LB48</a:t>
            </a:r>
          </a:p>
          <a:p>
            <a:pPr marL="0" marR="0" lvl="0" indent="0" algn="r" defTabSz="914400" rtl="0" eaLnBrk="1" fontAlgn="auto" latinLnBrk="0" hangingPunct="1">
              <a:lnSpc>
                <a:spcPct val="90000"/>
              </a:lnSpc>
              <a:spcBef>
                <a:spcPts val="1000"/>
              </a:spcBef>
              <a:spcAft>
                <a:spcPts val="0"/>
              </a:spcAft>
              <a:buClr>
                <a:srgbClr val="000000"/>
              </a:buClr>
              <a:buSzPts val="1100"/>
              <a:buFont typeface="Arial"/>
              <a:buNone/>
              <a:tabLst/>
              <a:defRPr/>
            </a:pPr>
            <a:endParaRPr kumimoji="0" sz="1000" b="0" i="1" strike="noStrike" kern="0" cap="none" spc="0" normalizeH="0" baseline="0" noProof="0" dirty="0">
              <a:ln>
                <a:noFill/>
              </a:ln>
              <a:solidFill>
                <a:srgbClr val="000000"/>
              </a:solidFill>
              <a:effectLst/>
              <a:uLnTx/>
              <a:uFillTx/>
              <a:ea typeface="Verdana" panose="020B0604030504040204" pitchFamily="34" charset="0"/>
              <a:cs typeface="Calibri"/>
              <a:sym typeface="Calibri"/>
            </a:endParaRPr>
          </a:p>
          <a:p>
            <a:pPr marL="0" marR="0" lvl="0" indent="0" algn="r" defTabSz="914400" rtl="0" eaLnBrk="1" fontAlgn="auto" latinLnBrk="0" hangingPunct="1">
              <a:lnSpc>
                <a:spcPct val="107000"/>
              </a:lnSpc>
              <a:spcBef>
                <a:spcPts val="0"/>
              </a:spcBef>
              <a:spcAft>
                <a:spcPts val="0"/>
              </a:spcAft>
              <a:buClr>
                <a:srgbClr val="000000"/>
              </a:buClr>
              <a:buSzPts val="1050"/>
              <a:buFont typeface="Arial"/>
              <a:buNone/>
              <a:tabLst/>
              <a:defRPr/>
            </a:pPr>
            <a:endParaRPr kumimoji="0" sz="1000" b="0" i="1" u="sng" strike="noStrike" kern="0" cap="none" spc="0" normalizeH="0" baseline="0" noProof="0" dirty="0">
              <a:ln>
                <a:noFill/>
              </a:ln>
              <a:solidFill>
                <a:srgbClr val="000000"/>
              </a:solidFill>
              <a:effectLst/>
              <a:uLnTx/>
              <a:uFillTx/>
              <a:ea typeface="Verdana" panose="020B0604030504040204" pitchFamily="34" charset="0"/>
              <a:cs typeface="Calibri"/>
              <a:sym typeface="Calibri"/>
            </a:endParaRPr>
          </a:p>
        </p:txBody>
      </p:sp>
      <p:sp>
        <p:nvSpPr>
          <p:cNvPr id="2" name="Google Shape;57;p4">
            <a:extLst>
              <a:ext uri="{FF2B5EF4-FFF2-40B4-BE49-F238E27FC236}">
                <a16:creationId xmlns:a16="http://schemas.microsoft.com/office/drawing/2014/main" id="{84F8D203-4477-787E-93B2-69A952491EF9}"/>
              </a:ext>
            </a:extLst>
          </p:cNvPr>
          <p:cNvSpPr/>
          <p:nvPr/>
        </p:nvSpPr>
        <p:spPr>
          <a:xfrm>
            <a:off x="1528245" y="361747"/>
            <a:ext cx="10064100" cy="338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lang="en-GB"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 name="Google Shape;68;g3003fde2ab7_3_17">
            <a:extLst>
              <a:ext uri="{FF2B5EF4-FFF2-40B4-BE49-F238E27FC236}">
                <a16:creationId xmlns:a16="http://schemas.microsoft.com/office/drawing/2014/main" id="{F3CB4009-5CAF-C723-B7F4-F6B158CC32F5}"/>
              </a:ext>
            </a:extLst>
          </p:cNvPr>
          <p:cNvSpPr/>
          <p:nvPr/>
        </p:nvSpPr>
        <p:spPr>
          <a:xfrm>
            <a:off x="1571622" y="5195685"/>
            <a:ext cx="9486904" cy="1181303"/>
          </a:xfrm>
          <a:prstGeom prst="roundRect">
            <a:avLst/>
          </a:prstGeom>
          <a:solidFill>
            <a:schemeClr val="accent5">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b="1" dirty="0">
                <a:solidFill>
                  <a:srgbClr val="C00000"/>
                </a:solidFill>
                <a:sym typeface="Calibri"/>
              </a:rPr>
              <a:t>“When they inject you, it makes you freer... but the one for tablets </a:t>
            </a:r>
            <a:br>
              <a:rPr lang="en-GB" sz="2400" b="1" dirty="0">
                <a:solidFill>
                  <a:srgbClr val="C00000"/>
                </a:solidFill>
                <a:sym typeface="Calibri"/>
              </a:rPr>
            </a:br>
            <a:r>
              <a:rPr lang="en-GB" sz="2400" b="1" dirty="0">
                <a:solidFill>
                  <a:srgbClr val="C00000"/>
                </a:solidFill>
                <a:sym typeface="Calibri"/>
              </a:rPr>
              <a:t>you often forget... I chose injectable </a:t>
            </a:r>
            <a:r>
              <a:rPr lang="en-GB" sz="2400" b="1" dirty="0" err="1">
                <a:solidFill>
                  <a:srgbClr val="C00000"/>
                </a:solidFill>
                <a:sym typeface="Calibri"/>
              </a:rPr>
              <a:t>PrEP</a:t>
            </a:r>
            <a:r>
              <a:rPr lang="en-GB" sz="2400" b="1" dirty="0">
                <a:solidFill>
                  <a:srgbClr val="C00000"/>
                </a:solidFill>
                <a:sym typeface="Arial"/>
              </a:rPr>
              <a:t> </a:t>
            </a:r>
            <a:br>
              <a:rPr lang="en-GB" sz="2400" b="1" dirty="0">
                <a:solidFill>
                  <a:srgbClr val="C00000"/>
                </a:solidFill>
                <a:sym typeface="Arial"/>
              </a:rPr>
            </a:br>
            <a:r>
              <a:rPr lang="en-GB" sz="2400" b="1" dirty="0">
                <a:solidFill>
                  <a:srgbClr val="C00000"/>
                </a:solidFill>
                <a:sym typeface="Calibri"/>
              </a:rPr>
              <a:t>because I don't want to be forgetting”</a:t>
            </a:r>
            <a:endParaRPr lang="en-GB" sz="2400" b="1" dirty="0">
              <a:solidFill>
                <a:srgbClr val="C00000"/>
              </a:solidFill>
              <a:sym typeface="Arial"/>
            </a:endParaRPr>
          </a:p>
        </p:txBody>
      </p:sp>
      <p:sp>
        <p:nvSpPr>
          <p:cNvPr id="5" name="Titre 4">
            <a:extLst>
              <a:ext uri="{FF2B5EF4-FFF2-40B4-BE49-F238E27FC236}">
                <a16:creationId xmlns:a16="http://schemas.microsoft.com/office/drawing/2014/main" id="{EE0F98C9-7446-1EB6-F513-5A38E13F9B60}"/>
              </a:ext>
            </a:extLst>
          </p:cNvPr>
          <p:cNvSpPr>
            <a:spLocks noGrp="1"/>
          </p:cNvSpPr>
          <p:nvPr>
            <p:ph type="title"/>
          </p:nvPr>
        </p:nvSpPr>
        <p:spPr>
          <a:xfrm>
            <a:off x="609600" y="0"/>
            <a:ext cx="8466034" cy="1491539"/>
          </a:xfrm>
        </p:spPr>
        <p:txBody>
          <a:bodyPr>
            <a:normAutofit/>
          </a:bodyPr>
          <a:lstStyle/>
          <a:p>
            <a:r>
              <a:rPr lang="en-GB" dirty="0">
                <a:sym typeface="Calibri"/>
              </a:rPr>
              <a:t>First experiences of long-acting cabotegravir </a:t>
            </a:r>
            <a:br>
              <a:rPr lang="en-GB" dirty="0">
                <a:sym typeface="Calibri"/>
              </a:rPr>
            </a:br>
            <a:r>
              <a:rPr lang="en-GB" dirty="0">
                <a:sym typeface="Calibri"/>
              </a:rPr>
              <a:t>in Zambia </a:t>
            </a:r>
            <a:endParaRPr lang="fr-FR" dirty="0"/>
          </a:p>
        </p:txBody>
      </p:sp>
      <p:sp>
        <p:nvSpPr>
          <p:cNvPr id="6" name="Espace réservé du contenu 5">
            <a:extLst>
              <a:ext uri="{FF2B5EF4-FFF2-40B4-BE49-F238E27FC236}">
                <a16:creationId xmlns:a16="http://schemas.microsoft.com/office/drawing/2014/main" id="{FE141BA2-0381-E97B-41A6-C8FC5FED304F}"/>
              </a:ext>
            </a:extLst>
          </p:cNvPr>
          <p:cNvSpPr>
            <a:spLocks noGrp="1"/>
          </p:cNvSpPr>
          <p:nvPr>
            <p:ph idx="1"/>
          </p:nvPr>
        </p:nvSpPr>
        <p:spPr>
          <a:xfrm>
            <a:off x="609600" y="1790701"/>
            <a:ext cx="10972800" cy="3200400"/>
          </a:xfrm>
        </p:spPr>
        <p:txBody>
          <a:bodyPr>
            <a:normAutofit lnSpcReduction="10000"/>
          </a:bodyPr>
          <a:lstStyle/>
          <a:p>
            <a:r>
              <a:rPr lang="en-GB" dirty="0">
                <a:sym typeface="Calibri"/>
              </a:rPr>
              <a:t>A qualitative study explored the first implementation of injectable </a:t>
            </a:r>
            <a:r>
              <a:rPr lang="en-GB" dirty="0" err="1">
                <a:sym typeface="Calibri"/>
              </a:rPr>
              <a:t>PrEP</a:t>
            </a:r>
            <a:r>
              <a:rPr lang="en-GB" dirty="0">
                <a:sym typeface="Calibri"/>
              </a:rPr>
              <a:t> in a real-world setting for adolescent girls and young women in the DREAMS programme in Zambia</a:t>
            </a:r>
          </a:p>
          <a:p>
            <a:r>
              <a:rPr lang="en-GB" dirty="0">
                <a:sym typeface="Calibri"/>
              </a:rPr>
              <a:t>Semi-structured interviews were conducted with 17 adolescents (16-24 years) </a:t>
            </a:r>
            <a:br>
              <a:rPr lang="en-GB" dirty="0">
                <a:sym typeface="Calibri"/>
              </a:rPr>
            </a:br>
            <a:r>
              <a:rPr lang="en-GB" dirty="0">
                <a:sym typeface="Calibri"/>
              </a:rPr>
              <a:t>who had started long-acting cabotegravir </a:t>
            </a:r>
            <a:r>
              <a:rPr lang="en-GB" dirty="0" err="1">
                <a:sym typeface="Calibri"/>
              </a:rPr>
              <a:t>PrEP</a:t>
            </a:r>
            <a:r>
              <a:rPr lang="en-GB" dirty="0">
                <a:sym typeface="Calibri"/>
              </a:rPr>
              <a:t> in the previous four weeks</a:t>
            </a:r>
            <a:endParaRPr lang="en-GB" dirty="0">
              <a:sym typeface="Arial"/>
            </a:endParaRPr>
          </a:p>
          <a:p>
            <a:r>
              <a:rPr lang="en-GB" dirty="0">
                <a:sym typeface="Calibri"/>
              </a:rPr>
              <a:t>Overall, participants described high levels of satisfaction and limited side effects</a:t>
            </a:r>
            <a:endParaRPr lang="en-GB" dirty="0">
              <a:sym typeface="Arial"/>
            </a:endParaRPr>
          </a:p>
          <a:p>
            <a:r>
              <a:rPr lang="en-GB" dirty="0">
                <a:sym typeface="Calibri"/>
              </a:rPr>
              <a:t>Participants contrasted injectable </a:t>
            </a:r>
            <a:r>
              <a:rPr lang="en-GB" dirty="0" err="1">
                <a:sym typeface="Calibri"/>
              </a:rPr>
              <a:t>PrEP</a:t>
            </a:r>
            <a:r>
              <a:rPr lang="en-GB" dirty="0">
                <a:sym typeface="Calibri"/>
              </a:rPr>
              <a:t> with oral </a:t>
            </a:r>
            <a:r>
              <a:rPr lang="en-GB" dirty="0" err="1">
                <a:sym typeface="Calibri"/>
              </a:rPr>
              <a:t>PrEP</a:t>
            </a:r>
            <a:r>
              <a:rPr lang="en-GB" dirty="0">
                <a:sym typeface="Calibri"/>
              </a:rPr>
              <a:t> and the burden of daily </a:t>
            </a:r>
            <a:br>
              <a:rPr lang="en-GB" dirty="0">
                <a:sym typeface="Calibri"/>
              </a:rPr>
            </a:br>
            <a:r>
              <a:rPr lang="en-GB" dirty="0">
                <a:sym typeface="Calibri"/>
              </a:rPr>
              <a:t>pill-taking</a:t>
            </a:r>
            <a:endParaRPr lang="en-GB" dirty="0">
              <a:sym typeface="Arial"/>
            </a:endParaRPr>
          </a:p>
        </p:txBody>
      </p:sp>
    </p:spTree>
    <p:extLst>
      <p:ext uri="{BB962C8B-B14F-4D97-AF65-F5344CB8AC3E}">
        <p14:creationId xmlns:p14="http://schemas.microsoft.com/office/powerpoint/2010/main" val="126167203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8E00A4-E4CD-EDCE-4499-C59C90F43DD4}"/>
              </a:ext>
            </a:extLst>
          </p:cNvPr>
          <p:cNvSpPr>
            <a:spLocks noGrp="1"/>
          </p:cNvSpPr>
          <p:nvPr>
            <p:ph type="title"/>
          </p:nvPr>
        </p:nvSpPr>
        <p:spPr>
          <a:xfrm>
            <a:off x="609600" y="0"/>
            <a:ext cx="8466034" cy="1491539"/>
          </a:xfrm>
        </p:spPr>
        <p:txBody>
          <a:bodyPr>
            <a:normAutofit fontScale="90000"/>
          </a:bodyPr>
          <a:lstStyle/>
          <a:p>
            <a:r>
              <a:rPr lang="en-US" dirty="0"/>
              <a:t>PURPOSE 1 Study:</a:t>
            </a:r>
            <a:br>
              <a:rPr lang="en-US" dirty="0"/>
            </a:br>
            <a:r>
              <a:rPr lang="en-US" dirty="0"/>
              <a:t>Long-Acting </a:t>
            </a:r>
            <a:r>
              <a:rPr lang="en-US" dirty="0" err="1"/>
              <a:t>Lenacapavir</a:t>
            </a:r>
            <a:r>
              <a:rPr lang="en-US" dirty="0"/>
              <a:t> for </a:t>
            </a:r>
            <a:r>
              <a:rPr lang="en-US" dirty="0" err="1"/>
              <a:t>PrEP</a:t>
            </a:r>
            <a:r>
              <a:rPr lang="en-US" dirty="0"/>
              <a:t> in Cisgender Women</a:t>
            </a:r>
            <a:endParaRPr lang="fr-FR" dirty="0"/>
          </a:p>
        </p:txBody>
      </p:sp>
      <p:sp>
        <p:nvSpPr>
          <p:cNvPr id="10" name="Espace réservé du contenu 9">
            <a:extLst>
              <a:ext uri="{FF2B5EF4-FFF2-40B4-BE49-F238E27FC236}">
                <a16:creationId xmlns:a16="http://schemas.microsoft.com/office/drawing/2014/main" id="{5D915C17-C335-3E36-3B65-2407E09A566D}"/>
              </a:ext>
            </a:extLst>
          </p:cNvPr>
          <p:cNvSpPr>
            <a:spLocks noGrp="1"/>
          </p:cNvSpPr>
          <p:nvPr>
            <p:ph idx="1"/>
          </p:nvPr>
        </p:nvSpPr>
        <p:spPr>
          <a:xfrm>
            <a:off x="609600" y="1790700"/>
            <a:ext cx="10972800" cy="4335466"/>
          </a:xfrm>
        </p:spPr>
        <p:txBody>
          <a:bodyPr/>
          <a:lstStyle/>
          <a:p>
            <a:pPr lvl="0"/>
            <a:r>
              <a:rPr lang="en-US" dirty="0"/>
              <a:t>Phase 3 study</a:t>
            </a:r>
          </a:p>
          <a:p>
            <a:pPr lvl="0"/>
            <a:r>
              <a:rPr lang="en-US" dirty="0"/>
              <a:t>Double-blind, placebo-controlled</a:t>
            </a:r>
          </a:p>
          <a:p>
            <a:pPr lvl="0"/>
            <a:r>
              <a:rPr lang="en-US" dirty="0"/>
              <a:t>Cisgender women without HIV</a:t>
            </a:r>
          </a:p>
          <a:p>
            <a:pPr lvl="0"/>
            <a:r>
              <a:rPr lang="en-US" dirty="0"/>
              <a:t>Sexually active with male partners</a:t>
            </a:r>
          </a:p>
          <a:p>
            <a:pPr lvl="0"/>
            <a:r>
              <a:rPr lang="en-US" dirty="0"/>
              <a:t>Not on </a:t>
            </a:r>
            <a:r>
              <a:rPr lang="en-US" dirty="0" err="1"/>
              <a:t>PrEP</a:t>
            </a:r>
            <a:endParaRPr lang="en-US" dirty="0"/>
          </a:p>
          <a:p>
            <a:endParaRPr lang="fr-FR" dirty="0"/>
          </a:p>
        </p:txBody>
      </p:sp>
      <p:sp>
        <p:nvSpPr>
          <p:cNvPr id="4" name="TextBox 3">
            <a:extLst>
              <a:ext uri="{FF2B5EF4-FFF2-40B4-BE49-F238E27FC236}">
                <a16:creationId xmlns:a16="http://schemas.microsoft.com/office/drawing/2014/main" id="{18FD3D98-F9CD-87D0-F216-E404C8814C87}"/>
              </a:ext>
            </a:extLst>
          </p:cNvPr>
          <p:cNvSpPr txBox="1"/>
          <p:nvPr/>
        </p:nvSpPr>
        <p:spPr>
          <a:xfrm>
            <a:off x="6362700" y="6401456"/>
            <a:ext cx="5829300" cy="369328"/>
          </a:xfrm>
          <a:prstGeom prst="rect">
            <a:avLst/>
          </a:prstGeom>
          <a:noFill/>
        </p:spPr>
        <p:txBody>
          <a:bodyPr wrap="square" lIns="91434" tIns="45718" rIns="91434" bIns="45718">
            <a:spAutoFit/>
          </a:bodyPr>
          <a:lstStyle/>
          <a:p>
            <a:pPr marL="0" marR="0" lvl="0" indent="0" algn="r" defTabSz="914332" rtl="0" eaLnBrk="1" fontAlgn="auto" latinLnBrk="0" hangingPunct="1">
              <a:lnSpc>
                <a:spcPct val="90000"/>
              </a:lnSpc>
              <a:spcBef>
                <a:spcPts val="0"/>
              </a:spcBef>
              <a:spcAft>
                <a:spcPts val="0"/>
              </a:spcAft>
              <a:buClrTx/>
              <a:buSzTx/>
              <a:buFontTx/>
              <a:buNone/>
              <a:tabLst/>
              <a:defRPr/>
            </a:pPr>
            <a:r>
              <a:rPr kumimoji="0" lang="en-US" sz="1000" b="0" i="1" u="none" strike="noStrike" kern="0" cap="none" spc="0" normalizeH="0" baseline="0" noProof="0" dirty="0" err="1">
                <a:ln>
                  <a:noFill/>
                </a:ln>
                <a:effectLst/>
                <a:uLnTx/>
                <a:uFillTx/>
                <a:ea typeface="+mn-ea"/>
                <a:cs typeface="Arial" pitchFamily="34" charset="0"/>
              </a:rPr>
              <a:t>Bekker</a:t>
            </a:r>
            <a:r>
              <a:rPr kumimoji="0" lang="en-US" sz="1000" b="0" i="1" u="none" strike="noStrike" kern="0" cap="none" spc="0" normalizeH="0" baseline="0" noProof="0" dirty="0">
                <a:ln>
                  <a:noFill/>
                </a:ln>
                <a:effectLst/>
                <a:uLnTx/>
                <a:uFillTx/>
                <a:ea typeface="+mn-ea"/>
                <a:cs typeface="Arial" pitchFamily="34" charset="0"/>
              </a:rPr>
              <a:t> LG, et al. AIDS 2024. Abstract </a:t>
            </a:r>
            <a:r>
              <a:rPr kumimoji="0" lang="en-US" sz="1000" b="0" i="1" u="none" strike="noStrike" kern="0" cap="none" spc="0" normalizeH="0" baseline="0" noProof="0" dirty="0" err="1">
                <a:ln>
                  <a:noFill/>
                </a:ln>
                <a:effectLst/>
                <a:uLnTx/>
                <a:uFillTx/>
                <a:ea typeface="+mn-ea"/>
                <a:cs typeface="Arial" pitchFamily="34" charset="0"/>
              </a:rPr>
              <a:t>SS0407</a:t>
            </a:r>
            <a:r>
              <a:rPr kumimoji="0" lang="en-US" sz="1000" b="0" i="1" u="none" strike="noStrike" kern="0" cap="none" spc="0" normalizeH="0" baseline="0" noProof="0" dirty="0">
                <a:ln>
                  <a:noFill/>
                </a:ln>
                <a:effectLst/>
                <a:uLnTx/>
                <a:uFillTx/>
                <a:ea typeface="+mn-ea"/>
                <a:cs typeface="Arial" pitchFamily="34" charset="0"/>
              </a:rPr>
              <a:t>.</a:t>
            </a:r>
          </a:p>
          <a:p>
            <a:pPr marL="0" marR="0" lvl="0" indent="0" algn="r" defTabSz="914332" rtl="0" eaLnBrk="1" fontAlgn="auto" latinLnBrk="0" hangingPunct="1">
              <a:lnSpc>
                <a:spcPct val="90000"/>
              </a:lnSpc>
              <a:spcBef>
                <a:spcPts val="0"/>
              </a:spcBef>
              <a:spcAft>
                <a:spcPts val="0"/>
              </a:spcAft>
              <a:buClrTx/>
              <a:buSzTx/>
              <a:buFontTx/>
              <a:buNone/>
              <a:tabLst/>
              <a:defRPr/>
            </a:pPr>
            <a:r>
              <a:rPr kumimoji="0" lang="en-US" sz="1000" b="0" i="1" u="none" strike="noStrike" kern="0" cap="none" spc="0" normalizeH="0" baseline="0" noProof="0" dirty="0" err="1">
                <a:ln>
                  <a:noFill/>
                </a:ln>
                <a:effectLst/>
                <a:uLnTx/>
                <a:uFillTx/>
                <a:ea typeface="+mn-ea"/>
                <a:cs typeface="Arial" pitchFamily="34" charset="0"/>
              </a:rPr>
              <a:t>Bekker</a:t>
            </a:r>
            <a:r>
              <a:rPr kumimoji="0" lang="en-US" sz="1000" b="0" i="1" u="none" strike="noStrike" kern="0" cap="none" spc="0" normalizeH="0" baseline="0" noProof="0" dirty="0">
                <a:ln>
                  <a:noFill/>
                </a:ln>
                <a:effectLst/>
                <a:uLnTx/>
                <a:uFillTx/>
                <a:ea typeface="+mn-ea"/>
                <a:cs typeface="Arial" pitchFamily="34" charset="0"/>
              </a:rPr>
              <a:t> LG, et al. N Engl J Med. </a:t>
            </a:r>
            <a:r>
              <a:rPr kumimoji="0" lang="en-US" sz="1000" b="0" i="1" u="none" strike="noStrike" kern="0" cap="none" spc="0" normalizeH="0" baseline="0" noProof="0" dirty="0" err="1">
                <a:ln>
                  <a:noFill/>
                </a:ln>
                <a:effectLst/>
                <a:uLnTx/>
                <a:uFillTx/>
                <a:ea typeface="+mn-ea"/>
                <a:cs typeface="Arial" pitchFamily="34" charset="0"/>
              </a:rPr>
              <a:t>2024;July</a:t>
            </a:r>
            <a:r>
              <a:rPr kumimoji="0" lang="en-US" sz="1000" b="0" i="1" u="none" strike="noStrike" kern="0" cap="none" spc="0" normalizeH="0" baseline="0" noProof="0" dirty="0">
                <a:ln>
                  <a:noFill/>
                </a:ln>
                <a:effectLst/>
                <a:uLnTx/>
                <a:uFillTx/>
                <a:ea typeface="+mn-ea"/>
                <a:cs typeface="Arial" pitchFamily="34" charset="0"/>
              </a:rPr>
              <a:t> 24. Online ahead of print.</a:t>
            </a:r>
          </a:p>
        </p:txBody>
      </p:sp>
      <p:cxnSp>
        <p:nvCxnSpPr>
          <p:cNvPr id="6" name="Straight Connector 5">
            <a:extLst>
              <a:ext uri="{FF2B5EF4-FFF2-40B4-BE49-F238E27FC236}">
                <a16:creationId xmlns:a16="http://schemas.microsoft.com/office/drawing/2014/main" id="{1FF641AF-08EB-8B9F-C9A4-4D9065294EC2}"/>
              </a:ext>
            </a:extLst>
          </p:cNvPr>
          <p:cNvCxnSpPr/>
          <p:nvPr/>
        </p:nvCxnSpPr>
        <p:spPr>
          <a:xfrm>
            <a:off x="6178001" y="4455166"/>
            <a:ext cx="54864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 Box 8">
            <a:extLst>
              <a:ext uri="{FF2B5EF4-FFF2-40B4-BE49-F238E27FC236}">
                <a16:creationId xmlns:a16="http://schemas.microsoft.com/office/drawing/2014/main" id="{C994ED9D-FECB-16B6-FCA1-B7273B9ED34B}"/>
              </a:ext>
            </a:extLst>
          </p:cNvPr>
          <p:cNvSpPr txBox="1">
            <a:spLocks noChangeArrowheads="1"/>
          </p:cNvSpPr>
          <p:nvPr/>
        </p:nvSpPr>
        <p:spPr bwMode="auto">
          <a:xfrm>
            <a:off x="5421834" y="4475512"/>
            <a:ext cx="664656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Arial" pitchFamily="34" charset="0"/>
              </a:rPr>
              <a:t>Week  0                                                                                                                   52</a:t>
            </a:r>
          </a:p>
        </p:txBody>
      </p:sp>
      <p:sp>
        <p:nvSpPr>
          <p:cNvPr id="13" name="TextBox 55">
            <a:extLst>
              <a:ext uri="{FF2B5EF4-FFF2-40B4-BE49-F238E27FC236}">
                <a16:creationId xmlns:a16="http://schemas.microsoft.com/office/drawing/2014/main" id="{4EFAFE43-73D1-6A72-E4A3-F6E7B7E552D5}"/>
              </a:ext>
            </a:extLst>
          </p:cNvPr>
          <p:cNvSpPr txBox="1">
            <a:spLocks noChangeArrowheads="1"/>
          </p:cNvSpPr>
          <p:nvPr/>
        </p:nvSpPr>
        <p:spPr bwMode="auto">
          <a:xfrm>
            <a:off x="6191250" y="2276126"/>
            <a:ext cx="5410200" cy="684438"/>
          </a:xfrm>
          <a:prstGeom prst="roundRect">
            <a:avLst/>
          </a:prstGeom>
          <a:solidFill>
            <a:srgbClr val="0070C0"/>
          </a:solidFill>
          <a:ln w="9525">
            <a:noFill/>
            <a:miter lim="800000"/>
            <a:headEnd/>
            <a:tailEnd/>
          </a:ln>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mj-lt"/>
                <a:ea typeface="+mn-ea"/>
                <a:cs typeface="Arial" pitchFamily="34" charset="0"/>
              </a:rPr>
              <a:t>Lenacapavir </a:t>
            </a:r>
            <a:r>
              <a:rPr kumimoji="0" lang="en-US" sz="1900" b="1" i="0" u="none" strike="noStrike" kern="1200" cap="none" spc="0" normalizeH="0" baseline="0" noProof="0" dirty="0" err="1">
                <a:ln>
                  <a:noFill/>
                </a:ln>
                <a:solidFill>
                  <a:srgbClr val="FFFFFF"/>
                </a:solidFill>
                <a:effectLst/>
                <a:uLnTx/>
                <a:uFillTx/>
                <a:latin typeface="+mj-lt"/>
                <a:ea typeface="+mn-ea"/>
                <a:cs typeface="Arial" pitchFamily="34" charset="0"/>
              </a:rPr>
              <a:t>sc</a:t>
            </a:r>
            <a:r>
              <a:rPr kumimoji="0" lang="en-US" sz="1900" b="1" i="0" u="none" strike="noStrike" kern="1200" cap="none" spc="0" normalizeH="0" baseline="0" noProof="0" dirty="0">
                <a:ln>
                  <a:noFill/>
                </a:ln>
                <a:solidFill>
                  <a:srgbClr val="FFFFFF"/>
                </a:solidFill>
                <a:effectLst/>
                <a:uLnTx/>
                <a:uFillTx/>
                <a:latin typeface="+mj-lt"/>
                <a:ea typeface="+mn-ea"/>
                <a:cs typeface="Arial" pitchFamily="34" charset="0"/>
              </a:rPr>
              <a:t> </a:t>
            </a:r>
            <a:r>
              <a:rPr kumimoji="0" lang="en-US" sz="1900" b="1" i="0" u="none" strike="noStrike" kern="1200" cap="none" spc="0" normalizeH="0" baseline="0" noProof="0" dirty="0" err="1">
                <a:ln>
                  <a:noFill/>
                </a:ln>
                <a:solidFill>
                  <a:srgbClr val="FFFFFF"/>
                </a:solidFill>
                <a:effectLst/>
                <a:uLnTx/>
                <a:uFillTx/>
                <a:latin typeface="+mj-lt"/>
                <a:ea typeface="+mn-ea"/>
                <a:cs typeface="Arial" pitchFamily="34" charset="0"/>
              </a:rPr>
              <a:t>q26</a:t>
            </a:r>
            <a:r>
              <a:rPr kumimoji="0" lang="en-US" sz="1900" b="1" i="0" u="none" strike="noStrike" kern="1200" cap="none" spc="0" normalizeH="0" baseline="0" noProof="0" dirty="0">
                <a:ln>
                  <a:noFill/>
                </a:ln>
                <a:solidFill>
                  <a:srgbClr val="FFFFFF"/>
                </a:solidFill>
                <a:effectLst/>
                <a:uLnTx/>
                <a:uFillTx/>
                <a:latin typeface="+mj-lt"/>
                <a:ea typeface="+mn-ea"/>
                <a:cs typeface="Arial" pitchFamily="34" charset="0"/>
              </a:rPr>
              <a:t> weeks</a:t>
            </a:r>
          </a:p>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900" i="0" u="none" strike="noStrike" kern="1200" cap="none" spc="0" normalizeH="0" baseline="0" noProof="0" dirty="0">
                <a:ln>
                  <a:noFill/>
                </a:ln>
                <a:solidFill>
                  <a:srgbClr val="FFFFFF"/>
                </a:solidFill>
                <a:effectLst/>
                <a:uLnTx/>
                <a:uFillTx/>
                <a:latin typeface="+mj-lt"/>
                <a:ea typeface="+mn-ea"/>
                <a:cs typeface="Arial" pitchFamily="34" charset="0"/>
              </a:rPr>
              <a:t>(N = 2134)</a:t>
            </a:r>
          </a:p>
        </p:txBody>
      </p:sp>
      <p:sp>
        <p:nvSpPr>
          <p:cNvPr id="15" name="TextBox 55">
            <a:extLst>
              <a:ext uri="{FF2B5EF4-FFF2-40B4-BE49-F238E27FC236}">
                <a16:creationId xmlns:a16="http://schemas.microsoft.com/office/drawing/2014/main" id="{31548043-D295-0C55-3D75-3D61F474460D}"/>
              </a:ext>
            </a:extLst>
          </p:cNvPr>
          <p:cNvSpPr txBox="1">
            <a:spLocks noChangeArrowheads="1"/>
          </p:cNvSpPr>
          <p:nvPr/>
        </p:nvSpPr>
        <p:spPr bwMode="auto">
          <a:xfrm>
            <a:off x="6191255" y="3005901"/>
            <a:ext cx="5410199" cy="684438"/>
          </a:xfrm>
          <a:prstGeom prst="roundRect">
            <a:avLst/>
          </a:prstGeom>
          <a:solidFill>
            <a:srgbClr val="C00000"/>
          </a:solidFill>
          <a:ln w="9525">
            <a:noFill/>
            <a:miter lim="800000"/>
            <a:headEnd/>
            <a:tailEnd/>
          </a:ln>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mj-lt"/>
                <a:ea typeface="+mn-ea"/>
                <a:cs typeface="Arial" pitchFamily="34" charset="0"/>
              </a:rPr>
              <a:t>Daily Oral F/TAF</a:t>
            </a:r>
          </a:p>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900" i="0" u="none" strike="noStrike" kern="1200" cap="none" spc="0" normalizeH="0" baseline="0" noProof="0" dirty="0">
                <a:ln>
                  <a:noFill/>
                </a:ln>
                <a:solidFill>
                  <a:srgbClr val="FFFFFF"/>
                </a:solidFill>
                <a:effectLst/>
                <a:uLnTx/>
                <a:uFillTx/>
                <a:latin typeface="+mj-lt"/>
                <a:ea typeface="+mn-ea"/>
                <a:cs typeface="Arial" pitchFamily="34" charset="0"/>
              </a:rPr>
              <a:t>(N = 2136)</a:t>
            </a:r>
          </a:p>
        </p:txBody>
      </p:sp>
      <p:sp>
        <p:nvSpPr>
          <p:cNvPr id="21" name="TextBox 20">
            <a:extLst>
              <a:ext uri="{FF2B5EF4-FFF2-40B4-BE49-F238E27FC236}">
                <a16:creationId xmlns:a16="http://schemas.microsoft.com/office/drawing/2014/main" id="{932CEE78-FB5C-6829-AC3A-9F8E8B7876ED}"/>
              </a:ext>
            </a:extLst>
          </p:cNvPr>
          <p:cNvSpPr txBox="1"/>
          <p:nvPr/>
        </p:nvSpPr>
        <p:spPr>
          <a:xfrm>
            <a:off x="0" y="6401456"/>
            <a:ext cx="6253455" cy="369328"/>
          </a:xfrm>
          <a:prstGeom prst="rect">
            <a:avLst/>
          </a:prstGeom>
          <a:noFill/>
        </p:spPr>
        <p:txBody>
          <a:bodyPr wrap="square" lIns="91434" tIns="45718" rIns="91434" bIns="45718">
            <a:spAutoFit/>
          </a:bodyPr>
          <a:lstStyle/>
          <a:p>
            <a:pPr marL="0" marR="0" lvl="0" indent="0" algn="l" defTabSz="914332" rtl="0" eaLnBrk="1" fontAlgn="auto" latinLnBrk="0" hangingPunct="1">
              <a:lnSpc>
                <a:spcPct val="90000"/>
              </a:lnSpc>
              <a:spcBef>
                <a:spcPts val="0"/>
              </a:spcBef>
              <a:spcAft>
                <a:spcPts val="0"/>
              </a:spcAft>
              <a:buClrTx/>
              <a:buSzTx/>
              <a:buFontTx/>
              <a:buNone/>
              <a:tabLst/>
              <a:defRPr/>
            </a:pPr>
            <a:r>
              <a:rPr kumimoji="0" lang="en-US" sz="1000" b="0" i="1" u="none" strike="noStrike" kern="0" cap="none" spc="0" normalizeH="0" baseline="0" noProof="0" dirty="0">
                <a:ln>
                  <a:noFill/>
                </a:ln>
                <a:effectLst/>
                <a:uLnTx/>
                <a:uFillTx/>
                <a:ea typeface="+mn-ea"/>
                <a:cs typeface="Arial" pitchFamily="34" charset="0"/>
              </a:rPr>
              <a:t>Matching oral and SC placebos included. </a:t>
            </a:r>
          </a:p>
          <a:p>
            <a:pPr marL="0" marR="0" lvl="0" indent="0" algn="l" defTabSz="914332" rtl="0" eaLnBrk="1" fontAlgn="auto" latinLnBrk="0" hangingPunct="1">
              <a:lnSpc>
                <a:spcPct val="90000"/>
              </a:lnSpc>
              <a:spcBef>
                <a:spcPts val="0"/>
              </a:spcBef>
              <a:spcAft>
                <a:spcPts val="0"/>
              </a:spcAft>
              <a:buClrTx/>
              <a:buSzTx/>
              <a:buFontTx/>
              <a:buNone/>
              <a:tabLst/>
              <a:defRPr/>
            </a:pPr>
            <a:r>
              <a:rPr kumimoji="0" lang="en-US" sz="1000" b="0" i="1" u="none" strike="noStrike" kern="0" cap="none" spc="0" normalizeH="0" baseline="0" noProof="0" dirty="0">
                <a:ln>
                  <a:noFill/>
                </a:ln>
                <a:effectLst/>
                <a:uLnTx/>
                <a:uFillTx/>
                <a:ea typeface="+mn-ea"/>
                <a:cs typeface="Arial" pitchFamily="34" charset="0"/>
              </a:rPr>
              <a:t>PURPOSE 1 was conducted in South Africa (25 sites) and Uganda (3 sites).</a:t>
            </a:r>
          </a:p>
        </p:txBody>
      </p:sp>
      <p:sp>
        <p:nvSpPr>
          <p:cNvPr id="26" name="TextBox 55">
            <a:extLst>
              <a:ext uri="{FF2B5EF4-FFF2-40B4-BE49-F238E27FC236}">
                <a16:creationId xmlns:a16="http://schemas.microsoft.com/office/drawing/2014/main" id="{DE1CF456-B057-9BA3-F08B-C7D7BAD6F75C}"/>
              </a:ext>
            </a:extLst>
          </p:cNvPr>
          <p:cNvSpPr txBox="1">
            <a:spLocks noChangeArrowheads="1"/>
          </p:cNvSpPr>
          <p:nvPr/>
        </p:nvSpPr>
        <p:spPr bwMode="auto">
          <a:xfrm>
            <a:off x="6119479" y="4869639"/>
            <a:ext cx="5481971" cy="96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32" rtl="0" eaLnBrk="1" fontAlgn="base" latinLnBrk="0" hangingPunct="1">
              <a:lnSpc>
                <a:spcPct val="90000"/>
              </a:lnSpc>
              <a:spcBef>
                <a:spcPct val="0"/>
              </a:spcBef>
              <a:spcAft>
                <a:spcPts val="30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mj-lt"/>
                <a:ea typeface="+mn-ea"/>
                <a:cs typeface="Arial" pitchFamily="34" charset="0"/>
              </a:rPr>
              <a:t>June 18, 2024</a:t>
            </a:r>
          </a:p>
          <a:p>
            <a:pPr marL="0" marR="0" lvl="0" indent="0" algn="ctr" defTabSz="914332" rtl="0" eaLnBrk="1" fontAlgn="base" latinLnBrk="0" hangingPunct="1">
              <a:lnSpc>
                <a:spcPct val="90000"/>
              </a:lnSpc>
              <a:spcBef>
                <a:spcPct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j-lt"/>
                <a:ea typeface="+mn-ea"/>
                <a:cs typeface="Arial" pitchFamily="34" charset="0"/>
              </a:rPr>
              <a:t>External independent data monitoring committee reviewed the interim efficacy analysis and concluded that the pre-</a:t>
            </a:r>
          </a:p>
          <a:p>
            <a:pPr marL="0" marR="0" lvl="0" indent="0" algn="ctr" defTabSz="914332" rtl="0" eaLnBrk="1" fontAlgn="base" latinLnBrk="0" hangingPunct="1">
              <a:lnSpc>
                <a:spcPct val="90000"/>
              </a:lnSpc>
              <a:spcBef>
                <a:spcPct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j-lt"/>
                <a:ea typeface="+mn-ea"/>
                <a:cs typeface="Arial" pitchFamily="34" charset="0"/>
              </a:rPr>
              <a:t>specified efficacy criteria for stopping the trial had been met </a:t>
            </a:r>
            <a:endParaRPr kumimoji="0" lang="en-US" sz="1500" b="1" i="0" u="none" strike="noStrike" kern="1200" cap="none" spc="0" normalizeH="0" baseline="0" noProof="0" dirty="0">
              <a:ln>
                <a:noFill/>
              </a:ln>
              <a:solidFill>
                <a:srgbClr val="000000"/>
              </a:solidFill>
              <a:effectLst/>
              <a:uLnTx/>
              <a:uFillTx/>
              <a:latin typeface="+mj-lt"/>
              <a:ea typeface="+mn-ea"/>
              <a:cs typeface="Arial" pitchFamily="34" charset="0"/>
            </a:endParaRPr>
          </a:p>
        </p:txBody>
      </p:sp>
      <p:sp>
        <p:nvSpPr>
          <p:cNvPr id="25" name="TextBox 55">
            <a:extLst>
              <a:ext uri="{FF2B5EF4-FFF2-40B4-BE49-F238E27FC236}">
                <a16:creationId xmlns:a16="http://schemas.microsoft.com/office/drawing/2014/main" id="{7BBCE056-DD47-9F4E-04C8-11F36D851229}"/>
              </a:ext>
            </a:extLst>
          </p:cNvPr>
          <p:cNvSpPr txBox="1">
            <a:spLocks noChangeArrowheads="1"/>
          </p:cNvSpPr>
          <p:nvPr/>
        </p:nvSpPr>
        <p:spPr bwMode="auto">
          <a:xfrm>
            <a:off x="6194801" y="3743090"/>
            <a:ext cx="5410199" cy="684438"/>
          </a:xfrm>
          <a:prstGeom prst="roundRect">
            <a:avLst/>
          </a:prstGeom>
          <a:solidFill>
            <a:srgbClr val="00B050"/>
          </a:solidFill>
          <a:ln w="9525">
            <a:noFill/>
            <a:miter lim="800000"/>
            <a:headEnd/>
            <a:tailEnd/>
          </a:ln>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mj-lt"/>
                <a:ea typeface="+mn-ea"/>
                <a:cs typeface="Arial" pitchFamily="34" charset="0"/>
              </a:rPr>
              <a:t>Daily Oral F/TDF</a:t>
            </a:r>
          </a:p>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900" i="0" u="none" strike="noStrike" kern="1200" cap="none" spc="0" normalizeH="0" baseline="0" noProof="0" dirty="0">
                <a:ln>
                  <a:noFill/>
                </a:ln>
                <a:solidFill>
                  <a:srgbClr val="FFFFFF"/>
                </a:solidFill>
                <a:effectLst/>
                <a:uLnTx/>
                <a:uFillTx/>
                <a:latin typeface="+mj-lt"/>
                <a:ea typeface="+mn-ea"/>
                <a:cs typeface="Arial" pitchFamily="34" charset="0"/>
              </a:rPr>
              <a:t>(N = 1068)</a:t>
            </a:r>
          </a:p>
        </p:txBody>
      </p:sp>
    </p:spTree>
    <p:extLst>
      <p:ext uri="{BB962C8B-B14F-4D97-AF65-F5344CB8AC3E}">
        <p14:creationId xmlns:p14="http://schemas.microsoft.com/office/powerpoint/2010/main" val="284280944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5">
            <a:extLst>
              <a:ext uri="{FF2B5EF4-FFF2-40B4-BE49-F238E27FC236}">
                <a16:creationId xmlns:a16="http://schemas.microsoft.com/office/drawing/2014/main" id="{9D213455-72BA-4D04-9CBE-2458DB85EFB9}"/>
              </a:ext>
            </a:extLst>
          </p:cNvPr>
          <p:cNvSpPr txBox="1">
            <a:spLocks noChangeArrowheads="1"/>
          </p:cNvSpPr>
          <p:nvPr/>
        </p:nvSpPr>
        <p:spPr bwMode="auto">
          <a:xfrm>
            <a:off x="6143072" y="6505573"/>
            <a:ext cx="6031592" cy="246217"/>
          </a:xfrm>
          <a:prstGeom prst="rect">
            <a:avLst/>
          </a:prstGeom>
          <a:noFill/>
          <a:ln>
            <a:noFill/>
          </a:ln>
        </p:spPr>
        <p:txBody>
          <a:bodyPr wrap="square" lIns="91436" tIns="45718" rIns="91436"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354"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11" normalizeH="0" baseline="0" noProof="0" dirty="0">
                <a:ln>
                  <a:noFill/>
                </a:ln>
                <a:effectLst/>
                <a:uLnTx/>
                <a:uFillTx/>
                <a:latin typeface="Calibri" panose="020F0502020204030204" pitchFamily="34" charset="0"/>
                <a:ea typeface="+mn-ea"/>
                <a:cs typeface="Arial" panose="020B0604020202020204" pitchFamily="34" charset="0"/>
              </a:rPr>
              <a:t>NCT04925752. Kelley. HIVR4P 2024. </a:t>
            </a:r>
            <a:r>
              <a:rPr kumimoji="0" lang="en-US" altLang="en-US" sz="1000" b="0" i="1" u="none" strike="noStrike" kern="1200" cap="none" spc="-11" normalizeH="0" baseline="0" noProof="0" dirty="0" err="1">
                <a:ln>
                  <a:noFill/>
                </a:ln>
                <a:effectLst/>
                <a:uLnTx/>
                <a:uFillTx/>
                <a:latin typeface="Calibri" panose="020F0502020204030204" pitchFamily="34" charset="0"/>
                <a:ea typeface="+mn-ea"/>
                <a:cs typeface="Arial" panose="020B0604020202020204" pitchFamily="34" charset="0"/>
              </a:rPr>
              <a:t>Abstr</a:t>
            </a:r>
            <a:r>
              <a:rPr kumimoji="0" lang="en-US" altLang="en-US" sz="1000" b="0" i="1" u="none" strike="noStrike" kern="1200" cap="none" spc="-11" normalizeH="0" baseline="0" noProof="0" dirty="0">
                <a:ln>
                  <a:noFill/>
                </a:ln>
                <a:effectLst/>
                <a:uLnTx/>
                <a:uFillTx/>
                <a:latin typeface="Calibri" panose="020F0502020204030204" pitchFamily="34" charset="0"/>
                <a:ea typeface="+mn-ea"/>
                <a:cs typeface="Arial" panose="020B0604020202020204" pitchFamily="34" charset="0"/>
              </a:rPr>
              <a:t> OA0208. </a:t>
            </a:r>
            <a:endParaRPr kumimoji="0" lang="en-US" altLang="en-US" sz="1000" b="0" i="1"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endParaRPr>
          </a:p>
        </p:txBody>
      </p:sp>
      <p:sp>
        <p:nvSpPr>
          <p:cNvPr id="7" name="Titre 6">
            <a:extLst>
              <a:ext uri="{FF2B5EF4-FFF2-40B4-BE49-F238E27FC236}">
                <a16:creationId xmlns:a16="http://schemas.microsoft.com/office/drawing/2014/main" id="{CBDF87E5-E911-763C-2D88-07D503149A60}"/>
              </a:ext>
            </a:extLst>
          </p:cNvPr>
          <p:cNvSpPr>
            <a:spLocks noGrp="1"/>
          </p:cNvSpPr>
          <p:nvPr>
            <p:ph type="title"/>
          </p:nvPr>
        </p:nvSpPr>
        <p:spPr>
          <a:xfrm>
            <a:off x="609600" y="0"/>
            <a:ext cx="8466138" cy="1492250"/>
          </a:xfrm>
        </p:spPr>
        <p:txBody>
          <a:bodyPr/>
          <a:lstStyle/>
          <a:p>
            <a:r>
              <a:rPr lang="en-US" altLang="en-US" dirty="0"/>
              <a:t>PURPOSE 2: Study Design</a:t>
            </a:r>
            <a:endParaRPr lang="fr-FR" dirty="0"/>
          </a:p>
        </p:txBody>
      </p:sp>
      <p:sp>
        <p:nvSpPr>
          <p:cNvPr id="10244" name="Content Placeholder 12">
            <a:extLst>
              <a:ext uri="{FF2B5EF4-FFF2-40B4-BE49-F238E27FC236}">
                <a16:creationId xmlns:a16="http://schemas.microsoft.com/office/drawing/2014/main" id="{8895AD81-D23D-4BD6-9CE3-C6ABB44855EB}"/>
              </a:ext>
            </a:extLst>
          </p:cNvPr>
          <p:cNvSpPr>
            <a:spLocks noGrp="1"/>
          </p:cNvSpPr>
          <p:nvPr>
            <p:ph idx="1"/>
          </p:nvPr>
        </p:nvSpPr>
        <p:spPr>
          <a:xfrm>
            <a:off x="609600" y="1790699"/>
            <a:ext cx="10972800" cy="4502035"/>
          </a:xfrm>
        </p:spPr>
        <p:txBody>
          <a:bodyPr>
            <a:normAutofit fontScale="85000" lnSpcReduction="20000"/>
          </a:bodyPr>
          <a:lstStyle/>
          <a:p>
            <a:r>
              <a:rPr lang="en-US" altLang="en-US" dirty="0"/>
              <a:t>International, double-blind, randomized phase III trial </a:t>
            </a:r>
            <a:r>
              <a:rPr lang="en-GB" altLang="en-US" dirty="0"/>
              <a:t>(N = 3295)</a:t>
            </a:r>
            <a:br>
              <a:rPr lang="en-GB" altLang="en-US" dirty="0"/>
            </a:br>
            <a:endParaRPr lang="en-GB" altLang="en-US" dirty="0"/>
          </a:p>
          <a:p>
            <a:pPr marL="0" indent="0">
              <a:buNone/>
            </a:pPr>
            <a:br>
              <a:rPr lang="en-US" altLang="en-US" dirty="0"/>
            </a:br>
            <a:br>
              <a:rPr lang="en-US" altLang="en-US" dirty="0"/>
            </a:br>
            <a:br>
              <a:rPr lang="en-US" altLang="en-US" dirty="0"/>
            </a:br>
            <a:br>
              <a:rPr lang="en-US" altLang="en-US" dirty="0"/>
            </a:br>
            <a:br>
              <a:rPr lang="en-US" altLang="en-US" dirty="0"/>
            </a:br>
            <a:endParaRPr lang="en-US" altLang="en-US" dirty="0"/>
          </a:p>
          <a:p>
            <a:endParaRPr lang="en-US" altLang="en-US" dirty="0"/>
          </a:p>
          <a:p>
            <a:endParaRPr lang="en-US" altLang="en-US" dirty="0"/>
          </a:p>
          <a:p>
            <a:endParaRPr lang="en-US" altLang="en-US" dirty="0"/>
          </a:p>
          <a:p>
            <a:pPr marL="0" indent="0">
              <a:buNone/>
            </a:pPr>
            <a:br>
              <a:rPr lang="en-US" altLang="en-US" dirty="0"/>
            </a:br>
            <a:endParaRPr lang="en-US" altLang="en-US" dirty="0"/>
          </a:p>
          <a:p>
            <a:r>
              <a:rPr lang="en-US" altLang="en-US" dirty="0"/>
              <a:t>Coprimary endpoints: background HIV incidence per 100-PY at screening, HIV incidence</a:t>
            </a:r>
          </a:p>
          <a:p>
            <a:r>
              <a:rPr lang="en-US" altLang="en-US" dirty="0"/>
              <a:t>Key secondary endpoints: HIV incidence while adherence to study therapy, safety</a:t>
            </a:r>
          </a:p>
          <a:p>
            <a:r>
              <a:rPr lang="en-US" altLang="en-US" dirty="0"/>
              <a:t>Interim analysis: LEN vs background HIV incidence, LEN vs FTC/TDF during blinding</a:t>
            </a:r>
          </a:p>
        </p:txBody>
      </p:sp>
      <p:sp>
        <p:nvSpPr>
          <p:cNvPr id="2" name="Text Box 23">
            <a:extLst>
              <a:ext uri="{FF2B5EF4-FFF2-40B4-BE49-F238E27FC236}">
                <a16:creationId xmlns:a16="http://schemas.microsoft.com/office/drawing/2014/main" id="{FCF2ED40-CE19-F71A-E7DB-BAFF6735806A}"/>
              </a:ext>
            </a:extLst>
          </p:cNvPr>
          <p:cNvSpPr txBox="1">
            <a:spLocks noChangeArrowheads="1"/>
          </p:cNvSpPr>
          <p:nvPr/>
        </p:nvSpPr>
        <p:spPr bwMode="auto">
          <a:xfrm>
            <a:off x="223676" y="2607349"/>
            <a:ext cx="2594963" cy="2349575"/>
          </a:xfrm>
          <a:prstGeom prst="roundRect">
            <a:avLst/>
          </a:prstGeom>
          <a:solidFill>
            <a:schemeClr val="bg1"/>
          </a:solidFill>
          <a:ln w="19050">
            <a:solidFill>
              <a:srgbClr val="0070C0"/>
            </a:solidFill>
          </a:ln>
        </p:spPr>
        <p:txBody>
          <a:bodyPr wrap="square" lIns="91436" tIns="45718" rIns="91436" bIns="45718">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54"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Cisgender men,(78%) transgender women, transgender men, and gender nonbinary people with unknown HIV status;</a:t>
            </a:r>
          </a:p>
          <a:p>
            <a:pPr marL="0" marR="0" lvl="0" indent="0" algn="ctr" defTabSz="914354" rtl="0" eaLnBrk="0" fontAlgn="base" latinLnBrk="0" hangingPunct="0">
              <a:lnSpc>
                <a:spcPct val="100000"/>
              </a:lnSpc>
              <a:spcBef>
                <a:spcPct val="0"/>
              </a:spcBef>
              <a:spcAft>
                <a:spcPct val="0"/>
              </a:spcAft>
              <a:buClrTx/>
              <a:buSzTx/>
              <a:buFont typeface="Wingdings" panose="05000000000000000000" pitchFamily="2" charset="2"/>
              <a:buNone/>
              <a:tabLst/>
              <a:defRPr/>
            </a:pPr>
            <a:r>
              <a:rPr lang="en-GB" altLang="en-US" sz="1200" dirty="0">
                <a:solidFill>
                  <a:srgbClr val="000000"/>
                </a:solidFill>
                <a:latin typeface="Calibri" panose="020F0502020204030204" pitchFamily="34" charset="0"/>
                <a:cs typeface="Arial" panose="020B0604020202020204" pitchFamily="34" charset="0"/>
              </a:rPr>
              <a:t>(22%)</a:t>
            </a: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aged ≥16 yr; sexually active with ≥1 partner who is assigned male sex at birth within last 12 </a:t>
            </a:r>
            <a:r>
              <a:rPr kumimoji="0" lang="en-GB" altLang="en-US" sz="1200" b="0" i="0" u="none" strike="noStrike" kern="1200" cap="none" spc="0" normalizeH="0" baseline="0" noProof="0" dirty="0" err="1">
                <a:ln>
                  <a:noFill/>
                </a:ln>
                <a:solidFill>
                  <a:srgbClr val="000000"/>
                </a:solidFill>
                <a:effectLst/>
                <a:uLnTx/>
                <a:uFillTx/>
                <a:latin typeface="Calibri" panose="020F0502020204030204" pitchFamily="34" charset="0"/>
                <a:cs typeface="Arial" panose="020B0604020202020204" pitchFamily="34" charset="0"/>
              </a:rPr>
              <a:t>mo</a:t>
            </a: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and 1 risk factor</a:t>
            </a:r>
            <a:r>
              <a:rPr kumimoji="0" lang="en-GB" altLang="en-US" sz="1200" b="0" i="0" u="none" strike="noStrike" kern="1200" cap="none" spc="0" normalizeH="0" baseline="30000" noProof="0" dirty="0">
                <a:ln>
                  <a:noFill/>
                </a:ln>
                <a:solidFill>
                  <a:srgbClr val="000000"/>
                </a:solidFill>
                <a:effectLst/>
                <a:uLnTx/>
                <a:uFillTx/>
                <a:latin typeface="Calibri" panose="020F0502020204030204" pitchFamily="34" charset="0"/>
                <a:cs typeface="Arial" panose="020B0604020202020204" pitchFamily="34" charset="0"/>
              </a:rPr>
              <a:t>†</a:t>
            </a: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no prior HIV testing or oral </a:t>
            </a:r>
            <a:r>
              <a:rPr kumimoji="0" lang="en-GB" altLang="en-US" sz="1200" b="0" i="0" u="none" strike="noStrike" kern="1200" cap="none" spc="0" normalizeH="0" baseline="0" noProof="0" dirty="0" err="1">
                <a:ln>
                  <a:noFill/>
                </a:ln>
                <a:solidFill>
                  <a:srgbClr val="000000"/>
                </a:solidFill>
                <a:effectLst/>
                <a:uLnTx/>
                <a:uFillTx/>
                <a:latin typeface="Calibri" panose="020F0502020204030204" pitchFamily="34" charset="0"/>
                <a:cs typeface="Arial" panose="020B0604020202020204" pitchFamily="34" charset="0"/>
              </a:rPr>
              <a:t>PrEP</a:t>
            </a: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/PEP use in last 3 </a:t>
            </a:r>
            <a:r>
              <a:rPr kumimoji="0" lang="en-GB" altLang="en-US" sz="1200" b="0" i="0" u="none" strike="noStrike" kern="1200" cap="none" spc="0" normalizeH="0" baseline="0" noProof="0" dirty="0" err="1">
                <a:ln>
                  <a:noFill/>
                </a:ln>
                <a:solidFill>
                  <a:srgbClr val="000000"/>
                </a:solidFill>
                <a:effectLst/>
                <a:uLnTx/>
                <a:uFillTx/>
                <a:latin typeface="Calibri" panose="020F0502020204030204" pitchFamily="34" charset="0"/>
                <a:cs typeface="Arial" panose="020B0604020202020204" pitchFamily="34" charset="0"/>
              </a:rPr>
              <a:t>mo</a:t>
            </a: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no prior</a:t>
            </a:r>
          </a:p>
          <a:p>
            <a:pPr marL="0" marR="0" lvl="0" indent="0" algn="ctr" defTabSz="914354"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LA </a:t>
            </a:r>
            <a:r>
              <a:rPr kumimoji="0" lang="en-GB" altLang="en-US" sz="1200" b="0" i="0" u="none" strike="noStrike" kern="1200" cap="none" spc="0" normalizeH="0" baseline="0" noProof="0" dirty="0" err="1">
                <a:ln>
                  <a:noFill/>
                </a:ln>
                <a:solidFill>
                  <a:srgbClr val="000000"/>
                </a:solidFill>
                <a:effectLst/>
                <a:uLnTx/>
                <a:uFillTx/>
                <a:latin typeface="Calibri" panose="020F0502020204030204" pitchFamily="34" charset="0"/>
                <a:cs typeface="Arial" panose="020B0604020202020204" pitchFamily="34" charset="0"/>
              </a:rPr>
              <a:t>PrEP</a:t>
            </a: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use</a:t>
            </a:r>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4" name="Rectangle 24">
            <a:extLst>
              <a:ext uri="{FF2B5EF4-FFF2-40B4-BE49-F238E27FC236}">
                <a16:creationId xmlns:a16="http://schemas.microsoft.com/office/drawing/2014/main" id="{0EADC92F-8E83-9A7B-65E8-BCF50E3AA817}"/>
              </a:ext>
            </a:extLst>
          </p:cNvPr>
          <p:cNvSpPr>
            <a:spLocks noChangeArrowheads="1"/>
          </p:cNvSpPr>
          <p:nvPr/>
        </p:nvSpPr>
        <p:spPr bwMode="auto">
          <a:xfrm>
            <a:off x="5127513" y="2863961"/>
            <a:ext cx="1769379" cy="875988"/>
          </a:xfrm>
          <a:prstGeom prst="rect">
            <a:avLst/>
          </a:prstGeom>
          <a:solidFill>
            <a:schemeClr val="accent1"/>
          </a:solidFill>
          <a:ln w="9525">
            <a:noFill/>
            <a:miter lim="800000"/>
            <a:headEnd/>
            <a:tailEnd/>
          </a:ln>
        </p:spPr>
        <p:txBody>
          <a:bodyPr wrap="none" lIns="91436" tIns="45718" rIns="91436" bIns="45718" anchor="ctr" anchorCtr="1"/>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LEN</a:t>
            </a:r>
            <a:r>
              <a:rPr kumimoji="0" lang="en-GB" altLang="en-US" sz="1500" b="0" i="0" u="none" strike="noStrike" kern="1200" cap="none" spc="0" normalizeH="0" baseline="30000" noProof="0" dirty="0">
                <a:ln>
                  <a:noFill/>
                </a:ln>
                <a:solidFill>
                  <a:srgbClr val="FFFFFF"/>
                </a:solidFill>
                <a:effectLst/>
                <a:uLnTx/>
                <a:uFillTx/>
                <a:latin typeface="Calibri"/>
                <a:ea typeface="+mn-ea"/>
                <a:cs typeface="Arial" panose="020B0604020202020204" pitchFamily="34" charset="0"/>
              </a:rPr>
              <a:t>‡</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927 mg</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SC Q26W</a:t>
            </a: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 </a:t>
            </a:r>
          </a:p>
        </p:txBody>
      </p:sp>
      <p:sp>
        <p:nvSpPr>
          <p:cNvPr id="5" name="Rectangle 25">
            <a:extLst>
              <a:ext uri="{FF2B5EF4-FFF2-40B4-BE49-F238E27FC236}">
                <a16:creationId xmlns:a16="http://schemas.microsoft.com/office/drawing/2014/main" id="{B69253EE-639C-A3E2-A9B1-A1BC1B9CE096}"/>
              </a:ext>
            </a:extLst>
          </p:cNvPr>
          <p:cNvSpPr>
            <a:spLocks noChangeArrowheads="1"/>
          </p:cNvSpPr>
          <p:nvPr/>
        </p:nvSpPr>
        <p:spPr bwMode="auto">
          <a:xfrm>
            <a:off x="3339398" y="3819077"/>
            <a:ext cx="3557497" cy="875988"/>
          </a:xfrm>
          <a:prstGeom prst="rect">
            <a:avLst/>
          </a:prstGeom>
          <a:solidFill>
            <a:srgbClr val="8064A2"/>
          </a:solidFill>
          <a:ln w="9525">
            <a:noFill/>
            <a:miter lim="800000"/>
            <a:headEnd/>
            <a:tailEnd/>
          </a:ln>
        </p:spPr>
        <p:txBody>
          <a:bodyPr wrap="none" lIns="91436" tIns="45718" rIns="91436" bIns="45718" anchor="ctr" anchorCtr="1"/>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FTC </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200 mg + </a:t>
            </a: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TDF</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300 mg PO QD </a:t>
            </a:r>
          </a:p>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(N = 1086)</a:t>
            </a:r>
            <a:endParaRPr kumimoji="0" lang="en-US" sz="15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6" name="Line 26">
            <a:extLst>
              <a:ext uri="{FF2B5EF4-FFF2-40B4-BE49-F238E27FC236}">
                <a16:creationId xmlns:a16="http://schemas.microsoft.com/office/drawing/2014/main" id="{A31E369F-BEA5-4734-5B79-7CC139E4709F}"/>
              </a:ext>
            </a:extLst>
          </p:cNvPr>
          <p:cNvSpPr>
            <a:spLocks noChangeShapeType="1"/>
          </p:cNvSpPr>
          <p:nvPr/>
        </p:nvSpPr>
        <p:spPr bwMode="auto">
          <a:xfrm>
            <a:off x="2823566" y="3867693"/>
            <a:ext cx="371335" cy="329079"/>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lIns="91436" tIns="45718" rIns="91436" bIns="45718"/>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 name="Line 26">
            <a:extLst>
              <a:ext uri="{FF2B5EF4-FFF2-40B4-BE49-F238E27FC236}">
                <a16:creationId xmlns:a16="http://schemas.microsoft.com/office/drawing/2014/main" id="{07601DF7-60A5-4C6E-6BDF-DA4F2AC0E999}"/>
              </a:ext>
            </a:extLst>
          </p:cNvPr>
          <p:cNvSpPr>
            <a:spLocks noChangeShapeType="1"/>
          </p:cNvSpPr>
          <p:nvPr/>
        </p:nvSpPr>
        <p:spPr bwMode="auto">
          <a:xfrm flipV="1">
            <a:off x="2823566" y="3223743"/>
            <a:ext cx="371335" cy="329079"/>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lIns="91436" tIns="45718" rIns="91436" bIns="45718"/>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10" name="Rectangle 24">
            <a:extLst>
              <a:ext uri="{FF2B5EF4-FFF2-40B4-BE49-F238E27FC236}">
                <a16:creationId xmlns:a16="http://schemas.microsoft.com/office/drawing/2014/main" id="{6E9B131D-1272-C56C-953D-E2A7EDA56148}"/>
              </a:ext>
            </a:extLst>
          </p:cNvPr>
          <p:cNvSpPr>
            <a:spLocks noChangeArrowheads="1"/>
          </p:cNvSpPr>
          <p:nvPr/>
        </p:nvSpPr>
        <p:spPr bwMode="auto">
          <a:xfrm>
            <a:off x="3339396" y="2863961"/>
            <a:ext cx="1364149" cy="875988"/>
          </a:xfrm>
          <a:prstGeom prst="rect">
            <a:avLst/>
          </a:prstGeom>
          <a:solidFill>
            <a:schemeClr val="accent1"/>
          </a:solidFill>
          <a:ln w="9525">
            <a:noFill/>
            <a:miter lim="800000"/>
            <a:headEnd/>
            <a:tailEnd/>
          </a:ln>
        </p:spPr>
        <p:txBody>
          <a:bodyPr wrap="none" lIns="91436" tIns="45718" rIns="91436" bIns="45718" anchor="ctr" anchorCtr="1"/>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LEN</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600 mg PO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on D1, D2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(N = 2179)</a:t>
            </a:r>
          </a:p>
        </p:txBody>
      </p:sp>
      <p:cxnSp>
        <p:nvCxnSpPr>
          <p:cNvPr id="12" name="Straight Arrow Connector 11">
            <a:extLst>
              <a:ext uri="{FF2B5EF4-FFF2-40B4-BE49-F238E27FC236}">
                <a16:creationId xmlns:a16="http://schemas.microsoft.com/office/drawing/2014/main" id="{ED8643BD-11E7-BD9E-E568-E4CC7417CF6E}"/>
              </a:ext>
            </a:extLst>
          </p:cNvPr>
          <p:cNvCxnSpPr/>
          <p:nvPr/>
        </p:nvCxnSpPr>
        <p:spPr bwMode="auto">
          <a:xfrm>
            <a:off x="4770077" y="3285230"/>
            <a:ext cx="267859" cy="0"/>
          </a:xfrm>
          <a:prstGeom prst="straightConnector1">
            <a:avLst/>
          </a:prstGeom>
          <a:noFill/>
          <a:ln w="28575" cap="flat" cmpd="sng" algn="ctr">
            <a:solidFill>
              <a:srgbClr val="0070C0"/>
            </a:solidFill>
            <a:prstDash val="solid"/>
            <a:round/>
            <a:headEnd type="none" w="med" len="med"/>
            <a:tailEnd type="triangle"/>
          </a:ln>
          <a:effectLst/>
        </p:spPr>
      </p:cxnSp>
      <p:sp>
        <p:nvSpPr>
          <p:cNvPr id="19" name="TextBox 18">
            <a:extLst>
              <a:ext uri="{FF2B5EF4-FFF2-40B4-BE49-F238E27FC236}">
                <a16:creationId xmlns:a16="http://schemas.microsoft.com/office/drawing/2014/main" id="{0E282FC2-812C-CB13-4DE7-F8965046BD63}"/>
              </a:ext>
            </a:extLst>
          </p:cNvPr>
          <p:cNvSpPr txBox="1"/>
          <p:nvPr/>
        </p:nvSpPr>
        <p:spPr bwMode="auto">
          <a:xfrm>
            <a:off x="3339398" y="2526470"/>
            <a:ext cx="355749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6" tIns="45718" rIns="91436" bIns="45718" rtlCol="0">
            <a:spAutoFit/>
          </a:bodyPr>
          <a:lstStyle/>
          <a:p>
            <a:pPr marL="0" marR="0" lvl="0" indent="0" algn="ctr" defTabSz="914354"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Double-Blind Phase*</a:t>
            </a:r>
          </a:p>
        </p:txBody>
      </p:sp>
      <p:cxnSp>
        <p:nvCxnSpPr>
          <p:cNvPr id="23" name="Straight Arrow Connector 22">
            <a:extLst>
              <a:ext uri="{FF2B5EF4-FFF2-40B4-BE49-F238E27FC236}">
                <a16:creationId xmlns:a16="http://schemas.microsoft.com/office/drawing/2014/main" id="{CD102150-0C48-CB9F-9A33-4744848D576D}"/>
              </a:ext>
            </a:extLst>
          </p:cNvPr>
          <p:cNvCxnSpPr/>
          <p:nvPr/>
        </p:nvCxnSpPr>
        <p:spPr bwMode="auto">
          <a:xfrm>
            <a:off x="7031009" y="3333357"/>
            <a:ext cx="267859" cy="0"/>
          </a:xfrm>
          <a:prstGeom prst="straightConnector1">
            <a:avLst/>
          </a:prstGeom>
          <a:noFill/>
          <a:ln w="28575" cap="flat" cmpd="sng" algn="ctr">
            <a:solidFill>
              <a:srgbClr val="0070C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33093740-1B6E-3951-91DB-A608C4E6950B}"/>
              </a:ext>
            </a:extLst>
          </p:cNvPr>
          <p:cNvCxnSpPr/>
          <p:nvPr/>
        </p:nvCxnSpPr>
        <p:spPr bwMode="auto">
          <a:xfrm>
            <a:off x="7018977" y="4280993"/>
            <a:ext cx="267859" cy="0"/>
          </a:xfrm>
          <a:prstGeom prst="straightConnector1">
            <a:avLst/>
          </a:prstGeom>
          <a:noFill/>
          <a:ln w="28575" cap="flat" cmpd="sng" algn="ctr">
            <a:solidFill>
              <a:srgbClr val="0070C0"/>
            </a:solidFill>
            <a:prstDash val="solid"/>
            <a:round/>
            <a:headEnd type="none" w="med" len="med"/>
            <a:tailEnd type="triangle"/>
          </a:ln>
          <a:effectLst/>
        </p:spPr>
      </p:cxnSp>
      <p:sp>
        <p:nvSpPr>
          <p:cNvPr id="25" name="Rectangle 24">
            <a:extLst>
              <a:ext uri="{FF2B5EF4-FFF2-40B4-BE49-F238E27FC236}">
                <a16:creationId xmlns:a16="http://schemas.microsoft.com/office/drawing/2014/main" id="{4EC59824-9408-91D0-F3F1-9D2DC15E09B4}"/>
              </a:ext>
            </a:extLst>
          </p:cNvPr>
          <p:cNvSpPr>
            <a:spLocks noChangeArrowheads="1"/>
          </p:cNvSpPr>
          <p:nvPr/>
        </p:nvSpPr>
        <p:spPr bwMode="auto">
          <a:xfrm>
            <a:off x="7349652" y="2863961"/>
            <a:ext cx="2018784" cy="875988"/>
          </a:xfrm>
          <a:prstGeom prst="rect">
            <a:avLst/>
          </a:prstGeom>
          <a:solidFill>
            <a:schemeClr val="accent1"/>
          </a:solidFill>
          <a:ln w="9525">
            <a:noFill/>
            <a:miter lim="800000"/>
            <a:headEnd/>
            <a:tailEnd/>
          </a:ln>
        </p:spPr>
        <p:txBody>
          <a:bodyPr wrap="none" lIns="91436" tIns="45718" rIns="91436" bIns="45718" anchor="ctr" anchorCtr="1"/>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LEN</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927 mg SC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Q26W x2</a:t>
            </a: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 </a:t>
            </a:r>
          </a:p>
        </p:txBody>
      </p:sp>
      <p:sp>
        <p:nvSpPr>
          <p:cNvPr id="27" name="Rectangle 26">
            <a:extLst>
              <a:ext uri="{FF2B5EF4-FFF2-40B4-BE49-F238E27FC236}">
                <a16:creationId xmlns:a16="http://schemas.microsoft.com/office/drawing/2014/main" id="{ACBC7B0F-428F-1612-A837-686D3903A0C8}"/>
              </a:ext>
            </a:extLst>
          </p:cNvPr>
          <p:cNvSpPr>
            <a:spLocks noChangeArrowheads="1"/>
          </p:cNvSpPr>
          <p:nvPr/>
        </p:nvSpPr>
        <p:spPr bwMode="auto">
          <a:xfrm>
            <a:off x="7343540" y="3819077"/>
            <a:ext cx="2024896" cy="875988"/>
          </a:xfrm>
          <a:prstGeom prst="rect">
            <a:avLst/>
          </a:prstGeom>
          <a:solidFill>
            <a:schemeClr val="accent1"/>
          </a:solidFill>
          <a:ln w="9525">
            <a:noFill/>
            <a:miter lim="800000"/>
            <a:headEnd/>
            <a:tailEnd/>
          </a:ln>
        </p:spPr>
        <p:txBody>
          <a:bodyPr wrap="none" lIns="91436" tIns="45718" rIns="91436" bIns="45718" anchor="ctr" anchorCtr="1"/>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LEN</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927 mg SC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on D1 and WK26;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LEN</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600 mg PO on D1, D2</a:t>
            </a:r>
            <a:endParaRPr kumimoji="0" lang="en-US" sz="15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28" name="TextBox 27">
            <a:extLst>
              <a:ext uri="{FF2B5EF4-FFF2-40B4-BE49-F238E27FC236}">
                <a16:creationId xmlns:a16="http://schemas.microsoft.com/office/drawing/2014/main" id="{608292AE-C1F0-07B8-6301-CC1AC02B1DDE}"/>
              </a:ext>
            </a:extLst>
          </p:cNvPr>
          <p:cNvSpPr txBox="1"/>
          <p:nvPr/>
        </p:nvSpPr>
        <p:spPr bwMode="auto">
          <a:xfrm>
            <a:off x="7343540" y="2270013"/>
            <a:ext cx="20187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6" tIns="45718" rIns="91436" bIns="45718" rtlCol="0">
            <a:spAutoFit/>
          </a:bodyPr>
          <a:lstStyle/>
          <a:p>
            <a:pPr marL="0" marR="0" lvl="0" indent="0" algn="ctr" defTabSz="914354"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Open-Label </a:t>
            </a:r>
            <a:b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Extension Phase</a:t>
            </a:r>
          </a:p>
        </p:txBody>
      </p:sp>
      <p:cxnSp>
        <p:nvCxnSpPr>
          <p:cNvPr id="30" name="Straight Arrow Connector 29">
            <a:extLst>
              <a:ext uri="{FF2B5EF4-FFF2-40B4-BE49-F238E27FC236}">
                <a16:creationId xmlns:a16="http://schemas.microsoft.com/office/drawing/2014/main" id="{F2A54FEF-B8C1-0B5F-91E0-BFF904463032}"/>
              </a:ext>
            </a:extLst>
          </p:cNvPr>
          <p:cNvCxnSpPr/>
          <p:nvPr/>
        </p:nvCxnSpPr>
        <p:spPr bwMode="auto">
          <a:xfrm>
            <a:off x="9438329" y="3764699"/>
            <a:ext cx="267859" cy="0"/>
          </a:xfrm>
          <a:prstGeom prst="straightConnector1">
            <a:avLst/>
          </a:prstGeom>
          <a:noFill/>
          <a:ln w="28575" cap="flat" cmpd="sng" algn="ctr">
            <a:solidFill>
              <a:srgbClr val="0070C0"/>
            </a:solidFill>
            <a:prstDash val="solid"/>
            <a:round/>
            <a:headEnd type="none" w="med" len="med"/>
            <a:tailEnd type="triangle"/>
          </a:ln>
          <a:effectLst/>
        </p:spPr>
      </p:cxnSp>
      <p:sp>
        <p:nvSpPr>
          <p:cNvPr id="31" name="Rectangle 25">
            <a:extLst>
              <a:ext uri="{FF2B5EF4-FFF2-40B4-BE49-F238E27FC236}">
                <a16:creationId xmlns:a16="http://schemas.microsoft.com/office/drawing/2014/main" id="{D5F3E03E-030B-F3BF-FE4C-5C98A2CDF529}"/>
              </a:ext>
            </a:extLst>
          </p:cNvPr>
          <p:cNvSpPr>
            <a:spLocks noChangeArrowheads="1"/>
          </p:cNvSpPr>
          <p:nvPr/>
        </p:nvSpPr>
        <p:spPr bwMode="auto">
          <a:xfrm>
            <a:off x="9828716" y="2863958"/>
            <a:ext cx="1758611" cy="1831101"/>
          </a:xfrm>
          <a:prstGeom prst="rect">
            <a:avLst/>
          </a:prstGeom>
          <a:solidFill>
            <a:schemeClr val="accent3"/>
          </a:solidFill>
          <a:ln w="9525">
            <a:noFill/>
            <a:miter lim="800000"/>
            <a:headEnd/>
            <a:tailEnd/>
          </a:ln>
        </p:spPr>
        <p:txBody>
          <a:bodyPr wrap="none" lIns="91436" tIns="45718" rIns="91436" bIns="45718" anchor="ctr" anchorCtr="1"/>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FTC </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200 mg +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1" i="0" u="none" strike="noStrike" kern="1200" cap="none" spc="0" normalizeH="0" baseline="0" noProof="0" dirty="0">
                <a:ln>
                  <a:noFill/>
                </a:ln>
                <a:solidFill>
                  <a:srgbClr val="FFFFFF"/>
                </a:solidFill>
                <a:effectLst/>
                <a:uLnTx/>
                <a:uFillTx/>
                <a:latin typeface="Calibri"/>
                <a:ea typeface="+mn-ea"/>
                <a:cs typeface="Arial" charset="0"/>
              </a:rPr>
              <a:t>TDF</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300 mg PO QD</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26 </a:t>
            </a:r>
            <a:r>
              <a:rPr kumimoji="0" lang="en-US" sz="1500" b="0" i="0" u="none" strike="noStrike" kern="1200" cap="none" spc="0" normalizeH="0" baseline="0" noProof="0" dirty="0" err="1">
                <a:ln>
                  <a:noFill/>
                </a:ln>
                <a:solidFill>
                  <a:srgbClr val="FFFFFF"/>
                </a:solidFill>
                <a:effectLst/>
                <a:uLnTx/>
                <a:uFillTx/>
                <a:latin typeface="Calibri"/>
                <a:ea typeface="+mn-ea"/>
                <a:cs typeface="Arial" charset="0"/>
              </a:rPr>
              <a:t>wk</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after final </a:t>
            </a:r>
            <a:br>
              <a:rPr kumimoji="0" lang="en-US" sz="1500" b="0" i="0" u="none" strike="noStrike" kern="1200" cap="none" spc="0" normalizeH="0" baseline="0" noProof="0" dirty="0">
                <a:ln>
                  <a:noFill/>
                </a:ln>
                <a:solidFill>
                  <a:srgbClr val="FFFFFF"/>
                </a:solidFill>
                <a:effectLst/>
                <a:uLnTx/>
                <a:uFillTx/>
                <a:latin typeface="Calibri"/>
                <a:ea typeface="+mn-ea"/>
                <a:cs typeface="Arial" charset="0"/>
              </a:rPr>
            </a:b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LEN dose for 78 </a:t>
            </a:r>
            <a:r>
              <a:rPr kumimoji="0" lang="en-US" sz="1500" b="0" i="0" u="none" strike="noStrike" kern="1200" cap="none" spc="0" normalizeH="0" baseline="0" noProof="0" dirty="0" err="1">
                <a:ln>
                  <a:noFill/>
                </a:ln>
                <a:solidFill>
                  <a:srgbClr val="FFFFFF"/>
                </a:solidFill>
                <a:effectLst/>
                <a:uLnTx/>
                <a:uFillTx/>
                <a:latin typeface="Calibri"/>
                <a:ea typeface="+mn-ea"/>
                <a:cs typeface="Arial" charset="0"/>
              </a:rPr>
              <a:t>wk</a:t>
            </a:r>
            <a:r>
              <a:rPr kumimoji="0" lang="en-US" sz="1500" b="0" i="0" u="none" strike="noStrike" kern="1200" cap="none" spc="0" normalizeH="0" baseline="0" noProof="0" dirty="0">
                <a:ln>
                  <a:noFill/>
                </a:ln>
                <a:solidFill>
                  <a:srgbClr val="FFFFFF"/>
                </a:solidFill>
                <a:effectLst/>
                <a:uLnTx/>
                <a:uFillTx/>
                <a:latin typeface="Calibri"/>
                <a:ea typeface="+mn-ea"/>
                <a:cs typeface="Arial" charset="0"/>
              </a:rPr>
              <a:t> </a:t>
            </a:r>
          </a:p>
        </p:txBody>
      </p:sp>
      <p:sp>
        <p:nvSpPr>
          <p:cNvPr id="32" name="TextBox 31">
            <a:extLst>
              <a:ext uri="{FF2B5EF4-FFF2-40B4-BE49-F238E27FC236}">
                <a16:creationId xmlns:a16="http://schemas.microsoft.com/office/drawing/2014/main" id="{93A6E56F-3114-6806-32DE-06477311CE5F}"/>
              </a:ext>
            </a:extLst>
          </p:cNvPr>
          <p:cNvSpPr txBox="1"/>
          <p:nvPr/>
        </p:nvSpPr>
        <p:spPr bwMode="auto">
          <a:xfrm>
            <a:off x="9828713" y="2529266"/>
            <a:ext cx="175861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6" tIns="45718" rIns="91436" bIns="45718" rtlCol="0">
            <a:spAutoFit/>
          </a:bodyPr>
          <a:lstStyle/>
          <a:p>
            <a:pPr marL="0" marR="0" lvl="0" indent="0" algn="ctr" defTabSz="914354"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PK Tail Phase</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A833-134B-FB6F-9F2A-89BD1EE943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5472DE-8863-12CE-26FB-520F1260E6CB}"/>
              </a:ext>
            </a:extLst>
          </p:cNvPr>
          <p:cNvSpPr>
            <a:spLocks noGrp="1"/>
          </p:cNvSpPr>
          <p:nvPr>
            <p:ph type="title"/>
          </p:nvPr>
        </p:nvSpPr>
        <p:spPr>
          <a:xfrm>
            <a:off x="609600" y="0"/>
            <a:ext cx="8466034" cy="1491539"/>
          </a:xfrm>
        </p:spPr>
        <p:txBody>
          <a:bodyPr>
            <a:normAutofit/>
          </a:bodyPr>
          <a:lstStyle/>
          <a:p>
            <a:r>
              <a:rPr lang="en-US" dirty="0"/>
              <a:t>PURPOSE 1 and PURPOSE 2 Results in Adolescents and Young Adults: HIV Infections</a:t>
            </a:r>
            <a:endParaRPr lang="fr-FR" dirty="0"/>
          </a:p>
        </p:txBody>
      </p:sp>
      <p:sp>
        <p:nvSpPr>
          <p:cNvPr id="35" name="Espace réservé du contenu 34">
            <a:extLst>
              <a:ext uri="{FF2B5EF4-FFF2-40B4-BE49-F238E27FC236}">
                <a16:creationId xmlns:a16="http://schemas.microsoft.com/office/drawing/2014/main" id="{99AF74B7-A4B1-6DB4-45AD-91C8E5B3BC0B}"/>
              </a:ext>
            </a:extLst>
          </p:cNvPr>
          <p:cNvSpPr>
            <a:spLocks noGrp="1"/>
          </p:cNvSpPr>
          <p:nvPr>
            <p:ph idx="1"/>
          </p:nvPr>
        </p:nvSpPr>
        <p:spPr>
          <a:xfrm>
            <a:off x="609600" y="5723028"/>
            <a:ext cx="10972800" cy="825190"/>
          </a:xfrm>
        </p:spPr>
        <p:txBody>
          <a:bodyPr>
            <a:normAutofit fontScale="92500" lnSpcReduction="10000"/>
          </a:bodyPr>
          <a:lstStyle/>
          <a:p>
            <a:pPr lvl="0"/>
            <a:r>
              <a:rPr lang="en-US" sz="1800" dirty="0"/>
              <a:t>Injection-site reactions in youth were predominantly mild and aligned with those reported in the broader PURPOSE 1 and 2 study populations. </a:t>
            </a:r>
            <a:r>
              <a:rPr lang="en-US" sz="1800" b="1" dirty="0"/>
              <a:t>In the PURPOSE 1 and PURPOSE 2 studies, LEN efficacy and safety in adolescents and young adults were similar to those seen in adults</a:t>
            </a:r>
          </a:p>
          <a:p>
            <a:pPr lvl="0"/>
            <a:endParaRPr lang="en-US" sz="1800" dirty="0"/>
          </a:p>
          <a:p>
            <a:endParaRPr lang="fr-FR" sz="1800" dirty="0"/>
          </a:p>
        </p:txBody>
      </p:sp>
      <p:sp>
        <p:nvSpPr>
          <p:cNvPr id="4" name="Text Box 11">
            <a:extLst>
              <a:ext uri="{FF2B5EF4-FFF2-40B4-BE49-F238E27FC236}">
                <a16:creationId xmlns:a16="http://schemas.microsoft.com/office/drawing/2014/main" id="{A1DFE299-F50E-FBA4-33B3-615208A7D477}"/>
              </a:ext>
            </a:extLst>
          </p:cNvPr>
          <p:cNvSpPr txBox="1">
            <a:spLocks noChangeArrowheads="1"/>
          </p:cNvSpPr>
          <p:nvPr/>
        </p:nvSpPr>
        <p:spPr bwMode="auto">
          <a:xfrm>
            <a:off x="10196061" y="6489320"/>
            <a:ext cx="19835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050" b="0" i="1" u="none" strike="noStrike" kern="1200" cap="none" spc="-1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Gill. IAS 2025. </a:t>
            </a:r>
            <a:r>
              <a:rPr kumimoji="0" lang="en-US" sz="1050" b="0" i="1" u="none" strike="noStrike" kern="1200" cap="none" spc="-1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Abstr</a:t>
            </a:r>
            <a:r>
              <a:rPr kumimoji="0" lang="en-US" sz="1050" b="0" i="1" u="none" strike="noStrike" kern="1200" cap="none" spc="-1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OAC0503</a:t>
            </a:r>
            <a:endParaRPr kumimoji="0" lang="en-US" sz="1050" b="0" i="1"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49F10611-AE46-8436-5C85-FB76733DC4CF}"/>
              </a:ext>
            </a:extLst>
          </p:cNvPr>
          <p:cNvSpPr txBox="1"/>
          <p:nvPr/>
        </p:nvSpPr>
        <p:spPr bwMode="auto">
          <a:xfrm>
            <a:off x="2371168" y="1908184"/>
            <a:ext cx="23442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strike="noStrike" kern="1200" cap="none" spc="0" normalizeH="0" baseline="0" noProof="0" dirty="0">
                <a:ln>
                  <a:noFill/>
                </a:ln>
                <a:solidFill>
                  <a:srgbClr val="00B0F0"/>
                </a:solidFill>
                <a:effectLst/>
                <a:uLnTx/>
                <a:uFillTx/>
                <a:latin typeface="Calibri" panose="020F0502020204030204" pitchFamily="34" charset="0"/>
                <a:ea typeface="+mn-ea"/>
                <a:cs typeface="Arial" panose="020B0604020202020204" pitchFamily="34" charset="0"/>
              </a:rPr>
              <a:t>PURPOSE-1 (16-25 Yrs)</a:t>
            </a:r>
          </a:p>
        </p:txBody>
      </p:sp>
      <p:sp>
        <p:nvSpPr>
          <p:cNvPr id="18" name="TextBox 17">
            <a:extLst>
              <a:ext uri="{FF2B5EF4-FFF2-40B4-BE49-F238E27FC236}">
                <a16:creationId xmlns:a16="http://schemas.microsoft.com/office/drawing/2014/main" id="{46A57D9C-603C-6186-8315-F3800B2EE708}"/>
              </a:ext>
            </a:extLst>
          </p:cNvPr>
          <p:cNvSpPr txBox="1"/>
          <p:nvPr/>
        </p:nvSpPr>
        <p:spPr bwMode="auto">
          <a:xfrm>
            <a:off x="8118229" y="1904917"/>
            <a:ext cx="21550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strike="noStrike" kern="1200" cap="none" spc="0" normalizeH="0" baseline="0" noProof="0" dirty="0">
                <a:ln>
                  <a:noFill/>
                </a:ln>
                <a:solidFill>
                  <a:srgbClr val="00B0F0"/>
                </a:solidFill>
                <a:effectLst/>
                <a:uLnTx/>
                <a:uFillTx/>
                <a:latin typeface="Calibri" panose="020F0502020204030204" pitchFamily="34" charset="0"/>
                <a:ea typeface="+mn-ea"/>
                <a:cs typeface="Arial" panose="020B0604020202020204" pitchFamily="34" charset="0"/>
              </a:rPr>
              <a:t>PURPOSE-2 (≥16 Yrs)</a:t>
            </a:r>
          </a:p>
        </p:txBody>
      </p:sp>
      <p:grpSp>
        <p:nvGrpSpPr>
          <p:cNvPr id="19" name="Groupe 18">
            <a:extLst>
              <a:ext uri="{FF2B5EF4-FFF2-40B4-BE49-F238E27FC236}">
                <a16:creationId xmlns:a16="http://schemas.microsoft.com/office/drawing/2014/main" id="{5C755A92-949E-5048-BE72-EEFCEF91C922}"/>
              </a:ext>
            </a:extLst>
          </p:cNvPr>
          <p:cNvGrpSpPr/>
          <p:nvPr/>
        </p:nvGrpSpPr>
        <p:grpSpPr>
          <a:xfrm>
            <a:off x="673521" y="1808577"/>
            <a:ext cx="5189121" cy="3710697"/>
            <a:chOff x="673521" y="1808577"/>
            <a:chExt cx="5189121" cy="3710697"/>
          </a:xfrm>
        </p:grpSpPr>
        <p:grpSp>
          <p:nvGrpSpPr>
            <p:cNvPr id="11" name="Group 10">
              <a:extLst>
                <a:ext uri="{FF2B5EF4-FFF2-40B4-BE49-F238E27FC236}">
                  <a16:creationId xmlns:a16="http://schemas.microsoft.com/office/drawing/2014/main" id="{5B43864C-A15F-6BB6-66CA-91CD423F1291}"/>
                </a:ext>
              </a:extLst>
            </p:cNvPr>
            <p:cNvGrpSpPr/>
            <p:nvPr/>
          </p:nvGrpSpPr>
          <p:grpSpPr>
            <a:xfrm>
              <a:off x="1238400" y="1996976"/>
              <a:ext cx="83400" cy="2683200"/>
              <a:chOff x="1192200" y="2174400"/>
              <a:chExt cx="129600" cy="2683200"/>
            </a:xfrm>
          </p:grpSpPr>
          <p:cxnSp>
            <p:nvCxnSpPr>
              <p:cNvPr id="6" name="Straight Connector 5">
                <a:extLst>
                  <a:ext uri="{FF2B5EF4-FFF2-40B4-BE49-F238E27FC236}">
                    <a16:creationId xmlns:a16="http://schemas.microsoft.com/office/drawing/2014/main" id="{1E2E1EFB-9FFC-AAF4-69F4-C0EFFA4C1C42}"/>
                  </a:ext>
                </a:extLst>
              </p:cNvPr>
              <p:cNvCxnSpPr>
                <a:cxnSpLocks/>
              </p:cNvCxnSpPr>
              <p:nvPr/>
            </p:nvCxnSpPr>
            <p:spPr bwMode="auto">
              <a:xfrm>
                <a:off x="1192200" y="21744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1C768BA5-449D-50DD-6A7B-739D28759609}"/>
                  </a:ext>
                </a:extLst>
              </p:cNvPr>
              <p:cNvCxnSpPr>
                <a:cxnSpLocks/>
              </p:cNvCxnSpPr>
              <p:nvPr/>
            </p:nvCxnSpPr>
            <p:spPr bwMode="auto">
              <a:xfrm>
                <a:off x="1192200" y="28452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55046F70-A208-7178-FB62-D5810E31B6D3}"/>
                  </a:ext>
                </a:extLst>
              </p:cNvPr>
              <p:cNvCxnSpPr>
                <a:cxnSpLocks/>
              </p:cNvCxnSpPr>
              <p:nvPr/>
            </p:nvCxnSpPr>
            <p:spPr bwMode="auto">
              <a:xfrm>
                <a:off x="1192200" y="35160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BD1F6162-FADB-3961-9A8A-CFA3F52DBEA1}"/>
                  </a:ext>
                </a:extLst>
              </p:cNvPr>
              <p:cNvCxnSpPr>
                <a:cxnSpLocks/>
              </p:cNvCxnSpPr>
              <p:nvPr/>
            </p:nvCxnSpPr>
            <p:spPr bwMode="auto">
              <a:xfrm>
                <a:off x="1192200" y="41868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67721B48-7F6C-7E37-44E0-E126985857FD}"/>
                  </a:ext>
                </a:extLst>
              </p:cNvPr>
              <p:cNvCxnSpPr>
                <a:cxnSpLocks/>
              </p:cNvCxnSpPr>
              <p:nvPr/>
            </p:nvCxnSpPr>
            <p:spPr bwMode="auto">
              <a:xfrm>
                <a:off x="1192200" y="4857600"/>
                <a:ext cx="1296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12" name="Group 11">
              <a:extLst>
                <a:ext uri="{FF2B5EF4-FFF2-40B4-BE49-F238E27FC236}">
                  <a16:creationId xmlns:a16="http://schemas.microsoft.com/office/drawing/2014/main" id="{61C11D1E-FC49-4CEE-2DC4-ED025EC153F8}"/>
                </a:ext>
              </a:extLst>
            </p:cNvPr>
            <p:cNvGrpSpPr/>
            <p:nvPr/>
          </p:nvGrpSpPr>
          <p:grpSpPr>
            <a:xfrm rot="5400000">
              <a:off x="3480600" y="2521377"/>
              <a:ext cx="88798" cy="4406399"/>
              <a:chOff x="1192200" y="2174400"/>
              <a:chExt cx="129600" cy="2683200"/>
            </a:xfrm>
          </p:grpSpPr>
          <p:cxnSp>
            <p:nvCxnSpPr>
              <p:cNvPr id="13" name="Straight Connector 12">
                <a:extLst>
                  <a:ext uri="{FF2B5EF4-FFF2-40B4-BE49-F238E27FC236}">
                    <a16:creationId xmlns:a16="http://schemas.microsoft.com/office/drawing/2014/main" id="{B0E0B93A-A074-F45A-6A27-2C8D540CB5C2}"/>
                  </a:ext>
                </a:extLst>
              </p:cNvPr>
              <p:cNvCxnSpPr>
                <a:cxnSpLocks/>
              </p:cNvCxnSpPr>
              <p:nvPr/>
            </p:nvCxnSpPr>
            <p:spPr bwMode="auto">
              <a:xfrm>
                <a:off x="1192200" y="21744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D5AB8A8A-3F81-236D-031E-9BEC8A17E137}"/>
                  </a:ext>
                </a:extLst>
              </p:cNvPr>
              <p:cNvCxnSpPr>
                <a:cxnSpLocks/>
              </p:cNvCxnSpPr>
              <p:nvPr/>
            </p:nvCxnSpPr>
            <p:spPr bwMode="auto">
              <a:xfrm>
                <a:off x="1192200" y="28452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7AD362D7-4231-5588-6752-5D55034D2951}"/>
                  </a:ext>
                </a:extLst>
              </p:cNvPr>
              <p:cNvCxnSpPr>
                <a:cxnSpLocks/>
              </p:cNvCxnSpPr>
              <p:nvPr/>
            </p:nvCxnSpPr>
            <p:spPr bwMode="auto">
              <a:xfrm>
                <a:off x="1192200" y="35160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DE3C9E86-B62C-62F4-B969-A3A798774935}"/>
                  </a:ext>
                </a:extLst>
              </p:cNvPr>
              <p:cNvCxnSpPr>
                <a:cxnSpLocks/>
              </p:cNvCxnSpPr>
              <p:nvPr/>
            </p:nvCxnSpPr>
            <p:spPr bwMode="auto">
              <a:xfrm>
                <a:off x="1192200" y="41868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1901B22C-F496-E52C-7274-C188AC5A9E73}"/>
                  </a:ext>
                </a:extLst>
              </p:cNvPr>
              <p:cNvCxnSpPr>
                <a:cxnSpLocks/>
              </p:cNvCxnSpPr>
              <p:nvPr/>
            </p:nvCxnSpPr>
            <p:spPr bwMode="auto">
              <a:xfrm>
                <a:off x="1192200" y="4857600"/>
                <a:ext cx="129600" cy="0"/>
              </a:xfrm>
              <a:prstGeom prst="line">
                <a:avLst/>
              </a:prstGeom>
              <a:noFill/>
              <a:ln w="28575" cap="flat" cmpd="sng" algn="ctr">
                <a:solidFill>
                  <a:schemeClr val="bg1"/>
                </a:solidFill>
                <a:prstDash val="solid"/>
                <a:round/>
                <a:headEnd type="none" w="med" len="med"/>
                <a:tailEnd type="none" w="med" len="med"/>
              </a:ln>
              <a:effectLst/>
            </p:spPr>
          </p:cxnSp>
        </p:grpSp>
        <p:sp>
          <p:nvSpPr>
            <p:cNvPr id="22" name="TextBox 21">
              <a:extLst>
                <a:ext uri="{FF2B5EF4-FFF2-40B4-BE49-F238E27FC236}">
                  <a16:creationId xmlns:a16="http://schemas.microsoft.com/office/drawing/2014/main" id="{720F830E-34C6-D4AF-D297-3DB19A8DF82A}"/>
                </a:ext>
              </a:extLst>
            </p:cNvPr>
            <p:cNvSpPr txBox="1"/>
            <p:nvPr/>
          </p:nvSpPr>
          <p:spPr bwMode="auto">
            <a:xfrm>
              <a:off x="1004063" y="1808577"/>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4</a:t>
              </a:r>
            </a:p>
          </p:txBody>
        </p:sp>
        <p:sp>
          <p:nvSpPr>
            <p:cNvPr id="23" name="TextBox 22">
              <a:extLst>
                <a:ext uri="{FF2B5EF4-FFF2-40B4-BE49-F238E27FC236}">
                  <a16:creationId xmlns:a16="http://schemas.microsoft.com/office/drawing/2014/main" id="{287A8A49-090E-D987-5A8B-BC09339F6D11}"/>
                </a:ext>
              </a:extLst>
            </p:cNvPr>
            <p:cNvSpPr txBox="1"/>
            <p:nvPr/>
          </p:nvSpPr>
          <p:spPr bwMode="auto">
            <a:xfrm>
              <a:off x="1004063" y="2477270"/>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3</a:t>
              </a:r>
            </a:p>
          </p:txBody>
        </p:sp>
        <p:sp>
          <p:nvSpPr>
            <p:cNvPr id="24" name="TextBox 23">
              <a:extLst>
                <a:ext uri="{FF2B5EF4-FFF2-40B4-BE49-F238E27FC236}">
                  <a16:creationId xmlns:a16="http://schemas.microsoft.com/office/drawing/2014/main" id="{13D8E1AB-483A-9A01-794B-100EF7DC4971}"/>
                </a:ext>
              </a:extLst>
            </p:cNvPr>
            <p:cNvSpPr txBox="1"/>
            <p:nvPr/>
          </p:nvSpPr>
          <p:spPr bwMode="auto">
            <a:xfrm>
              <a:off x="1004063" y="3164107"/>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2</a:t>
              </a:r>
            </a:p>
          </p:txBody>
        </p:sp>
        <p:sp>
          <p:nvSpPr>
            <p:cNvPr id="25" name="TextBox 24">
              <a:extLst>
                <a:ext uri="{FF2B5EF4-FFF2-40B4-BE49-F238E27FC236}">
                  <a16:creationId xmlns:a16="http://schemas.microsoft.com/office/drawing/2014/main" id="{C0110E10-09FC-2D13-A120-71EDE0A69682}"/>
                </a:ext>
              </a:extLst>
            </p:cNvPr>
            <p:cNvSpPr txBox="1"/>
            <p:nvPr/>
          </p:nvSpPr>
          <p:spPr bwMode="auto">
            <a:xfrm>
              <a:off x="1004063" y="3832800"/>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1</a:t>
              </a:r>
            </a:p>
          </p:txBody>
        </p:sp>
        <p:sp>
          <p:nvSpPr>
            <p:cNvPr id="26" name="TextBox 25">
              <a:extLst>
                <a:ext uri="{FF2B5EF4-FFF2-40B4-BE49-F238E27FC236}">
                  <a16:creationId xmlns:a16="http://schemas.microsoft.com/office/drawing/2014/main" id="{C5BB4DB9-4B5A-84CD-46DF-F833608AC1EF}"/>
                </a:ext>
              </a:extLst>
            </p:cNvPr>
            <p:cNvSpPr txBox="1"/>
            <p:nvPr/>
          </p:nvSpPr>
          <p:spPr bwMode="auto">
            <a:xfrm>
              <a:off x="1004063" y="4493403"/>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0</a:t>
              </a:r>
            </a:p>
          </p:txBody>
        </p:sp>
        <p:sp>
          <p:nvSpPr>
            <p:cNvPr id="27" name="TextBox 26">
              <a:extLst>
                <a:ext uri="{FF2B5EF4-FFF2-40B4-BE49-F238E27FC236}">
                  <a16:creationId xmlns:a16="http://schemas.microsoft.com/office/drawing/2014/main" id="{BAB38A21-3C10-47DA-4EA4-05CF42421D71}"/>
                </a:ext>
              </a:extLst>
            </p:cNvPr>
            <p:cNvSpPr txBox="1"/>
            <p:nvPr/>
          </p:nvSpPr>
          <p:spPr bwMode="auto">
            <a:xfrm rot="16200000">
              <a:off x="-514047" y="3227628"/>
              <a:ext cx="2682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HIV Incidence Per 100 PY (95% CI)</a:t>
              </a:r>
            </a:p>
          </p:txBody>
        </p:sp>
        <p:sp>
          <p:nvSpPr>
            <p:cNvPr id="28" name="TextBox 27">
              <a:extLst>
                <a:ext uri="{FF2B5EF4-FFF2-40B4-BE49-F238E27FC236}">
                  <a16:creationId xmlns:a16="http://schemas.microsoft.com/office/drawing/2014/main" id="{AC962B0C-E7E1-6ACA-C4FD-8EAFC7AD3CEA}"/>
                </a:ext>
              </a:extLst>
            </p:cNvPr>
            <p:cNvSpPr txBox="1"/>
            <p:nvPr/>
          </p:nvSpPr>
          <p:spPr bwMode="auto">
            <a:xfrm>
              <a:off x="1245293" y="4709679"/>
              <a:ext cx="1246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Background HIV Incidence</a:t>
              </a:r>
            </a:p>
          </p:txBody>
        </p:sp>
        <p:sp>
          <p:nvSpPr>
            <p:cNvPr id="29" name="TextBox 28">
              <a:extLst>
                <a:ext uri="{FF2B5EF4-FFF2-40B4-BE49-F238E27FC236}">
                  <a16:creationId xmlns:a16="http://schemas.microsoft.com/office/drawing/2014/main" id="{EF857078-E463-8EF5-A992-D69C1096E95C}"/>
                </a:ext>
              </a:extLst>
            </p:cNvPr>
            <p:cNvSpPr txBox="1"/>
            <p:nvPr/>
          </p:nvSpPr>
          <p:spPr bwMode="auto">
            <a:xfrm>
              <a:off x="2351785" y="4662680"/>
              <a:ext cx="12468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LEN</a:t>
              </a:r>
              <a:b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0 Infections</a:t>
              </a:r>
              <a:b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1939 PY</a:t>
              </a:r>
            </a:p>
          </p:txBody>
        </p:sp>
        <p:sp>
          <p:nvSpPr>
            <p:cNvPr id="30" name="TextBox 29">
              <a:extLst>
                <a:ext uri="{FF2B5EF4-FFF2-40B4-BE49-F238E27FC236}">
                  <a16:creationId xmlns:a16="http://schemas.microsoft.com/office/drawing/2014/main" id="{3500274D-5B7B-1DC3-0C78-966CAF0A8184}"/>
                </a:ext>
              </a:extLst>
            </p:cNvPr>
            <p:cNvSpPr txBox="1"/>
            <p:nvPr/>
          </p:nvSpPr>
          <p:spPr bwMode="auto">
            <a:xfrm>
              <a:off x="3459856" y="4688277"/>
              <a:ext cx="12686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F/TAF</a:t>
              </a:r>
              <a:b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39 Infections</a:t>
              </a:r>
              <a:b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1932 PY</a:t>
              </a:r>
            </a:p>
          </p:txBody>
        </p:sp>
        <p:sp>
          <p:nvSpPr>
            <p:cNvPr id="31" name="TextBox 30">
              <a:extLst>
                <a:ext uri="{FF2B5EF4-FFF2-40B4-BE49-F238E27FC236}">
                  <a16:creationId xmlns:a16="http://schemas.microsoft.com/office/drawing/2014/main" id="{2A20A57B-A074-2A11-4E09-866C71A55496}"/>
                </a:ext>
              </a:extLst>
            </p:cNvPr>
            <p:cNvSpPr txBox="1"/>
            <p:nvPr/>
          </p:nvSpPr>
          <p:spPr bwMode="auto">
            <a:xfrm>
              <a:off x="4594028" y="4695477"/>
              <a:ext cx="12686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F/TDF</a:t>
              </a:r>
              <a:b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16 Infections</a:t>
              </a:r>
              <a:b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949 PY</a:t>
              </a:r>
            </a:p>
          </p:txBody>
        </p:sp>
        <p:sp>
          <p:nvSpPr>
            <p:cNvPr id="32" name="Rectangle 31">
              <a:extLst>
                <a:ext uri="{FF2B5EF4-FFF2-40B4-BE49-F238E27FC236}">
                  <a16:creationId xmlns:a16="http://schemas.microsoft.com/office/drawing/2014/main" id="{25BC38AC-CE6E-3073-2CD9-0AEC80227473}"/>
                </a:ext>
              </a:extLst>
            </p:cNvPr>
            <p:cNvSpPr/>
            <p:nvPr/>
          </p:nvSpPr>
          <p:spPr bwMode="auto">
            <a:xfrm>
              <a:off x="1519200" y="3055376"/>
              <a:ext cx="716315" cy="1624800"/>
            </a:xfrm>
            <a:prstGeom prst="rect">
              <a:avLst/>
            </a:prstGeom>
            <a:solidFill>
              <a:schemeClr val="tx2">
                <a:lumMod val="75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33" name="Rectangle 32">
              <a:extLst>
                <a:ext uri="{FF2B5EF4-FFF2-40B4-BE49-F238E27FC236}">
                  <a16:creationId xmlns:a16="http://schemas.microsoft.com/office/drawing/2014/main" id="{B9A75EC5-24F7-6B03-9D97-1DDC05738817}"/>
                </a:ext>
              </a:extLst>
            </p:cNvPr>
            <p:cNvSpPr/>
            <p:nvPr/>
          </p:nvSpPr>
          <p:spPr bwMode="auto">
            <a:xfrm>
              <a:off x="3719333" y="3316975"/>
              <a:ext cx="716315" cy="1370001"/>
            </a:xfrm>
            <a:prstGeom prst="rect">
              <a:avLst/>
            </a:prstGeom>
            <a:solidFill>
              <a:srgbClr val="00B050"/>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34" name="Rectangle 33">
              <a:extLst>
                <a:ext uri="{FF2B5EF4-FFF2-40B4-BE49-F238E27FC236}">
                  <a16:creationId xmlns:a16="http://schemas.microsoft.com/office/drawing/2014/main" id="{2F403D62-86AD-E776-9A7B-77D0BB21EDAA}"/>
                </a:ext>
              </a:extLst>
            </p:cNvPr>
            <p:cNvSpPr/>
            <p:nvPr/>
          </p:nvSpPr>
          <p:spPr bwMode="auto">
            <a:xfrm>
              <a:off x="4831781" y="3533023"/>
              <a:ext cx="716315" cy="1147153"/>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grpSp>
          <p:nvGrpSpPr>
            <p:cNvPr id="40" name="Group 39">
              <a:extLst>
                <a:ext uri="{FF2B5EF4-FFF2-40B4-BE49-F238E27FC236}">
                  <a16:creationId xmlns:a16="http://schemas.microsoft.com/office/drawing/2014/main" id="{899F0EBD-DA34-CF1F-72D1-D618FD149E4B}"/>
                </a:ext>
              </a:extLst>
            </p:cNvPr>
            <p:cNvGrpSpPr/>
            <p:nvPr/>
          </p:nvGrpSpPr>
          <p:grpSpPr>
            <a:xfrm>
              <a:off x="1814736" y="2536976"/>
              <a:ext cx="108000" cy="921600"/>
              <a:chOff x="2306592" y="2714400"/>
              <a:chExt cx="108000" cy="921600"/>
            </a:xfrm>
          </p:grpSpPr>
          <p:cxnSp>
            <p:nvCxnSpPr>
              <p:cNvPr id="36" name="Straight Connector 35">
                <a:extLst>
                  <a:ext uri="{FF2B5EF4-FFF2-40B4-BE49-F238E27FC236}">
                    <a16:creationId xmlns:a16="http://schemas.microsoft.com/office/drawing/2014/main" id="{4AB6260C-DD1A-7FB8-36FE-6146108DA788}"/>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B8E1F4C-3069-6F29-8A58-8DDA2467CC59}"/>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91D7B1A2-07FB-BDC7-FCB0-4FC8578386E1}"/>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41" name="Group 40">
              <a:extLst>
                <a:ext uri="{FF2B5EF4-FFF2-40B4-BE49-F238E27FC236}">
                  <a16:creationId xmlns:a16="http://schemas.microsoft.com/office/drawing/2014/main" id="{DAC9EC58-FD76-6CCD-7FF4-C4A1430AFA29}"/>
                </a:ext>
              </a:extLst>
            </p:cNvPr>
            <p:cNvGrpSpPr/>
            <p:nvPr/>
          </p:nvGrpSpPr>
          <p:grpSpPr>
            <a:xfrm>
              <a:off x="4023490" y="2829204"/>
              <a:ext cx="108000" cy="887376"/>
              <a:chOff x="2306592" y="2714400"/>
              <a:chExt cx="108000" cy="921600"/>
            </a:xfrm>
          </p:grpSpPr>
          <p:cxnSp>
            <p:nvCxnSpPr>
              <p:cNvPr id="42" name="Straight Connector 41">
                <a:extLst>
                  <a:ext uri="{FF2B5EF4-FFF2-40B4-BE49-F238E27FC236}">
                    <a16:creationId xmlns:a16="http://schemas.microsoft.com/office/drawing/2014/main" id="{9463DCFE-077B-584D-FD0C-B27B67A10460}"/>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92B7AE2B-3198-F7EA-A35F-86548FB6EC4C}"/>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858D8DB-C5AC-0B07-7AE1-C27E4707CB59}"/>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45" name="Group 44">
              <a:extLst>
                <a:ext uri="{FF2B5EF4-FFF2-40B4-BE49-F238E27FC236}">
                  <a16:creationId xmlns:a16="http://schemas.microsoft.com/office/drawing/2014/main" id="{57AF042F-1381-FCC9-C6F7-F640F5A1E75F}"/>
                </a:ext>
              </a:extLst>
            </p:cNvPr>
            <p:cNvGrpSpPr/>
            <p:nvPr/>
          </p:nvGrpSpPr>
          <p:grpSpPr>
            <a:xfrm>
              <a:off x="5135938" y="2832986"/>
              <a:ext cx="108000" cy="1209205"/>
              <a:chOff x="2306592" y="2714400"/>
              <a:chExt cx="108000" cy="921600"/>
            </a:xfrm>
          </p:grpSpPr>
          <p:cxnSp>
            <p:nvCxnSpPr>
              <p:cNvPr id="46" name="Straight Connector 45">
                <a:extLst>
                  <a:ext uri="{FF2B5EF4-FFF2-40B4-BE49-F238E27FC236}">
                    <a16:creationId xmlns:a16="http://schemas.microsoft.com/office/drawing/2014/main" id="{AD75D18A-92AD-6BF2-1AD8-708A30353E92}"/>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F00BB9A0-4FBB-20F7-D7AE-42853B8C4EE9}"/>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8F6C2F04-9B2A-733E-FCBA-6E0D5C3C2892}"/>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7EC2C759-A740-CB7E-4B1C-41CD62E25A55}"/>
                </a:ext>
              </a:extLst>
            </p:cNvPr>
            <p:cNvGrpSpPr/>
            <p:nvPr/>
          </p:nvGrpSpPr>
          <p:grpSpPr>
            <a:xfrm>
              <a:off x="2916358" y="4557855"/>
              <a:ext cx="108000" cy="120492"/>
              <a:chOff x="2306592" y="2714400"/>
              <a:chExt cx="108000" cy="921600"/>
            </a:xfrm>
          </p:grpSpPr>
          <p:cxnSp>
            <p:nvCxnSpPr>
              <p:cNvPr id="50" name="Straight Connector 49">
                <a:extLst>
                  <a:ext uri="{FF2B5EF4-FFF2-40B4-BE49-F238E27FC236}">
                    <a16:creationId xmlns:a16="http://schemas.microsoft.com/office/drawing/2014/main" id="{91930A37-E5C7-A25F-A52E-BE940DA7D837}"/>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18563A6C-57C6-2B0A-A463-C1F3F7E5C372}"/>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A4407AEB-4727-4BED-64F6-D9BEABC0B675}"/>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sp>
          <p:nvSpPr>
            <p:cNvPr id="53" name="TextBox 52">
              <a:extLst>
                <a:ext uri="{FF2B5EF4-FFF2-40B4-BE49-F238E27FC236}">
                  <a16:creationId xmlns:a16="http://schemas.microsoft.com/office/drawing/2014/main" id="{93E1AB77-39C2-B8EB-00FF-DD86FF604FEC}"/>
                </a:ext>
              </a:extLst>
            </p:cNvPr>
            <p:cNvSpPr txBox="1"/>
            <p:nvPr/>
          </p:nvSpPr>
          <p:spPr bwMode="auto">
            <a:xfrm>
              <a:off x="1616904" y="2161948"/>
              <a:ext cx="50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2.41</a:t>
              </a:r>
            </a:p>
          </p:txBody>
        </p:sp>
        <p:sp>
          <p:nvSpPr>
            <p:cNvPr id="54" name="TextBox 53">
              <a:extLst>
                <a:ext uri="{FF2B5EF4-FFF2-40B4-BE49-F238E27FC236}">
                  <a16:creationId xmlns:a16="http://schemas.microsoft.com/office/drawing/2014/main" id="{8DAD75E0-A0EC-6C70-481B-4691240FDAC6}"/>
                </a:ext>
              </a:extLst>
            </p:cNvPr>
            <p:cNvSpPr txBox="1"/>
            <p:nvPr/>
          </p:nvSpPr>
          <p:spPr bwMode="auto">
            <a:xfrm>
              <a:off x="3821198" y="2467416"/>
              <a:ext cx="50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2.02</a:t>
              </a:r>
            </a:p>
          </p:txBody>
        </p:sp>
        <p:sp>
          <p:nvSpPr>
            <p:cNvPr id="55" name="TextBox 54">
              <a:extLst>
                <a:ext uri="{FF2B5EF4-FFF2-40B4-BE49-F238E27FC236}">
                  <a16:creationId xmlns:a16="http://schemas.microsoft.com/office/drawing/2014/main" id="{570BF486-E382-9841-2E33-C5BF8B519786}"/>
                </a:ext>
              </a:extLst>
            </p:cNvPr>
            <p:cNvSpPr txBox="1"/>
            <p:nvPr/>
          </p:nvSpPr>
          <p:spPr bwMode="auto">
            <a:xfrm>
              <a:off x="4957821" y="2483006"/>
              <a:ext cx="50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1.69</a:t>
              </a:r>
            </a:p>
          </p:txBody>
        </p:sp>
        <p:sp>
          <p:nvSpPr>
            <p:cNvPr id="56" name="TextBox 55">
              <a:extLst>
                <a:ext uri="{FF2B5EF4-FFF2-40B4-BE49-F238E27FC236}">
                  <a16:creationId xmlns:a16="http://schemas.microsoft.com/office/drawing/2014/main" id="{364DA393-A4CF-5A98-75AD-2178357C7B2E}"/>
                </a:ext>
              </a:extLst>
            </p:cNvPr>
            <p:cNvSpPr txBox="1"/>
            <p:nvPr/>
          </p:nvSpPr>
          <p:spPr bwMode="auto">
            <a:xfrm>
              <a:off x="2835003" y="4250622"/>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0</a:t>
              </a:r>
            </a:p>
          </p:txBody>
        </p:sp>
        <p:sp>
          <p:nvSpPr>
            <p:cNvPr id="3" name="Freeform: Shape 2">
              <a:extLst>
                <a:ext uri="{FF2B5EF4-FFF2-40B4-BE49-F238E27FC236}">
                  <a16:creationId xmlns:a16="http://schemas.microsoft.com/office/drawing/2014/main" id="{A52BF4B4-D8E6-812E-181E-35EEEAA0962E}"/>
                </a:ext>
              </a:extLst>
            </p:cNvPr>
            <p:cNvSpPr/>
            <p:nvPr/>
          </p:nvSpPr>
          <p:spPr bwMode="auto">
            <a:xfrm>
              <a:off x="1324800" y="1996976"/>
              <a:ext cx="4406400" cy="2685600"/>
            </a:xfrm>
            <a:custGeom>
              <a:avLst/>
              <a:gdLst>
                <a:gd name="connsiteX0" fmla="*/ 0 w 4406400"/>
                <a:gd name="connsiteY0" fmla="*/ 0 h 2685600"/>
                <a:gd name="connsiteX1" fmla="*/ 0 w 4406400"/>
                <a:gd name="connsiteY1" fmla="*/ 2685600 h 2685600"/>
                <a:gd name="connsiteX2" fmla="*/ 4406400 w 4406400"/>
                <a:gd name="connsiteY2" fmla="*/ 2685600 h 2685600"/>
              </a:gdLst>
              <a:ahLst/>
              <a:cxnLst>
                <a:cxn ang="0">
                  <a:pos x="connsiteX0" y="connsiteY0"/>
                </a:cxn>
                <a:cxn ang="0">
                  <a:pos x="connsiteX1" y="connsiteY1"/>
                </a:cxn>
                <a:cxn ang="0">
                  <a:pos x="connsiteX2" y="connsiteY2"/>
                </a:cxn>
              </a:cxnLst>
              <a:rect l="l" t="t" r="r" b="b"/>
              <a:pathLst>
                <a:path w="4406400" h="2685600">
                  <a:moveTo>
                    <a:pt x="0" y="0"/>
                  </a:moveTo>
                  <a:lnTo>
                    <a:pt x="0" y="2685600"/>
                  </a:lnTo>
                  <a:lnTo>
                    <a:pt x="4406400" y="2685600"/>
                  </a:lnTo>
                </a:path>
              </a:pathLst>
            </a:custGeom>
            <a:noFill/>
            <a:ln w="28575">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57" name="Rectangle: Rounded Corners 56">
              <a:extLst>
                <a:ext uri="{FF2B5EF4-FFF2-40B4-BE49-F238E27FC236}">
                  <a16:creationId xmlns:a16="http://schemas.microsoft.com/office/drawing/2014/main" id="{0EBBBF55-788B-26E0-89E4-92BF64BB74F3}"/>
                </a:ext>
              </a:extLst>
            </p:cNvPr>
            <p:cNvSpPr/>
            <p:nvPr/>
          </p:nvSpPr>
          <p:spPr bwMode="auto">
            <a:xfrm>
              <a:off x="2423399" y="4171354"/>
              <a:ext cx="1104600" cy="1347920"/>
            </a:xfrm>
            <a:prstGeom prst="roundRect">
              <a:avLst>
                <a:gd name="adj" fmla="val 6523"/>
              </a:avLst>
            </a:prstGeom>
            <a:noFill/>
            <a:ln w="28575">
              <a:solidFill>
                <a:srgbClr val="C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grpSp>
      <p:grpSp>
        <p:nvGrpSpPr>
          <p:cNvPr id="5" name="Groupe 4">
            <a:extLst>
              <a:ext uri="{FF2B5EF4-FFF2-40B4-BE49-F238E27FC236}">
                <a16:creationId xmlns:a16="http://schemas.microsoft.com/office/drawing/2014/main" id="{041272D8-7F45-F237-3D65-26835E61A2D8}"/>
              </a:ext>
            </a:extLst>
          </p:cNvPr>
          <p:cNvGrpSpPr/>
          <p:nvPr/>
        </p:nvGrpSpPr>
        <p:grpSpPr>
          <a:xfrm>
            <a:off x="6344746" y="1782980"/>
            <a:ext cx="5057679" cy="3710697"/>
            <a:chOff x="6344746" y="1782980"/>
            <a:chExt cx="5057679" cy="3710697"/>
          </a:xfrm>
        </p:grpSpPr>
        <p:sp>
          <p:nvSpPr>
            <p:cNvPr id="9258" name="Rectangle 9257">
              <a:extLst>
                <a:ext uri="{FF2B5EF4-FFF2-40B4-BE49-F238E27FC236}">
                  <a16:creationId xmlns:a16="http://schemas.microsoft.com/office/drawing/2014/main" id="{432F8FC7-12C9-9356-1955-FCF3AB4D4D33}"/>
                </a:ext>
              </a:extLst>
            </p:cNvPr>
            <p:cNvSpPr/>
            <p:nvPr/>
          </p:nvSpPr>
          <p:spPr bwMode="auto">
            <a:xfrm>
              <a:off x="8824168" y="4586238"/>
              <a:ext cx="716315" cy="6834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grpSp>
          <p:nvGrpSpPr>
            <p:cNvPr id="59" name="Group 58">
              <a:extLst>
                <a:ext uri="{FF2B5EF4-FFF2-40B4-BE49-F238E27FC236}">
                  <a16:creationId xmlns:a16="http://schemas.microsoft.com/office/drawing/2014/main" id="{1370C8FB-E347-D7C5-3529-418DEB11ED9E}"/>
                </a:ext>
              </a:extLst>
            </p:cNvPr>
            <p:cNvGrpSpPr/>
            <p:nvPr/>
          </p:nvGrpSpPr>
          <p:grpSpPr>
            <a:xfrm>
              <a:off x="6909625" y="1971379"/>
              <a:ext cx="83400" cy="2683200"/>
              <a:chOff x="1192200" y="2174400"/>
              <a:chExt cx="129600" cy="2683200"/>
            </a:xfrm>
          </p:grpSpPr>
          <p:cxnSp>
            <p:nvCxnSpPr>
              <p:cNvPr id="60" name="Straight Connector 59">
                <a:extLst>
                  <a:ext uri="{FF2B5EF4-FFF2-40B4-BE49-F238E27FC236}">
                    <a16:creationId xmlns:a16="http://schemas.microsoft.com/office/drawing/2014/main" id="{A8B3DE40-7586-44A4-ADEC-0E258FD44ECE}"/>
                  </a:ext>
                </a:extLst>
              </p:cNvPr>
              <p:cNvCxnSpPr>
                <a:cxnSpLocks/>
              </p:cNvCxnSpPr>
              <p:nvPr/>
            </p:nvCxnSpPr>
            <p:spPr bwMode="auto">
              <a:xfrm>
                <a:off x="1192200" y="21744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CB6E5572-3DBF-AE41-37D4-972F2382525F}"/>
                  </a:ext>
                </a:extLst>
              </p:cNvPr>
              <p:cNvCxnSpPr>
                <a:cxnSpLocks/>
              </p:cNvCxnSpPr>
              <p:nvPr/>
            </p:nvCxnSpPr>
            <p:spPr bwMode="auto">
              <a:xfrm>
                <a:off x="1192200" y="28452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BA6CA2E-9C3E-DCFF-E25C-EA2F80016622}"/>
                  </a:ext>
                </a:extLst>
              </p:cNvPr>
              <p:cNvCxnSpPr>
                <a:cxnSpLocks/>
              </p:cNvCxnSpPr>
              <p:nvPr/>
            </p:nvCxnSpPr>
            <p:spPr bwMode="auto">
              <a:xfrm>
                <a:off x="1192200" y="35160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B8405FE9-0B95-BB1F-1118-67871F5ED3AB}"/>
                  </a:ext>
                </a:extLst>
              </p:cNvPr>
              <p:cNvCxnSpPr>
                <a:cxnSpLocks/>
              </p:cNvCxnSpPr>
              <p:nvPr/>
            </p:nvCxnSpPr>
            <p:spPr bwMode="auto">
              <a:xfrm>
                <a:off x="1192200" y="4186800"/>
                <a:ext cx="129600" cy="0"/>
              </a:xfrm>
              <a:prstGeom prst="line">
                <a:avLst/>
              </a:prstGeom>
              <a:noFill/>
              <a:ln w="28575" cap="flat" cmpd="sng" algn="ctr">
                <a:solidFill>
                  <a:schemeClr val="tx1"/>
                </a:solidFill>
                <a:prstDash val="solid"/>
                <a:round/>
                <a:headEnd type="none" w="med" len="med"/>
                <a:tailEnd type="none" w="med" len="med"/>
              </a:ln>
              <a:effectLst/>
            </p:spPr>
          </p:cxnSp>
          <p:cxnSp>
            <p:nvCxnSpPr>
              <p:cNvPr id="9216" name="Straight Connector 9215">
                <a:extLst>
                  <a:ext uri="{FF2B5EF4-FFF2-40B4-BE49-F238E27FC236}">
                    <a16:creationId xmlns:a16="http://schemas.microsoft.com/office/drawing/2014/main" id="{3EC7DD7B-440F-1748-4B2E-6AEDCBB92029}"/>
                  </a:ext>
                </a:extLst>
              </p:cNvPr>
              <p:cNvCxnSpPr>
                <a:cxnSpLocks/>
              </p:cNvCxnSpPr>
              <p:nvPr/>
            </p:nvCxnSpPr>
            <p:spPr bwMode="auto">
              <a:xfrm>
                <a:off x="1192200" y="4857600"/>
                <a:ext cx="1296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9217" name="Group 9216">
              <a:extLst>
                <a:ext uri="{FF2B5EF4-FFF2-40B4-BE49-F238E27FC236}">
                  <a16:creationId xmlns:a16="http://schemas.microsoft.com/office/drawing/2014/main" id="{F745BCBE-D01C-78FC-E6B8-4674A109EF45}"/>
                </a:ext>
              </a:extLst>
            </p:cNvPr>
            <p:cNvGrpSpPr/>
            <p:nvPr/>
          </p:nvGrpSpPr>
          <p:grpSpPr>
            <a:xfrm rot="5400000">
              <a:off x="9156947" y="2497901"/>
              <a:ext cx="86809" cy="4404146"/>
              <a:chOff x="1192200" y="2845200"/>
              <a:chExt cx="129600" cy="2012400"/>
            </a:xfrm>
          </p:grpSpPr>
          <p:cxnSp>
            <p:nvCxnSpPr>
              <p:cNvPr id="9220" name="Straight Connector 9219">
                <a:extLst>
                  <a:ext uri="{FF2B5EF4-FFF2-40B4-BE49-F238E27FC236}">
                    <a16:creationId xmlns:a16="http://schemas.microsoft.com/office/drawing/2014/main" id="{B5743845-EBDE-3802-DD4D-3915B367F7BD}"/>
                  </a:ext>
                </a:extLst>
              </p:cNvPr>
              <p:cNvCxnSpPr>
                <a:cxnSpLocks/>
              </p:cNvCxnSpPr>
              <p:nvPr/>
            </p:nvCxnSpPr>
            <p:spPr bwMode="auto">
              <a:xfrm>
                <a:off x="1192200" y="28452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9221" name="Straight Connector 9220">
                <a:extLst>
                  <a:ext uri="{FF2B5EF4-FFF2-40B4-BE49-F238E27FC236}">
                    <a16:creationId xmlns:a16="http://schemas.microsoft.com/office/drawing/2014/main" id="{3DAA576C-AE5F-D799-8431-AD0985A6B2DB}"/>
                  </a:ext>
                </a:extLst>
              </p:cNvPr>
              <p:cNvCxnSpPr>
                <a:cxnSpLocks/>
              </p:cNvCxnSpPr>
              <p:nvPr/>
            </p:nvCxnSpPr>
            <p:spPr bwMode="auto">
              <a:xfrm>
                <a:off x="1192200" y="35160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9222" name="Straight Connector 9221">
                <a:extLst>
                  <a:ext uri="{FF2B5EF4-FFF2-40B4-BE49-F238E27FC236}">
                    <a16:creationId xmlns:a16="http://schemas.microsoft.com/office/drawing/2014/main" id="{B83ED80F-1115-5A5B-B095-0068476EE1D8}"/>
                  </a:ext>
                </a:extLst>
              </p:cNvPr>
              <p:cNvCxnSpPr>
                <a:cxnSpLocks/>
              </p:cNvCxnSpPr>
              <p:nvPr/>
            </p:nvCxnSpPr>
            <p:spPr bwMode="auto">
              <a:xfrm>
                <a:off x="1192200" y="4186800"/>
                <a:ext cx="129600" cy="0"/>
              </a:xfrm>
              <a:prstGeom prst="line">
                <a:avLst/>
              </a:prstGeom>
              <a:noFill/>
              <a:ln w="28575" cap="flat" cmpd="sng" algn="ctr">
                <a:solidFill>
                  <a:schemeClr val="bg1"/>
                </a:solidFill>
                <a:prstDash val="solid"/>
                <a:round/>
                <a:headEnd type="none" w="med" len="med"/>
                <a:tailEnd type="none" w="med" len="med"/>
              </a:ln>
              <a:effectLst/>
            </p:spPr>
          </p:cxnSp>
          <p:cxnSp>
            <p:nvCxnSpPr>
              <p:cNvPr id="9223" name="Straight Connector 9222">
                <a:extLst>
                  <a:ext uri="{FF2B5EF4-FFF2-40B4-BE49-F238E27FC236}">
                    <a16:creationId xmlns:a16="http://schemas.microsoft.com/office/drawing/2014/main" id="{197EE48C-2D2C-97F4-8B0E-A0D984DB171F}"/>
                  </a:ext>
                </a:extLst>
              </p:cNvPr>
              <p:cNvCxnSpPr>
                <a:cxnSpLocks/>
              </p:cNvCxnSpPr>
              <p:nvPr/>
            </p:nvCxnSpPr>
            <p:spPr bwMode="auto">
              <a:xfrm>
                <a:off x="1192200" y="4857600"/>
                <a:ext cx="129600" cy="0"/>
              </a:xfrm>
              <a:prstGeom prst="line">
                <a:avLst/>
              </a:prstGeom>
              <a:noFill/>
              <a:ln w="28575" cap="flat" cmpd="sng" algn="ctr">
                <a:solidFill>
                  <a:schemeClr val="bg1"/>
                </a:solidFill>
                <a:prstDash val="solid"/>
                <a:round/>
                <a:headEnd type="none" w="med" len="med"/>
                <a:tailEnd type="none" w="med" len="med"/>
              </a:ln>
              <a:effectLst/>
            </p:spPr>
          </p:cxnSp>
        </p:grpSp>
        <p:sp>
          <p:nvSpPr>
            <p:cNvPr id="9224" name="TextBox 9223">
              <a:extLst>
                <a:ext uri="{FF2B5EF4-FFF2-40B4-BE49-F238E27FC236}">
                  <a16:creationId xmlns:a16="http://schemas.microsoft.com/office/drawing/2014/main" id="{B3A5CC4C-28AE-A250-128D-0D2A70BFBEB3}"/>
                </a:ext>
              </a:extLst>
            </p:cNvPr>
            <p:cNvSpPr txBox="1"/>
            <p:nvPr/>
          </p:nvSpPr>
          <p:spPr bwMode="auto">
            <a:xfrm>
              <a:off x="6675288" y="1782980"/>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4</a:t>
              </a:r>
            </a:p>
          </p:txBody>
        </p:sp>
        <p:sp>
          <p:nvSpPr>
            <p:cNvPr id="9225" name="TextBox 9224">
              <a:extLst>
                <a:ext uri="{FF2B5EF4-FFF2-40B4-BE49-F238E27FC236}">
                  <a16:creationId xmlns:a16="http://schemas.microsoft.com/office/drawing/2014/main" id="{73A6CC92-1B2E-5696-5B4D-BC8B6303BD5A}"/>
                </a:ext>
              </a:extLst>
            </p:cNvPr>
            <p:cNvSpPr txBox="1"/>
            <p:nvPr/>
          </p:nvSpPr>
          <p:spPr bwMode="auto">
            <a:xfrm>
              <a:off x="6675288" y="2451673"/>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3</a:t>
              </a:r>
            </a:p>
          </p:txBody>
        </p:sp>
        <p:sp>
          <p:nvSpPr>
            <p:cNvPr id="9226" name="TextBox 9225">
              <a:extLst>
                <a:ext uri="{FF2B5EF4-FFF2-40B4-BE49-F238E27FC236}">
                  <a16:creationId xmlns:a16="http://schemas.microsoft.com/office/drawing/2014/main" id="{85620C00-77BA-FF71-990A-A9A2AC2DB43B}"/>
                </a:ext>
              </a:extLst>
            </p:cNvPr>
            <p:cNvSpPr txBox="1"/>
            <p:nvPr/>
          </p:nvSpPr>
          <p:spPr bwMode="auto">
            <a:xfrm>
              <a:off x="6675288" y="3138510"/>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2</a:t>
              </a:r>
            </a:p>
          </p:txBody>
        </p:sp>
        <p:sp>
          <p:nvSpPr>
            <p:cNvPr id="9227" name="TextBox 9226">
              <a:extLst>
                <a:ext uri="{FF2B5EF4-FFF2-40B4-BE49-F238E27FC236}">
                  <a16:creationId xmlns:a16="http://schemas.microsoft.com/office/drawing/2014/main" id="{E3F185ED-63FE-065F-A75C-B634DCAC7940}"/>
                </a:ext>
              </a:extLst>
            </p:cNvPr>
            <p:cNvSpPr txBox="1"/>
            <p:nvPr/>
          </p:nvSpPr>
          <p:spPr bwMode="auto">
            <a:xfrm>
              <a:off x="6675288" y="3807203"/>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1</a:t>
              </a:r>
            </a:p>
          </p:txBody>
        </p:sp>
        <p:sp>
          <p:nvSpPr>
            <p:cNvPr id="9228" name="TextBox 9227">
              <a:extLst>
                <a:ext uri="{FF2B5EF4-FFF2-40B4-BE49-F238E27FC236}">
                  <a16:creationId xmlns:a16="http://schemas.microsoft.com/office/drawing/2014/main" id="{FAD6A4D3-E2AF-A63F-A575-8DD9C794D728}"/>
                </a:ext>
              </a:extLst>
            </p:cNvPr>
            <p:cNvSpPr txBox="1"/>
            <p:nvPr/>
          </p:nvSpPr>
          <p:spPr bwMode="auto">
            <a:xfrm>
              <a:off x="6675288" y="4467806"/>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0</a:t>
              </a:r>
            </a:p>
          </p:txBody>
        </p:sp>
        <p:sp>
          <p:nvSpPr>
            <p:cNvPr id="9229" name="TextBox 9228">
              <a:extLst>
                <a:ext uri="{FF2B5EF4-FFF2-40B4-BE49-F238E27FC236}">
                  <a16:creationId xmlns:a16="http://schemas.microsoft.com/office/drawing/2014/main" id="{B97EBBE6-6E7C-CDBC-B90D-886F7B785E03}"/>
                </a:ext>
              </a:extLst>
            </p:cNvPr>
            <p:cNvSpPr txBox="1"/>
            <p:nvPr/>
          </p:nvSpPr>
          <p:spPr bwMode="auto">
            <a:xfrm rot="16200000">
              <a:off x="5157178" y="3202031"/>
              <a:ext cx="2682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HIV Incidence Per 100 PY (95% CI)</a:t>
              </a:r>
            </a:p>
          </p:txBody>
        </p:sp>
        <p:sp>
          <p:nvSpPr>
            <p:cNvPr id="9230" name="TextBox 9229">
              <a:extLst>
                <a:ext uri="{FF2B5EF4-FFF2-40B4-BE49-F238E27FC236}">
                  <a16:creationId xmlns:a16="http://schemas.microsoft.com/office/drawing/2014/main" id="{7377BB8D-5582-145F-8810-9CE3E45991C2}"/>
                </a:ext>
              </a:extLst>
            </p:cNvPr>
            <p:cNvSpPr txBox="1"/>
            <p:nvPr/>
          </p:nvSpPr>
          <p:spPr bwMode="auto">
            <a:xfrm>
              <a:off x="6916518" y="4684082"/>
              <a:ext cx="1246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Background HIV Incidence</a:t>
              </a:r>
            </a:p>
          </p:txBody>
        </p:sp>
        <p:sp>
          <p:nvSpPr>
            <p:cNvPr id="9231" name="TextBox 9230">
              <a:extLst>
                <a:ext uri="{FF2B5EF4-FFF2-40B4-BE49-F238E27FC236}">
                  <a16:creationId xmlns:a16="http://schemas.microsoft.com/office/drawing/2014/main" id="{5F38D7D3-3AC3-F6AA-D197-7FA1645CE7F9}"/>
                </a:ext>
              </a:extLst>
            </p:cNvPr>
            <p:cNvSpPr txBox="1"/>
            <p:nvPr/>
          </p:nvSpPr>
          <p:spPr bwMode="auto">
            <a:xfrm>
              <a:off x="8562500" y="4637083"/>
              <a:ext cx="12468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LEN</a:t>
              </a:r>
              <a:b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2 Infections</a:t>
              </a:r>
              <a:b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1938 PY</a:t>
              </a:r>
            </a:p>
          </p:txBody>
        </p:sp>
        <p:sp>
          <p:nvSpPr>
            <p:cNvPr id="9233" name="TextBox 9232">
              <a:extLst>
                <a:ext uri="{FF2B5EF4-FFF2-40B4-BE49-F238E27FC236}">
                  <a16:creationId xmlns:a16="http://schemas.microsoft.com/office/drawing/2014/main" id="{893C751D-7370-3F63-EF71-65833D8C86E2}"/>
                </a:ext>
              </a:extLst>
            </p:cNvPr>
            <p:cNvSpPr txBox="1"/>
            <p:nvPr/>
          </p:nvSpPr>
          <p:spPr bwMode="auto">
            <a:xfrm>
              <a:off x="10101745" y="4669880"/>
              <a:ext cx="12686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F/TDF</a:t>
              </a:r>
              <a:b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9 Infections</a:t>
              </a:r>
              <a:b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ea typeface="+mn-ea"/>
                  <a:cs typeface="Arial" panose="020B0604020202020204" pitchFamily="34" charset="0"/>
                </a:rPr>
                <a:t>967 PY</a:t>
              </a:r>
            </a:p>
          </p:txBody>
        </p:sp>
        <p:sp>
          <p:nvSpPr>
            <p:cNvPr id="9234" name="Rectangle 9233">
              <a:extLst>
                <a:ext uri="{FF2B5EF4-FFF2-40B4-BE49-F238E27FC236}">
                  <a16:creationId xmlns:a16="http://schemas.microsoft.com/office/drawing/2014/main" id="{447E55A4-B831-CBB4-3FA0-CEADC8D966A1}"/>
                </a:ext>
              </a:extLst>
            </p:cNvPr>
            <p:cNvSpPr/>
            <p:nvPr/>
          </p:nvSpPr>
          <p:spPr bwMode="auto">
            <a:xfrm>
              <a:off x="7376809" y="3061595"/>
              <a:ext cx="716315" cy="1599203"/>
            </a:xfrm>
            <a:prstGeom prst="rect">
              <a:avLst/>
            </a:prstGeom>
            <a:solidFill>
              <a:schemeClr val="tx2">
                <a:lumMod val="75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9236" name="Rectangle 9235">
              <a:extLst>
                <a:ext uri="{FF2B5EF4-FFF2-40B4-BE49-F238E27FC236}">
                  <a16:creationId xmlns:a16="http://schemas.microsoft.com/office/drawing/2014/main" id="{86E23292-AAB2-C4A9-37EB-41E5E7566E32}"/>
                </a:ext>
              </a:extLst>
            </p:cNvPr>
            <p:cNvSpPr/>
            <p:nvPr/>
          </p:nvSpPr>
          <p:spPr bwMode="auto">
            <a:xfrm>
              <a:off x="10339498" y="4043946"/>
              <a:ext cx="716315" cy="60205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grpSp>
          <p:nvGrpSpPr>
            <p:cNvPr id="9237" name="Group 9236">
              <a:extLst>
                <a:ext uri="{FF2B5EF4-FFF2-40B4-BE49-F238E27FC236}">
                  <a16:creationId xmlns:a16="http://schemas.microsoft.com/office/drawing/2014/main" id="{C9CED6D5-B4E1-7A4E-CB81-0E5AA4542A68}"/>
                </a:ext>
              </a:extLst>
            </p:cNvPr>
            <p:cNvGrpSpPr/>
            <p:nvPr/>
          </p:nvGrpSpPr>
          <p:grpSpPr>
            <a:xfrm>
              <a:off x="7672345" y="2355023"/>
              <a:ext cx="108000" cy="1177999"/>
              <a:chOff x="2306592" y="2714400"/>
              <a:chExt cx="108000" cy="921600"/>
            </a:xfrm>
          </p:grpSpPr>
          <p:cxnSp>
            <p:nvCxnSpPr>
              <p:cNvPr id="9238" name="Straight Connector 9237">
                <a:extLst>
                  <a:ext uri="{FF2B5EF4-FFF2-40B4-BE49-F238E27FC236}">
                    <a16:creationId xmlns:a16="http://schemas.microsoft.com/office/drawing/2014/main" id="{1A8DAB76-E836-5327-4882-0EEFC9EE283D}"/>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9239" name="Straight Connector 9238">
                <a:extLst>
                  <a:ext uri="{FF2B5EF4-FFF2-40B4-BE49-F238E27FC236}">
                    <a16:creationId xmlns:a16="http://schemas.microsoft.com/office/drawing/2014/main" id="{C5C165BF-5AAA-6302-A985-23EE7A46842A}"/>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9240" name="Straight Connector 9239">
                <a:extLst>
                  <a:ext uri="{FF2B5EF4-FFF2-40B4-BE49-F238E27FC236}">
                    <a16:creationId xmlns:a16="http://schemas.microsoft.com/office/drawing/2014/main" id="{CA783F1B-2D6D-8DC0-A4EF-B92C63C76C1D}"/>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9245" name="Group 9244">
              <a:extLst>
                <a:ext uri="{FF2B5EF4-FFF2-40B4-BE49-F238E27FC236}">
                  <a16:creationId xmlns:a16="http://schemas.microsoft.com/office/drawing/2014/main" id="{0487E6AC-C0B7-57D7-C4C3-DD588B6E877D}"/>
                </a:ext>
              </a:extLst>
            </p:cNvPr>
            <p:cNvGrpSpPr/>
            <p:nvPr/>
          </p:nvGrpSpPr>
          <p:grpSpPr>
            <a:xfrm>
              <a:off x="10643655" y="3477064"/>
              <a:ext cx="108000" cy="896248"/>
              <a:chOff x="2306592" y="2714400"/>
              <a:chExt cx="108000" cy="921600"/>
            </a:xfrm>
          </p:grpSpPr>
          <p:cxnSp>
            <p:nvCxnSpPr>
              <p:cNvPr id="9246" name="Straight Connector 9245">
                <a:extLst>
                  <a:ext uri="{FF2B5EF4-FFF2-40B4-BE49-F238E27FC236}">
                    <a16:creationId xmlns:a16="http://schemas.microsoft.com/office/drawing/2014/main" id="{40444F3E-B0FA-A141-A13C-46243FCE68FB}"/>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9247" name="Straight Connector 9246">
                <a:extLst>
                  <a:ext uri="{FF2B5EF4-FFF2-40B4-BE49-F238E27FC236}">
                    <a16:creationId xmlns:a16="http://schemas.microsoft.com/office/drawing/2014/main" id="{864A7D5C-2092-2195-0716-0F1111B239C7}"/>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9248" name="Straight Connector 9247">
                <a:extLst>
                  <a:ext uri="{FF2B5EF4-FFF2-40B4-BE49-F238E27FC236}">
                    <a16:creationId xmlns:a16="http://schemas.microsoft.com/office/drawing/2014/main" id="{5F7992D5-9E76-D30E-D17D-16D5CF1D08E9}"/>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grpSp>
          <p:nvGrpSpPr>
            <p:cNvPr id="9249" name="Group 9248">
              <a:extLst>
                <a:ext uri="{FF2B5EF4-FFF2-40B4-BE49-F238E27FC236}">
                  <a16:creationId xmlns:a16="http://schemas.microsoft.com/office/drawing/2014/main" id="{908033F0-113D-C92F-2829-3303DA5D79A9}"/>
                </a:ext>
              </a:extLst>
            </p:cNvPr>
            <p:cNvGrpSpPr/>
            <p:nvPr/>
          </p:nvGrpSpPr>
          <p:grpSpPr>
            <a:xfrm>
              <a:off x="9127073" y="4414700"/>
              <a:ext cx="108000" cy="244270"/>
              <a:chOff x="2306592" y="2714400"/>
              <a:chExt cx="108000" cy="921600"/>
            </a:xfrm>
          </p:grpSpPr>
          <p:cxnSp>
            <p:nvCxnSpPr>
              <p:cNvPr id="9250" name="Straight Connector 9249">
                <a:extLst>
                  <a:ext uri="{FF2B5EF4-FFF2-40B4-BE49-F238E27FC236}">
                    <a16:creationId xmlns:a16="http://schemas.microsoft.com/office/drawing/2014/main" id="{CC0FDAD8-35AB-6008-1542-E177944FDE86}"/>
                  </a:ext>
                </a:extLst>
              </p:cNvPr>
              <p:cNvCxnSpPr>
                <a:cxnSpLocks/>
              </p:cNvCxnSpPr>
              <p:nvPr/>
            </p:nvCxnSpPr>
            <p:spPr bwMode="auto">
              <a:xfrm>
                <a:off x="2360592" y="2714400"/>
                <a:ext cx="0" cy="921600"/>
              </a:xfrm>
              <a:prstGeom prst="line">
                <a:avLst/>
              </a:prstGeom>
              <a:noFill/>
              <a:ln w="28575" cap="flat" cmpd="sng" algn="ctr">
                <a:solidFill>
                  <a:schemeClr val="tx1"/>
                </a:solidFill>
                <a:prstDash val="solid"/>
                <a:round/>
                <a:headEnd type="none" w="med" len="med"/>
                <a:tailEnd type="none" w="med" len="med"/>
              </a:ln>
              <a:effectLst/>
            </p:spPr>
          </p:cxnSp>
          <p:cxnSp>
            <p:nvCxnSpPr>
              <p:cNvPr id="9251" name="Straight Connector 9250">
                <a:extLst>
                  <a:ext uri="{FF2B5EF4-FFF2-40B4-BE49-F238E27FC236}">
                    <a16:creationId xmlns:a16="http://schemas.microsoft.com/office/drawing/2014/main" id="{717418F2-BAD6-64D9-9CE8-AF226C2F3235}"/>
                  </a:ext>
                </a:extLst>
              </p:cNvPr>
              <p:cNvCxnSpPr>
                <a:cxnSpLocks/>
              </p:cNvCxnSpPr>
              <p:nvPr/>
            </p:nvCxnSpPr>
            <p:spPr bwMode="auto">
              <a:xfrm>
                <a:off x="2306592" y="2714400"/>
                <a:ext cx="108000" cy="0"/>
              </a:xfrm>
              <a:prstGeom prst="line">
                <a:avLst/>
              </a:prstGeom>
              <a:noFill/>
              <a:ln w="28575" cap="flat" cmpd="sng" algn="ctr">
                <a:solidFill>
                  <a:schemeClr val="tx1"/>
                </a:solidFill>
                <a:prstDash val="solid"/>
                <a:round/>
                <a:headEnd type="none" w="med" len="med"/>
                <a:tailEnd type="none" w="med" len="med"/>
              </a:ln>
              <a:effectLst/>
            </p:spPr>
          </p:cxnSp>
          <p:cxnSp>
            <p:nvCxnSpPr>
              <p:cNvPr id="9252" name="Straight Connector 9251">
                <a:extLst>
                  <a:ext uri="{FF2B5EF4-FFF2-40B4-BE49-F238E27FC236}">
                    <a16:creationId xmlns:a16="http://schemas.microsoft.com/office/drawing/2014/main" id="{3A5CF0B6-AB58-0798-5639-888F39C86461}"/>
                  </a:ext>
                </a:extLst>
              </p:cNvPr>
              <p:cNvCxnSpPr>
                <a:cxnSpLocks/>
              </p:cNvCxnSpPr>
              <p:nvPr/>
            </p:nvCxnSpPr>
            <p:spPr bwMode="auto">
              <a:xfrm>
                <a:off x="2306592" y="3636000"/>
                <a:ext cx="108000" cy="0"/>
              </a:xfrm>
              <a:prstGeom prst="line">
                <a:avLst/>
              </a:prstGeom>
              <a:noFill/>
              <a:ln w="28575" cap="flat" cmpd="sng" algn="ctr">
                <a:solidFill>
                  <a:schemeClr val="tx1"/>
                </a:solidFill>
                <a:prstDash val="solid"/>
                <a:round/>
                <a:headEnd type="none" w="med" len="med"/>
                <a:tailEnd type="none" w="med" len="med"/>
              </a:ln>
              <a:effectLst/>
            </p:spPr>
          </p:cxnSp>
        </p:grpSp>
        <p:sp>
          <p:nvSpPr>
            <p:cNvPr id="9253" name="TextBox 9252">
              <a:extLst>
                <a:ext uri="{FF2B5EF4-FFF2-40B4-BE49-F238E27FC236}">
                  <a16:creationId xmlns:a16="http://schemas.microsoft.com/office/drawing/2014/main" id="{B9B1A360-08CA-4D98-9AA0-B7AEC17D90D5}"/>
                </a:ext>
              </a:extLst>
            </p:cNvPr>
            <p:cNvSpPr txBox="1"/>
            <p:nvPr/>
          </p:nvSpPr>
          <p:spPr bwMode="auto">
            <a:xfrm>
              <a:off x="7474513" y="1992671"/>
              <a:ext cx="50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2.37</a:t>
              </a:r>
            </a:p>
          </p:txBody>
        </p:sp>
        <p:sp>
          <p:nvSpPr>
            <p:cNvPr id="9255" name="TextBox 9254">
              <a:extLst>
                <a:ext uri="{FF2B5EF4-FFF2-40B4-BE49-F238E27FC236}">
                  <a16:creationId xmlns:a16="http://schemas.microsoft.com/office/drawing/2014/main" id="{F3B04DBE-740C-EADC-EE2D-84606B281E52}"/>
                </a:ext>
              </a:extLst>
            </p:cNvPr>
            <p:cNvSpPr txBox="1"/>
            <p:nvPr/>
          </p:nvSpPr>
          <p:spPr bwMode="auto">
            <a:xfrm>
              <a:off x="10465539" y="3137347"/>
              <a:ext cx="50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0.93</a:t>
              </a:r>
            </a:p>
          </p:txBody>
        </p:sp>
        <p:sp>
          <p:nvSpPr>
            <p:cNvPr id="9256" name="TextBox 9255">
              <a:extLst>
                <a:ext uri="{FF2B5EF4-FFF2-40B4-BE49-F238E27FC236}">
                  <a16:creationId xmlns:a16="http://schemas.microsoft.com/office/drawing/2014/main" id="{CBFD1FAD-202B-51E2-5350-6BA1594DD097}"/>
                </a:ext>
              </a:extLst>
            </p:cNvPr>
            <p:cNvSpPr txBox="1"/>
            <p:nvPr/>
          </p:nvSpPr>
          <p:spPr bwMode="auto">
            <a:xfrm>
              <a:off x="8931906" y="4052866"/>
              <a:ext cx="503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0.10</a:t>
              </a:r>
            </a:p>
          </p:txBody>
        </p:sp>
        <p:sp>
          <p:nvSpPr>
            <p:cNvPr id="58" name="Freeform: Shape 57">
              <a:extLst>
                <a:ext uri="{FF2B5EF4-FFF2-40B4-BE49-F238E27FC236}">
                  <a16:creationId xmlns:a16="http://schemas.microsoft.com/office/drawing/2014/main" id="{F36726D6-415A-4EC7-9A31-CD3492C82728}"/>
                </a:ext>
              </a:extLst>
            </p:cNvPr>
            <p:cNvSpPr/>
            <p:nvPr/>
          </p:nvSpPr>
          <p:spPr bwMode="auto">
            <a:xfrm>
              <a:off x="6996025" y="1971379"/>
              <a:ext cx="4406400" cy="2685600"/>
            </a:xfrm>
            <a:custGeom>
              <a:avLst/>
              <a:gdLst>
                <a:gd name="connsiteX0" fmla="*/ 0 w 4406400"/>
                <a:gd name="connsiteY0" fmla="*/ 0 h 2685600"/>
                <a:gd name="connsiteX1" fmla="*/ 0 w 4406400"/>
                <a:gd name="connsiteY1" fmla="*/ 2685600 h 2685600"/>
                <a:gd name="connsiteX2" fmla="*/ 4406400 w 4406400"/>
                <a:gd name="connsiteY2" fmla="*/ 2685600 h 2685600"/>
              </a:gdLst>
              <a:ahLst/>
              <a:cxnLst>
                <a:cxn ang="0">
                  <a:pos x="connsiteX0" y="connsiteY0"/>
                </a:cxn>
                <a:cxn ang="0">
                  <a:pos x="connsiteX1" y="connsiteY1"/>
                </a:cxn>
                <a:cxn ang="0">
                  <a:pos x="connsiteX2" y="connsiteY2"/>
                </a:cxn>
              </a:cxnLst>
              <a:rect l="l" t="t" r="r" b="b"/>
              <a:pathLst>
                <a:path w="4406400" h="2685600">
                  <a:moveTo>
                    <a:pt x="0" y="0"/>
                  </a:moveTo>
                  <a:lnTo>
                    <a:pt x="0" y="2685600"/>
                  </a:lnTo>
                  <a:lnTo>
                    <a:pt x="4406400" y="2685600"/>
                  </a:lnTo>
                </a:path>
              </a:pathLst>
            </a:custGeom>
            <a:noFill/>
            <a:ln w="28575">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9257" name="Rectangle: Rounded Corners 9256">
              <a:extLst>
                <a:ext uri="{FF2B5EF4-FFF2-40B4-BE49-F238E27FC236}">
                  <a16:creationId xmlns:a16="http://schemas.microsoft.com/office/drawing/2014/main" id="{10DF09FD-6394-3320-709D-DF28BB10F663}"/>
                </a:ext>
              </a:extLst>
            </p:cNvPr>
            <p:cNvSpPr/>
            <p:nvPr/>
          </p:nvSpPr>
          <p:spPr bwMode="auto">
            <a:xfrm>
              <a:off x="8634114" y="4006514"/>
              <a:ext cx="1104600" cy="1487163"/>
            </a:xfrm>
            <a:prstGeom prst="roundRect">
              <a:avLst>
                <a:gd name="adj" fmla="val 6523"/>
              </a:avLst>
            </a:prstGeom>
            <a:noFill/>
            <a:ln w="28575">
              <a:solidFill>
                <a:srgbClr val="C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grpSp>
    </p:spTree>
    <p:extLst>
      <p:ext uri="{BB962C8B-B14F-4D97-AF65-F5344CB8AC3E}">
        <p14:creationId xmlns:p14="http://schemas.microsoft.com/office/powerpoint/2010/main" val="34269261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2E79-5864-8DA4-1378-C0306A034C78}"/>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92768F0B-D907-7303-89ED-1E475AC4F629}"/>
              </a:ext>
            </a:extLst>
          </p:cNvPr>
          <p:cNvSpPr txBox="1"/>
          <p:nvPr/>
        </p:nvSpPr>
        <p:spPr>
          <a:xfrm>
            <a:off x="10135404" y="5072948"/>
            <a:ext cx="1838965"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This webinar is proposed to you</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with the support of</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our institutional partner</a:t>
            </a:r>
            <a:endParaRPr kumimoji="0" lang="fr-FR"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a:extLst>
              <a:ext uri="{FF2B5EF4-FFF2-40B4-BE49-F238E27FC236}">
                <a16:creationId xmlns:a16="http://schemas.microsoft.com/office/drawing/2014/main" id="{C50175FA-800D-939A-65C5-D6DE8287F6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76212" y="5626946"/>
            <a:ext cx="853401" cy="801700"/>
          </a:xfrm>
          <a:prstGeom prst="rect">
            <a:avLst/>
          </a:prstGeom>
        </p:spPr>
      </p:pic>
      <p:sp>
        <p:nvSpPr>
          <p:cNvPr id="10" name="Titre 1">
            <a:extLst>
              <a:ext uri="{FF2B5EF4-FFF2-40B4-BE49-F238E27FC236}">
                <a16:creationId xmlns:a16="http://schemas.microsoft.com/office/drawing/2014/main" id="{33C1BD11-D91F-5737-4856-036DE1FBE420}"/>
              </a:ext>
            </a:extLst>
          </p:cNvPr>
          <p:cNvSpPr>
            <a:spLocks noGrp="1"/>
          </p:cNvSpPr>
          <p:nvPr>
            <p:ph type="ctrTitle"/>
          </p:nvPr>
        </p:nvSpPr>
        <p:spPr>
          <a:xfrm>
            <a:off x="1982046" y="1707772"/>
            <a:ext cx="8549640" cy="1470025"/>
          </a:xfrm>
        </p:spPr>
        <p:txBody>
          <a:bodyPr>
            <a:noAutofit/>
          </a:bodyPr>
          <a:lstStyle/>
          <a:p>
            <a:pPr algn="ctr"/>
            <a:r>
              <a:rPr kumimoji="0" lang="en-US" sz="3200" b="1" i="0" u="none" strike="noStrike" kern="1200" cap="none" spc="0" normalizeH="0" baseline="0" noProof="0" dirty="0">
                <a:ln>
                  <a:noFill/>
                </a:ln>
                <a:solidFill>
                  <a:srgbClr val="1E3C91"/>
                </a:solidFill>
                <a:effectLst/>
                <a:uLnTx/>
                <a:uFillTx/>
                <a:latin typeface="Calibri"/>
                <a:ea typeface="+mj-ea"/>
                <a:cs typeface="+mj-cs"/>
              </a:rPr>
              <a:t>HIV Prevention and Treatment in vulnerable populations: No one left behind</a:t>
            </a:r>
            <a:endParaRPr lang="fr-FR" sz="4400" dirty="0">
              <a:solidFill>
                <a:srgbClr val="1E3C91"/>
              </a:solidFill>
            </a:endParaRPr>
          </a:p>
        </p:txBody>
      </p:sp>
      <p:sp>
        <p:nvSpPr>
          <p:cNvPr id="11" name="Espace réservé du contenu 2">
            <a:extLst>
              <a:ext uri="{FF2B5EF4-FFF2-40B4-BE49-F238E27FC236}">
                <a16:creationId xmlns:a16="http://schemas.microsoft.com/office/drawing/2014/main" id="{7B743892-F6D9-5B8B-F4C2-3E472B3A6B3D}"/>
              </a:ext>
            </a:extLst>
          </p:cNvPr>
          <p:cNvSpPr>
            <a:spLocks noGrp="1"/>
          </p:cNvSpPr>
          <p:nvPr>
            <p:ph type="subTitle" idx="1"/>
          </p:nvPr>
        </p:nvSpPr>
        <p:spPr>
          <a:xfrm>
            <a:off x="2223516" y="3172543"/>
            <a:ext cx="7744968" cy="512914"/>
          </a:xfrm>
        </p:spPr>
        <p:txBody>
          <a:bodyPr>
            <a:noAutofit/>
          </a:bodyPr>
          <a:lstStyle/>
          <a:p>
            <a:r>
              <a:rPr lang="en-US" b="1" dirty="0">
                <a:solidFill>
                  <a:srgbClr val="FF6600"/>
                </a:solidFill>
              </a:rPr>
              <a:t>Wednesday, December 17</a:t>
            </a:r>
            <a:r>
              <a:rPr lang="en-US" b="1" baseline="30000" dirty="0">
                <a:solidFill>
                  <a:srgbClr val="FF6600"/>
                </a:solidFill>
              </a:rPr>
              <a:t>th</a:t>
            </a:r>
            <a:r>
              <a:rPr lang="en-US" b="1" dirty="0">
                <a:solidFill>
                  <a:srgbClr val="FF6600"/>
                </a:solidFill>
              </a:rPr>
              <a:t> </a:t>
            </a:r>
            <a:br>
              <a:rPr lang="en-US" b="1" dirty="0">
                <a:solidFill>
                  <a:srgbClr val="FF6600"/>
                </a:solidFill>
              </a:rPr>
            </a:br>
            <a:r>
              <a:rPr lang="en-US" b="1" dirty="0">
                <a:solidFill>
                  <a:srgbClr val="FF6600"/>
                </a:solidFill>
              </a:rPr>
              <a:t>&amp; Thursday, December 18</a:t>
            </a:r>
            <a:r>
              <a:rPr lang="en-US" b="1" baseline="30000" dirty="0">
                <a:solidFill>
                  <a:srgbClr val="FF6600"/>
                </a:solidFill>
              </a:rPr>
              <a:t>th</a:t>
            </a:r>
            <a:r>
              <a:rPr lang="en-US" b="1" dirty="0">
                <a:solidFill>
                  <a:srgbClr val="FF6600"/>
                </a:solidFill>
              </a:rPr>
              <a:t> 2025</a:t>
            </a:r>
            <a:endParaRPr lang="fr-FR" b="1" dirty="0">
              <a:solidFill>
                <a:schemeClr val="tx1"/>
              </a:solidFill>
            </a:endParaRPr>
          </a:p>
        </p:txBody>
      </p:sp>
      <p:pic>
        <p:nvPicPr>
          <p:cNvPr id="3" name="Image 2">
            <a:extLst>
              <a:ext uri="{FF2B5EF4-FFF2-40B4-BE49-F238E27FC236}">
                <a16:creationId xmlns:a16="http://schemas.microsoft.com/office/drawing/2014/main" id="{CC5D9610-B54D-9269-7E1C-D8CB134530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8735" y="4085220"/>
            <a:ext cx="1513114" cy="1513114"/>
          </a:xfrm>
          <a:prstGeom prst="rect">
            <a:avLst/>
          </a:prstGeom>
        </p:spPr>
      </p:pic>
      <p:pic>
        <p:nvPicPr>
          <p:cNvPr id="5" name="Image 4">
            <a:extLst>
              <a:ext uri="{FF2B5EF4-FFF2-40B4-BE49-F238E27FC236}">
                <a16:creationId xmlns:a16="http://schemas.microsoft.com/office/drawing/2014/main" id="{01CCE153-E1F8-CAA2-81FF-0FE38DB12C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17856" y="4085220"/>
            <a:ext cx="1513114" cy="1513114"/>
          </a:xfrm>
          <a:prstGeom prst="rect">
            <a:avLst/>
          </a:prstGeom>
        </p:spPr>
      </p:pic>
      <p:pic>
        <p:nvPicPr>
          <p:cNvPr id="7" name="Image 6">
            <a:extLst>
              <a:ext uri="{FF2B5EF4-FFF2-40B4-BE49-F238E27FC236}">
                <a16:creationId xmlns:a16="http://schemas.microsoft.com/office/drawing/2014/main" id="{07EC6D8D-DFA4-AD5B-376C-0F36613AA0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9614" y="4085220"/>
            <a:ext cx="1513114" cy="1513114"/>
          </a:xfrm>
          <a:prstGeom prst="rect">
            <a:avLst/>
          </a:prstGeom>
        </p:spPr>
      </p:pic>
      <p:sp>
        <p:nvSpPr>
          <p:cNvPr id="16" name="ZoneTexte 15">
            <a:extLst>
              <a:ext uri="{FF2B5EF4-FFF2-40B4-BE49-F238E27FC236}">
                <a16:creationId xmlns:a16="http://schemas.microsoft.com/office/drawing/2014/main" id="{D1D00355-957E-2DC6-C7A8-29D7D2AFC6B5}"/>
              </a:ext>
            </a:extLst>
          </p:cNvPr>
          <p:cNvSpPr txBox="1"/>
          <p:nvPr/>
        </p:nvSpPr>
        <p:spPr>
          <a:xfrm>
            <a:off x="2807865" y="5636639"/>
            <a:ext cx="2136611" cy="646331"/>
          </a:xfrm>
          <a:prstGeom prst="rect">
            <a:avLst/>
          </a:prstGeom>
          <a:noFill/>
        </p:spPr>
        <p:txBody>
          <a:bodyPr wrap="square">
            <a:spAutoFit/>
          </a:bodyPr>
          <a:lstStyle/>
          <a:p>
            <a:pPr marL="0" marR="0" lvl="1" indent="0" algn="ctr" defTabSz="342900" rtl="0" eaLnBrk="1" fontAlgn="auto" latinLnBrk="0" hangingPunct="1">
              <a:lnSpc>
                <a:spcPct val="100000"/>
              </a:lnSpc>
              <a:spcBef>
                <a:spcPct val="20000"/>
              </a:spcBef>
              <a:spcAft>
                <a:spcPts val="0"/>
              </a:spcAft>
              <a:buClr>
                <a:srgbClr val="3C549F"/>
              </a:buClr>
              <a:buSzTx/>
              <a:buFont typeface="Arial"/>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Pedro Cahn</a:t>
            </a:r>
            <a:br>
              <a:rPr kumimoji="0" lang="fr-FR" sz="1800" b="1" i="0" u="none" strike="noStrike" kern="1200" cap="none" spc="0" normalizeH="0" baseline="0" noProof="0" dirty="0">
                <a:ln>
                  <a:noFill/>
                </a:ln>
                <a:solidFill>
                  <a:prstClr val="black"/>
                </a:solidFill>
                <a:effectLst/>
                <a:uLnTx/>
                <a:uFillTx/>
                <a:latin typeface="Calibri"/>
                <a:ea typeface="+mn-ea"/>
                <a:cs typeface="+mn-cs"/>
              </a:rPr>
            </a:br>
            <a:r>
              <a:rPr kumimoji="0" lang="fr-FR" sz="1800" b="0" i="1" u="none" strike="noStrike" kern="1200" cap="none" spc="0" normalizeH="0" baseline="0" noProof="0" dirty="0">
                <a:ln>
                  <a:noFill/>
                </a:ln>
                <a:solidFill>
                  <a:prstClr val="black"/>
                </a:solidFill>
                <a:effectLst/>
                <a:uLnTx/>
                <a:uFillTx/>
                <a:latin typeface="Calibri"/>
                <a:ea typeface="+mn-ea"/>
                <a:cs typeface="+mn-cs"/>
              </a:rPr>
              <a:t>(Argentina)</a:t>
            </a:r>
          </a:p>
        </p:txBody>
      </p:sp>
      <p:sp>
        <p:nvSpPr>
          <p:cNvPr id="17" name="ZoneTexte 16">
            <a:extLst>
              <a:ext uri="{FF2B5EF4-FFF2-40B4-BE49-F238E27FC236}">
                <a16:creationId xmlns:a16="http://schemas.microsoft.com/office/drawing/2014/main" id="{8F268DF8-376E-7B57-58FE-7D8ED9273FEB}"/>
              </a:ext>
            </a:extLst>
          </p:cNvPr>
          <p:cNvSpPr txBox="1"/>
          <p:nvPr/>
        </p:nvSpPr>
        <p:spPr>
          <a:xfrm>
            <a:off x="5159531" y="5636639"/>
            <a:ext cx="2136611" cy="646331"/>
          </a:xfrm>
          <a:prstGeom prst="rect">
            <a:avLst/>
          </a:prstGeom>
          <a:noFill/>
        </p:spPr>
        <p:txBody>
          <a:bodyPr wrap="square">
            <a:spAutoFit/>
          </a:bodyPr>
          <a:lstStyle/>
          <a:p>
            <a:pPr marL="0" marR="0" lvl="1" indent="0" algn="ctr" defTabSz="342900" rtl="0" eaLnBrk="1" fontAlgn="auto" latinLnBrk="0" hangingPunct="1">
              <a:lnSpc>
                <a:spcPct val="100000"/>
              </a:lnSpc>
              <a:spcBef>
                <a:spcPct val="20000"/>
              </a:spcBef>
              <a:spcAft>
                <a:spcPts val="0"/>
              </a:spcAft>
              <a:buClr>
                <a:srgbClr val="3C549F"/>
              </a:buClr>
              <a:buSzTx/>
              <a:buFont typeface="Arial"/>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Anton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Pozniak</a:t>
            </a:r>
            <a:br>
              <a:rPr kumimoji="0" lang="fr-FR" sz="1800" b="1" i="0" u="none" strike="noStrike" kern="1200" cap="none" spc="0" normalizeH="0" baseline="0" noProof="0" dirty="0">
                <a:ln>
                  <a:noFill/>
                </a:ln>
                <a:solidFill>
                  <a:prstClr val="black"/>
                </a:solidFill>
                <a:effectLst/>
                <a:uLnTx/>
                <a:uFillTx/>
                <a:latin typeface="Calibri"/>
                <a:ea typeface="+mn-ea"/>
                <a:cs typeface="+mn-cs"/>
              </a:rPr>
            </a:br>
            <a:r>
              <a:rPr kumimoji="0" lang="fr-FR" sz="1800" b="0" i="1" u="none" strike="noStrike" kern="1200" cap="none" spc="0" normalizeH="0" baseline="0" noProof="0" dirty="0">
                <a:ln>
                  <a:noFill/>
                </a:ln>
                <a:solidFill>
                  <a:prstClr val="black"/>
                </a:solidFill>
                <a:effectLst/>
                <a:uLnTx/>
                <a:uFillTx/>
                <a:latin typeface="Calibri"/>
                <a:ea typeface="+mn-ea"/>
                <a:cs typeface="+mn-cs"/>
              </a:rPr>
              <a:t>(UK)</a:t>
            </a:r>
          </a:p>
        </p:txBody>
      </p:sp>
      <p:sp>
        <p:nvSpPr>
          <p:cNvPr id="18" name="ZoneTexte 17">
            <a:extLst>
              <a:ext uri="{FF2B5EF4-FFF2-40B4-BE49-F238E27FC236}">
                <a16:creationId xmlns:a16="http://schemas.microsoft.com/office/drawing/2014/main" id="{8D0210DA-60C5-D597-BDA7-7116A60EA81F}"/>
              </a:ext>
            </a:extLst>
          </p:cNvPr>
          <p:cNvSpPr txBox="1"/>
          <p:nvPr/>
        </p:nvSpPr>
        <p:spPr>
          <a:xfrm>
            <a:off x="7506107" y="5636639"/>
            <a:ext cx="2136611" cy="646331"/>
          </a:xfrm>
          <a:prstGeom prst="rect">
            <a:avLst/>
          </a:prstGeom>
          <a:noFill/>
        </p:spPr>
        <p:txBody>
          <a:bodyPr wrap="square">
            <a:spAutoFit/>
          </a:bodyPr>
          <a:lstStyle/>
          <a:p>
            <a:pPr marL="0" marR="0" lvl="1" indent="0" algn="ctr" defTabSz="342900" rtl="0" eaLnBrk="1" fontAlgn="auto" latinLnBrk="0" hangingPunct="1">
              <a:lnSpc>
                <a:spcPct val="100000"/>
              </a:lnSpc>
              <a:spcBef>
                <a:spcPct val="20000"/>
              </a:spcBef>
              <a:spcAft>
                <a:spcPts val="0"/>
              </a:spcAft>
              <a:buClr>
                <a:srgbClr val="3C549F"/>
              </a:buClr>
              <a:buSzTx/>
              <a:buFont typeface="Arial"/>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François Raffi</a:t>
            </a:r>
            <a:br>
              <a:rPr kumimoji="0" lang="fr-FR" sz="1800" b="1" i="0" u="none" strike="noStrike" kern="1200" cap="none" spc="0" normalizeH="0" baseline="0" noProof="0" dirty="0">
                <a:ln>
                  <a:noFill/>
                </a:ln>
                <a:solidFill>
                  <a:prstClr val="black"/>
                </a:solidFill>
                <a:effectLst/>
                <a:uLnTx/>
                <a:uFillTx/>
                <a:latin typeface="Calibri"/>
                <a:ea typeface="+mn-ea"/>
                <a:cs typeface="+mn-cs"/>
              </a:rPr>
            </a:br>
            <a:r>
              <a:rPr kumimoji="0" lang="fr-FR" sz="1800" b="0" i="1" u="none" strike="noStrike" kern="1200" cap="none" spc="0" normalizeH="0" baseline="0" noProof="0" dirty="0">
                <a:ln>
                  <a:noFill/>
                </a:ln>
                <a:solidFill>
                  <a:prstClr val="black"/>
                </a:solidFill>
                <a:effectLst/>
                <a:uLnTx/>
                <a:uFillTx/>
                <a:latin typeface="Calibri"/>
                <a:ea typeface="+mn-ea"/>
                <a:cs typeface="+mn-cs"/>
              </a:rPr>
              <a:t>(France)</a:t>
            </a:r>
          </a:p>
        </p:txBody>
      </p:sp>
      <p:pic>
        <p:nvPicPr>
          <p:cNvPr id="2" name="Picture 2">
            <a:extLst>
              <a:ext uri="{FF2B5EF4-FFF2-40B4-BE49-F238E27FC236}">
                <a16:creationId xmlns:a16="http://schemas.microsoft.com/office/drawing/2014/main" id="{551776BB-73AF-507D-5378-AECB4A319DD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0" y="0"/>
            <a:ext cx="3714161" cy="140459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2DAE7D1-A344-198D-9393-FBDFD3B5B31E}"/>
              </a:ext>
            </a:extLst>
          </p:cNvPr>
          <p:cNvSpPr txBox="1"/>
          <p:nvPr/>
        </p:nvSpPr>
        <p:spPr>
          <a:xfrm>
            <a:off x="4952503" y="82764"/>
            <a:ext cx="2683027" cy="565146"/>
          </a:xfrm>
          <a:prstGeom prst="rect">
            <a:avLst/>
          </a:prstGeom>
          <a:solidFill>
            <a:schemeClr val="bg1"/>
          </a:solidFill>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3C91"/>
                </a:solidFill>
                <a:effectLst/>
                <a:uLnTx/>
                <a:uFillTx/>
                <a:latin typeface="Calibri"/>
                <a:ea typeface="+mn-ea"/>
                <a:cs typeface="+mn-cs"/>
              </a:rPr>
              <a:t>LIVE SESSION</a:t>
            </a:r>
          </a:p>
        </p:txBody>
      </p:sp>
    </p:spTree>
    <p:extLst>
      <p:ext uri="{BB962C8B-B14F-4D97-AF65-F5344CB8AC3E}">
        <p14:creationId xmlns:p14="http://schemas.microsoft.com/office/powerpoint/2010/main" val="38577412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BC089FB-1050-629D-E4FD-0766F17A5F7E}"/>
              </a:ext>
            </a:extLst>
          </p:cNvPr>
          <p:cNvSpPr txBox="1">
            <a:spLocks noChangeArrowheads="1"/>
          </p:cNvSpPr>
          <p:nvPr/>
        </p:nvSpPr>
        <p:spPr bwMode="auto">
          <a:xfrm>
            <a:off x="9400306" y="6504517"/>
            <a:ext cx="2808287" cy="246221"/>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Wang H, EACS 2025, Abs. PS02.1</a:t>
            </a:r>
          </a:p>
        </p:txBody>
      </p:sp>
      <p:sp>
        <p:nvSpPr>
          <p:cNvPr id="10" name="ZoneTexte 9">
            <a:extLst>
              <a:ext uri="{FF2B5EF4-FFF2-40B4-BE49-F238E27FC236}">
                <a16:creationId xmlns:a16="http://schemas.microsoft.com/office/drawing/2014/main" id="{A5E2A36F-6DE5-2611-AF85-59650773E238}"/>
              </a:ext>
            </a:extLst>
          </p:cNvPr>
          <p:cNvSpPr txBox="1"/>
          <p:nvPr/>
        </p:nvSpPr>
        <p:spPr>
          <a:xfrm>
            <a:off x="2044060" y="2146556"/>
            <a:ext cx="2072426"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Oral </a:t>
            </a:r>
            <a:r>
              <a:rPr kumimoji="0" lang="en-US" sz="20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PrEP</a:t>
            </a:r>
            <a:r>
              <a:rPr kumimoji="0" lang="en-US"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cascade</a:t>
            </a:r>
          </a:p>
        </p:txBody>
      </p:sp>
      <p:sp>
        <p:nvSpPr>
          <p:cNvPr id="5" name="Titre 4">
            <a:extLst>
              <a:ext uri="{FF2B5EF4-FFF2-40B4-BE49-F238E27FC236}">
                <a16:creationId xmlns:a16="http://schemas.microsoft.com/office/drawing/2014/main" id="{41067292-31D0-CDBA-36D5-7C88216C5073}"/>
              </a:ext>
            </a:extLst>
          </p:cNvPr>
          <p:cNvSpPr>
            <a:spLocks noGrp="1"/>
          </p:cNvSpPr>
          <p:nvPr>
            <p:ph type="title"/>
          </p:nvPr>
        </p:nvSpPr>
        <p:spPr/>
        <p:txBody>
          <a:bodyPr>
            <a:noAutofit/>
          </a:bodyPr>
          <a:lstStyle/>
          <a:p>
            <a:r>
              <a:rPr lang="en-US" sz="3200" noProof="0">
                <a:latin typeface="+mn-lt"/>
              </a:rPr>
              <a:t>PrEP</a:t>
            </a:r>
            <a:r>
              <a:rPr lang="en-US" sz="3200" noProof="0" dirty="0">
                <a:latin typeface="+mn-lt"/>
              </a:rPr>
              <a:t> cascade and unmet </a:t>
            </a:r>
            <a:r>
              <a:rPr lang="en-US" sz="3200" noProof="0" dirty="0" err="1">
                <a:latin typeface="+mn-lt"/>
              </a:rPr>
              <a:t>PrEP</a:t>
            </a:r>
            <a:r>
              <a:rPr lang="en-US" sz="3200" noProof="0" dirty="0">
                <a:latin typeface="+mn-lt"/>
              </a:rPr>
              <a:t> needs in transgender women, transgender men and non-binary individuals</a:t>
            </a:r>
          </a:p>
        </p:txBody>
      </p:sp>
      <p:sp>
        <p:nvSpPr>
          <p:cNvPr id="17" name="Espace réservé du contenu 16">
            <a:extLst>
              <a:ext uri="{FF2B5EF4-FFF2-40B4-BE49-F238E27FC236}">
                <a16:creationId xmlns:a16="http://schemas.microsoft.com/office/drawing/2014/main" id="{43BF099B-1052-A9A8-C029-67A08D304732}"/>
              </a:ext>
            </a:extLst>
          </p:cNvPr>
          <p:cNvSpPr>
            <a:spLocks noGrp="1"/>
          </p:cNvSpPr>
          <p:nvPr>
            <p:ph idx="1"/>
          </p:nvPr>
        </p:nvSpPr>
        <p:spPr>
          <a:xfrm>
            <a:off x="609600" y="5948150"/>
            <a:ext cx="10972800" cy="787616"/>
          </a:xfrm>
        </p:spPr>
        <p:txBody>
          <a:bodyPr>
            <a:normAutofit lnSpcReduction="10000"/>
          </a:bodyPr>
          <a:lstStyle/>
          <a:p>
            <a:pPr lvl="0"/>
            <a:r>
              <a:rPr lang="en-US" sz="1600" b="1" noProof="0" dirty="0"/>
              <a:t>Conclusions : </a:t>
            </a:r>
            <a:r>
              <a:rPr lang="en-US" sz="1600" noProof="0" dirty="0"/>
              <a:t>inequalities in access to, coverage and retention in </a:t>
            </a:r>
            <a:r>
              <a:rPr lang="en-US" sz="1600" noProof="0" dirty="0" err="1"/>
              <a:t>PrEP</a:t>
            </a:r>
            <a:r>
              <a:rPr lang="en-US" sz="1600" noProof="0" dirty="0"/>
              <a:t> in trans communities in Europe.</a:t>
            </a:r>
            <a:br>
              <a:rPr lang="en-US" sz="1600" noProof="0" dirty="0"/>
            </a:br>
            <a:r>
              <a:rPr lang="en-US" sz="1600" noProof="0" dirty="0"/>
              <a:t>Despite this current </a:t>
            </a:r>
            <a:r>
              <a:rPr lang="en-US" sz="1600" noProof="0" dirty="0" err="1"/>
              <a:t>PrEP</a:t>
            </a:r>
            <a:r>
              <a:rPr lang="en-US" sz="1600" noProof="0" dirty="0"/>
              <a:t> suboptimal use, high interest in LA </a:t>
            </a:r>
            <a:r>
              <a:rPr lang="en-US" sz="1600" noProof="0" dirty="0" err="1"/>
              <a:t>PrEP</a:t>
            </a:r>
            <a:r>
              <a:rPr lang="en-US" sz="1600" noProof="0" dirty="0"/>
              <a:t> could mitigate current unmet HIV prevention needs in these vulnerable individuals</a:t>
            </a:r>
          </a:p>
        </p:txBody>
      </p:sp>
      <p:grpSp>
        <p:nvGrpSpPr>
          <p:cNvPr id="6" name="Groupe 5">
            <a:extLst>
              <a:ext uri="{FF2B5EF4-FFF2-40B4-BE49-F238E27FC236}">
                <a16:creationId xmlns:a16="http://schemas.microsoft.com/office/drawing/2014/main" id="{8B190C24-136A-3926-7497-6A1258BD0911}"/>
              </a:ext>
            </a:extLst>
          </p:cNvPr>
          <p:cNvGrpSpPr/>
          <p:nvPr/>
        </p:nvGrpSpPr>
        <p:grpSpPr>
          <a:xfrm>
            <a:off x="609600" y="2458140"/>
            <a:ext cx="4240192" cy="3377495"/>
            <a:chOff x="3031417" y="1938430"/>
            <a:chExt cx="5632314" cy="4042264"/>
          </a:xfrm>
        </p:grpSpPr>
        <p:grpSp>
          <p:nvGrpSpPr>
            <p:cNvPr id="13" name="Groupe 12">
              <a:extLst>
                <a:ext uri="{FF2B5EF4-FFF2-40B4-BE49-F238E27FC236}">
                  <a16:creationId xmlns:a16="http://schemas.microsoft.com/office/drawing/2014/main" id="{BFB696E3-80EC-C491-DC90-4DD7D739A4B8}"/>
                </a:ext>
              </a:extLst>
            </p:cNvPr>
            <p:cNvGrpSpPr/>
            <p:nvPr/>
          </p:nvGrpSpPr>
          <p:grpSpPr>
            <a:xfrm>
              <a:off x="3031417" y="2237934"/>
              <a:ext cx="5632314" cy="3742760"/>
              <a:chOff x="3031417" y="2237934"/>
              <a:chExt cx="5632314" cy="3742760"/>
            </a:xfrm>
          </p:grpSpPr>
          <p:graphicFrame>
            <p:nvGraphicFramePr>
              <p:cNvPr id="2" name="Graphique 1">
                <a:extLst>
                  <a:ext uri="{FF2B5EF4-FFF2-40B4-BE49-F238E27FC236}">
                    <a16:creationId xmlns:a16="http://schemas.microsoft.com/office/drawing/2014/main" id="{DFDD1F30-E33F-C51B-914F-FA733782147F}"/>
                  </a:ext>
                </a:extLst>
              </p:cNvPr>
              <p:cNvGraphicFramePr/>
              <p:nvPr>
                <p:extLst>
                  <p:ext uri="{D42A27DB-BD31-4B8C-83A1-F6EECF244321}">
                    <p14:modId xmlns:p14="http://schemas.microsoft.com/office/powerpoint/2010/main" val="3020957607"/>
                  </p:ext>
                </p:extLst>
              </p:nvPr>
            </p:nvGraphicFramePr>
            <p:xfrm>
              <a:off x="3031417" y="2237934"/>
              <a:ext cx="5614140" cy="3742760"/>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CDC4FE7A-9B3F-CCF5-6955-EB9B994F3BEE}"/>
                  </a:ext>
                </a:extLst>
              </p:cNvPr>
              <p:cNvSpPr txBox="1"/>
              <p:nvPr/>
            </p:nvSpPr>
            <p:spPr>
              <a:xfrm>
                <a:off x="4710635" y="3037164"/>
                <a:ext cx="1908571" cy="524755"/>
              </a:xfrm>
              <a:prstGeom prst="roundRect">
                <a:avLst/>
              </a:prstGeom>
              <a:noFill/>
              <a:ln w="19050">
                <a:solidFill>
                  <a:srgbClr val="00B0F0"/>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Twice less individuals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on </a:t>
                </a:r>
                <a:r>
                  <a:rPr kumimoji="0" lang="en-US" sz="12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PrEP</a:t>
                </a:r>
                <a:endPar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00F8FB53-C9A8-104F-3DC0-10D9466940AD}"/>
                  </a:ext>
                </a:extLst>
              </p:cNvPr>
              <p:cNvSpPr txBox="1"/>
              <p:nvPr/>
            </p:nvSpPr>
            <p:spPr>
              <a:xfrm>
                <a:off x="6877472" y="3439902"/>
                <a:ext cx="1786259" cy="524755"/>
              </a:xfrm>
              <a:prstGeom prst="roundRect">
                <a:avLst/>
              </a:prstGeom>
              <a:noFill/>
              <a:ln w="19050">
                <a:solidFill>
                  <a:srgbClr val="00B0F0"/>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Discontinuation rate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noProof="0" dirty="0">
                    <a:solidFill>
                      <a:srgbClr val="00B0F0"/>
                    </a:solidFill>
                    <a:latin typeface="Calibri" panose="020F0502020204030204" pitchFamily="34" charset="0"/>
                    <a:ea typeface="Calibri" panose="020F0502020204030204" pitchFamily="34" charset="0"/>
                    <a:cs typeface="Calibri" panose="020F0502020204030204" pitchFamily="34" charset="0"/>
                  </a:rPr>
                  <a:t>twice higher</a:t>
                </a:r>
                <a:endPar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1" name="Connecteur droit avec flèche 10">
                <a:extLst>
                  <a:ext uri="{FF2B5EF4-FFF2-40B4-BE49-F238E27FC236}">
                    <a16:creationId xmlns:a16="http://schemas.microsoft.com/office/drawing/2014/main" id="{6A743739-8EB1-8F98-9806-08BB0C99B639}"/>
                  </a:ext>
                </a:extLst>
              </p:cNvPr>
              <p:cNvCxnSpPr/>
              <p:nvPr/>
            </p:nvCxnSpPr>
            <p:spPr bwMode="auto">
              <a:xfrm flipH="1">
                <a:off x="5291509" y="3561919"/>
                <a:ext cx="285073" cy="286957"/>
              </a:xfrm>
              <a:prstGeom prst="straightConnector1">
                <a:avLst/>
              </a:prstGeom>
              <a:ln w="28575">
                <a:solidFill>
                  <a:srgbClr val="00B0F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 name="Connecteur droit avec flèche 11">
                <a:extLst>
                  <a:ext uri="{FF2B5EF4-FFF2-40B4-BE49-F238E27FC236}">
                    <a16:creationId xmlns:a16="http://schemas.microsoft.com/office/drawing/2014/main" id="{91304171-4C05-74CE-862B-F1D89AAC0863}"/>
                  </a:ext>
                </a:extLst>
              </p:cNvPr>
              <p:cNvCxnSpPr>
                <a:cxnSpLocks/>
              </p:cNvCxnSpPr>
              <p:nvPr/>
            </p:nvCxnSpPr>
            <p:spPr bwMode="auto">
              <a:xfrm>
                <a:off x="7026072" y="3964657"/>
                <a:ext cx="242800" cy="200162"/>
              </a:xfrm>
              <a:prstGeom prst="straightConnector1">
                <a:avLst/>
              </a:prstGeom>
              <a:ln w="28575">
                <a:solidFill>
                  <a:srgbClr val="00B0F0"/>
                </a:solidFill>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14" name="ZoneTexte 13">
              <a:extLst>
                <a:ext uri="{FF2B5EF4-FFF2-40B4-BE49-F238E27FC236}">
                  <a16:creationId xmlns:a16="http://schemas.microsoft.com/office/drawing/2014/main" id="{50D0BCB1-7016-CB62-F092-64C3FA79BE11}"/>
                </a:ext>
              </a:extLst>
            </p:cNvPr>
            <p:cNvSpPr txBox="1"/>
            <p:nvPr/>
          </p:nvSpPr>
          <p:spPr>
            <a:xfrm>
              <a:off x="3055007" y="1938430"/>
              <a:ext cx="515716" cy="33151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dirty="0">
                  <a:ln>
                    <a:noFill/>
                  </a:ln>
                  <a:effectLst/>
                  <a:uLnTx/>
                  <a:uFillTx/>
                  <a:latin typeface="+mn-lt"/>
                  <a:ea typeface="Calibri" panose="020F0502020204030204" pitchFamily="34" charset="0"/>
                  <a:cs typeface="Calibri" panose="020F0502020204030204" pitchFamily="34" charset="0"/>
                </a:rPr>
                <a:t>(%)</a:t>
              </a:r>
            </a:p>
          </p:txBody>
        </p:sp>
      </p:grpSp>
      <p:sp>
        <p:nvSpPr>
          <p:cNvPr id="3" name="ZoneTexte 2">
            <a:extLst>
              <a:ext uri="{FF2B5EF4-FFF2-40B4-BE49-F238E27FC236}">
                <a16:creationId xmlns:a16="http://schemas.microsoft.com/office/drawing/2014/main" id="{5478C4D7-249D-2526-23B6-97951EA21596}"/>
              </a:ext>
            </a:extLst>
          </p:cNvPr>
          <p:cNvSpPr txBox="1"/>
          <p:nvPr/>
        </p:nvSpPr>
        <p:spPr>
          <a:xfrm>
            <a:off x="11435443" y="187841"/>
            <a:ext cx="551477" cy="246221"/>
          </a:xfrm>
          <a:prstGeom prst="rect">
            <a:avLst/>
          </a:prstGeom>
          <a:noFill/>
        </p:spPr>
        <p:txBody>
          <a:bodyPr wrap="square" rtlCol="0">
            <a:spAutoFit/>
          </a:bodyPr>
          <a:lstStyle/>
          <a:p>
            <a:pPr algn="r"/>
            <a:r>
              <a:rPr lang="fr-FR" sz="1000" b="1" dirty="0">
                <a:solidFill>
                  <a:schemeClr val="bg1"/>
                </a:solidFill>
              </a:rPr>
              <a:t>123</a:t>
            </a:r>
          </a:p>
        </p:txBody>
      </p:sp>
      <p:sp>
        <p:nvSpPr>
          <p:cNvPr id="9" name="Espace réservé du contenu 16">
            <a:extLst>
              <a:ext uri="{FF2B5EF4-FFF2-40B4-BE49-F238E27FC236}">
                <a16:creationId xmlns:a16="http://schemas.microsoft.com/office/drawing/2014/main" id="{4DD24E95-B118-811B-A4D2-ECEC809F7C80}"/>
              </a:ext>
            </a:extLst>
          </p:cNvPr>
          <p:cNvSpPr txBox="1">
            <a:spLocks/>
          </p:cNvSpPr>
          <p:nvPr/>
        </p:nvSpPr>
        <p:spPr>
          <a:xfrm>
            <a:off x="738380" y="1649637"/>
            <a:ext cx="10972799" cy="4357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noProof="0" dirty="0"/>
          </a:p>
        </p:txBody>
      </p:sp>
      <p:grpSp>
        <p:nvGrpSpPr>
          <p:cNvPr id="18" name="Groupe 17">
            <a:extLst>
              <a:ext uri="{FF2B5EF4-FFF2-40B4-BE49-F238E27FC236}">
                <a16:creationId xmlns:a16="http://schemas.microsoft.com/office/drawing/2014/main" id="{1F4F58CD-76D0-499A-D135-0EC6B119AD70}"/>
              </a:ext>
            </a:extLst>
          </p:cNvPr>
          <p:cNvGrpSpPr/>
          <p:nvPr/>
        </p:nvGrpSpPr>
        <p:grpSpPr>
          <a:xfrm>
            <a:off x="5636871" y="2484435"/>
            <a:ext cx="6371373" cy="3557548"/>
            <a:chOff x="994400" y="2034963"/>
            <a:chExt cx="7135447" cy="4771126"/>
          </a:xfrm>
        </p:grpSpPr>
        <p:graphicFrame>
          <p:nvGraphicFramePr>
            <p:cNvPr id="19" name="Graphique 18">
              <a:extLst>
                <a:ext uri="{FF2B5EF4-FFF2-40B4-BE49-F238E27FC236}">
                  <a16:creationId xmlns:a16="http://schemas.microsoft.com/office/drawing/2014/main" id="{FF7F0D87-828C-68D1-02D5-462C9B7D1890}"/>
                </a:ext>
              </a:extLst>
            </p:cNvPr>
            <p:cNvGraphicFramePr/>
            <p:nvPr>
              <p:extLst>
                <p:ext uri="{D42A27DB-BD31-4B8C-83A1-F6EECF244321}">
                  <p14:modId xmlns:p14="http://schemas.microsoft.com/office/powerpoint/2010/main" val="2961308808"/>
                </p:ext>
              </p:extLst>
            </p:nvPr>
          </p:nvGraphicFramePr>
          <p:xfrm>
            <a:off x="994400" y="2374903"/>
            <a:ext cx="6646779" cy="4431186"/>
          </p:xfrm>
          <a:graphic>
            <a:graphicData uri="http://schemas.openxmlformats.org/drawingml/2006/chart">
              <c:chart xmlns:c="http://schemas.openxmlformats.org/drawingml/2006/chart" xmlns:r="http://schemas.openxmlformats.org/officeDocument/2006/relationships" r:id="rId4"/>
            </a:graphicData>
          </a:graphic>
        </p:graphicFrame>
        <p:sp>
          <p:nvSpPr>
            <p:cNvPr id="20" name="ZoneTexte 1">
              <a:extLst>
                <a:ext uri="{FF2B5EF4-FFF2-40B4-BE49-F238E27FC236}">
                  <a16:creationId xmlns:a16="http://schemas.microsoft.com/office/drawing/2014/main" id="{0EE407DA-8BE4-60AB-A25F-68C131807287}"/>
                </a:ext>
              </a:extLst>
            </p:cNvPr>
            <p:cNvSpPr txBox="1"/>
            <p:nvPr/>
          </p:nvSpPr>
          <p:spPr>
            <a:xfrm>
              <a:off x="3072950" y="2067126"/>
              <a:ext cx="5056897" cy="41276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no significant differences</a:t>
              </a:r>
            </a:p>
          </p:txBody>
        </p:sp>
        <p:sp>
          <p:nvSpPr>
            <p:cNvPr id="21" name="Parenthèse ouvrante 20">
              <a:extLst>
                <a:ext uri="{FF2B5EF4-FFF2-40B4-BE49-F238E27FC236}">
                  <a16:creationId xmlns:a16="http://schemas.microsoft.com/office/drawing/2014/main" id="{11E3349D-2A3A-08A3-D7D7-961DD848E083}"/>
                </a:ext>
              </a:extLst>
            </p:cNvPr>
            <p:cNvSpPr/>
            <p:nvPr/>
          </p:nvSpPr>
          <p:spPr bwMode="auto">
            <a:xfrm rot="5400000">
              <a:off x="5463770" y="787705"/>
              <a:ext cx="118401" cy="3402220"/>
            </a:xfrm>
            <a:prstGeom prst="leftBracket">
              <a:avLst/>
            </a:prstGeom>
            <a:ln w="190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ZoneTexte 21">
              <a:extLst>
                <a:ext uri="{FF2B5EF4-FFF2-40B4-BE49-F238E27FC236}">
                  <a16:creationId xmlns:a16="http://schemas.microsoft.com/office/drawing/2014/main" id="{459E1E5B-C691-16EE-9AC0-0752111E286B}"/>
                </a:ext>
              </a:extLst>
            </p:cNvPr>
            <p:cNvSpPr txBox="1"/>
            <p:nvPr/>
          </p:nvSpPr>
          <p:spPr>
            <a:xfrm>
              <a:off x="1106695" y="2034963"/>
              <a:ext cx="440192" cy="37149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23" name="ZoneTexte 22">
            <a:extLst>
              <a:ext uri="{FF2B5EF4-FFF2-40B4-BE49-F238E27FC236}">
                <a16:creationId xmlns:a16="http://schemas.microsoft.com/office/drawing/2014/main" id="{5561463B-65D1-7E24-85C0-7BCE3E5C22F2}"/>
              </a:ext>
            </a:extLst>
          </p:cNvPr>
          <p:cNvSpPr txBox="1"/>
          <p:nvPr/>
        </p:nvSpPr>
        <p:spPr>
          <a:xfrm>
            <a:off x="6308322" y="2146556"/>
            <a:ext cx="509436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Awareness and interest for LA injectable </a:t>
            </a:r>
            <a:r>
              <a:rPr kumimoji="0" lang="en-US" sz="20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PrEP</a:t>
            </a:r>
            <a:endParaRPr kumimoji="0" lang="en-US"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Espace réservé du contenu 16">
            <a:extLst>
              <a:ext uri="{FF2B5EF4-FFF2-40B4-BE49-F238E27FC236}">
                <a16:creationId xmlns:a16="http://schemas.microsoft.com/office/drawing/2014/main" id="{23E55C28-18CD-B8D7-5A50-97A114C26EC2}"/>
              </a:ext>
            </a:extLst>
          </p:cNvPr>
          <p:cNvSpPr txBox="1">
            <a:spLocks/>
          </p:cNvSpPr>
          <p:nvPr/>
        </p:nvSpPr>
        <p:spPr>
          <a:xfrm>
            <a:off x="609600" y="1843511"/>
            <a:ext cx="10972800" cy="446583"/>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Clr>
                <a:srgbClr val="3C549F"/>
              </a:buClr>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3C549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3C549F"/>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3C549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600" noProof="0" dirty="0"/>
              <a:t>Cross-sectional survey (20 European countries), </a:t>
            </a:r>
            <a:r>
              <a:rPr lang="en-US" sz="1600" noProof="0" dirty="0" err="1"/>
              <a:t>october</a:t>
            </a:r>
            <a:r>
              <a:rPr lang="en-US" sz="1600" noProof="0" dirty="0"/>
              <a:t> 2023-april 2024, 432 TGW, TGM, NB</a:t>
            </a:r>
          </a:p>
        </p:txBody>
      </p:sp>
    </p:spTree>
    <p:extLst>
      <p:ext uri="{BB962C8B-B14F-4D97-AF65-F5344CB8AC3E}">
        <p14:creationId xmlns:p14="http://schemas.microsoft.com/office/powerpoint/2010/main" val="5436789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ED4D883-A3BC-80E0-139B-6332456157D0}"/>
              </a:ext>
            </a:extLst>
          </p:cNvPr>
          <p:cNvSpPr txBox="1">
            <a:spLocks noChangeArrowheads="1"/>
          </p:cNvSpPr>
          <p:nvPr/>
        </p:nvSpPr>
        <p:spPr bwMode="auto">
          <a:xfrm>
            <a:off x="9374748" y="6499137"/>
            <a:ext cx="2808287" cy="246221"/>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Molina JM, EACS 2025, Abs. PS02.4</a:t>
            </a:r>
          </a:p>
        </p:txBody>
      </p:sp>
      <p:grpSp>
        <p:nvGrpSpPr>
          <p:cNvPr id="5" name="Groupe 4">
            <a:extLst>
              <a:ext uri="{FF2B5EF4-FFF2-40B4-BE49-F238E27FC236}">
                <a16:creationId xmlns:a16="http://schemas.microsoft.com/office/drawing/2014/main" id="{C27C752D-3004-D950-C522-F863337C06FA}"/>
              </a:ext>
            </a:extLst>
          </p:cNvPr>
          <p:cNvGrpSpPr/>
          <p:nvPr/>
        </p:nvGrpSpPr>
        <p:grpSpPr>
          <a:xfrm>
            <a:off x="189470" y="2848224"/>
            <a:ext cx="4665362" cy="3421059"/>
            <a:chOff x="189470" y="2123006"/>
            <a:chExt cx="4665362" cy="3421059"/>
          </a:xfrm>
        </p:grpSpPr>
        <p:graphicFrame>
          <p:nvGraphicFramePr>
            <p:cNvPr id="6" name="Graphique 5">
              <a:extLst>
                <a:ext uri="{FF2B5EF4-FFF2-40B4-BE49-F238E27FC236}">
                  <a16:creationId xmlns:a16="http://schemas.microsoft.com/office/drawing/2014/main" id="{0D444087-24BD-EF2C-2563-592D53073F4C}"/>
                </a:ext>
              </a:extLst>
            </p:cNvPr>
            <p:cNvGraphicFramePr/>
            <p:nvPr>
              <p:extLst>
                <p:ext uri="{D42A27DB-BD31-4B8C-83A1-F6EECF244321}">
                  <p14:modId xmlns:p14="http://schemas.microsoft.com/office/powerpoint/2010/main" val="2202438066"/>
                </p:ext>
              </p:extLst>
            </p:nvPr>
          </p:nvGraphicFramePr>
          <p:xfrm>
            <a:off x="189470" y="2243666"/>
            <a:ext cx="4665362" cy="3300399"/>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CD246A28-D53E-945C-EF0B-44E2C1E96032}"/>
                </a:ext>
              </a:extLst>
            </p:cNvPr>
            <p:cNvSpPr txBox="1"/>
            <p:nvPr/>
          </p:nvSpPr>
          <p:spPr>
            <a:xfrm>
              <a:off x="1676445" y="3322880"/>
              <a:ext cx="785953" cy="750933"/>
            </a:xfrm>
            <a:prstGeom prst="ellipse">
              <a:avLst/>
            </a:prstGeom>
            <a:solidFill>
              <a:schemeClr val="bg1"/>
            </a:solid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Identité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de genre</a:t>
              </a:r>
              <a:br>
                <a:rPr kumimoji="0" lang="fr-FR"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kumimoji="0" lang="es-419" sz="12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ZoneTexte 1">
              <a:extLst>
                <a:ext uri="{FF2B5EF4-FFF2-40B4-BE49-F238E27FC236}">
                  <a16:creationId xmlns:a16="http://schemas.microsoft.com/office/drawing/2014/main" id="{573BEDF5-718A-4457-10B0-98050797ECC6}"/>
                </a:ext>
              </a:extLst>
            </p:cNvPr>
            <p:cNvSpPr txBox="1"/>
            <p:nvPr/>
          </p:nvSpPr>
          <p:spPr>
            <a:xfrm>
              <a:off x="1676445" y="2123006"/>
              <a:ext cx="57740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&lt; 1 %</a:t>
              </a:r>
              <a:endParaRPr kumimoji="0" lang="es-419" sz="14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9" name="ZoneTexte 18">
            <a:extLst>
              <a:ext uri="{FF2B5EF4-FFF2-40B4-BE49-F238E27FC236}">
                <a16:creationId xmlns:a16="http://schemas.microsoft.com/office/drawing/2014/main" id="{AF9725B7-5AD2-E74B-36DB-427E28B255B1}"/>
              </a:ext>
            </a:extLst>
          </p:cNvPr>
          <p:cNvSpPr txBox="1"/>
          <p:nvPr/>
        </p:nvSpPr>
        <p:spPr>
          <a:xfrm>
            <a:off x="368399" y="2471140"/>
            <a:ext cx="377089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5B0F0"/>
                </a:solidFill>
                <a:latin typeface="Calibri" panose="020F0502020204030204" pitchFamily="34" charset="0"/>
                <a:ea typeface="Calibri" panose="020F0502020204030204" pitchFamily="34" charset="0"/>
                <a:cs typeface="Calibri" panose="020F0502020204030204" pitchFamily="34" charset="0"/>
              </a:rPr>
              <a:t>P</a:t>
            </a:r>
            <a:r>
              <a:rPr kumimoji="0" lang="en-US" b="1" i="0" u="none" strike="noStrike" kern="1200" cap="none" spc="0" normalizeH="0" baseline="0" noProof="0" dirty="0" err="1">
                <a:ln>
                  <a:noFill/>
                </a:ln>
                <a:solidFill>
                  <a:srgbClr val="05B0F0"/>
                </a:solidFill>
                <a:effectLst/>
                <a:uLnTx/>
                <a:uFillTx/>
                <a:latin typeface="Calibri" panose="020F0502020204030204" pitchFamily="34" charset="0"/>
                <a:ea typeface="Calibri" panose="020F0502020204030204" pitchFamily="34" charset="0"/>
                <a:cs typeface="Calibri" panose="020F0502020204030204" pitchFamily="34" charset="0"/>
              </a:rPr>
              <a:t>articipants</a:t>
            </a:r>
            <a:r>
              <a:rPr kumimoji="0" lang="en-US" b="1" i="0" u="none" strike="noStrike" kern="1200" cap="none" spc="0" normalizeH="0" baseline="0" noProof="0" dirty="0">
                <a:ln>
                  <a:noFill/>
                </a:ln>
                <a:solidFill>
                  <a:srgbClr val="05B0F0"/>
                </a:solidFill>
                <a:effectLst/>
                <a:uLnTx/>
                <a:uFillTx/>
                <a:latin typeface="Calibri" panose="020F0502020204030204" pitchFamily="34" charset="0"/>
                <a:ea typeface="Calibri" panose="020F0502020204030204" pitchFamily="34" charset="0"/>
                <a:cs typeface="Calibri" panose="020F0502020204030204" pitchFamily="34" charset="0"/>
              </a:rPr>
              <a:t> by gender identity</a:t>
            </a:r>
          </a:p>
        </p:txBody>
      </p:sp>
      <p:sp>
        <p:nvSpPr>
          <p:cNvPr id="20" name="Titre 19">
            <a:extLst>
              <a:ext uri="{FF2B5EF4-FFF2-40B4-BE49-F238E27FC236}">
                <a16:creationId xmlns:a16="http://schemas.microsoft.com/office/drawing/2014/main" id="{C9FEA6E4-2455-F41A-475C-308EC1361842}"/>
              </a:ext>
            </a:extLst>
          </p:cNvPr>
          <p:cNvSpPr>
            <a:spLocks noGrp="1"/>
          </p:cNvSpPr>
          <p:nvPr>
            <p:ph type="title"/>
          </p:nvPr>
        </p:nvSpPr>
        <p:spPr>
          <a:xfrm>
            <a:off x="609600" y="0"/>
            <a:ext cx="8466034" cy="1491539"/>
          </a:xfrm>
        </p:spPr>
        <p:txBody>
          <a:bodyPr/>
          <a:lstStyle/>
          <a:p>
            <a:r>
              <a:rPr lang="fr-FR" dirty="0" err="1"/>
              <a:t>Purpose</a:t>
            </a:r>
            <a:r>
              <a:rPr lang="fr-FR" dirty="0"/>
              <a:t> 5: LA LEN </a:t>
            </a:r>
            <a:r>
              <a:rPr lang="fr-FR" dirty="0" err="1"/>
              <a:t>PreP</a:t>
            </a:r>
            <a:r>
              <a:rPr lang="fr-FR" dirty="0"/>
              <a:t> in France and UK</a:t>
            </a:r>
            <a:endParaRPr lang="es-419" dirty="0"/>
          </a:p>
        </p:txBody>
      </p:sp>
      <p:sp>
        <p:nvSpPr>
          <p:cNvPr id="21" name="Espace réservé du contenu 20">
            <a:extLst>
              <a:ext uri="{FF2B5EF4-FFF2-40B4-BE49-F238E27FC236}">
                <a16:creationId xmlns:a16="http://schemas.microsoft.com/office/drawing/2014/main" id="{8D3BADA1-8238-026D-B72A-A3633B1AE6A3}"/>
              </a:ext>
            </a:extLst>
          </p:cNvPr>
          <p:cNvSpPr>
            <a:spLocks noGrp="1"/>
          </p:cNvSpPr>
          <p:nvPr>
            <p:ph idx="1"/>
          </p:nvPr>
        </p:nvSpPr>
        <p:spPr>
          <a:xfrm>
            <a:off x="609600" y="1752227"/>
            <a:ext cx="10972800" cy="4335466"/>
          </a:xfrm>
        </p:spPr>
        <p:txBody>
          <a:bodyPr>
            <a:noAutofit/>
          </a:bodyPr>
          <a:lstStyle/>
          <a:p>
            <a:r>
              <a:rPr lang="en-US" sz="1800" noProof="0" dirty="0"/>
              <a:t>Open-label </a:t>
            </a:r>
            <a:r>
              <a:rPr lang="en-US" sz="1800" noProof="0" dirty="0" err="1"/>
              <a:t>randomised</a:t>
            </a:r>
            <a:r>
              <a:rPr lang="en-US" sz="1800" noProof="0" dirty="0"/>
              <a:t> study LEN </a:t>
            </a:r>
            <a:r>
              <a:rPr lang="en-US" sz="1800" noProof="0" dirty="0" err="1"/>
              <a:t>sc</a:t>
            </a:r>
            <a:r>
              <a:rPr lang="en-US" sz="1800" noProof="0" dirty="0"/>
              <a:t> Q6M vs oral TDF/FTC for </a:t>
            </a:r>
            <a:r>
              <a:rPr lang="en-US" sz="1800" noProof="0" dirty="0" err="1"/>
              <a:t>PrEP</a:t>
            </a:r>
            <a:r>
              <a:rPr lang="en-US" sz="1800" noProof="0" dirty="0"/>
              <a:t> in high-risk individuals not receiving </a:t>
            </a:r>
            <a:r>
              <a:rPr lang="en-US" sz="1800" noProof="0" dirty="0" err="1"/>
              <a:t>PrEP</a:t>
            </a:r>
            <a:endParaRPr lang="en-US" sz="1800" noProof="0" dirty="0"/>
          </a:p>
          <a:p>
            <a:r>
              <a:rPr lang="en-US" sz="1800" noProof="0" dirty="0"/>
              <a:t>268 individuals</a:t>
            </a:r>
          </a:p>
        </p:txBody>
      </p:sp>
      <p:sp>
        <p:nvSpPr>
          <p:cNvPr id="16" name="Espace réservé du contenu 20">
            <a:extLst>
              <a:ext uri="{FF2B5EF4-FFF2-40B4-BE49-F238E27FC236}">
                <a16:creationId xmlns:a16="http://schemas.microsoft.com/office/drawing/2014/main" id="{CC84FAA5-713A-5380-9DA3-A307731EBF8F}"/>
              </a:ext>
            </a:extLst>
          </p:cNvPr>
          <p:cNvSpPr txBox="1">
            <a:spLocks/>
          </p:cNvSpPr>
          <p:nvPr/>
        </p:nvSpPr>
        <p:spPr bwMode="auto">
          <a:xfrm>
            <a:off x="604674" y="5707337"/>
            <a:ext cx="5007849" cy="38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buNone/>
            </a:pPr>
            <a:r>
              <a:rPr lang="en-US" sz="1800" kern="0" dirty="0">
                <a:solidFill>
                  <a:schemeClr val="tx1"/>
                </a:solidFill>
              </a:rPr>
              <a:t>21% of participants are trans or binary individuals</a:t>
            </a:r>
          </a:p>
        </p:txBody>
      </p:sp>
      <p:grpSp>
        <p:nvGrpSpPr>
          <p:cNvPr id="22" name="Groupe 21">
            <a:extLst>
              <a:ext uri="{FF2B5EF4-FFF2-40B4-BE49-F238E27FC236}">
                <a16:creationId xmlns:a16="http://schemas.microsoft.com/office/drawing/2014/main" id="{5D8C6D1F-4C8E-F9FA-08DC-D638700C3F4B}"/>
              </a:ext>
            </a:extLst>
          </p:cNvPr>
          <p:cNvGrpSpPr/>
          <p:nvPr/>
        </p:nvGrpSpPr>
        <p:grpSpPr>
          <a:xfrm>
            <a:off x="6546761" y="2787294"/>
            <a:ext cx="4665362" cy="3300399"/>
            <a:chOff x="189470" y="2243666"/>
            <a:chExt cx="4665362" cy="3300399"/>
          </a:xfrm>
        </p:grpSpPr>
        <p:graphicFrame>
          <p:nvGraphicFramePr>
            <p:cNvPr id="23" name="Graphique 22">
              <a:extLst>
                <a:ext uri="{FF2B5EF4-FFF2-40B4-BE49-F238E27FC236}">
                  <a16:creationId xmlns:a16="http://schemas.microsoft.com/office/drawing/2014/main" id="{F70BADCA-C0D0-A794-5AC2-7C70069E5D6D}"/>
                </a:ext>
              </a:extLst>
            </p:cNvPr>
            <p:cNvGraphicFramePr/>
            <p:nvPr>
              <p:extLst>
                <p:ext uri="{D42A27DB-BD31-4B8C-83A1-F6EECF244321}">
                  <p14:modId xmlns:p14="http://schemas.microsoft.com/office/powerpoint/2010/main" val="1821302388"/>
                </p:ext>
              </p:extLst>
            </p:nvPr>
          </p:nvGraphicFramePr>
          <p:xfrm>
            <a:off x="189470" y="2243666"/>
            <a:ext cx="4665362" cy="3300399"/>
          </p:xfrm>
          <a:graphic>
            <a:graphicData uri="http://schemas.openxmlformats.org/drawingml/2006/chart">
              <c:chart xmlns:c="http://schemas.openxmlformats.org/drawingml/2006/chart" xmlns:r="http://schemas.openxmlformats.org/officeDocument/2006/relationships" r:id="rId4"/>
            </a:graphicData>
          </a:graphic>
        </p:graphicFrame>
        <p:sp>
          <p:nvSpPr>
            <p:cNvPr id="24" name="ZoneTexte 23">
              <a:extLst>
                <a:ext uri="{FF2B5EF4-FFF2-40B4-BE49-F238E27FC236}">
                  <a16:creationId xmlns:a16="http://schemas.microsoft.com/office/drawing/2014/main" id="{CF1A5291-3362-CCA9-4B91-59C1824DC60D}"/>
                </a:ext>
              </a:extLst>
            </p:cNvPr>
            <p:cNvSpPr txBox="1"/>
            <p:nvPr/>
          </p:nvSpPr>
          <p:spPr>
            <a:xfrm>
              <a:off x="1677830" y="3343031"/>
              <a:ext cx="785953" cy="750933"/>
            </a:xfrm>
            <a:prstGeom prst="ellipse">
              <a:avLst/>
            </a:prstGeom>
            <a:solidFill>
              <a:schemeClr val="bg1"/>
            </a:solid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Race/</a:t>
              </a:r>
              <a:br>
                <a:rPr kumimoji="0" lang="en-US" sz="1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Ethnicity</a:t>
              </a:r>
            </a:p>
          </p:txBody>
        </p:sp>
      </p:grpSp>
      <p:sp>
        <p:nvSpPr>
          <p:cNvPr id="25" name="ZoneTexte 24">
            <a:extLst>
              <a:ext uri="{FF2B5EF4-FFF2-40B4-BE49-F238E27FC236}">
                <a16:creationId xmlns:a16="http://schemas.microsoft.com/office/drawing/2014/main" id="{0E487E0F-CBF8-3C48-B202-68823F3B334F}"/>
              </a:ext>
            </a:extLst>
          </p:cNvPr>
          <p:cNvSpPr txBox="1"/>
          <p:nvPr/>
        </p:nvSpPr>
        <p:spPr>
          <a:xfrm>
            <a:off x="6679716" y="2471140"/>
            <a:ext cx="404079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5B0F0"/>
                </a:solidFill>
                <a:effectLst/>
                <a:uLnTx/>
                <a:uFillTx/>
                <a:latin typeface="Calibri" panose="020F0502020204030204" pitchFamily="34" charset="0"/>
                <a:ea typeface="Calibri" panose="020F0502020204030204" pitchFamily="34" charset="0"/>
                <a:cs typeface="Calibri" panose="020F0502020204030204" pitchFamily="34" charset="0"/>
              </a:rPr>
              <a:t>Repartition of participants by ethnicity</a:t>
            </a:r>
            <a:endParaRPr kumimoji="0" lang="en-US" b="1" i="0" u="none" strike="noStrike" kern="1200" cap="none" spc="0" normalizeH="0" baseline="0" noProof="0" dirty="0">
              <a:ln>
                <a:noFill/>
              </a:ln>
              <a:solidFill>
                <a:srgbClr val="05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Espace réservé du contenu 16">
            <a:extLst>
              <a:ext uri="{FF2B5EF4-FFF2-40B4-BE49-F238E27FC236}">
                <a16:creationId xmlns:a16="http://schemas.microsoft.com/office/drawing/2014/main" id="{F25C5F4A-D54C-1CBB-1E81-0AE63410E477}"/>
              </a:ext>
            </a:extLst>
          </p:cNvPr>
          <p:cNvSpPr txBox="1">
            <a:spLocks/>
          </p:cNvSpPr>
          <p:nvPr/>
        </p:nvSpPr>
        <p:spPr bwMode="auto">
          <a:xfrm>
            <a:off x="6344421" y="5707337"/>
            <a:ext cx="4167352" cy="42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buFont typeface="Wingdings" panose="05000000000000000000" pitchFamily="2" charset="2"/>
              <a:buNone/>
            </a:pPr>
            <a:r>
              <a:rPr lang="en-US" sz="1800" kern="0" dirty="0">
                <a:solidFill>
                  <a:schemeClr val="tx1"/>
                </a:solidFill>
              </a:rPr>
              <a:t>29% of participants from ethnic minority</a:t>
            </a:r>
          </a:p>
        </p:txBody>
      </p:sp>
      <p:sp>
        <p:nvSpPr>
          <p:cNvPr id="27" name="ZoneTexte 26">
            <a:extLst>
              <a:ext uri="{FF2B5EF4-FFF2-40B4-BE49-F238E27FC236}">
                <a16:creationId xmlns:a16="http://schemas.microsoft.com/office/drawing/2014/main" id="{FF4A1127-E86F-136D-8756-558570AD968A}"/>
              </a:ext>
            </a:extLst>
          </p:cNvPr>
          <p:cNvSpPr txBox="1"/>
          <p:nvPr/>
        </p:nvSpPr>
        <p:spPr bwMode="auto">
          <a:xfrm>
            <a:off x="3530780" y="6128825"/>
            <a:ext cx="43400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b="0" dirty="0">
                <a:latin typeface="Calibri" panose="020F0502020204030204" pitchFamily="34" charset="0"/>
              </a:rPr>
              <a:t>High retention rate: 94% as of October 2025</a:t>
            </a:r>
          </a:p>
        </p:txBody>
      </p:sp>
    </p:spTree>
    <p:extLst>
      <p:ext uri="{BB962C8B-B14F-4D97-AF65-F5344CB8AC3E}">
        <p14:creationId xmlns:p14="http://schemas.microsoft.com/office/powerpoint/2010/main" val="1033074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66034" cy="1491539"/>
          </a:xfrm>
        </p:spPr>
        <p:txBody>
          <a:bodyPr/>
          <a:lstStyle/>
          <a:p>
            <a:r>
              <a:rPr lang="en-GB" dirty="0"/>
              <a:t>Some potential issues with LEN</a:t>
            </a:r>
          </a:p>
        </p:txBody>
      </p:sp>
      <p:sp>
        <p:nvSpPr>
          <p:cNvPr id="3" name="Content Placeholder 2"/>
          <p:cNvSpPr>
            <a:spLocks noGrp="1"/>
          </p:cNvSpPr>
          <p:nvPr>
            <p:ph idx="1"/>
          </p:nvPr>
        </p:nvSpPr>
        <p:spPr>
          <a:xfrm>
            <a:off x="609600" y="1790700"/>
            <a:ext cx="10972800" cy="4335466"/>
          </a:xfrm>
        </p:spPr>
        <p:txBody>
          <a:bodyPr/>
          <a:lstStyle/>
          <a:p>
            <a:endParaRPr lang="en-GB" dirty="0"/>
          </a:p>
          <a:p>
            <a:r>
              <a:rPr lang="en-GB" b="1" dirty="0"/>
              <a:t>Drug Interactions – </a:t>
            </a:r>
            <a:r>
              <a:rPr lang="en-GB" dirty="0"/>
              <a:t>steroids, antihistamines, clopidogrel, </a:t>
            </a:r>
            <a:r>
              <a:rPr lang="en-GB" dirty="0" err="1"/>
              <a:t>amiodorone</a:t>
            </a:r>
            <a:r>
              <a:rPr lang="en-GB" dirty="0"/>
              <a:t>, rifampicin cancer treatments etc</a:t>
            </a:r>
          </a:p>
          <a:p>
            <a:endParaRPr lang="en-GB" dirty="0"/>
          </a:p>
          <a:p>
            <a:r>
              <a:rPr lang="en-GB" b="1" dirty="0"/>
              <a:t>Health Care providers need to give injections </a:t>
            </a:r>
          </a:p>
          <a:p>
            <a:endParaRPr lang="en-GB" b="1" dirty="0"/>
          </a:p>
          <a:p>
            <a:r>
              <a:rPr lang="en-GB" b="1" dirty="0"/>
              <a:t>Ulcerative nodules</a:t>
            </a:r>
          </a:p>
        </p:txBody>
      </p:sp>
      <p:pic>
        <p:nvPicPr>
          <p:cNvPr id="2051" name="Picture 3" descr="PHOTO-2024-08-30-13-46-2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65575" y="4488873"/>
            <a:ext cx="1778065" cy="1333549"/>
          </a:xfrm>
          <a:prstGeom prst="rect">
            <a:avLst/>
          </a:prstGeom>
          <a:noFill/>
          <a:ln w="9525">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4">
          <a:extLst>
            <a:ext uri="{FF2B5EF4-FFF2-40B4-BE49-F238E27FC236}">
              <a16:creationId xmlns:a16="http://schemas.microsoft.com/office/drawing/2014/main" id="{4C4EE0B9-DE7B-E966-4FC3-518B6513A8B4}"/>
            </a:ext>
          </a:extLst>
        </p:cNvPr>
        <p:cNvGrpSpPr/>
        <p:nvPr/>
      </p:nvGrpSpPr>
      <p:grpSpPr>
        <a:xfrm>
          <a:off x="0" y="0"/>
          <a:ext cx="0" cy="0"/>
          <a:chOff x="0" y="0"/>
          <a:chExt cx="0" cy="0"/>
        </a:xfrm>
      </p:grpSpPr>
      <p:sp>
        <p:nvSpPr>
          <p:cNvPr id="56" name="Google Shape;56;p4">
            <a:extLst>
              <a:ext uri="{FF2B5EF4-FFF2-40B4-BE49-F238E27FC236}">
                <a16:creationId xmlns:a16="http://schemas.microsoft.com/office/drawing/2014/main" id="{B128730F-FCFC-88AD-F086-1D17FB8D2DB5}"/>
              </a:ext>
            </a:extLst>
          </p:cNvPr>
          <p:cNvSpPr/>
          <p:nvPr/>
        </p:nvSpPr>
        <p:spPr>
          <a:xfrm>
            <a:off x="6081528" y="6402621"/>
            <a:ext cx="6096000" cy="36595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1000"/>
              </a:spcBef>
              <a:spcAft>
                <a:spcPts val="0"/>
              </a:spcAft>
              <a:buClr>
                <a:srgbClr val="000000"/>
              </a:buClr>
              <a:buSzPts val="1100"/>
              <a:buFont typeface="Arial"/>
              <a:buNone/>
              <a:tabLst/>
              <a:defRPr/>
            </a:pPr>
            <a:r>
              <a:rPr kumimoji="0" lang="en-GB" sz="1000" b="0" i="1" strike="noStrike" kern="0" cap="none" spc="0" normalizeH="0" baseline="0" noProof="0" dirty="0">
                <a:ln>
                  <a:noFill/>
                </a:ln>
                <a:effectLst/>
                <a:uLnTx/>
                <a:uFillTx/>
                <a:ea typeface="Verdana" panose="020B0604030504040204" pitchFamily="34" charset="0"/>
                <a:cs typeface="Calibri"/>
                <a:sym typeface="Calibri"/>
              </a:rPr>
              <a:t>Rodolph SAT11</a:t>
            </a:r>
          </a:p>
        </p:txBody>
      </p:sp>
      <p:pic>
        <p:nvPicPr>
          <p:cNvPr id="61" name="Google Shape;61;p4">
            <a:extLst>
              <a:ext uri="{FF2B5EF4-FFF2-40B4-BE49-F238E27FC236}">
                <a16:creationId xmlns:a16="http://schemas.microsoft.com/office/drawing/2014/main" id="{C306D7DB-4A87-2F2B-67AD-546619179750}"/>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79425" y="6429075"/>
            <a:ext cx="549275" cy="201984"/>
          </a:xfrm>
          <a:prstGeom prst="rect">
            <a:avLst/>
          </a:prstGeom>
          <a:noFill/>
          <a:ln>
            <a:noFill/>
          </a:ln>
        </p:spPr>
      </p:pic>
      <p:sp>
        <p:nvSpPr>
          <p:cNvPr id="4" name="Google Shape;58;p4">
            <a:extLst>
              <a:ext uri="{FF2B5EF4-FFF2-40B4-BE49-F238E27FC236}">
                <a16:creationId xmlns:a16="http://schemas.microsoft.com/office/drawing/2014/main" id="{39D74F82-F243-FB78-6C0E-A1BF0395A224}"/>
              </a:ext>
            </a:extLst>
          </p:cNvPr>
          <p:cNvSpPr/>
          <p:nvPr/>
        </p:nvSpPr>
        <p:spPr>
          <a:xfrm>
            <a:off x="1774825" y="1341450"/>
            <a:ext cx="4897438" cy="4464038"/>
          </a:xfrm>
          <a:prstGeom prst="rect">
            <a:avLst/>
          </a:prstGeom>
          <a:noFill/>
          <a:ln>
            <a:noFill/>
          </a:ln>
        </p:spPr>
        <p:txBody>
          <a:bodyPr spcFirstLastPara="1" wrap="square" lIns="0" tIns="0" rIns="0" bIns="0" numCol="1" spcCol="91440" anchor="t" anchorCtr="0">
            <a:noAutofit/>
          </a:bodyPr>
          <a:lstStyle/>
          <a:p>
            <a:pPr marL="8255" marR="0" lvl="1" indent="0" algn="l" defTabSz="914400" rtl="0" eaLnBrk="1" fontAlgn="auto" latinLnBrk="0" hangingPunct="1">
              <a:lnSpc>
                <a:spcPct val="100000"/>
              </a:lnSpc>
              <a:spcBef>
                <a:spcPts val="0"/>
              </a:spcBef>
              <a:spcAft>
                <a:spcPts val="0"/>
              </a:spcAft>
              <a:buClr>
                <a:srgbClr val="E0001B"/>
              </a:buClr>
              <a:buSzPts val="1340"/>
              <a:buFont typeface="Arial"/>
              <a:buNone/>
              <a:tabLst/>
              <a:defRPr/>
            </a:pPr>
            <a:endParaRPr kumimoji="0" lang="en-GB" sz="2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endParaRPr>
          </a:p>
        </p:txBody>
      </p:sp>
      <p:pic>
        <p:nvPicPr>
          <p:cNvPr id="5" name="Picture 4" descr="A poster of a medical procedure&#10;&#10;AI-generated content may be incorrect.">
            <a:extLst>
              <a:ext uri="{FF2B5EF4-FFF2-40B4-BE49-F238E27FC236}">
                <a16:creationId xmlns:a16="http://schemas.microsoft.com/office/drawing/2014/main" id="{726B7B73-A618-13C4-878D-354E62BEC8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5387" y="2036462"/>
            <a:ext cx="3120701" cy="4392613"/>
          </a:xfrm>
          <a:prstGeom prst="rect">
            <a:avLst/>
          </a:prstGeom>
        </p:spPr>
      </p:pic>
      <p:sp>
        <p:nvSpPr>
          <p:cNvPr id="3" name="Titre 2">
            <a:extLst>
              <a:ext uri="{FF2B5EF4-FFF2-40B4-BE49-F238E27FC236}">
                <a16:creationId xmlns:a16="http://schemas.microsoft.com/office/drawing/2014/main" id="{2FEC83D3-9D5A-70F7-596F-4455E8675F38}"/>
              </a:ext>
            </a:extLst>
          </p:cNvPr>
          <p:cNvSpPr>
            <a:spLocks noGrp="1"/>
          </p:cNvSpPr>
          <p:nvPr>
            <p:ph type="title"/>
          </p:nvPr>
        </p:nvSpPr>
        <p:spPr>
          <a:xfrm>
            <a:off x="609600" y="0"/>
            <a:ext cx="8466034" cy="1491539"/>
          </a:xfrm>
        </p:spPr>
        <p:txBody>
          <a:bodyPr/>
          <a:lstStyle/>
          <a:p>
            <a:r>
              <a:rPr lang="en-GB" dirty="0">
                <a:sym typeface="Calibri"/>
              </a:rPr>
              <a:t>WHO guidelines on </a:t>
            </a:r>
            <a:r>
              <a:rPr lang="en-GB" dirty="0" err="1">
                <a:sym typeface="Calibri"/>
              </a:rPr>
              <a:t>lenacapavir</a:t>
            </a:r>
            <a:endParaRPr lang="fr-FR" dirty="0"/>
          </a:p>
        </p:txBody>
      </p:sp>
      <p:sp>
        <p:nvSpPr>
          <p:cNvPr id="6" name="Espace réservé du contenu 5">
            <a:extLst>
              <a:ext uri="{FF2B5EF4-FFF2-40B4-BE49-F238E27FC236}">
                <a16:creationId xmlns:a16="http://schemas.microsoft.com/office/drawing/2014/main" id="{6911B4FA-CD1C-277F-3E72-85F23D06B5D3}"/>
              </a:ext>
            </a:extLst>
          </p:cNvPr>
          <p:cNvSpPr>
            <a:spLocks noGrp="1"/>
          </p:cNvSpPr>
          <p:nvPr>
            <p:ph idx="1"/>
          </p:nvPr>
        </p:nvSpPr>
        <p:spPr>
          <a:xfrm>
            <a:off x="609600" y="1790700"/>
            <a:ext cx="6347012" cy="4335463"/>
          </a:xfrm>
        </p:spPr>
        <p:txBody>
          <a:bodyPr>
            <a:normAutofit lnSpcReduction="10000"/>
          </a:bodyPr>
          <a:lstStyle/>
          <a:p>
            <a:r>
              <a:rPr lang="en-GB" dirty="0">
                <a:sym typeface="Calibri"/>
              </a:rPr>
              <a:t>WHO released guidelines recommending the use of six-monthly injectable </a:t>
            </a:r>
            <a:r>
              <a:rPr lang="en-GB" dirty="0" err="1">
                <a:sym typeface="Calibri"/>
              </a:rPr>
              <a:t>lenacapavir</a:t>
            </a:r>
            <a:r>
              <a:rPr lang="en-GB" dirty="0">
                <a:sym typeface="Calibri"/>
              </a:rPr>
              <a:t> as an additional HIV prevention</a:t>
            </a:r>
            <a:br>
              <a:rPr lang="en-GB" dirty="0">
                <a:sym typeface="Calibri"/>
              </a:rPr>
            </a:br>
            <a:endParaRPr lang="en-GB" dirty="0">
              <a:sym typeface="Calibri"/>
            </a:endParaRPr>
          </a:p>
          <a:p>
            <a:r>
              <a:rPr lang="en-GB" dirty="0">
                <a:sym typeface="Calibri"/>
              </a:rPr>
              <a:t>The guidelines were issued less than 13 months after the first press release announcing 100% efficacy in the PURPOSE 1 study</a:t>
            </a:r>
            <a:br>
              <a:rPr lang="en-GB" dirty="0">
                <a:sym typeface="Calibri"/>
              </a:rPr>
            </a:br>
            <a:endParaRPr lang="en-GB" dirty="0">
              <a:sym typeface="Calibri"/>
            </a:endParaRPr>
          </a:p>
          <a:p>
            <a:r>
              <a:rPr lang="en-GB" dirty="0">
                <a:sym typeface="Calibri"/>
              </a:rPr>
              <a:t>Other WHO-recommended prevention options include daily oral tenofovir/emtricitabine, injectable cabotegravir and the </a:t>
            </a:r>
            <a:r>
              <a:rPr lang="en-GB" dirty="0" err="1">
                <a:sym typeface="Calibri"/>
              </a:rPr>
              <a:t>dapivirine</a:t>
            </a:r>
            <a:r>
              <a:rPr lang="en-GB" dirty="0">
                <a:sym typeface="Calibri"/>
              </a:rPr>
              <a:t> vaginal ring</a:t>
            </a:r>
          </a:p>
        </p:txBody>
      </p:sp>
    </p:spTree>
    <p:extLst>
      <p:ext uri="{BB962C8B-B14F-4D97-AF65-F5344CB8AC3E}">
        <p14:creationId xmlns:p14="http://schemas.microsoft.com/office/powerpoint/2010/main" val="124986940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p:nvPr/>
        </p:nvSpPr>
        <p:spPr>
          <a:xfrm>
            <a:off x="252787" y="236940"/>
            <a:ext cx="257175" cy="40011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FFFFFF"/>
                </a:solidFill>
                <a:effectLst/>
                <a:uLnTx/>
                <a:uFillTx/>
                <a:latin typeface="Century Gothic"/>
                <a:ea typeface="+mn-ea"/>
                <a:cs typeface="Century Gothic"/>
              </a:rPr>
              <a:t>D</a:t>
            </a:r>
            <a:endParaRPr kumimoji="0" sz="26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8" name="object 18"/>
          <p:cNvSpPr txBox="1"/>
          <p:nvPr/>
        </p:nvSpPr>
        <p:spPr>
          <a:xfrm>
            <a:off x="333757" y="249639"/>
            <a:ext cx="11677015" cy="400110"/>
          </a:xfrm>
          <a:prstGeom prst="rect">
            <a:avLst/>
          </a:prstGeom>
        </p:spPr>
        <p:txBody>
          <a:bodyPr vert="horz" wrap="square" lIns="0" tIns="0" rIns="0" bIns="0" rtlCol="0">
            <a:spAutoFit/>
          </a:bodyPr>
          <a:lstStyle/>
          <a:p>
            <a:pPr marL="16256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FFFFFF"/>
                </a:solidFill>
                <a:effectLst/>
                <a:uLnTx/>
                <a:uFillTx/>
                <a:latin typeface="Century Gothic"/>
                <a:ea typeface="+mn-ea"/>
                <a:cs typeface="Century Gothic"/>
              </a:rPr>
              <a:t>ifferentiated</a:t>
            </a:r>
            <a:endParaRPr kumimoji="0" sz="26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22" name="object 22"/>
          <p:cNvSpPr/>
          <p:nvPr/>
        </p:nvSpPr>
        <p:spPr>
          <a:xfrm>
            <a:off x="9327240" y="6241405"/>
            <a:ext cx="2864760" cy="51273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e 32">
            <a:extLst>
              <a:ext uri="{FF2B5EF4-FFF2-40B4-BE49-F238E27FC236}">
                <a16:creationId xmlns:a16="http://schemas.microsoft.com/office/drawing/2014/main" id="{B6D716CF-671D-1640-6949-8C10165E2BB3}"/>
              </a:ext>
            </a:extLst>
          </p:cNvPr>
          <p:cNvGrpSpPr/>
          <p:nvPr/>
        </p:nvGrpSpPr>
        <p:grpSpPr>
          <a:xfrm>
            <a:off x="1024128" y="2116841"/>
            <a:ext cx="9776459" cy="4237871"/>
            <a:chOff x="1024128" y="1565149"/>
            <a:chExt cx="10573513" cy="4583376"/>
          </a:xfrm>
        </p:grpSpPr>
        <p:sp>
          <p:nvSpPr>
            <p:cNvPr id="2" name="object 2"/>
            <p:cNvSpPr/>
            <p:nvPr/>
          </p:nvSpPr>
          <p:spPr>
            <a:xfrm>
              <a:off x="4342639" y="1602488"/>
              <a:ext cx="3592195" cy="3592195"/>
            </a:xfrm>
            <a:custGeom>
              <a:avLst/>
              <a:gdLst/>
              <a:ahLst/>
              <a:cxnLst/>
              <a:rect l="l" t="t" r="r" b="b"/>
              <a:pathLst>
                <a:path w="3592195" h="3592195">
                  <a:moveTo>
                    <a:pt x="0" y="1796033"/>
                  </a:moveTo>
                  <a:lnTo>
                    <a:pt x="5954" y="1648736"/>
                  </a:lnTo>
                  <a:lnTo>
                    <a:pt x="23508" y="1504718"/>
                  </a:lnTo>
                  <a:lnTo>
                    <a:pt x="52199" y="1364439"/>
                  </a:lnTo>
                  <a:lnTo>
                    <a:pt x="91567" y="1228364"/>
                  </a:lnTo>
                  <a:lnTo>
                    <a:pt x="141147" y="1096954"/>
                  </a:lnTo>
                  <a:lnTo>
                    <a:pt x="200477" y="970671"/>
                  </a:lnTo>
                  <a:lnTo>
                    <a:pt x="269097" y="849978"/>
                  </a:lnTo>
                  <a:lnTo>
                    <a:pt x="346542" y="735337"/>
                  </a:lnTo>
                  <a:lnTo>
                    <a:pt x="432351" y="627211"/>
                  </a:lnTo>
                  <a:lnTo>
                    <a:pt x="526061" y="526061"/>
                  </a:lnTo>
                  <a:lnTo>
                    <a:pt x="627211" y="432351"/>
                  </a:lnTo>
                  <a:lnTo>
                    <a:pt x="735337" y="346542"/>
                  </a:lnTo>
                  <a:lnTo>
                    <a:pt x="849978" y="269097"/>
                  </a:lnTo>
                  <a:lnTo>
                    <a:pt x="970671" y="200477"/>
                  </a:lnTo>
                  <a:lnTo>
                    <a:pt x="1096954" y="141147"/>
                  </a:lnTo>
                  <a:lnTo>
                    <a:pt x="1228364" y="91567"/>
                  </a:lnTo>
                  <a:lnTo>
                    <a:pt x="1364439" y="52199"/>
                  </a:lnTo>
                  <a:lnTo>
                    <a:pt x="1504718" y="23508"/>
                  </a:lnTo>
                  <a:lnTo>
                    <a:pt x="1648736" y="5954"/>
                  </a:lnTo>
                  <a:lnTo>
                    <a:pt x="1796033" y="0"/>
                  </a:lnTo>
                  <a:lnTo>
                    <a:pt x="1943330" y="5954"/>
                  </a:lnTo>
                  <a:lnTo>
                    <a:pt x="2087349" y="23508"/>
                  </a:lnTo>
                  <a:lnTo>
                    <a:pt x="2227628" y="52199"/>
                  </a:lnTo>
                  <a:lnTo>
                    <a:pt x="2363703" y="91567"/>
                  </a:lnTo>
                  <a:lnTo>
                    <a:pt x="2495113" y="141147"/>
                  </a:lnTo>
                  <a:lnTo>
                    <a:pt x="2621396" y="200477"/>
                  </a:lnTo>
                  <a:lnTo>
                    <a:pt x="2742089" y="269097"/>
                  </a:lnTo>
                  <a:lnTo>
                    <a:pt x="2856730" y="346542"/>
                  </a:lnTo>
                  <a:lnTo>
                    <a:pt x="2964856" y="432351"/>
                  </a:lnTo>
                  <a:lnTo>
                    <a:pt x="3066005" y="526061"/>
                  </a:lnTo>
                  <a:lnTo>
                    <a:pt x="3159716" y="627211"/>
                  </a:lnTo>
                  <a:lnTo>
                    <a:pt x="3245525" y="735337"/>
                  </a:lnTo>
                  <a:lnTo>
                    <a:pt x="3322970" y="849978"/>
                  </a:lnTo>
                  <a:lnTo>
                    <a:pt x="3391589" y="970671"/>
                  </a:lnTo>
                  <a:lnTo>
                    <a:pt x="3450920" y="1096954"/>
                  </a:lnTo>
                  <a:lnTo>
                    <a:pt x="3500500" y="1228364"/>
                  </a:lnTo>
                  <a:lnTo>
                    <a:pt x="3539867" y="1364439"/>
                  </a:lnTo>
                  <a:lnTo>
                    <a:pt x="3568559" y="1504718"/>
                  </a:lnTo>
                  <a:lnTo>
                    <a:pt x="3586113" y="1648736"/>
                  </a:lnTo>
                  <a:lnTo>
                    <a:pt x="3592067" y="1796033"/>
                  </a:lnTo>
                  <a:lnTo>
                    <a:pt x="3586113" y="1943330"/>
                  </a:lnTo>
                  <a:lnTo>
                    <a:pt x="3568559" y="2087348"/>
                  </a:lnTo>
                  <a:lnTo>
                    <a:pt x="3539867" y="2227626"/>
                  </a:lnTo>
                  <a:lnTo>
                    <a:pt x="3500500" y="2363701"/>
                  </a:lnTo>
                  <a:lnTo>
                    <a:pt x="3450920" y="2495111"/>
                  </a:lnTo>
                  <a:lnTo>
                    <a:pt x="3391589" y="2621393"/>
                  </a:lnTo>
                  <a:lnTo>
                    <a:pt x="3322970" y="2742086"/>
                  </a:lnTo>
                  <a:lnTo>
                    <a:pt x="3245525" y="2856727"/>
                  </a:lnTo>
                  <a:lnTo>
                    <a:pt x="3159716" y="2964853"/>
                  </a:lnTo>
                  <a:lnTo>
                    <a:pt x="3066005" y="3066003"/>
                  </a:lnTo>
                  <a:lnTo>
                    <a:pt x="2964856" y="3159714"/>
                  </a:lnTo>
                  <a:lnTo>
                    <a:pt x="2856730" y="3245523"/>
                  </a:lnTo>
                  <a:lnTo>
                    <a:pt x="2742089" y="3322969"/>
                  </a:lnTo>
                  <a:lnTo>
                    <a:pt x="2621396" y="3391588"/>
                  </a:lnTo>
                  <a:lnTo>
                    <a:pt x="2495113" y="3450919"/>
                  </a:lnTo>
                  <a:lnTo>
                    <a:pt x="2363703" y="3500500"/>
                  </a:lnTo>
                  <a:lnTo>
                    <a:pt x="2227628" y="3539867"/>
                  </a:lnTo>
                  <a:lnTo>
                    <a:pt x="2087349" y="3568559"/>
                  </a:lnTo>
                  <a:lnTo>
                    <a:pt x="1943330" y="3586113"/>
                  </a:lnTo>
                  <a:lnTo>
                    <a:pt x="1796033" y="3592067"/>
                  </a:lnTo>
                  <a:lnTo>
                    <a:pt x="1648736" y="3586113"/>
                  </a:lnTo>
                  <a:lnTo>
                    <a:pt x="1504718" y="3568559"/>
                  </a:lnTo>
                  <a:lnTo>
                    <a:pt x="1364439" y="3539867"/>
                  </a:lnTo>
                  <a:lnTo>
                    <a:pt x="1228364" y="3500500"/>
                  </a:lnTo>
                  <a:lnTo>
                    <a:pt x="1096954" y="3450919"/>
                  </a:lnTo>
                  <a:lnTo>
                    <a:pt x="970671" y="3391588"/>
                  </a:lnTo>
                  <a:lnTo>
                    <a:pt x="849978" y="3322969"/>
                  </a:lnTo>
                  <a:lnTo>
                    <a:pt x="735337" y="3245523"/>
                  </a:lnTo>
                  <a:lnTo>
                    <a:pt x="627211" y="3159714"/>
                  </a:lnTo>
                  <a:lnTo>
                    <a:pt x="526061" y="3066003"/>
                  </a:lnTo>
                  <a:lnTo>
                    <a:pt x="432351" y="2964853"/>
                  </a:lnTo>
                  <a:lnTo>
                    <a:pt x="346542" y="2856727"/>
                  </a:lnTo>
                  <a:lnTo>
                    <a:pt x="269097" y="2742086"/>
                  </a:lnTo>
                  <a:lnTo>
                    <a:pt x="200477" y="2621393"/>
                  </a:lnTo>
                  <a:lnTo>
                    <a:pt x="141147" y="2495111"/>
                  </a:lnTo>
                  <a:lnTo>
                    <a:pt x="91567" y="2363701"/>
                  </a:lnTo>
                  <a:lnTo>
                    <a:pt x="52199" y="2227626"/>
                  </a:lnTo>
                  <a:lnTo>
                    <a:pt x="23508" y="2087348"/>
                  </a:lnTo>
                  <a:lnTo>
                    <a:pt x="5954" y="1943330"/>
                  </a:lnTo>
                  <a:lnTo>
                    <a:pt x="0" y="1796033"/>
                  </a:lnTo>
                  <a:close/>
                </a:path>
              </a:pathLst>
            </a:custGeom>
            <a:ln w="28574">
              <a:solidFill>
                <a:srgbClr val="006FC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682490" y="1957580"/>
              <a:ext cx="2883535" cy="2883535"/>
            </a:xfrm>
            <a:custGeom>
              <a:avLst/>
              <a:gdLst/>
              <a:ahLst/>
              <a:cxnLst/>
              <a:rect l="l" t="t" r="r" b="b"/>
              <a:pathLst>
                <a:path w="2883534" h="2883535">
                  <a:moveTo>
                    <a:pt x="0" y="1441703"/>
                  </a:moveTo>
                  <a:lnTo>
                    <a:pt x="4778" y="1323453"/>
                  </a:lnTo>
                  <a:lnTo>
                    <a:pt x="18867" y="1207837"/>
                  </a:lnTo>
                  <a:lnTo>
                    <a:pt x="41896" y="1095226"/>
                  </a:lnTo>
                  <a:lnTo>
                    <a:pt x="73493" y="985991"/>
                  </a:lnTo>
                  <a:lnTo>
                    <a:pt x="113287" y="880502"/>
                  </a:lnTo>
                  <a:lnTo>
                    <a:pt x="160909" y="779132"/>
                  </a:lnTo>
                  <a:lnTo>
                    <a:pt x="215986" y="682249"/>
                  </a:lnTo>
                  <a:lnTo>
                    <a:pt x="278148" y="590226"/>
                  </a:lnTo>
                  <a:lnTo>
                    <a:pt x="347024" y="503434"/>
                  </a:lnTo>
                  <a:lnTo>
                    <a:pt x="422243" y="422243"/>
                  </a:lnTo>
                  <a:lnTo>
                    <a:pt x="503434" y="347024"/>
                  </a:lnTo>
                  <a:lnTo>
                    <a:pt x="590226" y="278148"/>
                  </a:lnTo>
                  <a:lnTo>
                    <a:pt x="682249" y="215986"/>
                  </a:lnTo>
                  <a:lnTo>
                    <a:pt x="779132" y="160909"/>
                  </a:lnTo>
                  <a:lnTo>
                    <a:pt x="880502" y="113287"/>
                  </a:lnTo>
                  <a:lnTo>
                    <a:pt x="985991" y="73493"/>
                  </a:lnTo>
                  <a:lnTo>
                    <a:pt x="1095226" y="41896"/>
                  </a:lnTo>
                  <a:lnTo>
                    <a:pt x="1207837" y="18867"/>
                  </a:lnTo>
                  <a:lnTo>
                    <a:pt x="1323453" y="4778"/>
                  </a:lnTo>
                  <a:lnTo>
                    <a:pt x="1441703" y="0"/>
                  </a:lnTo>
                  <a:lnTo>
                    <a:pt x="1559954" y="4778"/>
                  </a:lnTo>
                  <a:lnTo>
                    <a:pt x="1675570" y="18867"/>
                  </a:lnTo>
                  <a:lnTo>
                    <a:pt x="1788181" y="41896"/>
                  </a:lnTo>
                  <a:lnTo>
                    <a:pt x="1897416" y="73493"/>
                  </a:lnTo>
                  <a:lnTo>
                    <a:pt x="2002905" y="113287"/>
                  </a:lnTo>
                  <a:lnTo>
                    <a:pt x="2104275" y="160909"/>
                  </a:lnTo>
                  <a:lnTo>
                    <a:pt x="2201158" y="215986"/>
                  </a:lnTo>
                  <a:lnTo>
                    <a:pt x="2293181" y="278148"/>
                  </a:lnTo>
                  <a:lnTo>
                    <a:pt x="2379973" y="347024"/>
                  </a:lnTo>
                  <a:lnTo>
                    <a:pt x="2461164" y="422243"/>
                  </a:lnTo>
                  <a:lnTo>
                    <a:pt x="2536383" y="503434"/>
                  </a:lnTo>
                  <a:lnTo>
                    <a:pt x="2605259" y="590226"/>
                  </a:lnTo>
                  <a:lnTo>
                    <a:pt x="2667421" y="682249"/>
                  </a:lnTo>
                  <a:lnTo>
                    <a:pt x="2722498" y="779132"/>
                  </a:lnTo>
                  <a:lnTo>
                    <a:pt x="2770119" y="880502"/>
                  </a:lnTo>
                  <a:lnTo>
                    <a:pt x="2809914" y="985991"/>
                  </a:lnTo>
                  <a:lnTo>
                    <a:pt x="2841511" y="1095226"/>
                  </a:lnTo>
                  <a:lnTo>
                    <a:pt x="2864540" y="1207837"/>
                  </a:lnTo>
                  <a:lnTo>
                    <a:pt x="2878629" y="1323453"/>
                  </a:lnTo>
                  <a:lnTo>
                    <a:pt x="2883407" y="1441703"/>
                  </a:lnTo>
                  <a:lnTo>
                    <a:pt x="2878629" y="1559954"/>
                  </a:lnTo>
                  <a:lnTo>
                    <a:pt x="2864540" y="1675570"/>
                  </a:lnTo>
                  <a:lnTo>
                    <a:pt x="2841511" y="1788181"/>
                  </a:lnTo>
                  <a:lnTo>
                    <a:pt x="2809914" y="1897416"/>
                  </a:lnTo>
                  <a:lnTo>
                    <a:pt x="2770119" y="2002905"/>
                  </a:lnTo>
                  <a:lnTo>
                    <a:pt x="2722498" y="2104275"/>
                  </a:lnTo>
                  <a:lnTo>
                    <a:pt x="2667421" y="2201158"/>
                  </a:lnTo>
                  <a:lnTo>
                    <a:pt x="2605259" y="2293181"/>
                  </a:lnTo>
                  <a:lnTo>
                    <a:pt x="2536383" y="2379973"/>
                  </a:lnTo>
                  <a:lnTo>
                    <a:pt x="2461164" y="2461164"/>
                  </a:lnTo>
                  <a:lnTo>
                    <a:pt x="2379973" y="2536383"/>
                  </a:lnTo>
                  <a:lnTo>
                    <a:pt x="2293181" y="2605259"/>
                  </a:lnTo>
                  <a:lnTo>
                    <a:pt x="2201158" y="2667421"/>
                  </a:lnTo>
                  <a:lnTo>
                    <a:pt x="2104275" y="2722498"/>
                  </a:lnTo>
                  <a:lnTo>
                    <a:pt x="2002905" y="2770119"/>
                  </a:lnTo>
                  <a:lnTo>
                    <a:pt x="1897416" y="2809914"/>
                  </a:lnTo>
                  <a:lnTo>
                    <a:pt x="1788181" y="2841511"/>
                  </a:lnTo>
                  <a:lnTo>
                    <a:pt x="1675570" y="2864540"/>
                  </a:lnTo>
                  <a:lnTo>
                    <a:pt x="1559954" y="2878629"/>
                  </a:lnTo>
                  <a:lnTo>
                    <a:pt x="1441703" y="2883407"/>
                  </a:lnTo>
                  <a:lnTo>
                    <a:pt x="1323453" y="2878629"/>
                  </a:lnTo>
                  <a:lnTo>
                    <a:pt x="1207837" y="2864540"/>
                  </a:lnTo>
                  <a:lnTo>
                    <a:pt x="1095226" y="2841511"/>
                  </a:lnTo>
                  <a:lnTo>
                    <a:pt x="985991" y="2809914"/>
                  </a:lnTo>
                  <a:lnTo>
                    <a:pt x="880502" y="2770119"/>
                  </a:lnTo>
                  <a:lnTo>
                    <a:pt x="779132" y="2722498"/>
                  </a:lnTo>
                  <a:lnTo>
                    <a:pt x="682249" y="2667421"/>
                  </a:lnTo>
                  <a:lnTo>
                    <a:pt x="590226" y="2605259"/>
                  </a:lnTo>
                  <a:lnTo>
                    <a:pt x="503434" y="2536383"/>
                  </a:lnTo>
                  <a:lnTo>
                    <a:pt x="422243" y="2461164"/>
                  </a:lnTo>
                  <a:lnTo>
                    <a:pt x="347024" y="2379973"/>
                  </a:lnTo>
                  <a:lnTo>
                    <a:pt x="278148" y="2293181"/>
                  </a:lnTo>
                  <a:lnTo>
                    <a:pt x="215986" y="2201158"/>
                  </a:lnTo>
                  <a:lnTo>
                    <a:pt x="160909" y="2104275"/>
                  </a:lnTo>
                  <a:lnTo>
                    <a:pt x="113287" y="2002905"/>
                  </a:lnTo>
                  <a:lnTo>
                    <a:pt x="73493" y="1897416"/>
                  </a:lnTo>
                  <a:lnTo>
                    <a:pt x="41896" y="1788181"/>
                  </a:lnTo>
                  <a:lnTo>
                    <a:pt x="18867" y="1675570"/>
                  </a:lnTo>
                  <a:lnTo>
                    <a:pt x="4778" y="1559954"/>
                  </a:lnTo>
                  <a:lnTo>
                    <a:pt x="0" y="1441703"/>
                  </a:lnTo>
                  <a:close/>
                </a:path>
              </a:pathLst>
            </a:custGeom>
            <a:ln w="28574">
              <a:solidFill>
                <a:srgbClr val="006FC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296925" y="1565149"/>
              <a:ext cx="2275331" cy="142036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295401" y="2976374"/>
              <a:ext cx="2278380" cy="354328"/>
            </a:xfrm>
            <a:custGeom>
              <a:avLst/>
              <a:gdLst/>
              <a:ahLst/>
              <a:cxnLst/>
              <a:rect l="l" t="t" r="r" b="b"/>
              <a:pathLst>
                <a:path w="2278379" h="323214">
                  <a:moveTo>
                    <a:pt x="0" y="323087"/>
                  </a:moveTo>
                  <a:lnTo>
                    <a:pt x="2278379" y="323087"/>
                  </a:lnTo>
                  <a:lnTo>
                    <a:pt x="2278379" y="0"/>
                  </a:lnTo>
                  <a:lnTo>
                    <a:pt x="0" y="0"/>
                  </a:lnTo>
                  <a:lnTo>
                    <a:pt x="0" y="323087"/>
                  </a:lnTo>
                  <a:close/>
                </a:path>
              </a:pathLst>
            </a:custGeom>
            <a:solidFill>
              <a:srgbClr val="00AB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452054" y="3031511"/>
              <a:ext cx="1986197" cy="249651"/>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Arial"/>
                  <a:ea typeface="+mn-ea"/>
                  <a:cs typeface="Arial"/>
                </a:rPr>
                <a:t>P</a:t>
              </a:r>
              <a:r>
                <a:rPr kumimoji="0" sz="1500" b="0" i="0" u="none" strike="noStrike" kern="1200" cap="none" spc="0" normalizeH="0" baseline="0" noProof="0" dirty="0">
                  <a:ln>
                    <a:noFill/>
                  </a:ln>
                  <a:solidFill>
                    <a:srgbClr val="FFFFFF"/>
                  </a:solidFill>
                  <a:effectLst/>
                  <a:uLnTx/>
                  <a:uFillTx/>
                  <a:latin typeface="Arial"/>
                  <a:ea typeface="+mn-ea"/>
                  <a:cs typeface="Arial"/>
                </a:rPr>
                <a:t>r</a:t>
              </a:r>
              <a:r>
                <a:rPr kumimoji="0" sz="1500" b="0" i="0" u="none" strike="noStrike" kern="1200" cap="none" spc="5" normalizeH="0" baseline="0" noProof="0" dirty="0">
                  <a:ln>
                    <a:noFill/>
                  </a:ln>
                  <a:solidFill>
                    <a:srgbClr val="FFFFFF"/>
                  </a:solidFill>
                  <a:effectLst/>
                  <a:uLnTx/>
                  <a:uFillTx/>
                  <a:latin typeface="Arial"/>
                  <a:ea typeface="+mn-ea"/>
                  <a:cs typeface="Arial"/>
                </a:rPr>
                <a:t>i</a:t>
              </a:r>
              <a:r>
                <a:rPr kumimoji="0" sz="1500" b="0" i="0" u="none" strike="noStrike" kern="1200" cap="none" spc="0" normalizeH="0" baseline="0" noProof="0" dirty="0">
                  <a:ln>
                    <a:noFill/>
                  </a:ln>
                  <a:solidFill>
                    <a:srgbClr val="FFFFFF"/>
                  </a:solidFill>
                  <a:effectLst/>
                  <a:uLnTx/>
                  <a:uFillTx/>
                  <a:latin typeface="Arial"/>
                  <a:ea typeface="+mn-ea"/>
                  <a:cs typeface="Arial"/>
                </a:rPr>
                <a:t>mary</a:t>
              </a:r>
              <a:r>
                <a:rPr kumimoji="0" sz="1500" b="0" i="0" u="none" strike="noStrike" kern="1200" cap="none" spc="40" normalizeH="0" baseline="0" noProof="0" dirty="0">
                  <a:ln>
                    <a:noFill/>
                  </a:ln>
                  <a:solidFill>
                    <a:srgbClr val="FFFFFF"/>
                  </a:solidFill>
                  <a:effectLst/>
                  <a:uLnTx/>
                  <a:uFillTx/>
                  <a:latin typeface="Times New Roman"/>
                  <a:ea typeface="+mn-ea"/>
                  <a:cs typeface="Times New Roman"/>
                </a:rPr>
                <a:t> </a:t>
              </a:r>
              <a:r>
                <a:rPr kumimoji="0" sz="1500" b="0" i="0" u="none" strike="noStrike" kern="1200" cap="none" spc="0" normalizeH="0" baseline="0" noProof="0" dirty="0">
                  <a:ln>
                    <a:noFill/>
                  </a:ln>
                  <a:solidFill>
                    <a:srgbClr val="FFFFFF"/>
                  </a:solidFill>
                  <a:effectLst/>
                  <a:uLnTx/>
                  <a:uFillTx/>
                  <a:latin typeface="Arial"/>
                  <a:ea typeface="+mn-ea"/>
                  <a:cs typeface="Arial"/>
                </a:rPr>
                <a:t>hea</a:t>
              </a:r>
              <a:r>
                <a:rPr kumimoji="0" sz="1500" b="0" i="0" u="none" strike="noStrike" kern="1200" cap="none" spc="-5" normalizeH="0" baseline="0" noProof="0" dirty="0">
                  <a:ln>
                    <a:noFill/>
                  </a:ln>
                  <a:solidFill>
                    <a:srgbClr val="FFFFFF"/>
                  </a:solidFill>
                  <a:effectLst/>
                  <a:uLnTx/>
                  <a:uFillTx/>
                  <a:latin typeface="Arial"/>
                  <a:ea typeface="+mn-ea"/>
                  <a:cs typeface="Arial"/>
                </a:rPr>
                <a:t>l</a:t>
              </a:r>
              <a:r>
                <a:rPr kumimoji="0" sz="1500" b="0" i="0" u="none" strike="noStrike" kern="1200" cap="none" spc="0" normalizeH="0" baseline="0" noProof="0" dirty="0">
                  <a:ln>
                    <a:noFill/>
                  </a:ln>
                  <a:solidFill>
                    <a:srgbClr val="FFFFFF"/>
                  </a:solidFill>
                  <a:effectLst/>
                  <a:uLnTx/>
                  <a:uFillTx/>
                  <a:latin typeface="Arial"/>
                  <a:ea typeface="+mn-ea"/>
                  <a:cs typeface="Arial"/>
                </a:rPr>
                <a:t>th</a:t>
              </a:r>
              <a:r>
                <a:rPr kumimoji="0" sz="1500" b="0" i="0" u="none" strike="noStrike" kern="1200" cap="none" spc="25" normalizeH="0" baseline="0" noProof="0" dirty="0">
                  <a:ln>
                    <a:noFill/>
                  </a:ln>
                  <a:solidFill>
                    <a:srgbClr val="FFFFFF"/>
                  </a:solidFill>
                  <a:effectLst/>
                  <a:uLnTx/>
                  <a:uFillTx/>
                  <a:latin typeface="Times New Roman"/>
                  <a:ea typeface="+mn-ea"/>
                  <a:cs typeface="Times New Roman"/>
                </a:rPr>
                <a:t> </a:t>
              </a:r>
              <a:r>
                <a:rPr kumimoji="0" lang="fr-FR" sz="1500" b="0" i="0" u="none" strike="noStrike" kern="1200" cap="none" spc="0" normalizeH="0" baseline="0" noProof="0" dirty="0">
                  <a:ln>
                    <a:noFill/>
                  </a:ln>
                  <a:solidFill>
                    <a:srgbClr val="FFFFFF"/>
                  </a:solidFill>
                  <a:effectLst/>
                  <a:uLnTx/>
                  <a:uFillTx/>
                  <a:latin typeface="Arial"/>
                  <a:ea typeface="+mn-ea"/>
                  <a:cs typeface="Arial"/>
                </a:rPr>
                <a:t>c</a:t>
              </a:r>
              <a:r>
                <a:rPr kumimoji="0" sz="1500" b="0" i="0" u="none" strike="noStrike" kern="1200" cap="none" spc="0" normalizeH="0" baseline="0" noProof="0" dirty="0">
                  <a:ln>
                    <a:noFill/>
                  </a:ln>
                  <a:solidFill>
                    <a:srgbClr val="FFFFFF"/>
                  </a:solidFill>
                  <a:effectLst/>
                  <a:uLnTx/>
                  <a:uFillTx/>
                  <a:latin typeface="Arial"/>
                  <a:ea typeface="+mn-ea"/>
                  <a:cs typeface="Arial"/>
                </a:rPr>
                <a:t>are</a:t>
              </a:r>
              <a:endParaRPr kumimoji="0" sz="15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7"/>
            <p:cNvSpPr/>
            <p:nvPr/>
          </p:nvSpPr>
          <p:spPr>
            <a:xfrm>
              <a:off x="3577589" y="3315461"/>
              <a:ext cx="731520" cy="0"/>
            </a:xfrm>
            <a:custGeom>
              <a:avLst/>
              <a:gdLst/>
              <a:ahLst/>
              <a:cxnLst/>
              <a:rect l="l" t="t" r="r" b="b"/>
              <a:pathLst>
                <a:path w="731520">
                  <a:moveTo>
                    <a:pt x="0" y="0"/>
                  </a:moveTo>
                  <a:lnTo>
                    <a:pt x="731154" y="0"/>
                  </a:lnTo>
                </a:path>
              </a:pathLst>
            </a:custGeom>
            <a:ln w="19049">
              <a:solidFill>
                <a:srgbClr val="006FC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339845" y="4424934"/>
              <a:ext cx="1331595" cy="0"/>
            </a:xfrm>
            <a:custGeom>
              <a:avLst/>
              <a:gdLst/>
              <a:ahLst/>
              <a:cxnLst/>
              <a:rect l="l" t="t" r="r" b="b"/>
              <a:pathLst>
                <a:path w="1331595">
                  <a:moveTo>
                    <a:pt x="0" y="0"/>
                  </a:moveTo>
                  <a:lnTo>
                    <a:pt x="1331457" y="0"/>
                  </a:lnTo>
                </a:path>
              </a:pathLst>
            </a:custGeom>
            <a:ln w="19049">
              <a:solidFill>
                <a:srgbClr val="006FC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547610" y="3330702"/>
              <a:ext cx="1027431" cy="0"/>
            </a:xfrm>
            <a:custGeom>
              <a:avLst/>
              <a:gdLst/>
              <a:ahLst/>
              <a:cxnLst/>
              <a:rect l="l" t="t" r="r" b="b"/>
              <a:pathLst>
                <a:path w="1027429">
                  <a:moveTo>
                    <a:pt x="0" y="0"/>
                  </a:moveTo>
                  <a:lnTo>
                    <a:pt x="1027297" y="0"/>
                  </a:lnTo>
                </a:path>
              </a:pathLst>
            </a:custGeom>
            <a:ln w="19049">
              <a:solidFill>
                <a:srgbClr val="006FC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547610" y="4517897"/>
              <a:ext cx="1027431" cy="0"/>
            </a:xfrm>
            <a:custGeom>
              <a:avLst/>
              <a:gdLst/>
              <a:ahLst/>
              <a:cxnLst/>
              <a:rect l="l" t="t" r="r" b="b"/>
              <a:pathLst>
                <a:path w="1027429">
                  <a:moveTo>
                    <a:pt x="0" y="0"/>
                  </a:moveTo>
                  <a:lnTo>
                    <a:pt x="1027297" y="0"/>
                  </a:lnTo>
                </a:path>
              </a:pathLst>
            </a:custGeom>
            <a:ln w="19049">
              <a:solidFill>
                <a:srgbClr val="006FC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245609" y="1776986"/>
              <a:ext cx="1784603" cy="178460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5340096" y="2430781"/>
              <a:ext cx="559435" cy="200055"/>
            </a:xfrm>
            <a:prstGeom prst="rect">
              <a:avLst/>
            </a:prstGeom>
            <a:solidFill>
              <a:srgbClr val="00AFF0"/>
            </a:solidFill>
          </p:spPr>
          <p:txBody>
            <a:bodyPr vert="horz" wrap="square" lIns="0" tIns="0" rIns="0" bIns="0" rtlCol="0">
              <a:spAutoFit/>
            </a:bodyPr>
            <a:lstStyle/>
            <a:p>
              <a:pPr marL="9271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srgbClr val="FFFFFF"/>
                  </a:solidFill>
                  <a:effectLst/>
                  <a:uLnTx/>
                  <a:uFillTx/>
                  <a:latin typeface="Verdana"/>
                  <a:ea typeface="+mn-ea"/>
                  <a:cs typeface="Verdana"/>
                </a:rPr>
                <a:t>Pr</a:t>
              </a:r>
              <a:r>
                <a:rPr kumimoji="0" sz="1300" b="0" i="0" u="none" strike="noStrike" kern="1200" cap="none" spc="-20" normalizeH="0" baseline="0" noProof="0" dirty="0">
                  <a:ln>
                    <a:noFill/>
                  </a:ln>
                  <a:solidFill>
                    <a:srgbClr val="FFFFFF"/>
                  </a:solidFill>
                  <a:effectLst/>
                  <a:uLnTx/>
                  <a:uFillTx/>
                  <a:latin typeface="Verdana"/>
                  <a:ea typeface="+mn-ea"/>
                  <a:cs typeface="Verdana"/>
                </a:rPr>
                <a:t>E</a:t>
              </a:r>
              <a:r>
                <a:rPr kumimoji="0" sz="1300" b="0" i="0" u="none" strike="noStrike" kern="1200" cap="none" spc="-10" normalizeH="0" baseline="0" noProof="0" dirty="0">
                  <a:ln>
                    <a:noFill/>
                  </a:ln>
                  <a:solidFill>
                    <a:srgbClr val="FFFFFF"/>
                  </a:solidFill>
                  <a:effectLst/>
                  <a:uLnTx/>
                  <a:uFillTx/>
                  <a:latin typeface="Verdana"/>
                  <a:ea typeface="+mn-ea"/>
                  <a:cs typeface="Verdana"/>
                </a:rPr>
                <a:t>P</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13" name="object 13"/>
            <p:cNvSpPr/>
            <p:nvPr/>
          </p:nvSpPr>
          <p:spPr>
            <a:xfrm>
              <a:off x="7904988" y="1621538"/>
              <a:ext cx="2348483" cy="129997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441437" y="2973324"/>
              <a:ext cx="2456815" cy="332740"/>
            </a:xfrm>
            <a:custGeom>
              <a:avLst/>
              <a:gdLst/>
              <a:ahLst/>
              <a:cxnLst/>
              <a:rect l="l" t="t" r="r" b="b"/>
              <a:pathLst>
                <a:path w="2456815" h="332739">
                  <a:moveTo>
                    <a:pt x="0" y="332231"/>
                  </a:moveTo>
                  <a:lnTo>
                    <a:pt x="2456687" y="332231"/>
                  </a:lnTo>
                  <a:lnTo>
                    <a:pt x="2456687" y="0"/>
                  </a:lnTo>
                  <a:lnTo>
                    <a:pt x="0" y="0"/>
                  </a:lnTo>
                  <a:lnTo>
                    <a:pt x="0" y="332231"/>
                  </a:lnTo>
                  <a:close/>
                </a:path>
              </a:pathLst>
            </a:custGeom>
            <a:solidFill>
              <a:srgbClr val="6F2F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8392375" y="3035339"/>
              <a:ext cx="2456815" cy="233009"/>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FFFF"/>
                  </a:solidFill>
                  <a:effectLst/>
                  <a:uLnTx/>
                  <a:uFillTx/>
                  <a:latin typeface="Arial"/>
                  <a:ea typeface="+mn-ea"/>
                  <a:cs typeface="Arial"/>
                </a:rPr>
                <a:t>M</a:t>
              </a:r>
              <a:r>
                <a:rPr kumimoji="0" sz="1400" b="0" i="0" u="none" strike="noStrike" kern="1200" cap="none" spc="-5" normalizeH="0" baseline="0" noProof="0" dirty="0">
                  <a:ln>
                    <a:noFill/>
                  </a:ln>
                  <a:solidFill>
                    <a:srgbClr val="FFFFFF"/>
                  </a:solidFill>
                  <a:effectLst/>
                  <a:uLnTx/>
                  <a:uFillTx/>
                  <a:latin typeface="Arial"/>
                  <a:ea typeface="+mn-ea"/>
                  <a:cs typeface="Arial"/>
                </a:rPr>
                <a:t>obil</a:t>
              </a:r>
              <a:r>
                <a:rPr kumimoji="0" sz="1400" b="0" i="0" u="none" strike="noStrike" kern="1200" cap="none" spc="0" normalizeH="0" baseline="0" noProof="0" dirty="0">
                  <a:ln>
                    <a:noFill/>
                  </a:ln>
                  <a:solidFill>
                    <a:srgbClr val="FFFFFF"/>
                  </a:solidFill>
                  <a:effectLst/>
                  <a:uLnTx/>
                  <a:uFillTx/>
                  <a:latin typeface="Arial"/>
                  <a:ea typeface="+mn-ea"/>
                  <a:cs typeface="Arial"/>
                </a:rPr>
                <a:t>e</a:t>
              </a:r>
              <a:r>
                <a:rPr kumimoji="0" sz="1400" b="0" i="0" u="none" strike="noStrike" kern="1200" cap="none" spc="20" normalizeH="0" baseline="0" noProof="0" dirty="0">
                  <a:ln>
                    <a:noFill/>
                  </a:ln>
                  <a:solidFill>
                    <a:srgbClr val="FFFFFF"/>
                  </a:solidFill>
                  <a:effectLst/>
                  <a:uLnTx/>
                  <a:uFillTx/>
                  <a:latin typeface="Times New Roman"/>
                  <a:ea typeface="+mn-ea"/>
                  <a:cs typeface="Times New Roman"/>
                </a:rPr>
                <a:t> </a:t>
              </a:r>
              <a:r>
                <a:rPr kumimoji="0" sz="1400" b="0" i="0" u="none" strike="noStrike" kern="1200" cap="none" spc="0" normalizeH="0" baseline="0" noProof="0" dirty="0">
                  <a:ln>
                    <a:noFill/>
                  </a:ln>
                  <a:solidFill>
                    <a:srgbClr val="FFFFFF"/>
                  </a:solidFill>
                  <a:effectLst/>
                  <a:uLnTx/>
                  <a:uFillTx/>
                  <a:latin typeface="Arial"/>
                  <a:ea typeface="+mn-ea"/>
                  <a:cs typeface="Arial"/>
                </a:rPr>
                <a:t>&amp;</a:t>
              </a:r>
              <a:r>
                <a:rPr kumimoji="0" sz="1400" b="0" i="0" u="none" strike="noStrike" kern="1200" cap="none" spc="30" normalizeH="0" baseline="0" noProof="0" dirty="0">
                  <a:ln>
                    <a:noFill/>
                  </a:ln>
                  <a:solidFill>
                    <a:srgbClr val="FFFFFF"/>
                  </a:solidFill>
                  <a:effectLst/>
                  <a:uLnTx/>
                  <a:uFillTx/>
                  <a:latin typeface="Times New Roman"/>
                  <a:ea typeface="+mn-ea"/>
                  <a:cs typeface="Times New Roman"/>
                </a:rPr>
                <a:t> </a:t>
              </a:r>
              <a:r>
                <a:rPr kumimoji="0" sz="1400" b="0" i="0" u="none" strike="noStrike" kern="1200" cap="none" spc="-5" normalizeH="0" baseline="0" noProof="0" dirty="0">
                  <a:ln>
                    <a:noFill/>
                  </a:ln>
                  <a:solidFill>
                    <a:srgbClr val="FFFFFF"/>
                  </a:solidFill>
                  <a:effectLst/>
                  <a:uLnTx/>
                  <a:uFillTx/>
                  <a:latin typeface="Arial"/>
                  <a:ea typeface="+mn-ea"/>
                  <a:cs typeface="Arial"/>
                </a:rPr>
                <a:t>ho</a:t>
              </a:r>
              <a:r>
                <a:rPr kumimoji="0" sz="1400" b="0" i="0" u="none" strike="noStrike" kern="1200" cap="none" spc="-10" normalizeH="0" baseline="0" noProof="0" dirty="0">
                  <a:ln>
                    <a:noFill/>
                  </a:ln>
                  <a:solidFill>
                    <a:srgbClr val="FFFFFF"/>
                  </a:solidFill>
                  <a:effectLst/>
                  <a:uLnTx/>
                  <a:uFillTx/>
                  <a:latin typeface="Arial"/>
                  <a:ea typeface="+mn-ea"/>
                  <a:cs typeface="Arial"/>
                </a:rPr>
                <a:t>m</a:t>
              </a:r>
              <a:r>
                <a:rPr kumimoji="0" sz="1400" b="0" i="0" u="none" strike="noStrike" kern="1200" cap="none" spc="0" normalizeH="0" baseline="0" noProof="0" dirty="0">
                  <a:ln>
                    <a:noFill/>
                  </a:ln>
                  <a:solidFill>
                    <a:srgbClr val="FFFFFF"/>
                  </a:solidFill>
                  <a:effectLst/>
                  <a:uLnTx/>
                  <a:uFillTx/>
                  <a:latin typeface="Arial"/>
                  <a:ea typeface="+mn-ea"/>
                  <a:cs typeface="Arial"/>
                </a:rPr>
                <a:t>e-</a:t>
              </a:r>
              <a:r>
                <a:rPr kumimoji="0" sz="1400" b="0" i="0" u="none" strike="noStrike" kern="1200" cap="none" spc="-5" normalizeH="0" baseline="0" noProof="0" dirty="0">
                  <a:ln>
                    <a:noFill/>
                  </a:ln>
                  <a:solidFill>
                    <a:srgbClr val="FFFFFF"/>
                  </a:solidFill>
                  <a:effectLst/>
                  <a:uLnTx/>
                  <a:uFillTx/>
                  <a:latin typeface="Arial"/>
                  <a:ea typeface="+mn-ea"/>
                  <a:cs typeface="Arial"/>
                </a:rPr>
                <a:t>ba</a:t>
              </a:r>
              <a:r>
                <a:rPr kumimoji="0" sz="1400" b="0" i="0" u="none" strike="noStrike" kern="1200" cap="none" spc="0" normalizeH="0" baseline="0" noProof="0" dirty="0">
                  <a:ln>
                    <a:noFill/>
                  </a:ln>
                  <a:solidFill>
                    <a:srgbClr val="FFFFFF"/>
                  </a:solidFill>
                  <a:effectLst/>
                  <a:uLnTx/>
                  <a:uFillTx/>
                  <a:latin typeface="Arial"/>
                  <a:ea typeface="+mn-ea"/>
                  <a:cs typeface="Arial"/>
                </a:rPr>
                <a:t>s</a:t>
              </a:r>
              <a:r>
                <a:rPr kumimoji="0" sz="1400" b="0" i="0" u="none" strike="noStrike" kern="1200" cap="none" spc="-5" normalizeH="0" baseline="0" noProof="0" dirty="0">
                  <a:ln>
                    <a:noFill/>
                  </a:ln>
                  <a:solidFill>
                    <a:srgbClr val="FFFFFF"/>
                  </a:solidFill>
                  <a:effectLst/>
                  <a:uLnTx/>
                  <a:uFillTx/>
                  <a:latin typeface="Arial"/>
                  <a:ea typeface="+mn-ea"/>
                  <a:cs typeface="Arial"/>
                </a:rPr>
                <a:t>ed</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object 16"/>
            <p:cNvSpPr/>
            <p:nvPr/>
          </p:nvSpPr>
          <p:spPr>
            <a:xfrm>
              <a:off x="10262618" y="1566674"/>
              <a:ext cx="1335023" cy="118109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120639" y="3470148"/>
              <a:ext cx="1993900" cy="1059180"/>
            </a:xfrm>
            <a:custGeom>
              <a:avLst/>
              <a:gdLst/>
              <a:ahLst/>
              <a:cxnLst/>
              <a:rect l="l" t="t" r="r" b="b"/>
              <a:pathLst>
                <a:path w="1993900" h="1059179">
                  <a:moveTo>
                    <a:pt x="1956937" y="0"/>
                  </a:moveTo>
                  <a:lnTo>
                    <a:pt x="35576" y="10"/>
                  </a:lnTo>
                  <a:lnTo>
                    <a:pt x="2794" y="22475"/>
                  </a:lnTo>
                  <a:lnTo>
                    <a:pt x="0" y="36454"/>
                  </a:lnTo>
                  <a:lnTo>
                    <a:pt x="10" y="1023605"/>
                  </a:lnTo>
                  <a:lnTo>
                    <a:pt x="3121" y="1037459"/>
                  </a:lnTo>
                  <a:lnTo>
                    <a:pt x="10995" y="1048766"/>
                  </a:lnTo>
                  <a:lnTo>
                    <a:pt x="22486" y="1056386"/>
                  </a:lnTo>
                  <a:lnTo>
                    <a:pt x="36454" y="1059179"/>
                  </a:lnTo>
                  <a:lnTo>
                    <a:pt x="1957809" y="1059169"/>
                  </a:lnTo>
                  <a:lnTo>
                    <a:pt x="1971674" y="1056060"/>
                  </a:lnTo>
                  <a:lnTo>
                    <a:pt x="1982982" y="1048191"/>
                  </a:lnTo>
                  <a:lnTo>
                    <a:pt x="1990600" y="1036703"/>
                  </a:lnTo>
                  <a:lnTo>
                    <a:pt x="1993391" y="1022735"/>
                  </a:lnTo>
                  <a:lnTo>
                    <a:pt x="1993381" y="35575"/>
                  </a:lnTo>
                  <a:lnTo>
                    <a:pt x="1990272" y="21713"/>
                  </a:lnTo>
                  <a:lnTo>
                    <a:pt x="1982406" y="10406"/>
                  </a:lnTo>
                  <a:lnTo>
                    <a:pt x="1970916" y="2790"/>
                  </a:lnTo>
                  <a:lnTo>
                    <a:pt x="1956937" y="0"/>
                  </a:lnTo>
                  <a:close/>
                </a:path>
              </a:pathLst>
            </a:custGeom>
            <a:solidFill>
              <a:srgbClr val="CC28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5425825" y="3605329"/>
              <a:ext cx="1412240" cy="830997"/>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Arial"/>
                  <a:ea typeface="+mn-ea"/>
                  <a:cs typeface="Arial"/>
                </a:rPr>
                <a:t>Pr</a:t>
              </a:r>
              <a:r>
                <a:rPr kumimoji="0" sz="1800" b="1" i="0" u="none" strike="noStrike" kern="1200" cap="none" spc="-10" normalizeH="0" baseline="0" noProof="0" dirty="0">
                  <a:ln>
                    <a:noFill/>
                  </a:ln>
                  <a:solidFill>
                    <a:srgbClr val="FFFFFF"/>
                  </a:solidFill>
                  <a:effectLst/>
                  <a:uLnTx/>
                  <a:uFillTx/>
                  <a:latin typeface="Arial"/>
                  <a:ea typeface="+mn-ea"/>
                  <a:cs typeface="Arial"/>
                </a:rPr>
                <a:t>E</a:t>
              </a:r>
              <a:r>
                <a:rPr kumimoji="0" sz="1800" b="1" i="0" u="none" strike="noStrike" kern="1200" cap="none" spc="-15" normalizeH="0" baseline="0" noProof="0" dirty="0">
                  <a:ln>
                    <a:noFill/>
                  </a:ln>
                  <a:solidFill>
                    <a:srgbClr val="FFFFFF"/>
                  </a:solidFill>
                  <a:effectLst/>
                  <a:uLnTx/>
                  <a:uFillTx/>
                  <a:latin typeface="Arial"/>
                  <a:ea typeface="+mn-ea"/>
                  <a:cs typeface="Arial"/>
                </a:rPr>
                <a:t>P</a:t>
              </a:r>
              <a:r>
                <a:rPr kumimoji="0" sz="1800" b="1" i="0" u="none" strike="noStrike" kern="1200" cap="none" spc="10" normalizeH="0" baseline="0" noProof="0" dirty="0">
                  <a:ln>
                    <a:noFill/>
                  </a:ln>
                  <a:solidFill>
                    <a:srgbClr val="FFFFFF"/>
                  </a:solidFill>
                  <a:effectLst/>
                  <a:uLnTx/>
                  <a:uFillTx/>
                  <a:latin typeface="Times New Roman"/>
                  <a:ea typeface="+mn-ea"/>
                  <a:cs typeface="Times New Roman"/>
                </a:rPr>
                <a:t> </a:t>
              </a:r>
              <a:r>
                <a:rPr kumimoji="0" sz="1800" b="1" i="0" u="none" strike="noStrike" kern="1200" cap="none" spc="-5" normalizeH="0" baseline="0" noProof="0" dirty="0">
                  <a:ln>
                    <a:noFill/>
                  </a:ln>
                  <a:solidFill>
                    <a:srgbClr val="FFFFFF"/>
                  </a:solidFill>
                  <a:effectLst/>
                  <a:uLnTx/>
                  <a:uFillTx/>
                  <a:latin typeface="Arial"/>
                  <a:ea typeface="+mn-ea"/>
                  <a:cs typeface="Arial"/>
                </a:rPr>
                <a:t>s</a:t>
              </a:r>
              <a:r>
                <a:rPr kumimoji="0" sz="1800" b="1" i="0" u="none" strike="noStrike" kern="1200" cap="none" spc="-10" normalizeH="0" baseline="0" noProof="0" dirty="0">
                  <a:ln>
                    <a:noFill/>
                  </a:ln>
                  <a:solidFill>
                    <a:srgbClr val="FFFFFF"/>
                  </a:solidFill>
                  <a:effectLst/>
                  <a:uLnTx/>
                  <a:uFillTx/>
                  <a:latin typeface="Arial"/>
                  <a:ea typeface="+mn-ea"/>
                  <a:cs typeface="Arial"/>
                </a:rPr>
                <a:t>e</a:t>
              </a:r>
              <a:r>
                <a:rPr kumimoji="0" sz="1800" b="1" i="0" u="none" strike="noStrike" kern="1200" cap="none" spc="-5" normalizeH="0" baseline="0" noProof="0" dirty="0">
                  <a:ln>
                    <a:noFill/>
                  </a:ln>
                  <a:solidFill>
                    <a:srgbClr val="FFFFFF"/>
                  </a:solidFill>
                  <a:effectLst/>
                  <a:uLnTx/>
                  <a:uFillTx/>
                  <a:latin typeface="Arial"/>
                  <a:ea typeface="+mn-ea"/>
                  <a:cs typeface="Arial"/>
                </a:rPr>
                <a:t>r</a:t>
              </a:r>
              <a:r>
                <a:rPr kumimoji="0" sz="1800" b="1" i="0" u="none" strike="noStrike" kern="1200" cap="none" spc="-50" normalizeH="0" baseline="0" noProof="0" dirty="0">
                  <a:ln>
                    <a:noFill/>
                  </a:ln>
                  <a:solidFill>
                    <a:srgbClr val="FFFFFF"/>
                  </a:solidFill>
                  <a:effectLst/>
                  <a:uLnTx/>
                  <a:uFillTx/>
                  <a:latin typeface="Arial"/>
                  <a:ea typeface="+mn-ea"/>
                  <a:cs typeface="Arial"/>
                </a:rPr>
                <a:t>v</a:t>
              </a:r>
              <a:r>
                <a:rPr kumimoji="0" sz="1800" b="1" i="0" u="none" strike="noStrike" kern="1200" cap="none" spc="0" normalizeH="0" baseline="0" noProof="0" dirty="0">
                  <a:ln>
                    <a:noFill/>
                  </a:ln>
                  <a:solidFill>
                    <a:srgbClr val="FFFFFF"/>
                  </a:solidFill>
                  <a:effectLst/>
                  <a:uLnTx/>
                  <a:uFillTx/>
                  <a:latin typeface="Arial"/>
                  <a:ea typeface="+mn-ea"/>
                  <a:cs typeface="Arial"/>
                </a:rPr>
                <a:t>ice</a:t>
              </a:r>
              <a:r>
                <a:rPr kumimoji="0" sz="1800" b="1" i="0" u="none" strike="noStrike" kern="1200" cap="none" spc="0" normalizeH="0" baseline="0" noProof="0" dirty="0">
                  <a:ln>
                    <a:noFill/>
                  </a:ln>
                  <a:solidFill>
                    <a:srgbClr val="FFFFFF"/>
                  </a:solidFill>
                  <a:effectLst/>
                  <a:uLnTx/>
                  <a:uFillTx/>
                  <a:latin typeface="Times New Roman"/>
                  <a:ea typeface="+mn-ea"/>
                  <a:cs typeface="Times New Roman"/>
                </a:rPr>
                <a:t> </a:t>
              </a:r>
              <a:r>
                <a:rPr kumimoji="0" sz="1800" b="1" i="0" u="none" strike="noStrike" kern="1200" cap="none" spc="-10" normalizeH="0" baseline="0" noProof="0" dirty="0">
                  <a:ln>
                    <a:noFill/>
                  </a:ln>
                  <a:solidFill>
                    <a:srgbClr val="FFFFFF"/>
                  </a:solidFill>
                  <a:effectLst/>
                  <a:uLnTx/>
                  <a:uFillTx/>
                  <a:latin typeface="Arial"/>
                  <a:ea typeface="+mn-ea"/>
                  <a:cs typeface="Arial"/>
                </a:rPr>
                <a:t>del</a:t>
              </a:r>
              <a:r>
                <a:rPr kumimoji="0" sz="1800" b="1" i="0" u="none" strike="noStrike" kern="1200" cap="none" spc="0" normalizeH="0" baseline="0" noProof="0" dirty="0">
                  <a:ln>
                    <a:noFill/>
                  </a:ln>
                  <a:solidFill>
                    <a:srgbClr val="FFFFFF"/>
                  </a:solidFill>
                  <a:effectLst/>
                  <a:uLnTx/>
                  <a:uFillTx/>
                  <a:latin typeface="Arial"/>
                  <a:ea typeface="+mn-ea"/>
                  <a:cs typeface="Arial"/>
                </a:rPr>
                <a:t>i</a:t>
              </a:r>
              <a:r>
                <a:rPr kumimoji="0" sz="1800" b="1" i="0" u="none" strike="noStrike" kern="1200" cap="none" spc="-45" normalizeH="0" baseline="0" noProof="0" dirty="0">
                  <a:ln>
                    <a:noFill/>
                  </a:ln>
                  <a:solidFill>
                    <a:srgbClr val="FFFFFF"/>
                  </a:solidFill>
                  <a:effectLst/>
                  <a:uLnTx/>
                  <a:uFillTx/>
                  <a:latin typeface="Arial"/>
                  <a:ea typeface="+mn-ea"/>
                  <a:cs typeface="Arial"/>
                </a:rPr>
                <a:t>v</a:t>
              </a:r>
              <a:r>
                <a:rPr kumimoji="0" sz="1800" b="1" i="0" u="none" strike="noStrike" kern="1200" cap="none" spc="-5" normalizeH="0" baseline="0" noProof="0" dirty="0">
                  <a:ln>
                    <a:noFill/>
                  </a:ln>
                  <a:solidFill>
                    <a:srgbClr val="FFFFFF"/>
                  </a:solidFill>
                  <a:effectLst/>
                  <a:uLnTx/>
                  <a:uFillTx/>
                  <a:latin typeface="Arial"/>
                  <a:ea typeface="+mn-ea"/>
                  <a:cs typeface="Arial"/>
                </a:rPr>
                <a:t>e</a:t>
              </a:r>
              <a:r>
                <a:rPr kumimoji="0" sz="1800" b="1" i="0" u="none" strike="noStrike" kern="1200" cap="none" spc="-10" normalizeH="0" baseline="0" noProof="0" dirty="0">
                  <a:ln>
                    <a:noFill/>
                  </a:ln>
                  <a:solidFill>
                    <a:srgbClr val="FFFFFF"/>
                  </a:solidFill>
                  <a:effectLst/>
                  <a:uLnTx/>
                  <a:uFillTx/>
                  <a:latin typeface="Arial"/>
                  <a:ea typeface="+mn-ea"/>
                  <a:cs typeface="Arial"/>
                </a:rPr>
                <a:t>r</a:t>
              </a:r>
              <a:r>
                <a:rPr kumimoji="0" sz="1800" b="1" i="0" u="none" strike="noStrike" kern="1200" cap="none" spc="0" normalizeH="0" baseline="0" noProof="0" dirty="0">
                  <a:ln>
                    <a:noFill/>
                  </a:ln>
                  <a:solidFill>
                    <a:srgbClr val="FFFFFF"/>
                  </a:solidFill>
                  <a:effectLst/>
                  <a:uLnTx/>
                  <a:uFillTx/>
                  <a:latin typeface="Arial"/>
                  <a:ea typeface="+mn-ea"/>
                  <a:cs typeface="Arial"/>
                </a:rPr>
                <a:t>y</a:t>
              </a:r>
              <a:r>
                <a:rPr kumimoji="0" sz="1800" b="1" i="0" u="none" strike="noStrike" kern="1200" cap="none" spc="0" normalizeH="0" baseline="0" noProof="0" dirty="0">
                  <a:ln>
                    <a:noFill/>
                  </a:ln>
                  <a:solidFill>
                    <a:srgbClr val="FFFFFF"/>
                  </a:solidFill>
                  <a:effectLst/>
                  <a:uLnTx/>
                  <a:uFillTx/>
                  <a:latin typeface="Times New Roman"/>
                  <a:ea typeface="+mn-ea"/>
                  <a:cs typeface="Times New Roman"/>
                </a:rPr>
                <a:t> </a:t>
              </a:r>
              <a:r>
                <a:rPr kumimoji="0" sz="1800" b="1" i="0" u="none" strike="noStrike" kern="1200" cap="none" spc="0" normalizeH="0" baseline="0" noProof="0" dirty="0">
                  <a:ln>
                    <a:noFill/>
                  </a:ln>
                  <a:solidFill>
                    <a:srgbClr val="FFFFFF"/>
                  </a:solidFill>
                  <a:effectLst/>
                  <a:uLnTx/>
                  <a:uFillTx/>
                  <a:latin typeface="Arial"/>
                  <a:ea typeface="+mn-ea"/>
                  <a:cs typeface="Arial"/>
                </a:rPr>
                <a:t>pref</a:t>
              </a:r>
              <a:r>
                <a:rPr kumimoji="0" sz="1800" b="1" i="0" u="none" strike="noStrike" kern="1200" cap="none" spc="-15" normalizeH="0" baseline="0" noProof="0" dirty="0">
                  <a:ln>
                    <a:noFill/>
                  </a:ln>
                  <a:solidFill>
                    <a:srgbClr val="FFFFFF"/>
                  </a:solidFill>
                  <a:effectLst/>
                  <a:uLnTx/>
                  <a:uFillTx/>
                  <a:latin typeface="Arial"/>
                  <a:ea typeface="+mn-ea"/>
                  <a:cs typeface="Arial"/>
                </a:rPr>
                <a:t>e</a:t>
              </a:r>
              <a:r>
                <a:rPr kumimoji="0" sz="1800" b="1" i="0" u="none" strike="noStrike" kern="1200" cap="none" spc="-5" normalizeH="0" baseline="0" noProof="0" dirty="0">
                  <a:ln>
                    <a:noFill/>
                  </a:ln>
                  <a:solidFill>
                    <a:srgbClr val="FFFFFF"/>
                  </a:solidFill>
                  <a:effectLst/>
                  <a:uLnTx/>
                  <a:uFillTx/>
                  <a:latin typeface="Arial"/>
                  <a:ea typeface="+mn-ea"/>
                  <a:cs typeface="Arial"/>
                </a:rPr>
                <a:t>r</a:t>
              </a:r>
              <a:r>
                <a:rPr kumimoji="0" sz="1800" b="1" i="0" u="none" strike="noStrike" kern="1200" cap="none" spc="-10" normalizeH="0" baseline="0" noProof="0" dirty="0">
                  <a:ln>
                    <a:noFill/>
                  </a:ln>
                  <a:solidFill>
                    <a:srgbClr val="FFFFFF"/>
                  </a:solidFill>
                  <a:effectLst/>
                  <a:uLnTx/>
                  <a:uFillTx/>
                  <a:latin typeface="Arial"/>
                  <a:ea typeface="+mn-ea"/>
                  <a:cs typeface="Arial"/>
                </a:rPr>
                <a:t>e</a:t>
              </a:r>
              <a:r>
                <a:rPr kumimoji="0" sz="1800" b="1" i="0" u="none" strike="noStrike" kern="1200" cap="none" spc="0" normalizeH="0" baseline="0" noProof="0" dirty="0">
                  <a:ln>
                    <a:noFill/>
                  </a:ln>
                  <a:solidFill>
                    <a:srgbClr val="FFFFFF"/>
                  </a:solidFill>
                  <a:effectLst/>
                  <a:uLnTx/>
                  <a:uFillTx/>
                  <a:latin typeface="Arial"/>
                  <a:ea typeface="+mn-ea"/>
                  <a:cs typeface="Arial"/>
                </a:rPr>
                <a:t>nc</a:t>
              </a:r>
              <a:r>
                <a:rPr kumimoji="0" sz="1800" b="1" i="0" u="none" strike="noStrike" kern="1200" cap="none" spc="-10" normalizeH="0" baseline="0" noProof="0" dirty="0">
                  <a:ln>
                    <a:noFill/>
                  </a:ln>
                  <a:solidFill>
                    <a:srgbClr val="FFFFFF"/>
                  </a:solidFill>
                  <a:effectLst/>
                  <a:uLnTx/>
                  <a:uFillTx/>
                  <a:latin typeface="Arial"/>
                  <a:ea typeface="+mn-ea"/>
                  <a:cs typeface="Arial"/>
                </a:rPr>
                <a:t>e</a:t>
              </a:r>
              <a:r>
                <a:rPr kumimoji="0" sz="1800" b="1" i="0" u="none" strike="noStrike" kern="1200" cap="none" spc="0" normalizeH="0" baseline="0" noProof="0" dirty="0">
                  <a:ln>
                    <a:noFill/>
                  </a:ln>
                  <a:solidFill>
                    <a:srgbClr val="FFFFFF"/>
                  </a:solidFill>
                  <a:effectLst/>
                  <a:uLnTx/>
                  <a:uFillTx/>
                  <a:latin typeface="Arial"/>
                  <a:ea typeface="+mn-ea"/>
                  <a:cs typeface="Arial"/>
                </a:rPr>
                <a: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23"/>
            <p:cNvSpPr/>
            <p:nvPr/>
          </p:nvSpPr>
          <p:spPr>
            <a:xfrm>
              <a:off x="1024128" y="3677413"/>
              <a:ext cx="2281427" cy="152247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1024128" y="5032248"/>
              <a:ext cx="2280285" cy="249651"/>
            </a:xfrm>
            <a:prstGeom prst="rect">
              <a:avLst/>
            </a:prstGeom>
            <a:solidFill>
              <a:srgbClr val="006FC0"/>
            </a:solidFill>
          </p:spPr>
          <p:txBody>
            <a:bodyPr vert="horz" wrap="square" lIns="0" tIns="0" rIns="0" bIns="0" rtlCol="0">
              <a:spAutoFit/>
            </a:bodyPr>
            <a:lstStyle/>
            <a:p>
              <a:pPr marR="0" lvl="0" algn="ctr" defTabSz="914400" rtl="0" eaLnBrk="1" fontAlgn="auto" latinLnBrk="0" hangingPunct="1">
                <a:lnSpc>
                  <a:spcPct val="100000"/>
                </a:lnSpc>
                <a:spcBef>
                  <a:spcPts val="0"/>
                </a:spcBef>
                <a:spcAft>
                  <a:spcPts val="0"/>
                </a:spcAft>
                <a:buClrTx/>
                <a:buSzTx/>
                <a:buFontTx/>
                <a:buNone/>
                <a:tabLst>
                  <a:tab pos="0" algn="l"/>
                </a:tabLst>
                <a:defRPr/>
              </a:pPr>
              <a:r>
                <a:rPr kumimoji="0" sz="1500" b="0" i="0" u="none" strike="noStrike" kern="1200" cap="none" spc="-10" normalizeH="0" baseline="0" noProof="0" dirty="0">
                  <a:ln>
                    <a:noFill/>
                  </a:ln>
                  <a:solidFill>
                    <a:srgbClr val="FFFFFF"/>
                  </a:solidFill>
                  <a:effectLst/>
                  <a:uLnTx/>
                  <a:uFillTx/>
                  <a:latin typeface="Arial"/>
                  <a:ea typeface="+mn-ea"/>
                  <a:cs typeface="Arial"/>
                </a:rPr>
                <a:t>P</a:t>
              </a:r>
              <a:r>
                <a:rPr kumimoji="0" sz="1500" b="0" i="0" u="none" strike="noStrike" kern="1200" cap="none" spc="0" normalizeH="0" baseline="0" noProof="0" dirty="0">
                  <a:ln>
                    <a:noFill/>
                  </a:ln>
                  <a:solidFill>
                    <a:srgbClr val="FFFFFF"/>
                  </a:solidFill>
                  <a:effectLst/>
                  <a:uLnTx/>
                  <a:uFillTx/>
                  <a:latin typeface="Arial"/>
                  <a:ea typeface="+mn-ea"/>
                  <a:cs typeface="Arial"/>
                </a:rPr>
                <a:t>harmac</a:t>
              </a:r>
              <a:r>
                <a:rPr kumimoji="0" sz="1500" b="0" i="0" u="none" strike="noStrike" kern="1200" cap="none" spc="-5" normalizeH="0" baseline="0" noProof="0" dirty="0">
                  <a:ln>
                    <a:noFill/>
                  </a:ln>
                  <a:solidFill>
                    <a:srgbClr val="FFFFFF"/>
                  </a:solidFill>
                  <a:effectLst/>
                  <a:uLnTx/>
                  <a:uFillTx/>
                  <a:latin typeface="Arial"/>
                  <a:ea typeface="+mn-ea"/>
                  <a:cs typeface="Arial"/>
                </a:rPr>
                <a:t>i</a:t>
              </a:r>
              <a:r>
                <a:rPr kumimoji="0" sz="1500" b="0" i="0" u="none" strike="noStrike" kern="1200" cap="none" spc="5" normalizeH="0" baseline="0" noProof="0" dirty="0">
                  <a:ln>
                    <a:noFill/>
                  </a:ln>
                  <a:solidFill>
                    <a:srgbClr val="FFFFFF"/>
                  </a:solidFill>
                  <a:effectLst/>
                  <a:uLnTx/>
                  <a:uFillTx/>
                  <a:latin typeface="Arial"/>
                  <a:ea typeface="+mn-ea"/>
                  <a:cs typeface="Arial"/>
                </a:rPr>
                <a:t>e</a:t>
              </a:r>
              <a:r>
                <a:rPr kumimoji="0" sz="1500" b="0" i="0" u="none" strike="noStrike" kern="1200" cap="none" spc="0" normalizeH="0" baseline="0" noProof="0" dirty="0">
                  <a:ln>
                    <a:noFill/>
                  </a:ln>
                  <a:solidFill>
                    <a:srgbClr val="FFFFFF"/>
                  </a:solidFill>
                  <a:effectLst/>
                  <a:uLnTx/>
                  <a:uFillTx/>
                  <a:latin typeface="Arial"/>
                  <a:ea typeface="+mn-ea"/>
                  <a:cs typeface="Arial"/>
                </a:rPr>
                <a:t>s</a:t>
              </a:r>
              <a:endParaRPr kumimoji="0" sz="1500" b="0" i="0" u="none" strike="noStrike" kern="1200" cap="none" spc="0" normalizeH="0" baseline="0" noProof="0" dirty="0">
                <a:ln>
                  <a:noFill/>
                </a:ln>
                <a:solidFill>
                  <a:prstClr val="black"/>
                </a:solidFill>
                <a:effectLst/>
                <a:uLnTx/>
                <a:uFillTx/>
                <a:latin typeface="Arial"/>
                <a:ea typeface="+mn-ea"/>
                <a:cs typeface="Arial"/>
              </a:endParaRPr>
            </a:p>
          </p:txBody>
        </p:sp>
        <p:sp>
          <p:nvSpPr>
            <p:cNvPr id="25" name="object 25"/>
            <p:cNvSpPr/>
            <p:nvPr/>
          </p:nvSpPr>
          <p:spPr>
            <a:xfrm>
              <a:off x="6112766" y="4735069"/>
              <a:ext cx="2078735" cy="1185671"/>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6112764" y="5916169"/>
              <a:ext cx="2078989" cy="230832"/>
            </a:xfrm>
            <a:prstGeom prst="rect">
              <a:avLst/>
            </a:prstGeom>
            <a:solidFill>
              <a:srgbClr val="E4465A"/>
            </a:solidFill>
          </p:spPr>
          <p:txBody>
            <a:bodyPr vert="horz" wrap="square" lIns="0" tIns="0" rIns="0" bIns="0" rtlCol="0">
              <a:spAutoFit/>
            </a:bodyPr>
            <a:lstStyle/>
            <a:p>
              <a:pPr marL="46609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Arial"/>
                  <a:ea typeface="+mn-ea"/>
                  <a:cs typeface="Arial"/>
                </a:rPr>
                <a:t>KP</a:t>
              </a:r>
              <a:r>
                <a:rPr kumimoji="0" sz="1500" b="0" i="0" u="none" strike="noStrike" kern="1200" cap="none" spc="0" normalizeH="0" baseline="0" noProof="0" dirty="0">
                  <a:ln>
                    <a:noFill/>
                  </a:ln>
                  <a:solidFill>
                    <a:srgbClr val="FFFFFF"/>
                  </a:solidFill>
                  <a:effectLst/>
                  <a:uLnTx/>
                  <a:uFillTx/>
                  <a:latin typeface="Arial"/>
                  <a:ea typeface="+mn-ea"/>
                  <a:cs typeface="Arial"/>
                </a:rPr>
                <a:t>-</a:t>
              </a:r>
              <a:r>
                <a:rPr kumimoji="0" sz="1500" b="0" i="0" u="none" strike="noStrike" kern="1200" cap="none" spc="-5" normalizeH="0" baseline="0" noProof="0" dirty="0">
                  <a:ln>
                    <a:noFill/>
                  </a:ln>
                  <a:solidFill>
                    <a:srgbClr val="FFFFFF"/>
                  </a:solidFill>
                  <a:effectLst/>
                  <a:uLnTx/>
                  <a:uFillTx/>
                  <a:latin typeface="Arial"/>
                  <a:ea typeface="+mn-ea"/>
                  <a:cs typeface="Arial"/>
                </a:rPr>
                <a:t>l</a:t>
              </a:r>
              <a:r>
                <a:rPr kumimoji="0" sz="1500" b="0" i="0" u="none" strike="noStrike" kern="1200" cap="none" spc="5" normalizeH="0" baseline="0" noProof="0" dirty="0">
                  <a:ln>
                    <a:noFill/>
                  </a:ln>
                  <a:solidFill>
                    <a:srgbClr val="FFFFFF"/>
                  </a:solidFill>
                  <a:effectLst/>
                  <a:uLnTx/>
                  <a:uFillTx/>
                  <a:latin typeface="Arial"/>
                  <a:ea typeface="+mn-ea"/>
                  <a:cs typeface="Arial"/>
                </a:rPr>
                <a:t>e</a:t>
              </a:r>
              <a:r>
                <a:rPr kumimoji="0" sz="1500" b="0" i="0" u="none" strike="noStrike" kern="1200" cap="none" spc="0" normalizeH="0" baseline="0" noProof="0" dirty="0">
                  <a:ln>
                    <a:noFill/>
                  </a:ln>
                  <a:solidFill>
                    <a:srgbClr val="FFFFFF"/>
                  </a:solidFill>
                  <a:effectLst/>
                  <a:uLnTx/>
                  <a:uFillTx/>
                  <a:latin typeface="Arial"/>
                  <a:ea typeface="+mn-ea"/>
                  <a:cs typeface="Arial"/>
                </a:rPr>
                <a:t>d</a:t>
              </a:r>
              <a:r>
                <a:rPr kumimoji="0" sz="1500" b="0" i="0" u="none" strike="noStrike" kern="1200" cap="none" spc="35" normalizeH="0" baseline="0" noProof="0" dirty="0">
                  <a:ln>
                    <a:noFill/>
                  </a:ln>
                  <a:solidFill>
                    <a:srgbClr val="FFFFFF"/>
                  </a:solidFill>
                  <a:effectLst/>
                  <a:uLnTx/>
                  <a:uFillTx/>
                  <a:latin typeface="Times New Roman"/>
                  <a:ea typeface="+mn-ea"/>
                  <a:cs typeface="Times New Roman"/>
                </a:rPr>
                <a:t> </a:t>
              </a:r>
              <a:r>
                <a:rPr kumimoji="0" sz="1500" b="0" i="0" u="none" strike="noStrike" kern="1200" cap="none" spc="0" normalizeH="0" baseline="0" noProof="0" dirty="0">
                  <a:ln>
                    <a:noFill/>
                  </a:ln>
                  <a:solidFill>
                    <a:srgbClr val="FFFFFF"/>
                  </a:solidFill>
                  <a:effectLst/>
                  <a:uLnTx/>
                  <a:uFillTx/>
                  <a:latin typeface="Arial"/>
                  <a:ea typeface="+mn-ea"/>
                  <a:cs typeface="Arial"/>
                </a:rPr>
                <a:t>c</a:t>
              </a:r>
              <a:r>
                <a:rPr kumimoji="0" sz="1500" b="0" i="0" u="none" strike="noStrike" kern="1200" cap="none" spc="-5" normalizeH="0" baseline="0" noProof="0" dirty="0">
                  <a:ln>
                    <a:noFill/>
                  </a:ln>
                  <a:solidFill>
                    <a:srgbClr val="FFFFFF"/>
                  </a:solidFill>
                  <a:effectLst/>
                  <a:uLnTx/>
                  <a:uFillTx/>
                  <a:latin typeface="Arial"/>
                  <a:ea typeface="+mn-ea"/>
                  <a:cs typeface="Arial"/>
                </a:rPr>
                <a:t>l</a:t>
              </a:r>
              <a:r>
                <a:rPr kumimoji="0" sz="1500" b="0" i="0" u="none" strike="noStrike" kern="1200" cap="none" spc="0" normalizeH="0" baseline="0" noProof="0" dirty="0">
                  <a:ln>
                    <a:noFill/>
                  </a:ln>
                  <a:solidFill>
                    <a:srgbClr val="FFFFFF"/>
                  </a:solidFill>
                  <a:effectLst/>
                  <a:uLnTx/>
                  <a:uFillTx/>
                  <a:latin typeface="Arial"/>
                  <a:ea typeface="+mn-ea"/>
                  <a:cs typeface="Arial"/>
                </a:rPr>
                <a:t>in</a:t>
              </a:r>
              <a:r>
                <a:rPr kumimoji="0" sz="1500" b="0" i="0" u="none" strike="noStrike" kern="1200" cap="none" spc="-5" normalizeH="0" baseline="0" noProof="0" dirty="0">
                  <a:ln>
                    <a:noFill/>
                  </a:ln>
                  <a:solidFill>
                    <a:srgbClr val="FFFFFF"/>
                  </a:solidFill>
                  <a:effectLst/>
                  <a:uLnTx/>
                  <a:uFillTx/>
                  <a:latin typeface="Arial"/>
                  <a:ea typeface="+mn-ea"/>
                  <a:cs typeface="Arial"/>
                </a:rPr>
                <a:t>i</a:t>
              </a:r>
              <a:r>
                <a:rPr kumimoji="0" sz="1500" b="0" i="0" u="none" strike="noStrike" kern="1200" cap="none" spc="5" normalizeH="0" baseline="0" noProof="0" dirty="0">
                  <a:ln>
                    <a:noFill/>
                  </a:ln>
                  <a:solidFill>
                    <a:srgbClr val="FFFFFF"/>
                  </a:solidFill>
                  <a:effectLst/>
                  <a:uLnTx/>
                  <a:uFillTx/>
                  <a:latin typeface="Arial"/>
                  <a:ea typeface="+mn-ea"/>
                  <a:cs typeface="Arial"/>
                </a:rPr>
                <a:t>c</a:t>
              </a:r>
              <a:r>
                <a:rPr kumimoji="0" sz="1500" b="0" i="0" u="none" strike="noStrike" kern="1200" cap="none" spc="0" normalizeH="0" baseline="0" noProof="0" dirty="0">
                  <a:ln>
                    <a:noFill/>
                  </a:ln>
                  <a:solidFill>
                    <a:srgbClr val="FFFFFF"/>
                  </a:solidFill>
                  <a:effectLst/>
                  <a:uLnTx/>
                  <a:uFillTx/>
                  <a:latin typeface="Arial"/>
                  <a:ea typeface="+mn-ea"/>
                  <a:cs typeface="Arial"/>
                </a:rPr>
                <a:t>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27" name="object 27"/>
            <p:cNvSpPr/>
            <p:nvPr/>
          </p:nvSpPr>
          <p:spPr>
            <a:xfrm>
              <a:off x="4008121" y="4724402"/>
              <a:ext cx="1994915" cy="1322831"/>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4008120" y="5917693"/>
              <a:ext cx="1995171" cy="230832"/>
            </a:xfrm>
            <a:prstGeom prst="rect">
              <a:avLst/>
            </a:prstGeom>
            <a:solidFill>
              <a:srgbClr val="885DD2"/>
            </a:solidFill>
          </p:spPr>
          <p:txBody>
            <a:bodyPr vert="horz" wrap="square" lIns="0" tIns="0" rIns="0" bIns="0" rtlCol="0">
              <a:spAutoFit/>
            </a:bodyPr>
            <a:lstStyle/>
            <a:p>
              <a:pPr marL="264795"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Arial"/>
                  <a:ea typeface="+mn-ea"/>
                  <a:cs typeface="Arial"/>
                </a:rPr>
                <a:t>P</a:t>
              </a:r>
              <a:r>
                <a:rPr kumimoji="0" sz="1500" b="0" i="0" u="none" strike="noStrike" kern="1200" cap="none" spc="0" normalizeH="0" baseline="0" noProof="0" dirty="0">
                  <a:ln>
                    <a:noFill/>
                  </a:ln>
                  <a:solidFill>
                    <a:srgbClr val="FFFFFF"/>
                  </a:solidFill>
                  <a:effectLst/>
                  <a:uLnTx/>
                  <a:uFillTx/>
                  <a:latin typeface="Arial"/>
                  <a:ea typeface="+mn-ea"/>
                  <a:cs typeface="Arial"/>
                </a:rPr>
                <a:t>ub</a:t>
              </a:r>
              <a:r>
                <a:rPr kumimoji="0" sz="1500" b="0" i="0" u="none" strike="noStrike" kern="1200" cap="none" spc="-5" normalizeH="0" baseline="0" noProof="0" dirty="0">
                  <a:ln>
                    <a:noFill/>
                  </a:ln>
                  <a:solidFill>
                    <a:srgbClr val="FFFFFF"/>
                  </a:solidFill>
                  <a:effectLst/>
                  <a:uLnTx/>
                  <a:uFillTx/>
                  <a:latin typeface="Arial"/>
                  <a:ea typeface="+mn-ea"/>
                  <a:cs typeface="Arial"/>
                </a:rPr>
                <a:t>l</a:t>
              </a:r>
              <a:r>
                <a:rPr kumimoji="0" sz="1500" b="0" i="0" u="none" strike="noStrike" kern="1200" cap="none" spc="0" normalizeH="0" baseline="0" noProof="0" dirty="0">
                  <a:ln>
                    <a:noFill/>
                  </a:ln>
                  <a:solidFill>
                    <a:srgbClr val="FFFFFF"/>
                  </a:solidFill>
                  <a:effectLst/>
                  <a:uLnTx/>
                  <a:uFillTx/>
                  <a:latin typeface="Arial"/>
                  <a:ea typeface="+mn-ea"/>
                  <a:cs typeface="Arial"/>
                </a:rPr>
                <a:t>ic</a:t>
              </a:r>
              <a:r>
                <a:rPr kumimoji="0" sz="1500" b="0" i="0" u="none" strike="noStrike" kern="1200" cap="none" spc="35" normalizeH="0" baseline="0" noProof="0" dirty="0">
                  <a:ln>
                    <a:noFill/>
                  </a:ln>
                  <a:solidFill>
                    <a:srgbClr val="FFFFFF"/>
                  </a:solidFill>
                  <a:effectLst/>
                  <a:uLnTx/>
                  <a:uFillTx/>
                  <a:latin typeface="Times New Roman"/>
                  <a:ea typeface="+mn-ea"/>
                  <a:cs typeface="Times New Roman"/>
                </a:rPr>
                <a:t> </a:t>
              </a:r>
              <a:r>
                <a:rPr kumimoji="0" sz="1500" b="0" i="0" u="none" strike="noStrike" kern="1200" cap="none" spc="-15" normalizeH="0" baseline="0" noProof="0" dirty="0">
                  <a:ln>
                    <a:noFill/>
                  </a:ln>
                  <a:solidFill>
                    <a:srgbClr val="FFFFFF"/>
                  </a:solidFill>
                  <a:effectLst/>
                  <a:uLnTx/>
                  <a:uFillTx/>
                  <a:latin typeface="Arial"/>
                  <a:ea typeface="+mn-ea"/>
                  <a:cs typeface="Arial"/>
                </a:rPr>
                <a:t>HI</a:t>
              </a:r>
              <a:r>
                <a:rPr kumimoji="0" sz="1500" b="0" i="0" u="none" strike="noStrike" kern="1200" cap="none" spc="-10" normalizeH="0" baseline="0" noProof="0" dirty="0">
                  <a:ln>
                    <a:noFill/>
                  </a:ln>
                  <a:solidFill>
                    <a:srgbClr val="FFFFFF"/>
                  </a:solidFill>
                  <a:effectLst/>
                  <a:uLnTx/>
                  <a:uFillTx/>
                  <a:latin typeface="Arial"/>
                  <a:ea typeface="+mn-ea"/>
                  <a:cs typeface="Arial"/>
                </a:rPr>
                <a:t>V</a:t>
              </a:r>
              <a:r>
                <a:rPr kumimoji="0" sz="1500" b="0" i="0" u="none" strike="noStrike" kern="1200" cap="none" spc="35" normalizeH="0" baseline="0" noProof="0" dirty="0">
                  <a:ln>
                    <a:noFill/>
                  </a:ln>
                  <a:solidFill>
                    <a:srgbClr val="FFFFFF"/>
                  </a:solidFill>
                  <a:effectLst/>
                  <a:uLnTx/>
                  <a:uFillTx/>
                  <a:latin typeface="Times New Roman"/>
                  <a:ea typeface="+mn-ea"/>
                  <a:cs typeface="Times New Roman"/>
                </a:rPr>
                <a:t> </a:t>
              </a:r>
              <a:r>
                <a:rPr kumimoji="0" sz="1500" b="0" i="0" u="none" strike="noStrike" kern="1200" cap="none" spc="5" normalizeH="0" baseline="0" noProof="0" dirty="0">
                  <a:ln>
                    <a:noFill/>
                  </a:ln>
                  <a:solidFill>
                    <a:srgbClr val="FFFFFF"/>
                  </a:solidFill>
                  <a:effectLst/>
                  <a:uLnTx/>
                  <a:uFillTx/>
                  <a:latin typeface="Arial"/>
                  <a:ea typeface="+mn-ea"/>
                  <a:cs typeface="Arial"/>
                </a:rPr>
                <a:t>c</a:t>
              </a:r>
              <a:r>
                <a:rPr kumimoji="0" sz="1500" b="0" i="0" u="none" strike="noStrike" kern="1200" cap="none" spc="-5" normalizeH="0" baseline="0" noProof="0" dirty="0">
                  <a:ln>
                    <a:noFill/>
                  </a:ln>
                  <a:solidFill>
                    <a:srgbClr val="FFFFFF"/>
                  </a:solidFill>
                  <a:effectLst/>
                  <a:uLnTx/>
                  <a:uFillTx/>
                  <a:latin typeface="Arial"/>
                  <a:ea typeface="+mn-ea"/>
                  <a:cs typeface="Arial"/>
                </a:rPr>
                <a:t>l</a:t>
              </a:r>
              <a:r>
                <a:rPr kumimoji="0" sz="1500" b="0" i="0" u="none" strike="noStrike" kern="1200" cap="none" spc="0" normalizeH="0" baseline="0" noProof="0" dirty="0">
                  <a:ln>
                    <a:noFill/>
                  </a:ln>
                  <a:solidFill>
                    <a:srgbClr val="FFFFFF"/>
                  </a:solidFill>
                  <a:effectLst/>
                  <a:uLnTx/>
                  <a:uFillTx/>
                  <a:latin typeface="Arial"/>
                  <a:ea typeface="+mn-ea"/>
                  <a:cs typeface="Arial"/>
                </a:rPr>
                <a:t>in</a:t>
              </a:r>
              <a:r>
                <a:rPr kumimoji="0" sz="1500" b="0" i="0" u="none" strike="noStrike" kern="1200" cap="none" spc="-5" normalizeH="0" baseline="0" noProof="0" dirty="0">
                  <a:ln>
                    <a:noFill/>
                  </a:ln>
                  <a:solidFill>
                    <a:srgbClr val="FFFFFF"/>
                  </a:solidFill>
                  <a:effectLst/>
                  <a:uLnTx/>
                  <a:uFillTx/>
                  <a:latin typeface="Arial"/>
                  <a:ea typeface="+mn-ea"/>
                  <a:cs typeface="Arial"/>
                </a:rPr>
                <a:t>i</a:t>
              </a:r>
              <a:r>
                <a:rPr kumimoji="0" sz="1500" b="0" i="0" u="none" strike="noStrike" kern="1200" cap="none" spc="5" normalizeH="0" baseline="0" noProof="0" dirty="0">
                  <a:ln>
                    <a:noFill/>
                  </a:ln>
                  <a:solidFill>
                    <a:srgbClr val="FFFFFF"/>
                  </a:solidFill>
                  <a:effectLst/>
                  <a:uLnTx/>
                  <a:uFillTx/>
                  <a:latin typeface="Arial"/>
                  <a:ea typeface="+mn-ea"/>
                  <a:cs typeface="Arial"/>
                </a:rPr>
                <a:t>c</a:t>
              </a:r>
              <a:r>
                <a:rPr kumimoji="0" sz="1500" b="0" i="0" u="none" strike="noStrike" kern="1200" cap="none" spc="0" normalizeH="0" baseline="0" noProof="0" dirty="0">
                  <a:ln>
                    <a:noFill/>
                  </a:ln>
                  <a:solidFill>
                    <a:srgbClr val="FFFFFF"/>
                  </a:solidFill>
                  <a:effectLst/>
                  <a:uLnTx/>
                  <a:uFillTx/>
                  <a:latin typeface="Arial"/>
                  <a:ea typeface="+mn-ea"/>
                  <a:cs typeface="Arial"/>
                </a:rPr>
                <a:t>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29"/>
            <p:cNvSpPr/>
            <p:nvPr/>
          </p:nvSpPr>
          <p:spPr>
            <a:xfrm>
              <a:off x="8543544" y="3671318"/>
              <a:ext cx="2257043" cy="1504187"/>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8532876" y="5157218"/>
              <a:ext cx="2255520" cy="215444"/>
            </a:xfrm>
            <a:prstGeom prst="rect">
              <a:avLst/>
            </a:prstGeom>
            <a:solidFill>
              <a:srgbClr val="00AFF0"/>
            </a:solidFill>
          </p:spPr>
          <p:txBody>
            <a:bodyPr vert="horz" wrap="square" lIns="0" tIns="0" rIns="0" bIns="0" rtlCol="0">
              <a:spAutoFit/>
            </a:bodyPr>
            <a:lstStyle/>
            <a:p>
              <a:pPr marL="44767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25" normalizeH="0" baseline="0" noProof="0" dirty="0">
                  <a:ln>
                    <a:noFill/>
                  </a:ln>
                  <a:solidFill>
                    <a:srgbClr val="FFFFFF"/>
                  </a:solidFill>
                  <a:effectLst/>
                  <a:uLnTx/>
                  <a:uFillTx/>
                  <a:latin typeface="Arial"/>
                  <a:ea typeface="+mn-ea"/>
                  <a:cs typeface="Arial"/>
                </a:rPr>
                <a:t>V</a:t>
              </a:r>
              <a:r>
                <a:rPr kumimoji="0" sz="1400" b="0" i="0" u="none" strike="noStrike" kern="1200" cap="none" spc="-5" normalizeH="0" baseline="0" noProof="0" dirty="0">
                  <a:ln>
                    <a:noFill/>
                  </a:ln>
                  <a:solidFill>
                    <a:srgbClr val="FFFFFF"/>
                  </a:solidFill>
                  <a:effectLst/>
                  <a:uLnTx/>
                  <a:uFillTx/>
                  <a:latin typeface="Arial"/>
                  <a:ea typeface="+mn-ea"/>
                  <a:cs typeface="Arial"/>
                </a:rPr>
                <a:t>ir</a:t>
              </a:r>
              <a:r>
                <a:rPr kumimoji="0" sz="1400" b="0" i="0" u="none" strike="noStrike" kern="1200" cap="none" spc="5" normalizeH="0" baseline="0" noProof="0" dirty="0">
                  <a:ln>
                    <a:noFill/>
                  </a:ln>
                  <a:solidFill>
                    <a:srgbClr val="FFFFFF"/>
                  </a:solidFill>
                  <a:effectLst/>
                  <a:uLnTx/>
                  <a:uFillTx/>
                  <a:latin typeface="Arial"/>
                  <a:ea typeface="+mn-ea"/>
                  <a:cs typeface="Arial"/>
                </a:rPr>
                <a:t>t</a:t>
              </a:r>
              <a:r>
                <a:rPr kumimoji="0" sz="1400" b="0" i="0" u="none" strike="noStrike" kern="1200" cap="none" spc="-5" normalizeH="0" baseline="0" noProof="0" dirty="0">
                  <a:ln>
                    <a:noFill/>
                  </a:ln>
                  <a:solidFill>
                    <a:srgbClr val="FFFFFF"/>
                  </a:solidFill>
                  <a:effectLst/>
                  <a:uLnTx/>
                  <a:uFillTx/>
                  <a:latin typeface="Arial"/>
                  <a:ea typeface="+mn-ea"/>
                  <a:cs typeface="Arial"/>
                </a:rPr>
                <a:t>ual</a:t>
              </a:r>
              <a:r>
                <a:rPr kumimoji="0" sz="1400" b="0" i="0" u="none" strike="noStrike" kern="1200" cap="none" spc="0" normalizeH="0" baseline="0" noProof="0" dirty="0">
                  <a:ln>
                    <a:noFill/>
                  </a:ln>
                  <a:solidFill>
                    <a:srgbClr val="FFFFFF"/>
                  </a:solidFill>
                  <a:effectLst/>
                  <a:uLnTx/>
                  <a:uFillTx/>
                  <a:latin typeface="Arial"/>
                  <a:ea typeface="+mn-ea"/>
                  <a:cs typeface="Arial"/>
                </a:rPr>
                <a:t>/</a:t>
              </a:r>
              <a:r>
                <a:rPr kumimoji="0" sz="1400" b="0" i="0" u="none" strike="noStrike" kern="1200" cap="none" spc="-165" normalizeH="0" baseline="0" noProof="0" dirty="0">
                  <a:ln>
                    <a:noFill/>
                  </a:ln>
                  <a:solidFill>
                    <a:srgbClr val="FFFFFF"/>
                  </a:solidFill>
                  <a:effectLst/>
                  <a:uLnTx/>
                  <a:uFillTx/>
                  <a:latin typeface="Arial"/>
                  <a:ea typeface="+mn-ea"/>
                  <a:cs typeface="Arial"/>
                </a:rPr>
                <a:t>T</a:t>
              </a:r>
              <a:r>
                <a:rPr kumimoji="0" sz="1400" b="0" i="0" u="none" strike="noStrike" kern="1200" cap="none" spc="-5" normalizeH="0" baseline="0" noProof="0" dirty="0">
                  <a:ln>
                    <a:noFill/>
                  </a:ln>
                  <a:solidFill>
                    <a:srgbClr val="FFFFFF"/>
                  </a:solidFill>
                  <a:effectLst/>
                  <a:uLnTx/>
                  <a:uFillTx/>
                  <a:latin typeface="Arial"/>
                  <a:ea typeface="+mn-ea"/>
                  <a:cs typeface="Arial"/>
                </a:rPr>
                <a:t>el</a:t>
              </a:r>
              <a:r>
                <a:rPr kumimoji="0" sz="1400" b="0" i="0" u="none" strike="noStrike" kern="1200" cap="none" spc="-15" normalizeH="0" baseline="0" noProof="0" dirty="0">
                  <a:ln>
                    <a:noFill/>
                  </a:ln>
                  <a:solidFill>
                    <a:srgbClr val="FFFFFF"/>
                  </a:solidFill>
                  <a:effectLst/>
                  <a:uLnTx/>
                  <a:uFillTx/>
                  <a:latin typeface="Arial"/>
                  <a:ea typeface="+mn-ea"/>
                  <a:cs typeface="Arial"/>
                </a:rPr>
                <a:t>e</a:t>
              </a:r>
              <a:r>
                <a:rPr kumimoji="0" sz="1400" b="0" i="0" u="none" strike="noStrike" kern="1200" cap="none" spc="-5" normalizeH="0" baseline="0" noProof="0" dirty="0">
                  <a:ln>
                    <a:noFill/>
                  </a:ln>
                  <a:solidFill>
                    <a:srgbClr val="FFFFFF"/>
                  </a:solidFill>
                  <a:effectLst/>
                  <a:uLnTx/>
                  <a:uFillTx/>
                  <a:latin typeface="Arial"/>
                  <a:ea typeface="+mn-ea"/>
                  <a:cs typeface="Arial"/>
                </a:rPr>
                <a:t>he</a:t>
              </a:r>
              <a:r>
                <a:rPr kumimoji="0" sz="1400" b="0" i="0" u="none" strike="noStrike" kern="1200" cap="none" spc="-15" normalizeH="0" baseline="0" noProof="0" dirty="0">
                  <a:ln>
                    <a:noFill/>
                  </a:ln>
                  <a:solidFill>
                    <a:srgbClr val="FFFFFF"/>
                  </a:solidFill>
                  <a:effectLst/>
                  <a:uLnTx/>
                  <a:uFillTx/>
                  <a:latin typeface="Arial"/>
                  <a:ea typeface="+mn-ea"/>
                  <a:cs typeface="Arial"/>
                </a:rPr>
                <a:t>a</a:t>
              </a:r>
              <a:r>
                <a:rPr kumimoji="0" sz="1400" b="0" i="0" u="none" strike="noStrike" kern="1200" cap="none" spc="-5" normalizeH="0" baseline="0" noProof="0" dirty="0">
                  <a:ln>
                    <a:noFill/>
                  </a:ln>
                  <a:solidFill>
                    <a:srgbClr val="FFFFFF"/>
                  </a:solidFill>
                  <a:effectLst/>
                  <a:uLnTx/>
                  <a:uFillTx/>
                  <a:latin typeface="Arial"/>
                  <a:ea typeface="+mn-ea"/>
                  <a:cs typeface="Arial"/>
                </a:rPr>
                <a:t>l</a:t>
              </a:r>
              <a:r>
                <a:rPr kumimoji="0" sz="1400" b="0" i="0" u="none" strike="noStrike" kern="1200" cap="none" spc="0" normalizeH="0" baseline="0" noProof="0" dirty="0">
                  <a:ln>
                    <a:noFill/>
                  </a:ln>
                  <a:solidFill>
                    <a:srgbClr val="FFFFFF"/>
                  </a:solidFill>
                  <a:effectLst/>
                  <a:uLnTx/>
                  <a:uFillTx/>
                  <a:latin typeface="Arial"/>
                  <a:ea typeface="+mn-ea"/>
                  <a:cs typeface="Arial"/>
                </a:rPr>
                <a:t>th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sp>
        <p:nvSpPr>
          <p:cNvPr id="34" name="Titre 33">
            <a:extLst>
              <a:ext uri="{FF2B5EF4-FFF2-40B4-BE49-F238E27FC236}">
                <a16:creationId xmlns:a16="http://schemas.microsoft.com/office/drawing/2014/main" id="{B37F8E77-652F-48A8-289F-1440A716A141}"/>
              </a:ext>
            </a:extLst>
          </p:cNvPr>
          <p:cNvSpPr>
            <a:spLocks noGrp="1"/>
          </p:cNvSpPr>
          <p:nvPr>
            <p:ph type="title"/>
          </p:nvPr>
        </p:nvSpPr>
        <p:spPr>
          <a:xfrm>
            <a:off x="609600" y="0"/>
            <a:ext cx="8466034" cy="1491539"/>
          </a:xfrm>
        </p:spPr>
        <p:txBody>
          <a:bodyPr>
            <a:normAutofit fontScale="90000"/>
          </a:bodyPr>
          <a:lstStyle/>
          <a:p>
            <a:r>
              <a:rPr lang="en-US" dirty="0"/>
              <a:t>Differentiated service delivery in action –integrating different LA HIV medicines into population  preferred service models?</a:t>
            </a:r>
            <a:endParaRPr lang="fr-FR"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14A4-B732-DD70-1224-CC65326D36D6}"/>
              </a:ext>
            </a:extLst>
          </p:cNvPr>
          <p:cNvSpPr>
            <a:spLocks noGrp="1"/>
          </p:cNvSpPr>
          <p:nvPr>
            <p:ph type="title"/>
          </p:nvPr>
        </p:nvSpPr>
        <p:spPr>
          <a:xfrm>
            <a:off x="609600" y="0"/>
            <a:ext cx="8466034" cy="1491539"/>
          </a:xfrm>
        </p:spPr>
        <p:txBody>
          <a:bodyPr/>
          <a:lstStyle/>
          <a:p>
            <a:r>
              <a:rPr lang="en-GB" dirty="0"/>
              <a:t>“No One Left Behind” </a:t>
            </a:r>
          </a:p>
        </p:txBody>
      </p:sp>
      <p:sp>
        <p:nvSpPr>
          <p:cNvPr id="3" name="Content Placeholder 2">
            <a:extLst>
              <a:ext uri="{FF2B5EF4-FFF2-40B4-BE49-F238E27FC236}">
                <a16:creationId xmlns:a16="http://schemas.microsoft.com/office/drawing/2014/main" id="{7233EDB0-7AF3-B5F6-258F-62DF0A3ABE06}"/>
              </a:ext>
            </a:extLst>
          </p:cNvPr>
          <p:cNvSpPr>
            <a:spLocks noGrp="1"/>
          </p:cNvSpPr>
          <p:nvPr>
            <p:ph idx="1"/>
          </p:nvPr>
        </p:nvSpPr>
        <p:spPr>
          <a:xfrm>
            <a:off x="609600" y="1790700"/>
            <a:ext cx="10972800" cy="4335466"/>
          </a:xfrm>
        </p:spPr>
        <p:txBody>
          <a:bodyPr>
            <a:normAutofit/>
          </a:bodyPr>
          <a:lstStyle/>
          <a:p>
            <a:pPr lvl="0"/>
            <a:r>
              <a:rPr lang="en-GB" dirty="0"/>
              <a:t>HIV is preventable and treatable, but inequities continue to drive the epidemic</a:t>
            </a:r>
          </a:p>
          <a:p>
            <a:pPr lvl="0"/>
            <a:endParaRPr lang="en-GB" dirty="0"/>
          </a:p>
          <a:p>
            <a:r>
              <a:rPr lang="en-GB" dirty="0"/>
              <a:t>Ending HIV requires addressing structural barriers, not only medical ones</a:t>
            </a:r>
          </a:p>
          <a:p>
            <a:endParaRPr lang="en-GB" dirty="0"/>
          </a:p>
          <a:p>
            <a:r>
              <a:rPr lang="en-GB" dirty="0"/>
              <a:t> Community engagement is essential</a:t>
            </a:r>
          </a:p>
          <a:p>
            <a:endParaRPr lang="en-GB" dirty="0"/>
          </a:p>
          <a:p>
            <a:pPr lvl="0"/>
            <a:r>
              <a:rPr lang="en-GB" dirty="0"/>
              <a:t>Prevention and treatment must be tailored to the realities of vulnerable populations</a:t>
            </a:r>
          </a:p>
          <a:p>
            <a:endParaRPr lang="en-GB" dirty="0"/>
          </a:p>
        </p:txBody>
      </p:sp>
    </p:spTree>
    <p:extLst>
      <p:ext uri="{BB962C8B-B14F-4D97-AF65-F5344CB8AC3E}">
        <p14:creationId xmlns:p14="http://schemas.microsoft.com/office/powerpoint/2010/main" val="385562917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3010B18-AD51-4B41-B191-76745DB0400A}"/>
              </a:ext>
            </a:extLst>
          </p:cNvPr>
          <p:cNvSpPr txBox="1"/>
          <p:nvPr/>
        </p:nvSpPr>
        <p:spPr>
          <a:xfrm>
            <a:off x="10135404" y="5208746"/>
            <a:ext cx="1838965"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This webinar is proposed to you</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with the support of</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our institutional partner</a:t>
            </a:r>
            <a:endParaRPr kumimoji="0" lang="fr-FR"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a:extLst>
              <a:ext uri="{FF2B5EF4-FFF2-40B4-BE49-F238E27FC236}">
                <a16:creationId xmlns:a16="http://schemas.microsoft.com/office/drawing/2014/main" id="{EAB9786F-BB85-4581-8014-12215CEFE2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76212" y="5762744"/>
            <a:ext cx="853401" cy="801700"/>
          </a:xfrm>
          <a:prstGeom prst="rect">
            <a:avLst/>
          </a:prstGeom>
        </p:spPr>
      </p:pic>
      <p:sp>
        <p:nvSpPr>
          <p:cNvPr id="19" name="Rectangle 18">
            <a:extLst>
              <a:ext uri="{FF2B5EF4-FFF2-40B4-BE49-F238E27FC236}">
                <a16:creationId xmlns:a16="http://schemas.microsoft.com/office/drawing/2014/main" id="{2C29E202-2FAE-46DD-B05E-5FB03FA5B6C8}"/>
              </a:ext>
            </a:extLst>
          </p:cNvPr>
          <p:cNvSpPr/>
          <p:nvPr/>
        </p:nvSpPr>
        <p:spPr>
          <a:xfrm>
            <a:off x="5256653" y="80541"/>
            <a:ext cx="3174976" cy="27850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BF55BA89-9D32-477C-9A8C-F2AD9B8ABB4F}"/>
              </a:ext>
            </a:extLst>
          </p:cNvPr>
          <p:cNvSpPr txBox="1"/>
          <p:nvPr/>
        </p:nvSpPr>
        <p:spPr>
          <a:xfrm>
            <a:off x="5429290" y="1576306"/>
            <a:ext cx="2683027" cy="565146"/>
          </a:xfrm>
          <a:prstGeom prst="rect">
            <a:avLst/>
          </a:prstGeom>
          <a:solidFill>
            <a:schemeClr val="bg1"/>
          </a:solidFill>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1792"/>
                </a:solidFill>
                <a:effectLst/>
                <a:uLnTx/>
                <a:uFillTx/>
                <a:latin typeface="Calibri"/>
                <a:ea typeface="+mn-ea"/>
                <a:cs typeface="+mn-cs"/>
              </a:rPr>
              <a:t>LIVE WEBINAR</a:t>
            </a:r>
          </a:p>
        </p:txBody>
      </p:sp>
      <p:pic>
        <p:nvPicPr>
          <p:cNvPr id="23" name="Picture 4" descr="intro">
            <a:extLst>
              <a:ext uri="{FF2B5EF4-FFF2-40B4-BE49-F238E27FC236}">
                <a16:creationId xmlns:a16="http://schemas.microsoft.com/office/drawing/2014/main" id="{D538D1AB-7EAF-4F73-9B85-47231C86525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496133" y="436948"/>
            <a:ext cx="2549340" cy="405739"/>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26B3C3B6-296D-406B-9AB9-BEC0DD67AFE6}"/>
              </a:ext>
            </a:extLst>
          </p:cNvPr>
          <p:cNvSpPr txBox="1"/>
          <p:nvPr/>
        </p:nvSpPr>
        <p:spPr>
          <a:xfrm>
            <a:off x="6244281" y="1033496"/>
            <a:ext cx="10530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6D04"/>
                </a:solidFill>
                <a:effectLst/>
                <a:uLnTx/>
                <a:uFillTx/>
                <a:latin typeface="Calibri"/>
                <a:ea typeface="+mn-ea"/>
                <a:cs typeface="+mn-cs"/>
              </a:rPr>
              <a:t>present</a:t>
            </a:r>
            <a:r>
              <a:rPr kumimoji="0" lang="en-US" sz="1600" b="1" i="0" u="none" strike="noStrike" kern="1200" cap="none" spc="0" normalizeH="0" baseline="0" noProof="0" dirty="0">
                <a:ln>
                  <a:noFill/>
                </a:ln>
                <a:solidFill>
                  <a:srgbClr val="FE6D04"/>
                </a:solidFill>
                <a:effectLst/>
                <a:uLnTx/>
                <a:uFillTx/>
                <a:latin typeface="Calibri"/>
                <a:ea typeface="+mn-ea"/>
                <a:cs typeface="+mn-cs"/>
              </a:rPr>
              <a:t>:</a:t>
            </a:r>
            <a:endParaRPr kumimoji="0" lang="en-US" sz="2000" b="1" i="0" u="none" strike="noStrike" kern="1200" cap="none" spc="0" normalizeH="0" baseline="0" noProof="0" dirty="0">
              <a:ln>
                <a:noFill/>
              </a:ln>
              <a:solidFill>
                <a:srgbClr val="FE6D04"/>
              </a:solidFill>
              <a:effectLst/>
              <a:uLnTx/>
              <a:uFillTx/>
              <a:latin typeface="Calibri"/>
              <a:ea typeface="+mn-ea"/>
              <a:cs typeface="+mn-cs"/>
            </a:endParaRPr>
          </a:p>
        </p:txBody>
      </p:sp>
      <p:grpSp>
        <p:nvGrpSpPr>
          <p:cNvPr id="22" name="Groupe 21">
            <a:extLst>
              <a:ext uri="{FF2B5EF4-FFF2-40B4-BE49-F238E27FC236}">
                <a16:creationId xmlns:a16="http://schemas.microsoft.com/office/drawing/2014/main" id="{89C04751-E3EC-476E-8044-22602A0DF5FF}"/>
              </a:ext>
            </a:extLst>
          </p:cNvPr>
          <p:cNvGrpSpPr/>
          <p:nvPr/>
        </p:nvGrpSpPr>
        <p:grpSpPr>
          <a:xfrm>
            <a:off x="3762375" y="5516862"/>
            <a:ext cx="6123919" cy="952272"/>
            <a:chOff x="3762375" y="5516862"/>
            <a:chExt cx="6123919" cy="952272"/>
          </a:xfrm>
        </p:grpSpPr>
        <p:pic>
          <p:nvPicPr>
            <p:cNvPr id="1030" name="Picture 6" descr="intro">
              <a:extLst>
                <a:ext uri="{FF2B5EF4-FFF2-40B4-BE49-F238E27FC236}">
                  <a16:creationId xmlns:a16="http://schemas.microsoft.com/office/drawing/2014/main" id="{1F6C818C-A852-41FB-9190-08461B24DAB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62375" y="5587069"/>
              <a:ext cx="5334000" cy="8820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8683EF2-F55B-4457-B71E-1D569F936D1F}"/>
                </a:ext>
              </a:extLst>
            </p:cNvPr>
            <p:cNvSpPr/>
            <p:nvPr/>
          </p:nvSpPr>
          <p:spPr>
            <a:xfrm rot="5400000">
              <a:off x="7588747" y="3424249"/>
              <a:ext cx="204933" cy="439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e 23">
            <a:extLst>
              <a:ext uri="{FF2B5EF4-FFF2-40B4-BE49-F238E27FC236}">
                <a16:creationId xmlns:a16="http://schemas.microsoft.com/office/drawing/2014/main" id="{C8315318-4091-41A2-9501-C3B0FA1EB173}"/>
              </a:ext>
            </a:extLst>
          </p:cNvPr>
          <p:cNvGrpSpPr/>
          <p:nvPr/>
        </p:nvGrpSpPr>
        <p:grpSpPr>
          <a:xfrm>
            <a:off x="75676" y="80540"/>
            <a:ext cx="4390160" cy="2669609"/>
            <a:chOff x="972823" y="80540"/>
            <a:chExt cx="4390160" cy="2669609"/>
          </a:xfrm>
        </p:grpSpPr>
        <p:sp>
          <p:nvSpPr>
            <p:cNvPr id="25" name="Rectangle 24">
              <a:extLst>
                <a:ext uri="{FF2B5EF4-FFF2-40B4-BE49-F238E27FC236}">
                  <a16:creationId xmlns:a16="http://schemas.microsoft.com/office/drawing/2014/main" id="{8E2010B3-5468-44FA-945C-A2DC780C2B80}"/>
                </a:ext>
              </a:extLst>
            </p:cNvPr>
            <p:cNvSpPr/>
            <p:nvPr/>
          </p:nvSpPr>
          <p:spPr>
            <a:xfrm rot="5400000">
              <a:off x="1833098" y="-779735"/>
              <a:ext cx="2669609" cy="4390160"/>
            </a:xfrm>
            <a:prstGeom prst="rect">
              <a:avLst/>
            </a:prstGeom>
            <a:solidFill>
              <a:srgbClr val="FE6D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
              <a:extLst>
                <a:ext uri="{FF2B5EF4-FFF2-40B4-BE49-F238E27FC236}">
                  <a16:creationId xmlns:a16="http://schemas.microsoft.com/office/drawing/2014/main" id="{12D0B281-2B42-4365-BE28-65E1C6B1722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177755" y="279689"/>
              <a:ext cx="3980295" cy="1809750"/>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37BFEEB0-9DDE-4CB9-B82A-71BABA210F4E}"/>
                </a:ext>
              </a:extLst>
            </p:cNvPr>
            <p:cNvSpPr txBox="1"/>
            <p:nvPr/>
          </p:nvSpPr>
          <p:spPr>
            <a:xfrm>
              <a:off x="2675278" y="2073041"/>
              <a:ext cx="1037207" cy="67710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a:ea typeface="+mn-ea"/>
                  <a:cs typeface="+mn-cs"/>
                </a:rPr>
                <a:t>Pedro Cahn</a:t>
              </a:r>
              <a:br>
                <a:rPr kumimoji="0" lang="fr-FR" sz="16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Buenos-Aires</a:t>
              </a:r>
              <a:br>
                <a:rPr kumimoji="0" lang="fr-FR" sz="12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Argentina</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ZoneTexte 28">
              <a:extLst>
                <a:ext uri="{FF2B5EF4-FFF2-40B4-BE49-F238E27FC236}">
                  <a16:creationId xmlns:a16="http://schemas.microsoft.com/office/drawing/2014/main" id="{D6DB7040-3072-4B08-B244-A87A45BDB03C}"/>
                </a:ext>
              </a:extLst>
            </p:cNvPr>
            <p:cNvSpPr txBox="1"/>
            <p:nvPr/>
          </p:nvSpPr>
          <p:spPr>
            <a:xfrm>
              <a:off x="1225493" y="2073041"/>
              <a:ext cx="1183914" cy="67710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a:ea typeface="+mn-ea"/>
                  <a:cs typeface="+mn-cs"/>
                </a:rPr>
                <a:t>François </a:t>
              </a:r>
              <a:r>
                <a:rPr kumimoji="0" lang="fr-FR" sz="1400" b="1" i="0" u="none" strike="noStrike" kern="1200" cap="none" spc="0" normalizeH="0" baseline="0" noProof="0" dirty="0" err="1">
                  <a:ln>
                    <a:noFill/>
                  </a:ln>
                  <a:solidFill>
                    <a:prstClr val="white"/>
                  </a:solidFill>
                  <a:effectLst/>
                  <a:uLnTx/>
                  <a:uFillTx/>
                  <a:latin typeface="Calibri"/>
                  <a:ea typeface="+mn-ea"/>
                  <a:cs typeface="+mn-cs"/>
                </a:rPr>
                <a:t>Raffi</a:t>
              </a:r>
              <a:br>
                <a:rPr kumimoji="0" lang="fr-FR" sz="16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Nantes</a:t>
              </a:r>
              <a:br>
                <a:rPr kumimoji="0" lang="fr-FR" sz="12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France</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ZoneTexte 30">
              <a:extLst>
                <a:ext uri="{FF2B5EF4-FFF2-40B4-BE49-F238E27FC236}">
                  <a16:creationId xmlns:a16="http://schemas.microsoft.com/office/drawing/2014/main" id="{21CCA29A-D098-4CAD-8F47-4400E666AA12}"/>
                </a:ext>
              </a:extLst>
            </p:cNvPr>
            <p:cNvSpPr txBox="1"/>
            <p:nvPr/>
          </p:nvSpPr>
          <p:spPr>
            <a:xfrm>
              <a:off x="3978355" y="2073041"/>
              <a:ext cx="1256947" cy="67710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a:ea typeface="+mn-ea"/>
                  <a:cs typeface="+mn-cs"/>
                </a:rPr>
                <a:t>Anton </a:t>
              </a:r>
              <a:r>
                <a:rPr kumimoji="0" lang="fr-FR" sz="1400" b="1" i="0" u="none" strike="noStrike" kern="1200" cap="none" spc="0" normalizeH="0" baseline="0" noProof="0" dirty="0" err="1">
                  <a:ln>
                    <a:noFill/>
                  </a:ln>
                  <a:solidFill>
                    <a:prstClr val="white"/>
                  </a:solidFill>
                  <a:effectLst/>
                  <a:uLnTx/>
                  <a:uFillTx/>
                  <a:latin typeface="Calibri"/>
                  <a:ea typeface="+mn-ea"/>
                  <a:cs typeface="+mn-cs"/>
                </a:rPr>
                <a:t>Pozniak</a:t>
              </a:r>
              <a:br>
                <a:rPr kumimoji="0" lang="fr-FR" sz="16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London</a:t>
              </a:r>
              <a:br>
                <a:rPr kumimoji="0" lang="fr-FR" sz="12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United-</a:t>
              </a:r>
              <a:r>
                <a:rPr kumimoji="0" lang="fr-FR" sz="1200" b="0" i="0" u="none" strike="noStrike" kern="1200" cap="none" spc="0" normalizeH="0" baseline="0" noProof="0" dirty="0" err="1">
                  <a:ln>
                    <a:noFill/>
                  </a:ln>
                  <a:solidFill>
                    <a:prstClr val="white"/>
                  </a:solidFill>
                  <a:effectLst/>
                  <a:uLnTx/>
                  <a:uFillTx/>
                  <a:latin typeface="Calibri"/>
                  <a:ea typeface="+mn-ea"/>
                  <a:cs typeface="+mn-cs"/>
                </a:rPr>
                <a:t>Kingdom</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ZoneTexte 17">
            <a:extLst>
              <a:ext uri="{FF2B5EF4-FFF2-40B4-BE49-F238E27FC236}">
                <a16:creationId xmlns:a16="http://schemas.microsoft.com/office/drawing/2014/main" id="{0007F6F1-CCB1-DA4D-FCBD-EFA1E9484E12}"/>
              </a:ext>
            </a:extLst>
          </p:cNvPr>
          <p:cNvSpPr txBox="1"/>
          <p:nvPr/>
        </p:nvSpPr>
        <p:spPr>
          <a:xfrm>
            <a:off x="4435518" y="2781550"/>
            <a:ext cx="4432175" cy="187743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Next webinar</a:t>
            </a:r>
          </a:p>
          <a:p>
            <a:pPr lvl="0" algn="ctr" defTabSz="457200">
              <a:spcAft>
                <a:spcPts val="1200"/>
              </a:spcAft>
              <a:defRPr/>
            </a:pPr>
            <a:r>
              <a:rPr lang="en-US" sz="3200" b="1" i="1" dirty="0">
                <a:solidFill>
                  <a:prstClr val="black"/>
                </a:solidFill>
                <a:latin typeface="Calibri"/>
              </a:rPr>
              <a:t>CROI</a:t>
            </a:r>
          </a:p>
          <a:p>
            <a:pPr lvl="0" algn="ctr" defTabSz="457200">
              <a:spcAft>
                <a:spcPts val="1200"/>
              </a:spcAft>
              <a:defRPr/>
            </a:pPr>
            <a:r>
              <a:rPr lang="en-US" sz="3200" b="1" dirty="0"/>
              <a:t>Tuesday,</a:t>
            </a:r>
            <a:r>
              <a:rPr lang="en-US" sz="3200" b="1" i="1" dirty="0">
                <a:latin typeface="Calibri"/>
              </a:rPr>
              <a:t> March 3</a:t>
            </a:r>
            <a:r>
              <a:rPr lang="en-US" sz="3200" b="1" i="1" baseline="30000" dirty="0">
                <a:latin typeface="Calibri"/>
              </a:rPr>
              <a:t>rd</a:t>
            </a:r>
            <a:r>
              <a:rPr lang="en-US" sz="3200" b="1" i="1" dirty="0">
                <a:latin typeface="Calibri"/>
              </a:rPr>
              <a:t> 2026</a:t>
            </a:r>
            <a:endParaRPr kumimoji="0" lang="en-US" sz="4400" b="0" i="1"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33762370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8217-64BF-ADAD-16DA-68FB346FCEE4}"/>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0B47F939-4521-7E05-173A-1A8673A9D4AE}"/>
              </a:ext>
            </a:extLst>
          </p:cNvPr>
          <p:cNvSpPr txBox="1"/>
          <p:nvPr/>
        </p:nvSpPr>
        <p:spPr>
          <a:xfrm>
            <a:off x="10135404" y="5208746"/>
            <a:ext cx="1838965"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This webinar is proposed to you</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with the support of</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our institutional partner</a:t>
            </a:r>
            <a:endParaRPr kumimoji="0" lang="fr-FR"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a:extLst>
              <a:ext uri="{FF2B5EF4-FFF2-40B4-BE49-F238E27FC236}">
                <a16:creationId xmlns:a16="http://schemas.microsoft.com/office/drawing/2014/main" id="{742C84D1-DF69-BDA2-D219-EA2FBFB1F8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76212" y="5762744"/>
            <a:ext cx="853401" cy="801700"/>
          </a:xfrm>
          <a:prstGeom prst="rect">
            <a:avLst/>
          </a:prstGeom>
        </p:spPr>
      </p:pic>
      <p:sp>
        <p:nvSpPr>
          <p:cNvPr id="7" name="ZoneTexte 6">
            <a:extLst>
              <a:ext uri="{FF2B5EF4-FFF2-40B4-BE49-F238E27FC236}">
                <a16:creationId xmlns:a16="http://schemas.microsoft.com/office/drawing/2014/main" id="{4BEB7A69-D063-64CA-6630-828A1C000E5B}"/>
              </a:ext>
            </a:extLst>
          </p:cNvPr>
          <p:cNvSpPr txBox="1"/>
          <p:nvPr/>
        </p:nvSpPr>
        <p:spPr>
          <a:xfrm>
            <a:off x="1497789" y="2846689"/>
            <a:ext cx="9381158" cy="25545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The speakers at this webinar thank you for your participation</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11C90"/>
                </a:solidFill>
                <a:effectLst/>
                <a:uLnTx/>
                <a:uFillTx/>
                <a:latin typeface="Calibri"/>
                <a:ea typeface="+mn-ea"/>
                <a:cs typeface="+mn-cs"/>
              </a:rPr>
              <a:t>Please complete the satisfaction questionnaire</a:t>
            </a:r>
            <a:br>
              <a:rPr kumimoji="0" lang="en-US" sz="2800" b="1" i="0" u="none" strike="noStrike" kern="1200" cap="none" spc="0" normalizeH="0" baseline="0" noProof="0" dirty="0">
                <a:ln>
                  <a:noFill/>
                </a:ln>
                <a:solidFill>
                  <a:srgbClr val="011C90"/>
                </a:solidFill>
                <a:effectLst/>
                <a:uLnTx/>
                <a:uFillTx/>
                <a:latin typeface="Calibri"/>
                <a:ea typeface="+mn-ea"/>
                <a:cs typeface="+mn-cs"/>
              </a:rPr>
            </a:br>
            <a:r>
              <a:rPr kumimoji="0" lang="en-US" sz="2800" b="0" i="0" u="none" strike="noStrike" kern="1200" cap="none" spc="0" normalizeH="0" baseline="0" noProof="0" dirty="0">
                <a:ln>
                  <a:noFill/>
                </a:ln>
                <a:solidFill>
                  <a:srgbClr val="011C90"/>
                </a:solidFill>
                <a:effectLst/>
                <a:uLnTx/>
                <a:uFillTx/>
                <a:latin typeface="Calibri"/>
                <a:ea typeface="+mn-ea"/>
                <a:cs typeface="+mn-cs"/>
              </a:rPr>
              <a:t>(click on the questionnaire button in the chat)</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If you missed part of this webinar,</a:t>
            </a:r>
            <a:br>
              <a:rPr kumimoji="0" lang="en-US" sz="2800" b="1" i="0" u="none" strike="noStrike" kern="1200" cap="none" spc="0" normalizeH="0" baseline="0" noProof="0" dirty="0">
                <a:ln>
                  <a:noFill/>
                </a:ln>
                <a:solidFill>
                  <a:prstClr val="black"/>
                </a:solidFill>
                <a:effectLst/>
                <a:uLnTx/>
                <a:uFillTx/>
                <a:latin typeface="Calibri"/>
                <a:ea typeface="+mn-ea"/>
                <a:cs typeface="+mn-cs"/>
              </a:rPr>
            </a:br>
            <a:r>
              <a:rPr kumimoji="0" lang="en-US" sz="2800" b="1" i="0" u="none" strike="noStrike" kern="1200" cap="none" spc="0" normalizeH="0" baseline="0" noProof="0" dirty="0">
                <a:ln>
                  <a:noFill/>
                </a:ln>
                <a:solidFill>
                  <a:prstClr val="black"/>
                </a:solidFill>
                <a:effectLst/>
                <a:uLnTx/>
                <a:uFillTx/>
                <a:latin typeface="Calibri"/>
                <a:ea typeface="+mn-ea"/>
                <a:cs typeface="+mn-cs"/>
              </a:rPr>
              <a:t>you can watch the replay on:</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403C051-7A07-0D39-EA9D-DEFC25E0CE6A}"/>
              </a:ext>
            </a:extLst>
          </p:cNvPr>
          <p:cNvSpPr/>
          <p:nvPr/>
        </p:nvSpPr>
        <p:spPr>
          <a:xfrm>
            <a:off x="5256653" y="80541"/>
            <a:ext cx="3174976" cy="27850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1EAE8394-9EED-D746-BE88-26039E1C9062}"/>
              </a:ext>
            </a:extLst>
          </p:cNvPr>
          <p:cNvSpPr txBox="1"/>
          <p:nvPr/>
        </p:nvSpPr>
        <p:spPr>
          <a:xfrm>
            <a:off x="5953640" y="1576306"/>
            <a:ext cx="2683027" cy="565146"/>
          </a:xfrm>
          <a:prstGeom prst="rect">
            <a:avLst/>
          </a:prstGeom>
          <a:solidFill>
            <a:schemeClr val="bg1"/>
          </a:solidFill>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dirty="0">
                <a:ln>
                  <a:noFill/>
                </a:ln>
                <a:solidFill>
                  <a:srgbClr val="001792"/>
                </a:solidFill>
                <a:effectLst/>
                <a:uLnTx/>
                <a:uFillTx/>
                <a:latin typeface="Calibri"/>
                <a:ea typeface="+mn-ea"/>
                <a:cs typeface="+mn-cs"/>
              </a:rPr>
              <a:t>LIVE SESSION</a:t>
            </a:r>
          </a:p>
        </p:txBody>
      </p:sp>
      <p:pic>
        <p:nvPicPr>
          <p:cNvPr id="23" name="Picture 4" descr="intro">
            <a:extLst>
              <a:ext uri="{FF2B5EF4-FFF2-40B4-BE49-F238E27FC236}">
                <a16:creationId xmlns:a16="http://schemas.microsoft.com/office/drawing/2014/main" id="{9C9C7722-26F9-A004-3DD9-BCEB9FFC6A0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20483" y="436948"/>
            <a:ext cx="2549340" cy="405739"/>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F3DAC5FD-D378-38FE-834D-0B180A7CF649}"/>
              </a:ext>
            </a:extLst>
          </p:cNvPr>
          <p:cNvSpPr txBox="1"/>
          <p:nvPr/>
        </p:nvSpPr>
        <p:spPr>
          <a:xfrm>
            <a:off x="6768631" y="1033496"/>
            <a:ext cx="10530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srgbClr val="FE6D04"/>
                </a:solidFill>
                <a:effectLst/>
                <a:uLnTx/>
                <a:uFillTx/>
                <a:latin typeface="Calibri"/>
                <a:ea typeface="+mn-ea"/>
                <a:cs typeface="+mn-cs"/>
              </a:rPr>
              <a:t>present</a:t>
            </a:r>
            <a:r>
              <a:rPr kumimoji="0" lang="en-US" sz="1600" b="1" i="0" u="none" strike="noStrike" kern="1200" cap="none" spc="0" normalizeH="0" baseline="0" dirty="0">
                <a:ln>
                  <a:noFill/>
                </a:ln>
                <a:solidFill>
                  <a:srgbClr val="FE6D04"/>
                </a:solidFill>
                <a:effectLst/>
                <a:uLnTx/>
                <a:uFillTx/>
                <a:latin typeface="Calibri"/>
                <a:ea typeface="+mn-ea"/>
                <a:cs typeface="+mn-cs"/>
              </a:rPr>
              <a:t>:</a:t>
            </a:r>
            <a:endParaRPr kumimoji="0" lang="en-US" sz="2000" b="1" i="0" u="none" strike="noStrike" kern="1200" cap="none" spc="0" normalizeH="0" baseline="0" dirty="0">
              <a:ln>
                <a:noFill/>
              </a:ln>
              <a:solidFill>
                <a:srgbClr val="FE6D04"/>
              </a:solidFill>
              <a:effectLst/>
              <a:uLnTx/>
              <a:uFillTx/>
              <a:latin typeface="Calibri"/>
              <a:ea typeface="+mn-ea"/>
              <a:cs typeface="+mn-cs"/>
            </a:endParaRPr>
          </a:p>
        </p:txBody>
      </p:sp>
      <p:grpSp>
        <p:nvGrpSpPr>
          <p:cNvPr id="22" name="Groupe 21">
            <a:extLst>
              <a:ext uri="{FF2B5EF4-FFF2-40B4-BE49-F238E27FC236}">
                <a16:creationId xmlns:a16="http://schemas.microsoft.com/office/drawing/2014/main" id="{CF4D9547-CF60-F939-80AF-0E723F7847C2}"/>
              </a:ext>
            </a:extLst>
          </p:cNvPr>
          <p:cNvGrpSpPr/>
          <p:nvPr/>
        </p:nvGrpSpPr>
        <p:grpSpPr>
          <a:xfrm>
            <a:off x="3762375" y="5398645"/>
            <a:ext cx="6123919" cy="952272"/>
            <a:chOff x="3762375" y="5516862"/>
            <a:chExt cx="6123919" cy="952272"/>
          </a:xfrm>
        </p:grpSpPr>
        <p:pic>
          <p:nvPicPr>
            <p:cNvPr id="1030" name="Picture 6" descr="intro">
              <a:extLst>
                <a:ext uri="{FF2B5EF4-FFF2-40B4-BE49-F238E27FC236}">
                  <a16:creationId xmlns:a16="http://schemas.microsoft.com/office/drawing/2014/main" id="{9F9826EE-1163-23F7-A3F6-EFB67A6D6C5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62375" y="5587069"/>
              <a:ext cx="5334000" cy="8820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F5418BC-F9CD-756D-3891-6D4B5D7DA70F}"/>
                </a:ext>
              </a:extLst>
            </p:cNvPr>
            <p:cNvSpPr/>
            <p:nvPr/>
          </p:nvSpPr>
          <p:spPr>
            <a:xfrm rot="5400000">
              <a:off x="7588747" y="3424249"/>
              <a:ext cx="204933" cy="439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e 20">
            <a:extLst>
              <a:ext uri="{FF2B5EF4-FFF2-40B4-BE49-F238E27FC236}">
                <a16:creationId xmlns:a16="http://schemas.microsoft.com/office/drawing/2014/main" id="{EF3C2BA6-E827-4F78-7FB5-BEE1A09A838F}"/>
              </a:ext>
            </a:extLst>
          </p:cNvPr>
          <p:cNvGrpSpPr/>
          <p:nvPr/>
        </p:nvGrpSpPr>
        <p:grpSpPr>
          <a:xfrm>
            <a:off x="1100381" y="80540"/>
            <a:ext cx="4390160" cy="2669609"/>
            <a:chOff x="972823" y="80540"/>
            <a:chExt cx="4390160" cy="2669609"/>
          </a:xfrm>
        </p:grpSpPr>
        <p:sp>
          <p:nvSpPr>
            <p:cNvPr id="24" name="Rectangle 23">
              <a:extLst>
                <a:ext uri="{FF2B5EF4-FFF2-40B4-BE49-F238E27FC236}">
                  <a16:creationId xmlns:a16="http://schemas.microsoft.com/office/drawing/2014/main" id="{F4F76223-D239-B6AE-97F4-9D646CBB25FF}"/>
                </a:ext>
              </a:extLst>
            </p:cNvPr>
            <p:cNvSpPr/>
            <p:nvPr/>
          </p:nvSpPr>
          <p:spPr>
            <a:xfrm rot="5400000">
              <a:off x="1833098" y="-779735"/>
              <a:ext cx="2669609" cy="4390160"/>
            </a:xfrm>
            <a:prstGeom prst="rect">
              <a:avLst/>
            </a:prstGeom>
            <a:solidFill>
              <a:srgbClr val="FE6D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
              <a:extLst>
                <a:ext uri="{FF2B5EF4-FFF2-40B4-BE49-F238E27FC236}">
                  <a16:creationId xmlns:a16="http://schemas.microsoft.com/office/drawing/2014/main" id="{ED7E96DD-720C-7735-FCD2-880B758DCCF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177755" y="279689"/>
              <a:ext cx="3980295" cy="1809750"/>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D3D45FB0-4752-D29C-E32F-8511FB0F77AA}"/>
                </a:ext>
              </a:extLst>
            </p:cNvPr>
            <p:cNvSpPr txBox="1"/>
            <p:nvPr/>
          </p:nvSpPr>
          <p:spPr>
            <a:xfrm>
              <a:off x="2675278" y="2073041"/>
              <a:ext cx="1037207" cy="67710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a:ea typeface="+mn-ea"/>
                  <a:cs typeface="+mn-cs"/>
                </a:rPr>
                <a:t>Pedro Cahn</a:t>
              </a:r>
              <a:br>
                <a:rPr kumimoji="0" lang="fr-FR" sz="16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Buenos-Aires</a:t>
              </a:r>
              <a:br>
                <a:rPr kumimoji="0" lang="fr-FR" sz="12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Argentina</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ZoneTexte 27">
              <a:extLst>
                <a:ext uri="{FF2B5EF4-FFF2-40B4-BE49-F238E27FC236}">
                  <a16:creationId xmlns:a16="http://schemas.microsoft.com/office/drawing/2014/main" id="{99ECD8E0-30AF-6B4A-88AF-C1709915B695}"/>
                </a:ext>
              </a:extLst>
            </p:cNvPr>
            <p:cNvSpPr txBox="1"/>
            <p:nvPr/>
          </p:nvSpPr>
          <p:spPr>
            <a:xfrm>
              <a:off x="1225493" y="2073041"/>
              <a:ext cx="1183914" cy="67710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a:ea typeface="+mn-ea"/>
                  <a:cs typeface="+mn-cs"/>
                </a:rPr>
                <a:t>François </a:t>
              </a:r>
              <a:r>
                <a:rPr kumimoji="0" lang="fr-FR" sz="1400" b="1" i="0" u="none" strike="noStrike" kern="1200" cap="none" spc="0" normalizeH="0" baseline="0" noProof="0" dirty="0" err="1">
                  <a:ln>
                    <a:noFill/>
                  </a:ln>
                  <a:solidFill>
                    <a:prstClr val="white"/>
                  </a:solidFill>
                  <a:effectLst/>
                  <a:uLnTx/>
                  <a:uFillTx/>
                  <a:latin typeface="Calibri"/>
                  <a:ea typeface="+mn-ea"/>
                  <a:cs typeface="+mn-cs"/>
                </a:rPr>
                <a:t>Raffi</a:t>
              </a:r>
              <a:br>
                <a:rPr kumimoji="0" lang="fr-FR" sz="16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Nantes</a:t>
              </a:r>
              <a:br>
                <a:rPr kumimoji="0" lang="fr-FR" sz="12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France</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ZoneTexte 28">
              <a:extLst>
                <a:ext uri="{FF2B5EF4-FFF2-40B4-BE49-F238E27FC236}">
                  <a16:creationId xmlns:a16="http://schemas.microsoft.com/office/drawing/2014/main" id="{D00CA61C-0B1F-A4B8-CC08-0281B2D8E435}"/>
                </a:ext>
              </a:extLst>
            </p:cNvPr>
            <p:cNvSpPr txBox="1"/>
            <p:nvPr/>
          </p:nvSpPr>
          <p:spPr>
            <a:xfrm>
              <a:off x="3978355" y="2073041"/>
              <a:ext cx="1256947" cy="67710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a:ea typeface="+mn-ea"/>
                  <a:cs typeface="+mn-cs"/>
                </a:rPr>
                <a:t>Anton </a:t>
              </a:r>
              <a:r>
                <a:rPr kumimoji="0" lang="fr-FR" sz="1400" b="1" i="0" u="none" strike="noStrike" kern="1200" cap="none" spc="0" normalizeH="0" baseline="0" noProof="0" dirty="0" err="1">
                  <a:ln>
                    <a:noFill/>
                  </a:ln>
                  <a:solidFill>
                    <a:prstClr val="white"/>
                  </a:solidFill>
                  <a:effectLst/>
                  <a:uLnTx/>
                  <a:uFillTx/>
                  <a:latin typeface="Calibri"/>
                  <a:ea typeface="+mn-ea"/>
                  <a:cs typeface="+mn-cs"/>
                </a:rPr>
                <a:t>Pozniak</a:t>
              </a:r>
              <a:br>
                <a:rPr kumimoji="0" lang="fr-FR" sz="16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London</a:t>
              </a:r>
              <a:br>
                <a:rPr kumimoji="0" lang="fr-FR" sz="1200" b="0" i="0" u="none" strike="noStrike" kern="1200" cap="none" spc="0" normalizeH="0" baseline="0" noProof="0" dirty="0">
                  <a:ln>
                    <a:noFill/>
                  </a:ln>
                  <a:solidFill>
                    <a:prstClr val="white"/>
                  </a:solidFill>
                  <a:effectLst/>
                  <a:uLnTx/>
                  <a:uFillTx/>
                  <a:latin typeface="Calibri"/>
                  <a:ea typeface="+mn-ea"/>
                  <a:cs typeface="+mn-cs"/>
                </a:rPr>
              </a:br>
              <a:r>
                <a:rPr kumimoji="0" lang="fr-FR" sz="1200" b="0" i="0" u="none" strike="noStrike" kern="1200" cap="none" spc="0" normalizeH="0" baseline="0" noProof="0" dirty="0">
                  <a:ln>
                    <a:noFill/>
                  </a:ln>
                  <a:solidFill>
                    <a:prstClr val="white"/>
                  </a:solidFill>
                  <a:effectLst/>
                  <a:uLnTx/>
                  <a:uFillTx/>
                  <a:latin typeface="Calibri"/>
                  <a:ea typeface="+mn-ea"/>
                  <a:cs typeface="+mn-cs"/>
                </a:rPr>
                <a:t>United-</a:t>
              </a:r>
              <a:r>
                <a:rPr kumimoji="0" lang="fr-FR" sz="1200" b="0" i="0" u="none" strike="noStrike" kern="1200" cap="none" spc="0" normalizeH="0" baseline="0" noProof="0" dirty="0" err="1">
                  <a:ln>
                    <a:noFill/>
                  </a:ln>
                  <a:solidFill>
                    <a:prstClr val="white"/>
                  </a:solidFill>
                  <a:effectLst/>
                  <a:uLnTx/>
                  <a:uFillTx/>
                  <a:latin typeface="Calibri"/>
                  <a:ea typeface="+mn-ea"/>
                  <a:cs typeface="+mn-cs"/>
                </a:rPr>
                <a:t>Kingdom</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860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71"/>
            <a:ext cx="8470698" cy="1481068"/>
          </a:xfrm>
        </p:spPr>
        <p:txBody>
          <a:bodyPr>
            <a:normAutofit/>
          </a:bodyPr>
          <a:lstStyle/>
          <a:p>
            <a:r>
              <a:rPr lang="en-US" dirty="0"/>
              <a:t>HIV Prevention &amp; Treatment in Vulnerable Populations “No One Left Behind”</a:t>
            </a:r>
          </a:p>
        </p:txBody>
      </p:sp>
      <p:sp>
        <p:nvSpPr>
          <p:cNvPr id="4" name="Espace réservé du contenu 3">
            <a:extLst>
              <a:ext uri="{FF2B5EF4-FFF2-40B4-BE49-F238E27FC236}">
                <a16:creationId xmlns:a16="http://schemas.microsoft.com/office/drawing/2014/main" id="{55579A43-BAB7-08CB-8138-6C59DEA03A9C}"/>
              </a:ext>
            </a:extLst>
          </p:cNvPr>
          <p:cNvSpPr>
            <a:spLocks noGrp="1"/>
          </p:cNvSpPr>
          <p:nvPr>
            <p:ph sz="quarter" idx="13"/>
          </p:nvPr>
        </p:nvSpPr>
        <p:spPr>
          <a:xfrm>
            <a:off x="609600" y="1619250"/>
            <a:ext cx="10972800" cy="4572000"/>
          </a:xfrm>
        </p:spPr>
        <p:txBody>
          <a:bodyPr/>
          <a:lstStyle/>
          <a:p>
            <a:r>
              <a:rPr lang="en-GB" dirty="0"/>
              <a:t>OUTLINE</a:t>
            </a:r>
          </a:p>
          <a:p>
            <a:pPr lvl="1"/>
            <a:r>
              <a:rPr lang="en-GB" dirty="0"/>
              <a:t>Vulnerable/Key populations</a:t>
            </a:r>
          </a:p>
          <a:p>
            <a:pPr lvl="1"/>
            <a:r>
              <a:rPr lang="en-GB" dirty="0"/>
              <a:t>Stigma/discrimination</a:t>
            </a:r>
          </a:p>
          <a:p>
            <a:pPr lvl="1"/>
            <a:r>
              <a:rPr lang="en-GB" dirty="0"/>
              <a:t>Criminalisation</a:t>
            </a:r>
          </a:p>
          <a:p>
            <a:pPr lvl="1"/>
            <a:r>
              <a:rPr lang="en-GB" dirty="0"/>
              <a:t>Migration</a:t>
            </a:r>
          </a:p>
          <a:p>
            <a:r>
              <a:rPr lang="en-GB" dirty="0"/>
              <a:t>Adherence </a:t>
            </a:r>
          </a:p>
          <a:p>
            <a:r>
              <a:rPr lang="en-GB" dirty="0"/>
              <a:t>Treatment strategies</a:t>
            </a:r>
          </a:p>
          <a:p>
            <a:r>
              <a:rPr lang="en-GB" dirty="0"/>
              <a:t>Prevention Strategies</a:t>
            </a:r>
          </a:p>
          <a:p>
            <a:endParaRPr lang="fr-FR" dirty="0"/>
          </a:p>
        </p:txBody>
      </p:sp>
    </p:spTree>
  </p:cSld>
  <p:clrMapOvr>
    <a:masterClrMapping/>
  </p:clrMapOvr>
</p:sld>
</file>

<file path=ppt/theme/theme1.xml><?xml version="1.0" encoding="utf-8"?>
<a:theme xmlns:a="http://schemas.openxmlformats.org/drawingml/2006/main" name="ARV-trials - CROI 202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FBFB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9810</Words>
  <Application>Microsoft Office PowerPoint</Application>
  <PresentationFormat>Grand écran</PresentationFormat>
  <Paragraphs>1783</Paragraphs>
  <Slides>87</Slides>
  <Notes>85</Notes>
  <HiddenSlides>4</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87</vt:i4>
      </vt:variant>
    </vt:vector>
  </HeadingPairs>
  <TitlesOfParts>
    <vt:vector size="101" baseType="lpstr">
      <vt:lpstr>ＭＳ Ｐゴシック</vt:lpstr>
      <vt:lpstr>Aptos</vt:lpstr>
      <vt:lpstr>Arial</vt:lpstr>
      <vt:lpstr>Avenir Regular</vt:lpstr>
      <vt:lpstr>AvenirLTStd</vt:lpstr>
      <vt:lpstr>Calibri</vt:lpstr>
      <vt:lpstr>Calibri Light</vt:lpstr>
      <vt:lpstr>Century Gothic</vt:lpstr>
      <vt:lpstr>Nexa</vt:lpstr>
      <vt:lpstr>Nexa Black</vt:lpstr>
      <vt:lpstr>Times New Roman</vt:lpstr>
      <vt:lpstr>Verdana</vt:lpstr>
      <vt:lpstr>Wingdings</vt:lpstr>
      <vt:lpstr>ARV-trials - CROI 2025</vt:lpstr>
      <vt:lpstr>HIV Prevention and Treatment in vulnerable populations: No one left behind</vt:lpstr>
      <vt:lpstr>Faculty Disclosures</vt:lpstr>
      <vt:lpstr>Présentation PowerPoint</vt:lpstr>
      <vt:lpstr>Présentation PowerPoint</vt:lpstr>
      <vt:lpstr>Use the chat to send your questions </vt:lpstr>
      <vt:lpstr>Technical assistance</vt:lpstr>
      <vt:lpstr>3 streaming options If you have trouble with one stream click and change for another one </vt:lpstr>
      <vt:lpstr>HIV Prevention and Treatment in vulnerable populations: No one left behind</vt:lpstr>
      <vt:lpstr>HIV Prevention &amp; Treatment in Vulnerable Populations “No One Left Behind”</vt:lpstr>
      <vt:lpstr>Vulnerable Populations</vt:lpstr>
      <vt:lpstr>Key populations continue to be more affected by HIV globally</vt:lpstr>
      <vt:lpstr>Median HIV prevalence in  Key populations </vt:lpstr>
      <vt:lpstr>Adolescent girls and young women are still at much higher risk  of acquiring HIV in sub-Saharan Africa, but adolescent boys and young men are at higher risk elsewhere</vt:lpstr>
      <vt:lpstr>Many children are missed along the HIV treatment cascade</vt:lpstr>
      <vt:lpstr>Progress in reducing new HIV infections  is uneven-Global regions</vt:lpstr>
      <vt:lpstr>Barriers to Prevention and Treatment </vt:lpstr>
      <vt:lpstr>HIV-related stigma and discrimination are still unacceptably high</vt:lpstr>
      <vt:lpstr>People living with HIV routinely exposed to stigma, discrimination and violence (2020-2024)</vt:lpstr>
      <vt:lpstr>Vulnerable people living with HIV are routinely exposed to stigma and discrimination</vt:lpstr>
      <vt:lpstr>Women living with HIV still experience abuse and mistreatment when using sexual and reproductive health services</vt:lpstr>
      <vt:lpstr>Stigma and discrimination must be eliminated within all healthcare settings to provide inclusive health and social care policies that support access to services</vt:lpstr>
      <vt:lpstr>Almost all countries have punitive laws that criminalize at least one key population</vt:lpstr>
      <vt:lpstr>Very few countries are on track to reach the main 2025 harm reduction targets</vt:lpstr>
      <vt:lpstr>HIV IN US PRISONS</vt:lpstr>
      <vt:lpstr>US State annual Federal Prison population,  1925-2017</vt:lpstr>
      <vt:lpstr>Migrants</vt:lpstr>
      <vt:lpstr>HIV/AIDS in immigrants</vt:lpstr>
      <vt:lpstr>Migrants account for half of new HIV diagnosis in Europe in 2024</vt:lpstr>
      <vt:lpstr>Treatment and Prevention Strategies that  may be important in vulnerable populations  </vt:lpstr>
      <vt:lpstr>Linkage to Care Is a Crucial Step in HIV Care Continuum</vt:lpstr>
      <vt:lpstr>Factors That Predict Delayed Care Linkage  and Inconsistent HIV Care and Treatment</vt:lpstr>
      <vt:lpstr>Adherence is Crucial Social Enablers of adherence </vt:lpstr>
      <vt:lpstr>The Eﬀect of Interventions on Adherence </vt:lpstr>
      <vt:lpstr>There should be fair and barrier-free access to antiretroviral therapy that is recommended by internationally recognised guidelines</vt:lpstr>
      <vt:lpstr>International Guidelines-Preferred Combinations  for Initiation of Antiretroviral Therapy</vt:lpstr>
      <vt:lpstr>Improved Clinical Outcomes With Rapid ART Initiation</vt:lpstr>
      <vt:lpstr>Rapid Start-Time to virologic suppression and impact on reservoir may benefit late presenters</vt:lpstr>
      <vt:lpstr>Rapid Start in the guidelines</vt:lpstr>
      <vt:lpstr>Paradox-PI/b not in naïve start but in some rapid start guidance </vt:lpstr>
      <vt:lpstr>WHO European Region, 2023 Proportion of people diagnosed late (CD4 cell count  &lt; 350 per mm3) by gender, age and transmission mode </vt:lpstr>
      <vt:lpstr>In Europe, every second HIV diagnosis happens at a late stage of infection when the immune system has already started to fail. According to ECDC estimates, it takes on average three years from the time of HIV infection until diagnosis</vt:lpstr>
      <vt:lpstr>Common Reasons for Late Diagnosis</vt:lpstr>
      <vt:lpstr>The Impact of Late Diagnosis on Health Outcomes</vt:lpstr>
      <vt:lpstr>The Impact of Late Diagnosis on Health Outcomes</vt:lpstr>
      <vt:lpstr>The high cost of medical care for patients who present late (CD4 &lt; 200 cells/µl) with HIV infection</vt:lpstr>
      <vt:lpstr>Therapeutic strategies</vt:lpstr>
      <vt:lpstr>DOLCE: DTG/3TC vs DTG + TDF/XTC ART naive with CD4 &lt; 200/mm3 </vt:lpstr>
      <vt:lpstr>Data on Dual therapy in High Viral Load and CD4 &lt;200</vt:lpstr>
      <vt:lpstr>LAPTOP: B/F/TAF vs D/c/F/TAF for first-line ART in PWH and advanced HIV</vt:lpstr>
      <vt:lpstr>Baseline Characteristics</vt:lpstr>
      <vt:lpstr>LAPTOP-Kaplan Meier curves  for primary outcome</vt:lpstr>
      <vt:lpstr>LAPTOP: B/F/TAF vs D/c/F/TAF for first-line ART in PWH and advanced HIV</vt:lpstr>
      <vt:lpstr>Results </vt:lpstr>
      <vt:lpstr>Conclusions: In people with advanced HIV disease</vt:lpstr>
      <vt:lpstr>Planning for Success: Tasks for Moving Ahead With Effective Implementation of LA Injectable ART and PrEP</vt:lpstr>
      <vt:lpstr>HIV guidelines New LA Treatment Recommendations</vt:lpstr>
      <vt:lpstr>Long Acting Drugs to Improve Adherence to Treatment </vt:lpstr>
      <vt:lpstr>LATITUDE: LA CAB/RPV IM in Patients  with Barriers to Adherence ACTG 5359</vt:lpstr>
      <vt:lpstr>LATITUDE: LA CAB/RPV IM in Patients  with Barriers to Adherence</vt:lpstr>
      <vt:lpstr>LA CAB/RPV in highly vulnerable population</vt:lpstr>
      <vt:lpstr>CAB + RPV in individuals with HIV viremia</vt:lpstr>
      <vt:lpstr>CAB + RPV LA in individuals with suboptimal HIV control (1)</vt:lpstr>
      <vt:lpstr>CAB + RPV LA in individuals with suboptimal HIV control (2)</vt:lpstr>
      <vt:lpstr>Both IAS-USA guidelines (March 1, 2024) and DHHS guidelines (September 1, 2024) updated to include the use of LA-ART in those with adherence challenges/viremia</vt:lpstr>
      <vt:lpstr>CVF definitions are not standard  across real-world studies for CAB + RPV LA</vt:lpstr>
      <vt:lpstr>Présentation PowerPoint</vt:lpstr>
      <vt:lpstr>Concerns with current LA integration</vt:lpstr>
      <vt:lpstr>Use current Health care models for LA integration</vt:lpstr>
      <vt:lpstr>Transgender people</vt:lpstr>
      <vt:lpstr>Transgender Trials &amp; Studies</vt:lpstr>
      <vt:lpstr>Prevention</vt:lpstr>
      <vt:lpstr>PrEP Initiations to 2024</vt:lpstr>
      <vt:lpstr>Combination prevention services are not reaching the most vulnerable people</vt:lpstr>
      <vt:lpstr>PrEP cascade in migrant women :  community survey in 11 European countries</vt:lpstr>
      <vt:lpstr>PrEP strategies that may be important in high risk/vulnerable populations </vt:lpstr>
      <vt:lpstr>First experiences of long-acting cabotegravir  in Zambia </vt:lpstr>
      <vt:lpstr>PURPOSE 1 Study: Long-Acting Lenacapavir for PrEP in Cisgender Women</vt:lpstr>
      <vt:lpstr>PURPOSE 2: Study Design</vt:lpstr>
      <vt:lpstr>PURPOSE 1 and PURPOSE 2 Results in Adolescents and Young Adults: HIV Infections</vt:lpstr>
      <vt:lpstr>PrEP cascade and unmet PrEP needs in transgender women, transgender men and non-binary individuals</vt:lpstr>
      <vt:lpstr>Purpose 5: LA LEN PreP in France and UK</vt:lpstr>
      <vt:lpstr>Some potential issues with LEN</vt:lpstr>
      <vt:lpstr>WHO guidelines on lenacapavir</vt:lpstr>
      <vt:lpstr>Differentiated service delivery in action –integrating different LA HIV medicines into population  preferred service models?</vt:lpstr>
      <vt:lpstr>“No One Left Behind” </vt:lpstr>
      <vt:lpstr>Présentation PowerPoint</vt:lpstr>
      <vt:lpstr>Présentation PowerPoint</vt:lpstr>
    </vt:vector>
  </TitlesOfParts>
  <Company>AEI - www.aei.fr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ARV-trials.com - CROI 2025</dc:title>
  <dc:creator>www.arv-trials.com</dc:creator>
  <cp:lastModifiedBy>Ludovic Brunet</cp:lastModifiedBy>
  <cp:revision>143</cp:revision>
  <dcterms:created xsi:type="dcterms:W3CDTF">2023-02-14T16:26:39Z</dcterms:created>
  <dcterms:modified xsi:type="dcterms:W3CDTF">2025-12-19T14:27:34Z</dcterms:modified>
</cp:coreProperties>
</file>